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6" r:id="rId2"/>
    <p:sldId id="330" r:id="rId3"/>
    <p:sldId id="359" r:id="rId4"/>
    <p:sldId id="332" r:id="rId5"/>
    <p:sldId id="257" r:id="rId6"/>
    <p:sldId id="333" r:id="rId7"/>
    <p:sldId id="297" r:id="rId8"/>
    <p:sldId id="298" r:id="rId9"/>
    <p:sldId id="259" r:id="rId10"/>
    <p:sldId id="300" r:id="rId11"/>
    <p:sldId id="335" r:id="rId12"/>
    <p:sldId id="260" r:id="rId13"/>
    <p:sldId id="261" r:id="rId14"/>
    <p:sldId id="304" r:id="rId15"/>
    <p:sldId id="338" r:id="rId16"/>
    <p:sldId id="341" r:id="rId17"/>
    <p:sldId id="342" r:id="rId18"/>
    <p:sldId id="262" r:id="rId19"/>
    <p:sldId id="343" r:id="rId20"/>
    <p:sldId id="306" r:id="rId21"/>
    <p:sldId id="263" r:id="rId22"/>
    <p:sldId id="310" r:id="rId23"/>
    <p:sldId id="264" r:id="rId24"/>
    <p:sldId id="345" r:id="rId25"/>
    <p:sldId id="346" r:id="rId26"/>
    <p:sldId id="348" r:id="rId27"/>
    <p:sldId id="258" r:id="rId28"/>
    <p:sldId id="360" r:id="rId29"/>
    <p:sldId id="265" r:id="rId30"/>
    <p:sldId id="349" r:id="rId31"/>
    <p:sldId id="316" r:id="rId32"/>
    <p:sldId id="318" r:id="rId33"/>
    <p:sldId id="351" r:id="rId34"/>
    <p:sldId id="266" r:id="rId35"/>
    <p:sldId id="322" r:id="rId36"/>
    <p:sldId id="267" r:id="rId37"/>
    <p:sldId id="353" r:id="rId38"/>
    <p:sldId id="354" r:id="rId39"/>
    <p:sldId id="356" r:id="rId40"/>
    <p:sldId id="285"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197"/>
  </p:normalViewPr>
  <p:slideViewPr>
    <p:cSldViewPr snapToGrid="0" snapToObjects="1">
      <p:cViewPr varScale="1">
        <p:scale>
          <a:sx n="90" d="100"/>
          <a:sy n="90" d="100"/>
        </p:scale>
        <p:origin x="232" y="9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D4BC8-FA0F-2448-8E08-D85FDCB06CA4}" type="datetimeFigureOut">
              <a:rPr lang="en-US" smtClean="0"/>
              <a:t>11/11/21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B2B6B-CB2E-AC41-AC0F-5C17E3387108}" type="slidenum">
              <a:rPr lang="en-US" smtClean="0"/>
              <a:t>‹#›</a:t>
            </a:fld>
            <a:endParaRPr lang="en-US"/>
          </a:p>
        </p:txBody>
      </p:sp>
    </p:spTree>
    <p:extLst>
      <p:ext uri="{BB962C8B-B14F-4D97-AF65-F5344CB8AC3E}">
        <p14:creationId xmlns:p14="http://schemas.microsoft.com/office/powerpoint/2010/main" val="3668854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2FA7EB18-98A2-FC49-BCD8-2200825625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DD2F7E91-05FF-1040-8188-2052D7CD90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Returning from the Cotton Fields in South Carolina </a:t>
            </a:r>
            <a:r>
              <a:rPr lang="en-US" altLang="en-US"/>
              <a:t>Enslaved African</a:t>
            </a:r>
          </a:p>
          <a:p>
            <a:r>
              <a:rPr lang="en-US" altLang="en-US"/>
              <a:t>American planted and picked virtually all the cotton that formed the foundation</a:t>
            </a:r>
          </a:p>
          <a:p>
            <a:r>
              <a:rPr lang="en-US" altLang="en-US"/>
              <a:t>of the nineteenth-century southern economy. The white South ferociously</a:t>
            </a:r>
          </a:p>
          <a:p>
            <a:r>
              <a:rPr lang="en-US" altLang="en-US"/>
              <a:t>defended its “peculiar institution” of slavery, which ended at last only in the</a:t>
            </a:r>
          </a:p>
          <a:p>
            <a:r>
              <a:rPr lang="en-US" altLang="en-US"/>
              <a:t>fires of the Civil War.</a:t>
            </a:r>
          </a:p>
        </p:txBody>
      </p:sp>
      <p:sp>
        <p:nvSpPr>
          <p:cNvPr id="6148" name="Slide Number Placeholder 3">
            <a:extLst>
              <a:ext uri="{FF2B5EF4-FFF2-40B4-BE49-F238E27FC236}">
                <a16:creationId xmlns:a16="http://schemas.microsoft.com/office/drawing/2014/main" id="{4B939A72-469E-E94D-9E52-CCA2641953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6A53E16-7882-3F48-8ABB-AB6B1510EB78}" type="slidenum">
              <a:rPr lang="en-US" altLang="en-US">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8C9B5524-9418-4C4A-8AFD-7C79502767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61D09725-A373-DD47-9507-EE62ADD229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Map 16.3 Early Emancipation  in the North © 2016 Cengage Learning</a:t>
            </a:r>
          </a:p>
        </p:txBody>
      </p:sp>
      <p:sp>
        <p:nvSpPr>
          <p:cNvPr id="65540" name="Slide Number Placeholder 3">
            <a:extLst>
              <a:ext uri="{FF2B5EF4-FFF2-40B4-BE49-F238E27FC236}">
                <a16:creationId xmlns:a16="http://schemas.microsoft.com/office/drawing/2014/main" id="{0A940F6C-20F5-074B-97CB-19AE3E25A4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ADA4AEB-9F0E-B44D-B89E-CD6D1F306768}" type="slidenum">
              <a:rPr lang="en-US" altLang="en-US">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801E53DB-0B88-E945-8533-5B0E9B0775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50BE360-7175-C740-9BB5-A3BF19130C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“Am I Not a Man and a Brother? Am I Not a Woman and a Sister?” A popular appeal.</a:t>
            </a:r>
          </a:p>
        </p:txBody>
      </p:sp>
      <p:sp>
        <p:nvSpPr>
          <p:cNvPr id="69636" name="Slide Number Placeholder 3">
            <a:extLst>
              <a:ext uri="{FF2B5EF4-FFF2-40B4-BE49-F238E27FC236}">
                <a16:creationId xmlns:a16="http://schemas.microsoft.com/office/drawing/2014/main" id="{BE49C2C4-3CA9-E444-BA98-1FAA902752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DBDA03B-1A63-F848-8236-76C105909568}" type="slidenum">
              <a:rPr lang="en-US" altLang="en-US">
                <a:latin typeface="Calibri" panose="020F0502020204030204" pitchFamily="34" charset="0"/>
              </a:rPr>
              <a:pPr/>
              <a:t>26</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95D7939A-EA49-754D-ABE2-13E590A8C9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40B57136-E346-EE4F-9561-A739D58CA4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3732" name="Slide Number Placeholder 3">
            <a:extLst>
              <a:ext uri="{FF2B5EF4-FFF2-40B4-BE49-F238E27FC236}">
                <a16:creationId xmlns:a16="http://schemas.microsoft.com/office/drawing/2014/main" id="{54BC336E-6100-BD40-ADB6-A16CE1D785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5926522-9282-4149-BEB7-D66AC37F0091}" type="slidenum">
              <a:rPr lang="en-US" altLang="en-US">
                <a:latin typeface="Calibri" panose="020F0502020204030204" pitchFamily="34" charset="0"/>
              </a:rPr>
              <a:pPr/>
              <a:t>30</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4CF2DC8B-AC15-F843-B130-17CAF436D2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3F72A6B3-D975-0E48-AB5B-5BEC7F7D5A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Sojourner Truth Also known simply as “Isabella,” she held audiences spellbound with her deep, resonant voice and the religious passion with which she condemned the sin of slavery. This photo was taken about 1870.</a:t>
            </a:r>
          </a:p>
        </p:txBody>
      </p:sp>
      <p:sp>
        <p:nvSpPr>
          <p:cNvPr id="79876" name="Slide Number Placeholder 3">
            <a:extLst>
              <a:ext uri="{FF2B5EF4-FFF2-40B4-BE49-F238E27FC236}">
                <a16:creationId xmlns:a16="http://schemas.microsoft.com/office/drawing/2014/main" id="{9E55BAAC-9397-1B4A-9759-989A91FCB0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821706D-4CCE-524D-9203-675768D309ED}" type="slidenum">
              <a:rPr lang="en-US" altLang="en-US">
                <a:latin typeface="Calibri" panose="020F0502020204030204" pitchFamily="34" charset="0"/>
              </a:rPr>
              <a:pPr/>
              <a:t>33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668B64C9-BF96-F440-9578-D5C8207313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B246DD2C-D46F-F24E-84B9-2C40C5D5F4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World’s Anti-Slavery Convention, London, 1840 The convention assembled  antislavery advocates from around the world, but it refused to seat female delegates. Women were allowed to observe, but not to take part in, the official proceedings.  The frustrations of the unseated American representatives led to the historic Woman’s rights Convention at Seneca Falls, New York, in 1848 (see p. 320).</a:t>
            </a:r>
          </a:p>
        </p:txBody>
      </p:sp>
      <p:sp>
        <p:nvSpPr>
          <p:cNvPr id="90116" name="Slide Number Placeholder 3">
            <a:extLst>
              <a:ext uri="{FF2B5EF4-FFF2-40B4-BE49-F238E27FC236}">
                <a16:creationId xmlns:a16="http://schemas.microsoft.com/office/drawing/2014/main" id="{84C2F0F0-35C3-8947-9229-48C0A46226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1AA5E13-B8F3-E94D-ACB7-EF3747519C34}" type="slidenum">
              <a:rPr lang="en-US" altLang="en-US">
                <a:latin typeface="Calibri" panose="020F0502020204030204" pitchFamily="34" charset="0"/>
              </a:rPr>
              <a:pPr/>
              <a:t>37</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DD780566-3750-5C49-8B3E-2637020398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B09F7FC2-1203-6F41-B628-E07E2D7568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164" name="Slide Number Placeholder 3">
            <a:extLst>
              <a:ext uri="{FF2B5EF4-FFF2-40B4-BE49-F238E27FC236}">
                <a16:creationId xmlns:a16="http://schemas.microsoft.com/office/drawing/2014/main" id="{7B0F53D8-162D-6444-8BB5-8E09E634D8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0E01AAF-0D93-8A4F-83A5-062450EF5C3F}" type="slidenum">
              <a:rPr lang="en-US" altLang="en-US">
                <a:latin typeface="Calibri" panose="020F0502020204030204" pitchFamily="34" charset="0"/>
              </a:rPr>
              <a:pPr/>
              <a:t>38</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3093736E-7D36-014B-8761-293635159C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7C598ACF-4030-7B4A-A040-40C756331C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Defense of Slavery This pair of illustrations contrasts the supposedly benevolent slave regime of the South with the harshness of working life in England, where starvation wages and unemployment blighted workers’ lives. Apologists for slavery frequently invoked this comparison between allegedly paternalistic slavemasters and the uncaring capitalists who captained the Industrial revolution.</a:t>
            </a:r>
          </a:p>
        </p:txBody>
      </p:sp>
      <p:sp>
        <p:nvSpPr>
          <p:cNvPr id="94212" name="Slide Number Placeholder 3">
            <a:extLst>
              <a:ext uri="{FF2B5EF4-FFF2-40B4-BE49-F238E27FC236}">
                <a16:creationId xmlns:a16="http://schemas.microsoft.com/office/drawing/2014/main" id="{F42D1A58-1D41-9648-8D1E-A74378E50F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0E69913-E011-794C-B602-20374CF86F68}" type="slidenum">
              <a:rPr lang="en-US" altLang="en-US">
                <a:latin typeface="Calibri" panose="020F0502020204030204" pitchFamily="34" charset="0"/>
              </a:rPr>
              <a:pPr/>
              <a:t>39</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C4F4646A-59A9-4E4D-9D8E-B5DF394F9F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55700557-D40E-864B-97BC-CB1A90B7B3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8308" name="Slide Number Placeholder 3">
            <a:extLst>
              <a:ext uri="{FF2B5EF4-FFF2-40B4-BE49-F238E27FC236}">
                <a16:creationId xmlns:a16="http://schemas.microsoft.com/office/drawing/2014/main" id="{9D43FBE0-2FC9-2841-B13E-F02E29713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44849C1-14B4-DA49-BE05-D43EFF4EBF4E}" type="slidenum">
              <a:rPr lang="en-US" altLang="en-US">
                <a:latin typeface="Calibri" panose="020F0502020204030204" pitchFamily="34" charset="0"/>
              </a:rPr>
              <a:pPr/>
              <a:t>40</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D2454863-1873-6F46-AB22-77A4FC716F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3CE418BA-9F49-F149-9B03-7334D06540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Interior of the Cotton Bureau</a:t>
            </a:r>
          </a:p>
          <a:p>
            <a:r>
              <a:rPr lang="en-US" altLang="en-US" b="1"/>
              <a:t>in New Orleans, by Edgar</a:t>
            </a:r>
          </a:p>
          <a:p>
            <a:r>
              <a:rPr lang="en-US" altLang="en-US" b="1"/>
              <a:t>Degas, 1873 </a:t>
            </a:r>
            <a:r>
              <a:rPr lang="en-US" altLang="en-US"/>
              <a:t>Although this</a:t>
            </a:r>
          </a:p>
          <a:p>
            <a:r>
              <a:rPr lang="en-US" altLang="en-US"/>
              <a:t>painting dates from 1873,</a:t>
            </a:r>
          </a:p>
          <a:p>
            <a:r>
              <a:rPr lang="en-US" altLang="en-US"/>
              <a:t>French impressionist painter</a:t>
            </a:r>
          </a:p>
          <a:p>
            <a:r>
              <a:rPr lang="de-DE" altLang="en-US"/>
              <a:t>Edgar Degas (1834–1917)</a:t>
            </a:r>
          </a:p>
          <a:p>
            <a:r>
              <a:rPr lang="de-DE" altLang="en-US"/>
              <a:t>captured the insouciant selfconfidence</a:t>
            </a:r>
          </a:p>
          <a:p>
            <a:r>
              <a:rPr lang="de-DE" altLang="en-US"/>
              <a:t>of cotton traders in</a:t>
            </a:r>
          </a:p>
          <a:p>
            <a:r>
              <a:rPr lang="de-DE" altLang="en-US"/>
              <a:t>the pre–Civil War era. As cotton</a:t>
            </a:r>
          </a:p>
          <a:p>
            <a:r>
              <a:rPr lang="de-DE" altLang="en-US"/>
              <a:t>cultivation spread into the new</a:t>
            </a:r>
          </a:p>
          <a:p>
            <a:r>
              <a:rPr lang="de-DE" altLang="en-US"/>
              <a:t>states of the trans-Appalachian</a:t>
            </a:r>
          </a:p>
          <a:p>
            <a:r>
              <a:rPr lang="de-DE" altLang="en-US"/>
              <a:t>Southwest, the entire Cotton</a:t>
            </a:r>
          </a:p>
          <a:p>
            <a:r>
              <a:rPr lang="de-DE" altLang="en-US"/>
              <a:t>Kingdom paid tribute to New</a:t>
            </a:r>
          </a:p>
          <a:p>
            <a:r>
              <a:rPr lang="de-DE" altLang="en-US"/>
              <a:t>Orleans, Queen City of the</a:t>
            </a:r>
          </a:p>
          <a:p>
            <a:r>
              <a:rPr lang="de-DE" altLang="en-US"/>
              <a:t>South, and the port through</a:t>
            </a:r>
          </a:p>
          <a:p>
            <a:r>
              <a:rPr lang="de-DE" altLang="en-US"/>
              <a:t>which millions of cotton bales</a:t>
            </a:r>
          </a:p>
          <a:p>
            <a:r>
              <a:rPr lang="de-DE" altLang="en-US"/>
              <a:t>flowed out to British textile</a:t>
            </a:r>
          </a:p>
          <a:p>
            <a:r>
              <a:rPr lang="de-DE" altLang="en-US"/>
              <a:t>mills.</a:t>
            </a:r>
            <a:endParaRPr lang="en-US" altLang="en-US"/>
          </a:p>
        </p:txBody>
      </p:sp>
      <p:sp>
        <p:nvSpPr>
          <p:cNvPr id="12292" name="Slide Number Placeholder 3">
            <a:extLst>
              <a:ext uri="{FF2B5EF4-FFF2-40B4-BE49-F238E27FC236}">
                <a16:creationId xmlns:a16="http://schemas.microsoft.com/office/drawing/2014/main" id="{9BB9F7F3-8687-5E44-A27C-CCCCD0E295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2E22B38-C523-B14F-A610-A43C2E7433AB}" type="slidenum">
              <a:rPr lang="en-US" altLang="en-US">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59319B8-2BD1-0649-B79C-3CBB85E6A6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F010179-7F19-5C48-A17C-707FA78EA2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Harvesting Cotton </a:t>
            </a:r>
            <a:r>
              <a:rPr lang="en-US" altLang="en-US"/>
              <a:t>This</a:t>
            </a:r>
          </a:p>
          <a:p>
            <a:r>
              <a:rPr lang="en-US" altLang="en-US"/>
              <a:t>Currier &amp; Ives print shows slaves</a:t>
            </a:r>
          </a:p>
          <a:p>
            <a:r>
              <a:rPr lang="en-US" altLang="en-US"/>
              <a:t>of both sexes harvesting cotton,</a:t>
            </a:r>
          </a:p>
          <a:p>
            <a:r>
              <a:rPr lang="en-US" altLang="en-US"/>
              <a:t>which was then “ginned,” baled,</a:t>
            </a:r>
          </a:p>
          <a:p>
            <a:r>
              <a:rPr lang="en-US" altLang="en-US"/>
              <a:t>carted to the riverbank, and taken</a:t>
            </a:r>
          </a:p>
          <a:p>
            <a:r>
              <a:rPr lang="en-US" altLang="en-US"/>
              <a:t>by paddle wheeler downriver</a:t>
            </a:r>
          </a:p>
          <a:p>
            <a:r>
              <a:rPr lang="en-US" altLang="en-US"/>
              <a:t>to New Orleans for shipment to</a:t>
            </a:r>
          </a:p>
          <a:p>
            <a:r>
              <a:rPr lang="en-US" altLang="en-US"/>
              <a:t>New England or overseas.</a:t>
            </a:r>
          </a:p>
        </p:txBody>
      </p:sp>
      <p:sp>
        <p:nvSpPr>
          <p:cNvPr id="17412" name="Slide Number Placeholder 3">
            <a:extLst>
              <a:ext uri="{FF2B5EF4-FFF2-40B4-BE49-F238E27FC236}">
                <a16:creationId xmlns:a16="http://schemas.microsoft.com/office/drawing/2014/main" id="{10D76773-1F18-2340-992C-EF88BF7E7C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59F3B93-406E-1043-AB03-6678F02B36B9}" type="slidenum">
              <a:rPr lang="en-US" altLang="en-US">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90911A9-B906-4A4B-9AD3-4473E2EB5D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A918EADA-B768-6844-A297-40524FD5A6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Map 16.1 </a:t>
            </a:r>
            <a:r>
              <a:rPr lang="en-US" altLang="en-US" b="1"/>
              <a:t>Southern Cotton</a:t>
            </a:r>
          </a:p>
          <a:p>
            <a:r>
              <a:rPr lang="en-US" altLang="en-US" b="1"/>
              <a:t>Production and Distribution</a:t>
            </a:r>
          </a:p>
          <a:p>
            <a:r>
              <a:rPr lang="en-US" altLang="en-US" b="1"/>
              <a:t>of Slaves, 1820 and 1860</a:t>
            </a:r>
          </a:p>
          <a:p>
            <a:r>
              <a:rPr lang="en-US" altLang="en-US"/>
              <a:t>© 2016 Cengage Learning</a:t>
            </a:r>
          </a:p>
        </p:txBody>
      </p:sp>
      <p:sp>
        <p:nvSpPr>
          <p:cNvPr id="28676" name="Slide Number Placeholder 3">
            <a:extLst>
              <a:ext uri="{FF2B5EF4-FFF2-40B4-BE49-F238E27FC236}">
                <a16:creationId xmlns:a16="http://schemas.microsoft.com/office/drawing/2014/main" id="{904D035C-F925-0749-8D89-C12921BC3E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E74C837-F74F-C246-8273-B9D49253596A}" type="slidenum">
              <a:rPr lang="en-US" altLang="en-US">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7A81FBF-17F3-3840-B431-A821C9983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08C7BBC1-C8E3-1E4C-9665-A6CA7C331C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A Market in People </a:t>
            </a:r>
            <a:r>
              <a:rPr lang="en-US" altLang="en-US"/>
              <a:t>(left) Held captive in a net, a slave sits on the Congo shore, waiting to be sold and</a:t>
            </a:r>
          </a:p>
          <a:p>
            <a:r>
              <a:rPr lang="en-US" altLang="en-US"/>
              <a:t>shipped. (right) Once in the United States, slaves continued to be treated like commodities. Even free</a:t>
            </a:r>
          </a:p>
          <a:p>
            <a:r>
              <a:rPr lang="en-US" altLang="en-US"/>
              <a:t>blacks in the northern states were at risk of being enslaved. Solomon Northrup (1808–1863?), shown on</a:t>
            </a:r>
          </a:p>
          <a:p>
            <a:r>
              <a:rPr lang="en-US" altLang="en-US"/>
              <a:t>the right, was a musician living in upstate New York in 1841, when he was kidnapped by slave traders,</a:t>
            </a:r>
          </a:p>
          <a:p>
            <a:r>
              <a:rPr lang="en-US" altLang="en-US"/>
              <a:t>shipped to New Orleans, and sold at auction. He spent twelve years enslaved on a Louisiana plantation.</a:t>
            </a:r>
          </a:p>
          <a:p>
            <a:r>
              <a:rPr lang="en-US" altLang="en-US"/>
              <a:t>Regaining his freedom at last, he wrote a sensational account of his experience, “Twelve Years a Slave,”</a:t>
            </a:r>
          </a:p>
          <a:p>
            <a:r>
              <a:rPr lang="en-US" altLang="en-US"/>
              <a:t>published in 1853. More than 150 years later the book became the basis for a major Hollywood film.</a:t>
            </a:r>
          </a:p>
        </p:txBody>
      </p:sp>
      <p:sp>
        <p:nvSpPr>
          <p:cNvPr id="38916" name="Slide Number Placeholder 3">
            <a:extLst>
              <a:ext uri="{FF2B5EF4-FFF2-40B4-BE49-F238E27FC236}">
                <a16:creationId xmlns:a16="http://schemas.microsoft.com/office/drawing/2014/main" id="{2EDDA94C-790D-AB47-87F7-614B943F8F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540A255-8855-5C46-9200-64D555126EB5}" type="slidenum">
              <a:rPr lang="en-US" altLang="en-US">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26E7AE50-B105-9A42-AEAF-080E8FD3CC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71A1251C-D6E8-4244-8800-81653621A1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A Slave Auction </a:t>
            </a:r>
            <a:r>
              <a:rPr lang="en-US" altLang="en-US"/>
              <a:t>Abraham</a:t>
            </a:r>
          </a:p>
          <a:p>
            <a:r>
              <a:rPr lang="en-US" altLang="en-US"/>
              <a:t>Lincoln said in 1865, “Whenever</a:t>
            </a:r>
          </a:p>
          <a:p>
            <a:r>
              <a:rPr lang="en-US" altLang="en-US"/>
              <a:t>I hear anyone arguing for</a:t>
            </a:r>
          </a:p>
          <a:p>
            <a:r>
              <a:rPr lang="en-US" altLang="en-US"/>
              <a:t>slavery, I feel a strong impulse</a:t>
            </a:r>
          </a:p>
          <a:p>
            <a:r>
              <a:rPr lang="en-US" altLang="en-US"/>
              <a:t>to see it tried on him</a:t>
            </a:r>
          </a:p>
          <a:p>
            <a:r>
              <a:rPr lang="en-US" altLang="en-US"/>
              <a:t>personally.”</a:t>
            </a:r>
          </a:p>
        </p:txBody>
      </p:sp>
      <p:sp>
        <p:nvSpPr>
          <p:cNvPr id="43012" name="Slide Number Placeholder 3">
            <a:extLst>
              <a:ext uri="{FF2B5EF4-FFF2-40B4-BE49-F238E27FC236}">
                <a16:creationId xmlns:a16="http://schemas.microsoft.com/office/drawing/2014/main" id="{8652B103-0EC6-474E-8A51-E672D2A9DA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5B5D27-76AA-A343-BDE9-B32B7194EBDB}" type="slidenum">
              <a:rPr lang="en-US" altLang="en-US">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F5B001B8-8495-9949-BD3D-FB999F52E9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9CF4B228-50DE-AD45-924B-9D8648D6B4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A Slave Auction </a:t>
            </a:r>
            <a:r>
              <a:rPr lang="en-US" altLang="en-US"/>
              <a:t>Abraham</a:t>
            </a:r>
          </a:p>
          <a:p>
            <a:r>
              <a:rPr lang="en-US" altLang="en-US"/>
              <a:t>Lincoln said in 1865, “Whenever</a:t>
            </a:r>
          </a:p>
          <a:p>
            <a:r>
              <a:rPr lang="en-US" altLang="en-US"/>
              <a:t>I hear anyone arguing for</a:t>
            </a:r>
          </a:p>
          <a:p>
            <a:r>
              <a:rPr lang="en-US" altLang="en-US"/>
              <a:t>slavery, I feel a strong impulse</a:t>
            </a:r>
          </a:p>
          <a:p>
            <a:r>
              <a:rPr lang="en-US" altLang="en-US"/>
              <a:t>to see it tried on him</a:t>
            </a:r>
          </a:p>
          <a:p>
            <a:r>
              <a:rPr lang="en-US" altLang="en-US"/>
              <a:t>personally.”</a:t>
            </a:r>
          </a:p>
        </p:txBody>
      </p:sp>
      <p:sp>
        <p:nvSpPr>
          <p:cNvPr id="45060" name="Slide Number Placeholder 3">
            <a:extLst>
              <a:ext uri="{FF2B5EF4-FFF2-40B4-BE49-F238E27FC236}">
                <a16:creationId xmlns:a16="http://schemas.microsoft.com/office/drawing/2014/main" id="{E4AF4054-E33B-7C47-8BD0-C7CA05052D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FCE2B06-753E-8B48-9256-230011D5FEE6}" type="slidenum">
              <a:rPr lang="en-US" altLang="en-US">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4EDFB94-42A9-D541-B95D-DDFA0F113C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C8489FDC-1F60-9845-8805-950CDF0217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The Cruelty of Slavery </a:t>
            </a:r>
            <a:r>
              <a:rPr lang="en-US" altLang="en-US"/>
              <a:t>Slaveowners used devices like this collar with bells to discipline and patrol</a:t>
            </a:r>
          </a:p>
          <a:p>
            <a:r>
              <a:rPr lang="en-US" altLang="en-US"/>
              <a:t>their slaves. This female slave shown toiling in New Orleans has such a collar riveted around her neck,</a:t>
            </a:r>
          </a:p>
          <a:p>
            <a:r>
              <a:rPr lang="en-US" altLang="en-US"/>
              <a:t>designed to prevent her from hiding from her master or escaping. Image and inset: The Historic New Orleans Collection, 1937.2.3</a:t>
            </a:r>
          </a:p>
        </p:txBody>
      </p:sp>
      <p:sp>
        <p:nvSpPr>
          <p:cNvPr id="48132" name="Slide Number Placeholder 3">
            <a:extLst>
              <a:ext uri="{FF2B5EF4-FFF2-40B4-BE49-F238E27FC236}">
                <a16:creationId xmlns:a16="http://schemas.microsoft.com/office/drawing/2014/main" id="{E309B48F-D229-3B4C-AD06-05A36F58FF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059B46D-A211-2640-890A-B77C6D9766A0}" type="slidenum">
              <a:rPr lang="en-US" altLang="en-US">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BE25790-FE9B-3743-98BD-F536BB5F1F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D7296D6F-7DFD-3E4E-BA91-AE2D232A84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Slaves Being Marched from</a:t>
            </a:r>
          </a:p>
          <a:p>
            <a:r>
              <a:rPr lang="en-US" altLang="en-US" b="1"/>
              <a:t>Staunton, Virginia, to</a:t>
            </a:r>
          </a:p>
          <a:p>
            <a:r>
              <a:rPr lang="en-US" altLang="en-US" b="1"/>
              <a:t>Tennessee, by Lewis Miller,</a:t>
            </a:r>
          </a:p>
          <a:p>
            <a:r>
              <a:rPr lang="en-US" altLang="en-US" b="1"/>
              <a:t>1853 </a:t>
            </a:r>
            <a:r>
              <a:rPr lang="en-US" altLang="en-US"/>
              <a:t>In this folk painting</a:t>
            </a:r>
          </a:p>
          <a:p>
            <a:r>
              <a:rPr lang="en-US" altLang="en-US"/>
              <a:t>of slaves in transit from the</a:t>
            </a:r>
          </a:p>
          <a:p>
            <a:r>
              <a:rPr lang="en-US" altLang="en-US"/>
              <a:t>upper South to the new cotton</a:t>
            </a:r>
          </a:p>
          <a:p>
            <a:r>
              <a:rPr lang="en-US" altLang="en-US"/>
              <a:t>lands of the lower South,</a:t>
            </a:r>
          </a:p>
          <a:p>
            <a:r>
              <a:rPr lang="en-US" altLang="en-US"/>
              <a:t>couples travel together and</a:t>
            </a:r>
          </a:p>
          <a:p>
            <a:r>
              <a:rPr lang="en-US" altLang="en-US"/>
              <a:t>children accompany parents.</a:t>
            </a:r>
          </a:p>
          <a:p>
            <a:r>
              <a:rPr lang="en-US" altLang="en-US"/>
              <a:t>In reality the forced movement</a:t>
            </a:r>
          </a:p>
          <a:p>
            <a:r>
              <a:rPr lang="en-US" altLang="en-US"/>
              <a:t>of slaves often involved</a:t>
            </a:r>
          </a:p>
          <a:p>
            <a:r>
              <a:rPr lang="en-US" altLang="en-US"/>
              <a:t>the painful separation of</a:t>
            </a:r>
          </a:p>
          <a:p>
            <a:r>
              <a:rPr lang="en-US" altLang="en-US"/>
              <a:t>family members.</a:t>
            </a:r>
          </a:p>
        </p:txBody>
      </p:sp>
      <p:sp>
        <p:nvSpPr>
          <p:cNvPr id="59396" name="Slide Number Placeholder 3">
            <a:extLst>
              <a:ext uri="{FF2B5EF4-FFF2-40B4-BE49-F238E27FC236}">
                <a16:creationId xmlns:a16="http://schemas.microsoft.com/office/drawing/2014/main" id="{3735291A-B76D-5D43-9C00-99EC5AC4A0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B599C0C-5289-824A-8B3B-97AF6631EE69}" type="slidenum">
              <a:rPr lang="en-US" altLang="en-US">
                <a:latin typeface="Calibri" panose="020F0502020204030204" pitchFamily="34" charset="0"/>
              </a:rPr>
              <a:pPr/>
              <a:t>24</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50E197-1FF1-2143-8BCE-3043ED09A37E}" type="datetimeFigureOut">
              <a:rPr lang="en-US" smtClean="0"/>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1539572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50E197-1FF1-2143-8BCE-3043ED09A37E}" type="datetimeFigureOut">
              <a:rPr lang="en-US" smtClean="0"/>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1863504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50E197-1FF1-2143-8BCE-3043ED09A37E}" type="datetimeFigureOut">
              <a:rPr lang="en-US" smtClean="0"/>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3674-44EF-0A47-8D6B-C2CCCAEA851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87658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50E197-1FF1-2143-8BCE-3043ED09A37E}" type="datetimeFigureOut">
              <a:rPr lang="en-US" smtClean="0"/>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264892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50E197-1FF1-2143-8BCE-3043ED09A37E}" type="datetimeFigureOut">
              <a:rPr lang="en-US" smtClean="0"/>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3674-44EF-0A47-8D6B-C2CCCAEA851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13652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50E197-1FF1-2143-8BCE-3043ED09A37E}" type="datetimeFigureOut">
              <a:rPr lang="en-US" smtClean="0"/>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951178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50E197-1FF1-2143-8BCE-3043ED09A37E}" type="datetimeFigureOut">
              <a:rPr lang="en-US" smtClean="0"/>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3215741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50E197-1FF1-2143-8BCE-3043ED09A37E}" type="datetimeFigureOut">
              <a:rPr lang="en-US" smtClean="0"/>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1166124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990600"/>
          </a:xfrm>
        </p:spPr>
        <p:txBody>
          <a:bodyPr/>
          <a:lstStyle/>
          <a:p>
            <a:r>
              <a:rPr lang="en-US"/>
              <a:t>Click to edit Master title style</a:t>
            </a:r>
          </a:p>
        </p:txBody>
      </p:sp>
      <p:sp>
        <p:nvSpPr>
          <p:cNvPr id="3" name="ClipArt Placeholder 2"/>
          <p:cNvSpPr>
            <a:spLocks noGrp="1"/>
          </p:cNvSpPr>
          <p:nvPr>
            <p:ph type="clipArt" sz="half" idx="1"/>
          </p:nvPr>
        </p:nvSpPr>
        <p:spPr>
          <a:xfrm>
            <a:off x="914400" y="1371600"/>
            <a:ext cx="5080000" cy="4648200"/>
          </a:xfrm>
        </p:spPr>
        <p:txBody>
          <a:bodyPr/>
          <a:lstStyle/>
          <a:p>
            <a:pPr lvl="0"/>
            <a:endParaRPr lang="en-US" noProof="0"/>
          </a:p>
        </p:txBody>
      </p:sp>
      <p:sp>
        <p:nvSpPr>
          <p:cNvPr id="4" name="Text Placeholder 3"/>
          <p:cNvSpPr>
            <a:spLocks noGrp="1"/>
          </p:cNvSpPr>
          <p:nvPr>
            <p:ph type="body" sz="half" idx="2"/>
          </p:nvPr>
        </p:nvSpPr>
        <p:spPr>
          <a:xfrm>
            <a:off x="6197600" y="1371600"/>
            <a:ext cx="508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CF3B06-2003-594D-9C59-480E0237E6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88BCBB-A284-4C47-B565-601EDB1C79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0CC168-C478-044E-87B3-E2CD5E71588D}"/>
              </a:ext>
            </a:extLst>
          </p:cNvPr>
          <p:cNvSpPr>
            <a:spLocks noGrp="1" noChangeArrowheads="1"/>
          </p:cNvSpPr>
          <p:nvPr>
            <p:ph type="sldNum" sz="quarter" idx="12"/>
          </p:nvPr>
        </p:nvSpPr>
        <p:spPr>
          <a:ln/>
        </p:spPr>
        <p:txBody>
          <a:bodyPr/>
          <a:lstStyle>
            <a:lvl1pPr>
              <a:defRPr/>
            </a:lvl1pPr>
          </a:lstStyle>
          <a:p>
            <a:fld id="{A18A453D-CDA5-6F45-B539-6D5830AAD1B1}" type="slidenum">
              <a:rPr lang="en-US" altLang="en-US"/>
              <a:pPr/>
              <a:t>‹#›</a:t>
            </a:fld>
            <a:endParaRPr lang="en-US" altLang="en-US"/>
          </a:p>
        </p:txBody>
      </p:sp>
    </p:spTree>
    <p:extLst>
      <p:ext uri="{BB962C8B-B14F-4D97-AF65-F5344CB8AC3E}">
        <p14:creationId xmlns:p14="http://schemas.microsoft.com/office/powerpoint/2010/main" val="2006487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50E197-1FF1-2143-8BCE-3043ED09A37E}" type="datetimeFigureOut">
              <a:rPr lang="en-US" smtClean="0"/>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2158240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50E197-1FF1-2143-8BCE-3043ED09A37E}" type="datetimeFigureOut">
              <a:rPr lang="en-US" smtClean="0"/>
              <a:t>11/11/21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3207836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50E197-1FF1-2143-8BCE-3043ED09A37E}" type="datetimeFigureOut">
              <a:rPr lang="en-US" smtClean="0"/>
              <a:t>11/11/21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3383386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50E197-1FF1-2143-8BCE-3043ED09A37E}" type="datetimeFigureOut">
              <a:rPr lang="en-US" smtClean="0"/>
              <a:t>11/11/21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2453516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50E197-1FF1-2143-8BCE-3043ED09A37E}" type="datetimeFigureOut">
              <a:rPr lang="en-US" smtClean="0"/>
              <a:t>11/11/21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2683290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0E197-1FF1-2143-8BCE-3043ED09A37E}" type="datetimeFigureOut">
              <a:rPr lang="en-US" smtClean="0"/>
              <a:t>11/11/21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3295543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50E197-1FF1-2143-8BCE-3043ED09A37E}" type="datetimeFigureOut">
              <a:rPr lang="en-US" smtClean="0"/>
              <a:t>11/11/21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154812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50E197-1FF1-2143-8BCE-3043ED09A37E}" type="datetimeFigureOut">
              <a:rPr lang="en-US" smtClean="0"/>
              <a:t>11/11/21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93674-44EF-0A47-8D6B-C2CCCAEA851C}" type="slidenum">
              <a:rPr lang="en-US" smtClean="0"/>
              <a:t>‹#›</a:t>
            </a:fld>
            <a:endParaRPr lang="en-US"/>
          </a:p>
        </p:txBody>
      </p:sp>
    </p:spTree>
    <p:extLst>
      <p:ext uri="{BB962C8B-B14F-4D97-AF65-F5344CB8AC3E}">
        <p14:creationId xmlns:p14="http://schemas.microsoft.com/office/powerpoint/2010/main" val="678885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50E197-1FF1-2143-8BCE-3043ED09A37E}" type="datetimeFigureOut">
              <a:rPr lang="en-US" smtClean="0"/>
              <a:t>11/11/21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6993674-44EF-0A47-8D6B-C2CCCAEA851C}" type="slidenum">
              <a:rPr lang="en-US" smtClean="0"/>
              <a:t>‹#›</a:t>
            </a:fld>
            <a:endParaRPr lang="en-US"/>
          </a:p>
        </p:txBody>
      </p:sp>
    </p:spTree>
    <p:extLst>
      <p:ext uri="{BB962C8B-B14F-4D97-AF65-F5344CB8AC3E}">
        <p14:creationId xmlns:p14="http://schemas.microsoft.com/office/powerpoint/2010/main" val="257510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C836-742B-2A41-A4A0-1F7B3E7BE907}"/>
              </a:ext>
            </a:extLst>
          </p:cNvPr>
          <p:cNvSpPr>
            <a:spLocks noGrp="1"/>
          </p:cNvSpPr>
          <p:nvPr>
            <p:ph type="ctrTitle"/>
          </p:nvPr>
        </p:nvSpPr>
        <p:spPr/>
        <p:txBody>
          <a:bodyPr/>
          <a:lstStyle/>
          <a:p>
            <a:r>
              <a:rPr lang="en-US" dirty="0"/>
              <a:t>The South and Slavery</a:t>
            </a:r>
          </a:p>
        </p:txBody>
      </p:sp>
      <p:sp>
        <p:nvSpPr>
          <p:cNvPr id="3" name="Subtitle 2">
            <a:extLst>
              <a:ext uri="{FF2B5EF4-FFF2-40B4-BE49-F238E27FC236}">
                <a16:creationId xmlns:a16="http://schemas.microsoft.com/office/drawing/2014/main" id="{68C849DC-DA2A-DE49-A9DD-B39175AFF918}"/>
              </a:ext>
            </a:extLst>
          </p:cNvPr>
          <p:cNvSpPr>
            <a:spLocks noGrp="1"/>
          </p:cNvSpPr>
          <p:nvPr>
            <p:ph type="subTitle" idx="1"/>
          </p:nvPr>
        </p:nvSpPr>
        <p:spPr/>
        <p:txBody>
          <a:bodyPr/>
          <a:lstStyle/>
          <a:p>
            <a:r>
              <a:rPr lang="en-US" dirty="0"/>
              <a:t>Chapter 16</a:t>
            </a:r>
          </a:p>
        </p:txBody>
      </p:sp>
    </p:spTree>
    <p:extLst>
      <p:ext uri="{BB962C8B-B14F-4D97-AF65-F5344CB8AC3E}">
        <p14:creationId xmlns:p14="http://schemas.microsoft.com/office/powerpoint/2010/main" val="2118974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211A47B2-5780-2A4C-854E-9005235A7DB0}"/>
              </a:ext>
            </a:extLst>
          </p:cNvPr>
          <p:cNvSpPr>
            <a:spLocks noGrp="1"/>
          </p:cNvSpPr>
          <p:nvPr>
            <p:ph type="title"/>
          </p:nvPr>
        </p:nvSpPr>
        <p:spPr>
          <a:xfrm>
            <a:off x="372534" y="203200"/>
            <a:ext cx="8596668" cy="1320800"/>
          </a:xfrm>
        </p:spPr>
        <p:txBody>
          <a:bodyPr/>
          <a:lstStyle/>
          <a:p>
            <a:r>
              <a:rPr lang="en-US" altLang="en-US" dirty="0">
                <a:solidFill>
                  <a:srgbClr val="000000"/>
                </a:solidFill>
              </a:rPr>
              <a:t>IV. The White Majority (cont.)</a:t>
            </a:r>
          </a:p>
        </p:txBody>
      </p:sp>
      <p:sp>
        <p:nvSpPr>
          <p:cNvPr id="25603" name="Content Placeholder 2">
            <a:extLst>
              <a:ext uri="{FF2B5EF4-FFF2-40B4-BE49-F238E27FC236}">
                <a16:creationId xmlns:a16="http://schemas.microsoft.com/office/drawing/2014/main" id="{47689346-0F60-DD4B-A059-DC06D9B9BA25}"/>
              </a:ext>
            </a:extLst>
          </p:cNvPr>
          <p:cNvSpPr>
            <a:spLocks noGrp="1"/>
          </p:cNvSpPr>
          <p:nvPr>
            <p:ph idx="1"/>
          </p:nvPr>
        </p:nvSpPr>
        <p:spPr>
          <a:xfrm>
            <a:off x="580696" y="1028700"/>
            <a:ext cx="9036270" cy="5829300"/>
          </a:xfrm>
        </p:spPr>
        <p:txBody>
          <a:bodyPr>
            <a:normAutofit fontScale="92500" lnSpcReduction="20000"/>
          </a:bodyPr>
          <a:lstStyle/>
          <a:p>
            <a:r>
              <a:rPr lang="en-US" altLang="en-US" dirty="0">
                <a:solidFill>
                  <a:srgbClr val="000000"/>
                </a:solidFill>
              </a:rPr>
              <a:t>Beneath slave owners was great body of whites who owned no slaves (see Maps 16.1 and 16.2)</a:t>
            </a:r>
          </a:p>
          <a:p>
            <a:pPr lvl="1"/>
            <a:r>
              <a:rPr lang="en-US" altLang="en-US" dirty="0">
                <a:solidFill>
                  <a:srgbClr val="000000"/>
                </a:solidFill>
              </a:rPr>
              <a:t>Only ¼ of white southerners owned slaves or belonged to slave owning family</a:t>
            </a:r>
          </a:p>
          <a:p>
            <a:pPr lvl="1"/>
            <a:r>
              <a:rPr lang="en-US" altLang="en-US" dirty="0">
                <a:solidFill>
                  <a:srgbClr val="000000"/>
                </a:solidFill>
              </a:rPr>
              <a:t>Most whites were subsistence food farmers not part of cotton export economy</a:t>
            </a:r>
          </a:p>
          <a:p>
            <a:pPr lvl="1"/>
            <a:r>
              <a:rPr lang="en-US" altLang="en-US" dirty="0">
                <a:solidFill>
                  <a:srgbClr val="000000"/>
                </a:solidFill>
              </a:rPr>
              <a:t>Whites without slaves had no direct economic stake in slavery, yet they defended slave system:</a:t>
            </a:r>
          </a:p>
          <a:p>
            <a:pPr lvl="3"/>
            <a:r>
              <a:rPr lang="en-US" altLang="en-US" sz="2000" dirty="0">
                <a:solidFill>
                  <a:srgbClr val="000000"/>
                </a:solidFill>
              </a:rPr>
              <a:t>Hoped to buy slaves (</a:t>
            </a:r>
            <a:r>
              <a:rPr lang="ja-JP" altLang="en-US" sz="2000">
                <a:solidFill>
                  <a:srgbClr val="000000"/>
                </a:solidFill>
              </a:rPr>
              <a:t>“</a:t>
            </a:r>
            <a:r>
              <a:rPr lang="en-US" altLang="ja-JP" sz="2000" dirty="0">
                <a:solidFill>
                  <a:srgbClr val="000000"/>
                </a:solidFill>
              </a:rPr>
              <a:t>American dream</a:t>
            </a:r>
            <a:r>
              <a:rPr lang="ja-JP" altLang="en-US" sz="2000">
                <a:solidFill>
                  <a:srgbClr val="000000"/>
                </a:solidFill>
              </a:rPr>
              <a:t>”</a:t>
            </a:r>
            <a:r>
              <a:rPr lang="en-US" altLang="ja-JP" sz="2000" dirty="0">
                <a:solidFill>
                  <a:srgbClr val="000000"/>
                </a:solidFill>
              </a:rPr>
              <a:t> of upper mobility)</a:t>
            </a:r>
          </a:p>
          <a:p>
            <a:pPr lvl="3"/>
            <a:r>
              <a:rPr lang="en-US" altLang="en-US" sz="2000" dirty="0">
                <a:solidFill>
                  <a:srgbClr val="000000"/>
                </a:solidFill>
              </a:rPr>
              <a:t>Took pride in presumed racial superiority</a:t>
            </a:r>
          </a:p>
          <a:p>
            <a:pPr lvl="3"/>
            <a:r>
              <a:rPr lang="en-US" altLang="en-US" sz="2000" dirty="0">
                <a:solidFill>
                  <a:srgbClr val="000000"/>
                </a:solidFill>
              </a:rPr>
              <a:t>Logic of economics joined with illogic of racism to buttress slave system</a:t>
            </a:r>
          </a:p>
          <a:p>
            <a:pPr lvl="2"/>
            <a:r>
              <a:rPr lang="en-US" altLang="en-US" sz="2000" dirty="0">
                <a:solidFill>
                  <a:srgbClr val="000000"/>
                </a:solidFill>
              </a:rPr>
              <a:t>In special category of white southerners were mountain whites:</a:t>
            </a:r>
          </a:p>
          <a:p>
            <a:pPr lvl="3"/>
            <a:r>
              <a:rPr lang="en-US" altLang="en-US" sz="2000" dirty="0">
                <a:solidFill>
                  <a:srgbClr val="000000"/>
                </a:solidFill>
              </a:rPr>
              <a:t>Independent small farmers who lived in valleys of Appalachian range</a:t>
            </a:r>
          </a:p>
          <a:p>
            <a:pPr lvl="3"/>
            <a:r>
              <a:rPr lang="en-US" altLang="en-US" sz="2000" dirty="0">
                <a:solidFill>
                  <a:srgbClr val="000000"/>
                </a:solidFill>
              </a:rPr>
              <a:t>Had little in common with whites of flatlands</a:t>
            </a:r>
          </a:p>
          <a:p>
            <a:pPr lvl="3"/>
            <a:r>
              <a:rPr lang="en-US" altLang="en-US" sz="2000" dirty="0">
                <a:solidFill>
                  <a:srgbClr val="000000"/>
                </a:solidFill>
              </a:rPr>
              <a:t>When war came, mountain whites constituted vitally important peninsula of Unionism</a:t>
            </a:r>
          </a:p>
          <a:p>
            <a:pPr lvl="3"/>
            <a:r>
              <a:rPr lang="en-US" altLang="en-US" sz="2000" dirty="0">
                <a:solidFill>
                  <a:srgbClr val="000000"/>
                </a:solidFill>
              </a:rPr>
              <a:t>Played significant role in crippling Confederacy</a:t>
            </a:r>
          </a:p>
          <a:p>
            <a:pPr lvl="3"/>
            <a:r>
              <a:rPr lang="en-US" altLang="en-US" sz="2000" dirty="0">
                <a:solidFill>
                  <a:srgbClr val="000000"/>
                </a:solidFill>
              </a:rPr>
              <a:t>After Civil War, they were only concentrated Republican strength in solid Democratic South</a:t>
            </a:r>
          </a:p>
          <a:p>
            <a:pPr lvl="2"/>
            <a:endParaRPr lang="en-US" altLang="en-US" dirty="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a:extLst>
              <a:ext uri="{FF2B5EF4-FFF2-40B4-BE49-F238E27FC236}">
                <a16:creationId xmlns:a16="http://schemas.microsoft.com/office/drawing/2014/main" id="{C58553FA-7240-BD47-AA93-3A9A4DB0D9FE}"/>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62607" y="254000"/>
            <a:ext cx="45593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a:extLst>
              <a:ext uri="{FF2B5EF4-FFF2-40B4-BE49-F238E27FC236}">
                <a16:creationId xmlns:a16="http://schemas.microsoft.com/office/drawing/2014/main" id="{3705217A-83D3-0440-9CE3-AC1D321C3131}"/>
              </a:ext>
            </a:extLst>
          </p:cNvPr>
          <p:cNvSpPr txBox="1">
            <a:spLocks noChangeArrowheads="1"/>
          </p:cNvSpPr>
          <p:nvPr/>
        </p:nvSpPr>
        <p:spPr bwMode="auto">
          <a:xfrm>
            <a:off x="9431338" y="6604001"/>
            <a:ext cx="1236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Map 16-1 p344</a:t>
            </a:r>
          </a:p>
        </p:txBody>
      </p:sp>
      <p:pic>
        <p:nvPicPr>
          <p:cNvPr id="4" name="Picture 1">
            <a:extLst>
              <a:ext uri="{FF2B5EF4-FFF2-40B4-BE49-F238E27FC236}">
                <a16:creationId xmlns:a16="http://schemas.microsoft.com/office/drawing/2014/main" id="{6F5A4932-21A6-2A44-92F0-21F122F052FF}"/>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54000"/>
            <a:ext cx="4891088"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A87A-EFCF-EC42-AE87-27E67BC9A561}"/>
              </a:ext>
            </a:extLst>
          </p:cNvPr>
          <p:cNvSpPr>
            <a:spLocks noGrp="1"/>
          </p:cNvSpPr>
          <p:nvPr>
            <p:ph type="title"/>
          </p:nvPr>
        </p:nvSpPr>
        <p:spPr/>
        <p:txBody>
          <a:bodyPr rtlCol="0">
            <a:normAutofit/>
          </a:bodyPr>
          <a:lstStyle/>
          <a:p>
            <a:pPr>
              <a:defRPr/>
            </a:pPr>
            <a:r>
              <a:rPr lang="en-US" dirty="0">
                <a:solidFill>
                  <a:srgbClr val="000000"/>
                </a:solidFill>
                <a:ea typeface="+mj-ea"/>
                <a:cs typeface="+mj-cs"/>
              </a:rPr>
              <a:t>V. Free Blacks: Slaves Without Masters</a:t>
            </a:r>
          </a:p>
        </p:txBody>
      </p:sp>
      <p:sp>
        <p:nvSpPr>
          <p:cNvPr id="31747" name="Content Placeholder 2">
            <a:extLst>
              <a:ext uri="{FF2B5EF4-FFF2-40B4-BE49-F238E27FC236}">
                <a16:creationId xmlns:a16="http://schemas.microsoft.com/office/drawing/2014/main" id="{E06B5FA1-E6F9-324E-9C23-53F76AE40D4A}"/>
              </a:ext>
            </a:extLst>
          </p:cNvPr>
          <p:cNvSpPr>
            <a:spLocks noGrp="1"/>
          </p:cNvSpPr>
          <p:nvPr>
            <p:ph sz="half" idx="1"/>
          </p:nvPr>
        </p:nvSpPr>
        <p:spPr>
          <a:xfrm>
            <a:off x="677334" y="1484069"/>
            <a:ext cx="4184035" cy="5000813"/>
          </a:xfrm>
        </p:spPr>
        <p:txBody>
          <a:bodyPr>
            <a:normAutofit fontScale="55000" lnSpcReduction="20000"/>
          </a:bodyPr>
          <a:lstStyle/>
          <a:p>
            <a:pPr eaLnBrk="1" hangingPunct="1"/>
            <a:r>
              <a:rPr lang="en-US" altLang="en-US" dirty="0">
                <a:solidFill>
                  <a:srgbClr val="000000"/>
                </a:solidFill>
              </a:rPr>
              <a:t>South</a:t>
            </a:r>
            <a:r>
              <a:rPr lang="fr-FR" altLang="ja-JP" dirty="0">
                <a:solidFill>
                  <a:srgbClr val="000000"/>
                </a:solidFill>
              </a:rPr>
              <a:t>'</a:t>
            </a:r>
            <a:r>
              <a:rPr lang="en-US" altLang="en-US" dirty="0">
                <a:solidFill>
                  <a:srgbClr val="000000"/>
                </a:solidFill>
              </a:rPr>
              <a:t>s free blacks:</a:t>
            </a:r>
          </a:p>
          <a:p>
            <a:pPr lvl="1" eaLnBrk="1" hangingPunct="1"/>
            <a:r>
              <a:rPr lang="en-US" altLang="en-US" sz="2900" dirty="0">
                <a:solidFill>
                  <a:srgbClr val="000000"/>
                </a:solidFill>
              </a:rPr>
              <a:t>Numbered about 250,000 by 1860:</a:t>
            </a:r>
          </a:p>
          <a:p>
            <a:pPr lvl="2" eaLnBrk="1" hangingPunct="1"/>
            <a:r>
              <a:rPr lang="en-US" altLang="en-US" sz="2900" dirty="0">
                <a:solidFill>
                  <a:srgbClr val="000000"/>
                </a:solidFill>
              </a:rPr>
              <a:t>Some in upper South traced emancipation to idealism of Revolutionary days</a:t>
            </a:r>
          </a:p>
          <a:p>
            <a:pPr lvl="2" eaLnBrk="1" hangingPunct="1"/>
            <a:r>
              <a:rPr lang="en-US" altLang="en-US" sz="2900" dirty="0">
                <a:solidFill>
                  <a:srgbClr val="000000"/>
                </a:solidFill>
              </a:rPr>
              <a:t>In lower South, many were mulattoes</a:t>
            </a:r>
          </a:p>
          <a:p>
            <a:pPr lvl="2" eaLnBrk="1" hangingPunct="1"/>
            <a:r>
              <a:rPr lang="en-US" altLang="en-US" sz="2900" dirty="0">
                <a:solidFill>
                  <a:srgbClr val="000000"/>
                </a:solidFill>
              </a:rPr>
              <a:t>Some purchased their freedom</a:t>
            </a:r>
          </a:p>
          <a:p>
            <a:pPr lvl="2" eaLnBrk="1" hangingPunct="1"/>
            <a:r>
              <a:rPr lang="en-US" altLang="en-US" sz="2900" dirty="0">
                <a:solidFill>
                  <a:srgbClr val="000000"/>
                </a:solidFill>
              </a:rPr>
              <a:t>Many owned property</a:t>
            </a:r>
          </a:p>
          <a:p>
            <a:pPr lvl="2" eaLnBrk="1" hangingPunct="1"/>
            <a:r>
              <a:rPr lang="en-US" altLang="en-US" sz="2900" dirty="0">
                <a:solidFill>
                  <a:srgbClr val="000000"/>
                </a:solidFill>
              </a:rPr>
              <a:t>Were a kind of </a:t>
            </a:r>
            <a:r>
              <a:rPr lang="ja-JP" altLang="en-US" sz="2900">
                <a:solidFill>
                  <a:srgbClr val="000000"/>
                </a:solidFill>
              </a:rPr>
              <a:t>“</a:t>
            </a:r>
            <a:r>
              <a:rPr lang="en-US" altLang="ja-JP" sz="2900" dirty="0">
                <a:solidFill>
                  <a:srgbClr val="000000"/>
                </a:solidFill>
              </a:rPr>
              <a:t>third race:</a:t>
            </a:r>
            <a:r>
              <a:rPr lang="ja-JP" altLang="en-US" sz="2900">
                <a:solidFill>
                  <a:srgbClr val="000000"/>
                </a:solidFill>
              </a:rPr>
              <a:t>”</a:t>
            </a:r>
            <a:endParaRPr lang="en-US" altLang="ja-JP" sz="2900" dirty="0">
              <a:solidFill>
                <a:srgbClr val="000000"/>
              </a:solidFill>
            </a:endParaRPr>
          </a:p>
          <a:p>
            <a:pPr lvl="3" eaLnBrk="1" hangingPunct="1"/>
            <a:r>
              <a:rPr lang="en-US" altLang="en-US" sz="2900" dirty="0">
                <a:solidFill>
                  <a:srgbClr val="000000"/>
                </a:solidFill>
              </a:rPr>
              <a:t>Banned from certain  occupations </a:t>
            </a:r>
          </a:p>
          <a:p>
            <a:pPr lvl="3" eaLnBrk="1" hangingPunct="1"/>
            <a:r>
              <a:rPr lang="en-US" altLang="en-US" sz="2900" dirty="0">
                <a:solidFill>
                  <a:srgbClr val="000000"/>
                </a:solidFill>
              </a:rPr>
              <a:t>Vulnerable to being hijacked into slavery</a:t>
            </a:r>
          </a:p>
        </p:txBody>
      </p:sp>
      <p:sp>
        <p:nvSpPr>
          <p:cNvPr id="3" name="Content Placeholder 2">
            <a:extLst>
              <a:ext uri="{FF2B5EF4-FFF2-40B4-BE49-F238E27FC236}">
                <a16:creationId xmlns:a16="http://schemas.microsoft.com/office/drawing/2014/main" id="{3DE93911-C0B0-FB40-95CB-3FCBFB54349B}"/>
              </a:ext>
            </a:extLst>
          </p:cNvPr>
          <p:cNvSpPr>
            <a:spLocks noGrp="1"/>
          </p:cNvSpPr>
          <p:nvPr>
            <p:ph sz="half" idx="2"/>
          </p:nvPr>
        </p:nvSpPr>
        <p:spPr>
          <a:xfrm>
            <a:off x="5089968" y="1488613"/>
            <a:ext cx="4600570" cy="5174946"/>
          </a:xfrm>
        </p:spPr>
        <p:txBody>
          <a:bodyPr>
            <a:normAutofit fontScale="55000" lnSpcReduction="20000"/>
          </a:bodyPr>
          <a:lstStyle/>
          <a:p>
            <a:pPr lvl="1">
              <a:defRPr/>
            </a:pPr>
            <a:r>
              <a:rPr lang="en-US" dirty="0">
                <a:solidFill>
                  <a:srgbClr val="000000"/>
                </a:solidFill>
                <a:ea typeface="ＭＳ Ｐゴシック" charset="0"/>
              </a:rPr>
              <a:t>Hostile northern climate for free blacks (250,000):</a:t>
            </a:r>
          </a:p>
          <a:p>
            <a:pPr lvl="2">
              <a:defRPr/>
            </a:pPr>
            <a:r>
              <a:rPr lang="en-US" sz="3200" dirty="0">
                <a:solidFill>
                  <a:srgbClr val="000000"/>
                </a:solidFill>
                <a:ea typeface="ＭＳ Ｐゴシック" charset="0"/>
              </a:rPr>
              <a:t>Several states forbade their entrance</a:t>
            </a:r>
          </a:p>
          <a:p>
            <a:pPr lvl="2">
              <a:defRPr/>
            </a:pPr>
            <a:r>
              <a:rPr lang="en-US" sz="3200" dirty="0">
                <a:solidFill>
                  <a:srgbClr val="000000"/>
                </a:solidFill>
                <a:ea typeface="ＭＳ Ｐゴシック" charset="0"/>
              </a:rPr>
              <a:t>Most denied them right to vote</a:t>
            </a:r>
          </a:p>
          <a:p>
            <a:pPr lvl="2">
              <a:defRPr/>
            </a:pPr>
            <a:r>
              <a:rPr lang="en-US" sz="3200" dirty="0">
                <a:solidFill>
                  <a:srgbClr val="000000"/>
                </a:solidFill>
                <a:ea typeface="ＭＳ Ｐゴシック" charset="0"/>
              </a:rPr>
              <a:t>Some barred them from public schools</a:t>
            </a:r>
          </a:p>
          <a:p>
            <a:pPr lvl="2">
              <a:defRPr/>
            </a:pPr>
            <a:r>
              <a:rPr lang="en-US" sz="3200" dirty="0">
                <a:solidFill>
                  <a:srgbClr val="000000"/>
                </a:solidFill>
                <a:ea typeface="ＭＳ Ｐゴシック" charset="0"/>
              </a:rPr>
              <a:t>Northern blacks were particularly hated by Irish immigrants because two groups competed for menial jobs</a:t>
            </a:r>
          </a:p>
          <a:p>
            <a:pPr lvl="2">
              <a:defRPr/>
            </a:pPr>
            <a:r>
              <a:rPr lang="en-US" sz="3200" dirty="0">
                <a:solidFill>
                  <a:srgbClr val="000000"/>
                </a:solidFill>
                <a:ea typeface="ＭＳ Ｐゴシック" charset="0"/>
              </a:rPr>
              <a:t>Antiblack feelings in ways stronger in North than in South:</a:t>
            </a:r>
          </a:p>
          <a:p>
            <a:pPr lvl="3">
              <a:defRPr/>
            </a:pPr>
            <a:r>
              <a:rPr lang="en-US" sz="3200" dirty="0">
                <a:solidFill>
                  <a:srgbClr val="000000"/>
                </a:solidFill>
                <a:ea typeface="ＭＳ Ｐゴシック" charset="0"/>
              </a:rPr>
              <a:t>Southern whites liked blacks as individuals, but despised race</a:t>
            </a:r>
          </a:p>
          <a:p>
            <a:pPr lvl="3">
              <a:defRPr/>
            </a:pPr>
            <a:r>
              <a:rPr lang="en-US" sz="3200" dirty="0">
                <a:solidFill>
                  <a:srgbClr val="000000"/>
                </a:solidFill>
                <a:ea typeface="ＭＳ Ｐゴシック" charset="0"/>
              </a:rPr>
              <a:t>Northern whites professed to like race, but disliked individual blacks</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E76E020B-8D51-B141-9BB0-A40574154F24}"/>
              </a:ext>
            </a:extLst>
          </p:cNvPr>
          <p:cNvSpPr>
            <a:spLocks noGrp="1"/>
          </p:cNvSpPr>
          <p:nvPr>
            <p:ph type="title"/>
          </p:nvPr>
        </p:nvSpPr>
        <p:spPr/>
        <p:txBody>
          <a:bodyPr/>
          <a:lstStyle/>
          <a:p>
            <a:pPr eaLnBrk="1" hangingPunct="1"/>
            <a:r>
              <a:rPr lang="en-US" altLang="en-US">
                <a:solidFill>
                  <a:srgbClr val="000000"/>
                </a:solidFill>
              </a:rPr>
              <a:t>VI. Plantation Slavery</a:t>
            </a:r>
          </a:p>
        </p:txBody>
      </p:sp>
      <p:sp>
        <p:nvSpPr>
          <p:cNvPr id="33795" name="Content Placeholder 2">
            <a:extLst>
              <a:ext uri="{FF2B5EF4-FFF2-40B4-BE49-F238E27FC236}">
                <a16:creationId xmlns:a16="http://schemas.microsoft.com/office/drawing/2014/main" id="{5EF9E386-F124-7D45-AD7C-A9BCEEA66E0C}"/>
              </a:ext>
            </a:extLst>
          </p:cNvPr>
          <p:cNvSpPr>
            <a:spLocks noGrp="1"/>
          </p:cNvSpPr>
          <p:nvPr>
            <p:ph idx="1"/>
          </p:nvPr>
        </p:nvSpPr>
        <p:spPr>
          <a:xfrm>
            <a:off x="451945" y="1600201"/>
            <a:ext cx="9987455" cy="5000296"/>
          </a:xfrm>
        </p:spPr>
        <p:txBody>
          <a:bodyPr/>
          <a:lstStyle/>
          <a:p>
            <a:pPr eaLnBrk="1" hangingPunct="1"/>
            <a:r>
              <a:rPr lang="en-US" altLang="en-US" dirty="0">
                <a:solidFill>
                  <a:srgbClr val="000000"/>
                </a:solidFill>
              </a:rPr>
              <a:t>In South of 1860, nearly four million black slaves:</a:t>
            </a:r>
          </a:p>
          <a:p>
            <a:pPr lvl="1" eaLnBrk="1" hangingPunct="1"/>
            <a:r>
              <a:rPr lang="en-US" altLang="en-US" dirty="0">
                <a:solidFill>
                  <a:srgbClr val="000000"/>
                </a:solidFill>
              </a:rPr>
              <a:t>Legal importation of African slaves into America ended in 1808 by Congress</a:t>
            </a:r>
          </a:p>
          <a:p>
            <a:pPr lvl="1" eaLnBrk="1" hangingPunct="1"/>
            <a:r>
              <a:rPr lang="en-US" altLang="en-US" dirty="0">
                <a:solidFill>
                  <a:srgbClr val="000000"/>
                </a:solidFill>
              </a:rPr>
              <a:t>Britain abolished slave trade in 1807:</a:t>
            </a:r>
          </a:p>
          <a:p>
            <a:pPr lvl="2" eaLnBrk="1" hangingPunct="1"/>
            <a:r>
              <a:rPr lang="en-US" altLang="en-US" dirty="0">
                <a:solidFill>
                  <a:srgbClr val="000000"/>
                </a:solidFill>
              </a:rPr>
              <a:t>Royal Navy</a:t>
            </a:r>
            <a:r>
              <a:rPr lang="fr-FR" altLang="ja-JP" dirty="0">
                <a:solidFill>
                  <a:srgbClr val="000000"/>
                </a:solidFill>
              </a:rPr>
              <a:t>'</a:t>
            </a:r>
            <a:r>
              <a:rPr lang="en-US" altLang="en-US" dirty="0">
                <a:solidFill>
                  <a:srgbClr val="000000"/>
                </a:solidFill>
              </a:rPr>
              <a:t>s </a:t>
            </a:r>
            <a:r>
              <a:rPr lang="en-US" altLang="en-US" b="1" dirty="0">
                <a:solidFill>
                  <a:srgbClr val="000000"/>
                </a:solidFill>
              </a:rPr>
              <a:t>West African Squadron</a:t>
            </a:r>
            <a:r>
              <a:rPr lang="en-US" altLang="en-US" dirty="0">
                <a:solidFill>
                  <a:srgbClr val="000000"/>
                </a:solidFill>
              </a:rPr>
              <a:t> seized hundreds of slave ships and freed thousands of captives</a:t>
            </a:r>
          </a:p>
          <a:p>
            <a:pPr lvl="2" eaLnBrk="1" hangingPunct="1"/>
            <a:r>
              <a:rPr lang="en-US" altLang="en-US" dirty="0">
                <a:solidFill>
                  <a:srgbClr val="000000"/>
                </a:solidFill>
              </a:rPr>
              <a:t>Yet three million enslaved Africans still shipped to Brazil and  West Indies after 1807</a:t>
            </a:r>
          </a:p>
          <a:p>
            <a:r>
              <a:rPr lang="en-US" altLang="en-US" dirty="0">
                <a:solidFill>
                  <a:srgbClr val="000000"/>
                </a:solidFill>
              </a:rPr>
              <a:t>Slavery:</a:t>
            </a:r>
          </a:p>
          <a:p>
            <a:pPr lvl="2"/>
            <a:r>
              <a:rPr lang="en-US" altLang="en-US" dirty="0">
                <a:solidFill>
                  <a:srgbClr val="000000"/>
                </a:solidFill>
              </a:rPr>
              <a:t>In U.S.A., price of </a:t>
            </a:r>
            <a:r>
              <a:rPr lang="ja-JP" altLang="en-US">
                <a:solidFill>
                  <a:srgbClr val="000000"/>
                </a:solidFill>
              </a:rPr>
              <a:t>“</a:t>
            </a:r>
            <a:r>
              <a:rPr lang="en-US" altLang="ja-JP" dirty="0">
                <a:solidFill>
                  <a:srgbClr val="000000"/>
                </a:solidFill>
              </a:rPr>
              <a:t>black ivory</a:t>
            </a:r>
            <a:r>
              <a:rPr lang="ja-JP" altLang="en-US">
                <a:solidFill>
                  <a:srgbClr val="000000"/>
                </a:solidFill>
              </a:rPr>
              <a:t>”</a:t>
            </a:r>
            <a:r>
              <a:rPr lang="en-US" altLang="ja-JP" dirty="0">
                <a:solidFill>
                  <a:srgbClr val="000000"/>
                </a:solidFill>
              </a:rPr>
              <a:t> so high before Civil War that thousands of blacks smuggled into South</a:t>
            </a:r>
          </a:p>
          <a:p>
            <a:pPr lvl="2"/>
            <a:r>
              <a:rPr lang="en-US" altLang="en-US" dirty="0">
                <a:solidFill>
                  <a:srgbClr val="000000"/>
                </a:solidFill>
              </a:rPr>
              <a:t>Ironically, suppression of international slave trade fostered growth of vigorous </a:t>
            </a:r>
            <a:r>
              <a:rPr lang="en-US" altLang="en-US" i="1" dirty="0">
                <a:solidFill>
                  <a:srgbClr val="000000"/>
                </a:solidFill>
              </a:rPr>
              <a:t>internal</a:t>
            </a:r>
            <a:r>
              <a:rPr lang="en-US" altLang="en-US" dirty="0">
                <a:solidFill>
                  <a:srgbClr val="000000"/>
                </a:solidFill>
              </a:rPr>
              <a:t> slave trade</a:t>
            </a:r>
          </a:p>
          <a:p>
            <a:pPr lvl="2"/>
            <a:r>
              <a:rPr lang="en-US" altLang="en-US" dirty="0">
                <a:solidFill>
                  <a:srgbClr val="000000"/>
                </a:solidFill>
              </a:rPr>
              <a:t>Most of increase in U.S. slave population came from natural reproduction:</a:t>
            </a:r>
          </a:p>
          <a:p>
            <a:pPr lvl="3"/>
            <a:r>
              <a:rPr lang="en-US" altLang="en-US" dirty="0">
                <a:solidFill>
                  <a:srgbClr val="000000"/>
                </a:solidFill>
              </a:rPr>
              <a:t>Distinguished North American slavery from slavery in more disease-ridden southerly New World societies</a:t>
            </a:r>
          </a:p>
          <a:p>
            <a:endParaRPr lang="en-US" altLang="en-US" dirty="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77A13D9B-8BAF-974B-B5AA-84D9D12E5A79}"/>
              </a:ext>
            </a:extLst>
          </p:cNvPr>
          <p:cNvSpPr>
            <a:spLocks noGrp="1"/>
          </p:cNvSpPr>
          <p:nvPr>
            <p:ph type="title"/>
          </p:nvPr>
        </p:nvSpPr>
        <p:spPr>
          <a:xfrm>
            <a:off x="404065" y="147144"/>
            <a:ext cx="8596668" cy="1320800"/>
          </a:xfrm>
        </p:spPr>
        <p:txBody>
          <a:bodyPr/>
          <a:lstStyle/>
          <a:p>
            <a:r>
              <a:rPr lang="en-US" altLang="en-US" dirty="0">
                <a:solidFill>
                  <a:srgbClr val="000000"/>
                </a:solidFill>
              </a:rPr>
              <a:t>VI. Plantation Slavery</a:t>
            </a:r>
          </a:p>
        </p:txBody>
      </p:sp>
      <p:sp>
        <p:nvSpPr>
          <p:cNvPr id="35843" name="Content Placeholder 2">
            <a:extLst>
              <a:ext uri="{FF2B5EF4-FFF2-40B4-BE49-F238E27FC236}">
                <a16:creationId xmlns:a16="http://schemas.microsoft.com/office/drawing/2014/main" id="{19BE368C-9C3D-A44E-84B8-4B6C31561ADD}"/>
              </a:ext>
            </a:extLst>
          </p:cNvPr>
          <p:cNvSpPr>
            <a:spLocks noGrp="1"/>
          </p:cNvSpPr>
          <p:nvPr>
            <p:ph idx="1"/>
          </p:nvPr>
        </p:nvSpPr>
        <p:spPr>
          <a:xfrm>
            <a:off x="404064" y="807544"/>
            <a:ext cx="9412597" cy="5903312"/>
          </a:xfrm>
        </p:spPr>
        <p:txBody>
          <a:bodyPr>
            <a:normAutofit fontScale="85000" lnSpcReduction="20000"/>
          </a:bodyPr>
          <a:lstStyle/>
          <a:p>
            <a:r>
              <a:rPr lang="en-US" altLang="en-US" dirty="0">
                <a:solidFill>
                  <a:srgbClr val="000000"/>
                </a:solidFill>
              </a:rPr>
              <a:t>Planters regarded slaves as investments:</a:t>
            </a:r>
          </a:p>
          <a:p>
            <a:pPr lvl="1"/>
            <a:r>
              <a:rPr lang="en-US" altLang="en-US" dirty="0">
                <a:solidFill>
                  <a:srgbClr val="000000"/>
                </a:solidFill>
              </a:rPr>
              <a:t>Worth $2 billion in capital by 1860</a:t>
            </a:r>
          </a:p>
          <a:p>
            <a:pPr lvl="1"/>
            <a:r>
              <a:rPr lang="en-US" altLang="en-US" dirty="0">
                <a:solidFill>
                  <a:srgbClr val="000000"/>
                </a:solidFill>
              </a:rPr>
              <a:t>Slaves were primary form of wealth in South:</a:t>
            </a:r>
          </a:p>
          <a:p>
            <a:pPr lvl="2"/>
            <a:r>
              <a:rPr lang="en-US" altLang="en-US" sz="2000" dirty="0">
                <a:solidFill>
                  <a:srgbClr val="000000"/>
                </a:solidFill>
              </a:rPr>
              <a:t>Cared for as any asset is cared for by prudent capitalist</a:t>
            </a:r>
          </a:p>
          <a:p>
            <a:pPr lvl="2"/>
            <a:r>
              <a:rPr lang="en-US" altLang="en-US" sz="2000" dirty="0">
                <a:solidFill>
                  <a:srgbClr val="000000"/>
                </a:solidFill>
              </a:rPr>
              <a:t>Sometimes spared dangerous work</a:t>
            </a:r>
          </a:p>
          <a:p>
            <a:pPr lvl="2"/>
            <a:r>
              <a:rPr lang="en-US" altLang="en-US" sz="2000" dirty="0">
                <a:solidFill>
                  <a:srgbClr val="000000"/>
                </a:solidFill>
              </a:rPr>
              <a:t>Slavery was profitable, even though it hobbled  economic development of region as a whole</a:t>
            </a:r>
          </a:p>
          <a:p>
            <a:pPr lvl="2"/>
            <a:r>
              <a:rPr lang="en-US" altLang="en-US" sz="2000" dirty="0">
                <a:solidFill>
                  <a:srgbClr val="000000"/>
                </a:solidFill>
              </a:rPr>
              <a:t>Breeding of slaves not openly encouraged, but:</a:t>
            </a:r>
          </a:p>
          <a:p>
            <a:pPr lvl="3"/>
            <a:r>
              <a:rPr lang="en-US" altLang="en-US" sz="2000" dirty="0">
                <a:solidFill>
                  <a:srgbClr val="000000"/>
                </a:solidFill>
              </a:rPr>
              <a:t>Women who bore thirteen or fourteen babies were prized as </a:t>
            </a:r>
            <a:r>
              <a:rPr lang="ja-JP" altLang="en-US" sz="2000">
                <a:solidFill>
                  <a:srgbClr val="000000"/>
                </a:solidFill>
              </a:rPr>
              <a:t>“</a:t>
            </a:r>
            <a:r>
              <a:rPr lang="en-US" altLang="ja-JP" sz="2000" dirty="0" err="1">
                <a:solidFill>
                  <a:srgbClr val="000000"/>
                </a:solidFill>
              </a:rPr>
              <a:t>rattlin</a:t>
            </a:r>
            <a:r>
              <a:rPr lang="fr-FR" altLang="ja-JP" sz="2000" dirty="0">
                <a:solidFill>
                  <a:srgbClr val="000000"/>
                </a:solidFill>
              </a:rPr>
              <a:t>'</a:t>
            </a:r>
            <a:r>
              <a:rPr lang="en-US" altLang="ja-JP" sz="2000" dirty="0">
                <a:solidFill>
                  <a:srgbClr val="000000"/>
                </a:solidFill>
              </a:rPr>
              <a:t> good breeders</a:t>
            </a:r>
            <a:r>
              <a:rPr lang="ja-JP" altLang="en-US" sz="2000">
                <a:solidFill>
                  <a:srgbClr val="000000"/>
                </a:solidFill>
              </a:rPr>
              <a:t>”</a:t>
            </a:r>
            <a:endParaRPr lang="en-US" altLang="ja-JP" sz="2000" dirty="0">
              <a:solidFill>
                <a:srgbClr val="000000"/>
              </a:solidFill>
            </a:endParaRPr>
          </a:p>
          <a:p>
            <a:pPr lvl="3"/>
            <a:r>
              <a:rPr lang="en-US" altLang="en-US" sz="2000" dirty="0">
                <a:solidFill>
                  <a:srgbClr val="000000"/>
                </a:solidFill>
              </a:rPr>
              <a:t>White masters forced their attentions on female slaves fathering sizable mulatto population, most of which remained enslaved</a:t>
            </a:r>
          </a:p>
          <a:p>
            <a:pPr lvl="2"/>
            <a:r>
              <a:rPr lang="en-US" altLang="en-US" sz="2000" dirty="0">
                <a:solidFill>
                  <a:srgbClr val="000000"/>
                </a:solidFill>
              </a:rPr>
              <a:t>Slave auctions were brutal sights:</a:t>
            </a:r>
          </a:p>
          <a:p>
            <a:pPr lvl="3"/>
            <a:r>
              <a:rPr lang="en-US" altLang="en-US" sz="2000" dirty="0">
                <a:solidFill>
                  <a:srgbClr val="000000"/>
                </a:solidFill>
              </a:rPr>
              <a:t>Most revolting aspects of slavery</a:t>
            </a:r>
          </a:p>
          <a:p>
            <a:pPr lvl="3"/>
            <a:r>
              <a:rPr lang="en-US" altLang="en-US" sz="2000" dirty="0">
                <a:solidFill>
                  <a:srgbClr val="000000"/>
                </a:solidFill>
              </a:rPr>
              <a:t>Families separated with distressing frequency</a:t>
            </a:r>
          </a:p>
          <a:p>
            <a:pPr lvl="3"/>
            <a:r>
              <a:rPr lang="en-US" altLang="en-US" sz="2000" dirty="0">
                <a:solidFill>
                  <a:srgbClr val="000000"/>
                </a:solidFill>
              </a:rPr>
              <a:t>Slavery</a:t>
            </a:r>
            <a:r>
              <a:rPr lang="fr-FR" altLang="ja-JP" sz="2000" dirty="0">
                <a:solidFill>
                  <a:srgbClr val="000000"/>
                </a:solidFill>
              </a:rPr>
              <a:t>'</a:t>
            </a:r>
            <a:r>
              <a:rPr lang="en-US" altLang="en-US" sz="2000" dirty="0">
                <a:solidFill>
                  <a:srgbClr val="000000"/>
                </a:solidFill>
              </a:rPr>
              <a:t>s greatest psychological horror</a:t>
            </a:r>
          </a:p>
          <a:p>
            <a:pPr lvl="3"/>
            <a:r>
              <a:rPr lang="en-US" altLang="en-US" sz="2000" dirty="0">
                <a:solidFill>
                  <a:srgbClr val="000000"/>
                </a:solidFill>
              </a:rPr>
              <a:t>Abolitionists decried practice</a:t>
            </a:r>
          </a:p>
          <a:p>
            <a:pPr lvl="3"/>
            <a:r>
              <a:rPr lang="en-US" altLang="en-US" sz="2000" dirty="0">
                <a:solidFill>
                  <a:srgbClr val="000000"/>
                </a:solidFill>
              </a:rPr>
              <a:t>Harriet Beecher Stowe 1852 novel: </a:t>
            </a:r>
            <a:r>
              <a:rPr lang="en-US" altLang="en-US" sz="2000" i="1" dirty="0">
                <a:solidFill>
                  <a:srgbClr val="000000"/>
                </a:solidFill>
              </a:rPr>
              <a:t>Uncle Tom</a:t>
            </a:r>
            <a:r>
              <a:rPr lang="fr-FR" altLang="ja-JP" sz="2000" i="1" dirty="0">
                <a:solidFill>
                  <a:srgbClr val="000000"/>
                </a:solidFill>
              </a:rPr>
              <a:t>'</a:t>
            </a:r>
            <a:r>
              <a:rPr lang="en-US" altLang="en-US" sz="2000" i="1" dirty="0">
                <a:solidFill>
                  <a:srgbClr val="000000"/>
                </a:solidFill>
              </a:rPr>
              <a:t>s Cabin</a:t>
            </a:r>
            <a:endParaRPr lang="en-US" altLang="en-US" sz="2000" dirty="0">
              <a:solidFill>
                <a:srgbClr val="000000"/>
              </a:solidFill>
            </a:endParaRPr>
          </a:p>
          <a:p>
            <a:endParaRPr lang="en-US" altLang="en-US" dirty="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DE659D0D-5B9F-994D-A63B-AE8D389BE844}"/>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48897" y="235608"/>
            <a:ext cx="49657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2">
            <a:extLst>
              <a:ext uri="{FF2B5EF4-FFF2-40B4-BE49-F238E27FC236}">
                <a16:creationId xmlns:a16="http://schemas.microsoft.com/office/drawing/2014/main" id="{19F9FBC1-D87A-2B4D-8748-8BD65F20D7E1}"/>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p347</a:t>
            </a:r>
          </a:p>
        </p:txBody>
      </p:sp>
      <p:pic>
        <p:nvPicPr>
          <p:cNvPr id="4" name="Picture 1">
            <a:extLst>
              <a:ext uri="{FF2B5EF4-FFF2-40B4-BE49-F238E27FC236}">
                <a16:creationId xmlns:a16="http://schemas.microsoft.com/office/drawing/2014/main" id="{686A7BBC-5210-8C4C-BD6E-681DDA40247D}"/>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472907" y="235608"/>
            <a:ext cx="49276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47ACEE34-3A5B-6541-B13C-C1CDBA9083D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302000" y="254000"/>
            <a:ext cx="5588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2">
            <a:extLst>
              <a:ext uri="{FF2B5EF4-FFF2-40B4-BE49-F238E27FC236}">
                <a16:creationId xmlns:a16="http://schemas.microsoft.com/office/drawing/2014/main" id="{AE20C6BE-0747-914C-922D-C108551322A8}"/>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p348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a:extLst>
              <a:ext uri="{FF2B5EF4-FFF2-40B4-BE49-F238E27FC236}">
                <a16:creationId xmlns:a16="http://schemas.microsoft.com/office/drawing/2014/main" id="{0AC46F75-E81C-844D-8C2E-78C02228253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54200" y="254000"/>
            <a:ext cx="84836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2">
            <a:extLst>
              <a:ext uri="{FF2B5EF4-FFF2-40B4-BE49-F238E27FC236}">
                <a16:creationId xmlns:a16="http://schemas.microsoft.com/office/drawing/2014/main" id="{F24D3202-E70E-8948-B293-AF36D10C8149}"/>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p348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4" name="Rectangle 7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8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Isosceles Triangle 8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082" name="Title 1">
            <a:extLst>
              <a:ext uri="{FF2B5EF4-FFF2-40B4-BE49-F238E27FC236}">
                <a16:creationId xmlns:a16="http://schemas.microsoft.com/office/drawing/2014/main" id="{B4263496-1233-9249-A67C-5385670F4FF2}"/>
              </a:ext>
            </a:extLst>
          </p:cNvPr>
          <p:cNvSpPr>
            <a:spLocks noGrp="1"/>
          </p:cNvSpPr>
          <p:nvPr>
            <p:ph type="title"/>
          </p:nvPr>
        </p:nvSpPr>
        <p:spPr>
          <a:xfrm>
            <a:off x="677334" y="609600"/>
            <a:ext cx="3843375" cy="5175624"/>
          </a:xfrm>
        </p:spPr>
        <p:txBody>
          <a:bodyPr anchor="ctr">
            <a:normAutofit/>
          </a:bodyPr>
          <a:lstStyle/>
          <a:p>
            <a:pPr eaLnBrk="1" hangingPunct="1"/>
            <a:r>
              <a:rPr lang="en-US" altLang="en-US">
                <a:solidFill>
                  <a:schemeClr val="tx1">
                    <a:lumMod val="85000"/>
                    <a:lumOff val="15000"/>
                  </a:schemeClr>
                </a:solidFill>
              </a:rPr>
              <a:t>VII. Life Under the Lash</a:t>
            </a:r>
          </a:p>
        </p:txBody>
      </p:sp>
      <p:sp>
        <p:nvSpPr>
          <p:cNvPr id="90" name="Freeform: Shape 89">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083" name="Content Placeholder 2">
            <a:extLst>
              <a:ext uri="{FF2B5EF4-FFF2-40B4-BE49-F238E27FC236}">
                <a16:creationId xmlns:a16="http://schemas.microsoft.com/office/drawing/2014/main" id="{9D5C94C4-A264-0842-9350-73FEECB9F52F}"/>
              </a:ext>
            </a:extLst>
          </p:cNvPr>
          <p:cNvSpPr>
            <a:spLocks noGrp="1"/>
          </p:cNvSpPr>
          <p:nvPr>
            <p:ph idx="1"/>
          </p:nvPr>
        </p:nvSpPr>
        <p:spPr>
          <a:xfrm>
            <a:off x="6096000" y="1002055"/>
            <a:ext cx="5511296" cy="5175624"/>
          </a:xfrm>
        </p:spPr>
        <p:txBody>
          <a:bodyPr anchor="ctr">
            <a:noAutofit/>
          </a:bodyPr>
          <a:lstStyle/>
          <a:p>
            <a:pPr eaLnBrk="1" hangingPunct="1"/>
            <a:r>
              <a:rPr lang="en-US" altLang="en-US" sz="2400" dirty="0">
                <a:solidFill>
                  <a:srgbClr val="FFFFFF"/>
                </a:solidFill>
              </a:rPr>
              <a:t>How did slaves actually live?</a:t>
            </a:r>
          </a:p>
          <a:p>
            <a:pPr lvl="1" eaLnBrk="1" hangingPunct="1"/>
            <a:r>
              <a:rPr lang="en-US" altLang="en-US" sz="2400" dirty="0">
                <a:solidFill>
                  <a:srgbClr val="FFFFFF"/>
                </a:solidFill>
              </a:rPr>
              <a:t>Conditions varied greatly:</a:t>
            </a:r>
          </a:p>
          <a:p>
            <a:pPr lvl="2" eaLnBrk="1" hangingPunct="1"/>
            <a:r>
              <a:rPr lang="en-US" altLang="en-US" sz="2400" dirty="0">
                <a:solidFill>
                  <a:srgbClr val="FFFFFF"/>
                </a:solidFill>
              </a:rPr>
              <a:t>Slavery meant hard work, ignorance, and oppression</a:t>
            </a:r>
          </a:p>
          <a:p>
            <a:pPr lvl="2" eaLnBrk="1" hangingPunct="1"/>
            <a:r>
              <a:rPr lang="en-US" altLang="en-US" sz="2400" dirty="0">
                <a:solidFill>
                  <a:srgbClr val="FFFFFF"/>
                </a:solidFill>
              </a:rPr>
              <a:t>No political rights; minimal protection</a:t>
            </a:r>
          </a:p>
          <a:p>
            <a:pPr lvl="2" eaLnBrk="1" hangingPunct="1"/>
            <a:r>
              <a:rPr lang="en-US" altLang="en-US" sz="2400" dirty="0">
                <a:solidFill>
                  <a:srgbClr val="FFFFFF"/>
                </a:solidFill>
              </a:rPr>
              <a:t>Protection laws difficult to enforce since slaves forbidden to testify in court or to have marriages legally recognized</a:t>
            </a:r>
          </a:p>
          <a:p>
            <a:pPr lvl="2" eaLnBrk="1" hangingPunct="1"/>
            <a:r>
              <a:rPr lang="en-US" altLang="en-US" sz="2400" dirty="0">
                <a:solidFill>
                  <a:srgbClr val="FFFFFF"/>
                </a:solidFill>
              </a:rPr>
              <a:t>Floggings were common</a:t>
            </a:r>
          </a:p>
          <a:p>
            <a:pPr lvl="2" eaLnBrk="1" hangingPunct="1"/>
            <a:r>
              <a:rPr lang="en-US" altLang="en-US" sz="2400" dirty="0">
                <a:solidFill>
                  <a:srgbClr val="FFFFFF"/>
                </a:solidFill>
              </a:rPr>
              <a:t>Strong-willed slaves sometimes sent to </a:t>
            </a:r>
            <a:r>
              <a:rPr lang="en-US" altLang="en-US" sz="2400" b="1" dirty="0">
                <a:solidFill>
                  <a:srgbClr val="FFFFFF"/>
                </a:solidFill>
              </a:rPr>
              <a:t>breakers </a:t>
            </a:r>
            <a:r>
              <a:rPr lang="en-US" altLang="en-US" sz="2400" dirty="0">
                <a:solidFill>
                  <a:srgbClr val="FFFFFF"/>
                </a:solidFill>
              </a:rPr>
              <a:t>who lavishly used lash</a:t>
            </a:r>
          </a:p>
        </p:txBody>
      </p:sp>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25B7047E-BA0F-D648-AB89-4C41563F1157}"/>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54000"/>
            <a:ext cx="73025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2">
            <a:extLst>
              <a:ext uri="{FF2B5EF4-FFF2-40B4-BE49-F238E27FC236}">
                <a16:creationId xmlns:a16="http://schemas.microsoft.com/office/drawing/2014/main" id="{46DF5F24-FFAB-0842-B1CB-69A946CE8281}"/>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p349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1D7B1655-2FF8-A94C-A09F-BA0E6BF1C51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05103" y="542924"/>
            <a:ext cx="5709910" cy="59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2">
            <a:extLst>
              <a:ext uri="{FF2B5EF4-FFF2-40B4-BE49-F238E27FC236}">
                <a16:creationId xmlns:a16="http://schemas.microsoft.com/office/drawing/2014/main" id="{5C2CA588-DB83-544E-A823-E1A1DA06F6F0}"/>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p338</a:t>
            </a:r>
          </a:p>
        </p:txBody>
      </p:sp>
      <p:pic>
        <p:nvPicPr>
          <p:cNvPr id="4" name="Picture 1">
            <a:extLst>
              <a:ext uri="{FF2B5EF4-FFF2-40B4-BE49-F238E27FC236}">
                <a16:creationId xmlns:a16="http://schemas.microsoft.com/office/drawing/2014/main" id="{7D200717-C1DA-1D49-B271-2662D99583B7}"/>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00014"/>
            <a:ext cx="6248400" cy="483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4" name="Rectangle 7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8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Isosceles Triangle 8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154" name="Title 1">
            <a:extLst>
              <a:ext uri="{FF2B5EF4-FFF2-40B4-BE49-F238E27FC236}">
                <a16:creationId xmlns:a16="http://schemas.microsoft.com/office/drawing/2014/main" id="{72B77ABF-6004-B64B-B825-523588FCE65C}"/>
              </a:ext>
            </a:extLst>
          </p:cNvPr>
          <p:cNvSpPr>
            <a:spLocks noGrp="1"/>
          </p:cNvSpPr>
          <p:nvPr>
            <p:ph type="title"/>
          </p:nvPr>
        </p:nvSpPr>
        <p:spPr>
          <a:xfrm>
            <a:off x="677334" y="609600"/>
            <a:ext cx="3843375" cy="5175624"/>
          </a:xfrm>
        </p:spPr>
        <p:txBody>
          <a:bodyPr anchor="ctr">
            <a:normAutofit/>
          </a:bodyPr>
          <a:lstStyle/>
          <a:p>
            <a:r>
              <a:rPr lang="en-US" altLang="en-US">
                <a:solidFill>
                  <a:schemeClr val="tx1">
                    <a:lumMod val="85000"/>
                    <a:lumOff val="15000"/>
                  </a:schemeClr>
                </a:solidFill>
              </a:rPr>
              <a:t>VII. Life Under the Lash</a:t>
            </a:r>
          </a:p>
        </p:txBody>
      </p:sp>
      <p:sp>
        <p:nvSpPr>
          <p:cNvPr id="90" name="Freeform: Shape 89">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155" name="Content Placeholder 2">
            <a:extLst>
              <a:ext uri="{FF2B5EF4-FFF2-40B4-BE49-F238E27FC236}">
                <a16:creationId xmlns:a16="http://schemas.microsoft.com/office/drawing/2014/main" id="{2074AB9C-CE9F-7445-BF52-92A89112B42A}"/>
              </a:ext>
            </a:extLst>
          </p:cNvPr>
          <p:cNvSpPr>
            <a:spLocks noGrp="1"/>
          </p:cNvSpPr>
          <p:nvPr>
            <p:ph idx="1"/>
          </p:nvPr>
        </p:nvSpPr>
        <p:spPr>
          <a:xfrm>
            <a:off x="6116084" y="199698"/>
            <a:ext cx="5511296" cy="6658302"/>
          </a:xfrm>
        </p:spPr>
        <p:txBody>
          <a:bodyPr anchor="ctr">
            <a:normAutofit fontScale="85000" lnSpcReduction="20000"/>
          </a:bodyPr>
          <a:lstStyle/>
          <a:p>
            <a:pPr lvl="2"/>
            <a:r>
              <a:rPr lang="en-US" altLang="en-US" sz="2000" dirty="0">
                <a:solidFill>
                  <a:schemeClr val="bg2"/>
                </a:solidFill>
              </a:rPr>
              <a:t>Savage beatings made sullen laborers &amp; hurt resale values</a:t>
            </a:r>
          </a:p>
          <a:p>
            <a:pPr lvl="2"/>
            <a:r>
              <a:rPr lang="en-US" altLang="en-US" sz="2000" dirty="0">
                <a:solidFill>
                  <a:schemeClr val="bg2"/>
                </a:solidFill>
              </a:rPr>
              <a:t>Typical master had too much money invested in slaves to beat them bloody on regular basis</a:t>
            </a:r>
          </a:p>
          <a:p>
            <a:pPr lvl="1"/>
            <a:r>
              <a:rPr lang="en-US" altLang="en-US" sz="2000" dirty="0">
                <a:solidFill>
                  <a:schemeClr val="bg2"/>
                </a:solidFill>
              </a:rPr>
              <a:t>Blacks concentrated in </a:t>
            </a:r>
            <a:r>
              <a:rPr lang="en-US" altLang="en-US" sz="2000" b="1" dirty="0">
                <a:solidFill>
                  <a:schemeClr val="bg2"/>
                </a:solidFill>
              </a:rPr>
              <a:t>black belt</a:t>
            </a:r>
            <a:r>
              <a:rPr lang="en-US" altLang="en-US" sz="2000" dirty="0">
                <a:solidFill>
                  <a:schemeClr val="bg2"/>
                </a:solidFill>
              </a:rPr>
              <a:t> of Deep South by 1860:</a:t>
            </a:r>
          </a:p>
          <a:p>
            <a:pPr lvl="2"/>
            <a:r>
              <a:rPr lang="en-US" altLang="en-US" sz="2000" dirty="0">
                <a:solidFill>
                  <a:schemeClr val="bg2"/>
                </a:solidFill>
              </a:rPr>
              <a:t>Stretched from South Carolina to Georgia into new southwest: Alabama, Mississippi, Louisiana</a:t>
            </a:r>
          </a:p>
          <a:p>
            <a:pPr lvl="2"/>
            <a:r>
              <a:rPr lang="en-US" altLang="en-US" sz="2000" dirty="0">
                <a:solidFill>
                  <a:schemeClr val="bg2"/>
                </a:solidFill>
              </a:rPr>
              <a:t>Frontier life was harsh</a:t>
            </a:r>
          </a:p>
          <a:p>
            <a:r>
              <a:rPr lang="en-US" altLang="en-US" sz="2000" dirty="0">
                <a:solidFill>
                  <a:schemeClr val="bg2"/>
                </a:solidFill>
              </a:rPr>
              <a:t>Black living:</a:t>
            </a:r>
          </a:p>
          <a:p>
            <a:pPr lvl="2"/>
            <a:r>
              <a:rPr lang="en-US" altLang="en-US" sz="2000" dirty="0">
                <a:solidFill>
                  <a:schemeClr val="bg2"/>
                </a:solidFill>
              </a:rPr>
              <a:t>Most lived on large plantations of 20 or more slaves</a:t>
            </a:r>
          </a:p>
          <a:p>
            <a:pPr lvl="2"/>
            <a:r>
              <a:rPr lang="en-US" altLang="en-US" sz="2000" dirty="0">
                <a:solidFill>
                  <a:schemeClr val="bg2"/>
                </a:solidFill>
              </a:rPr>
              <a:t>In some Deep South areas, blacks 75% of population</a:t>
            </a:r>
          </a:p>
          <a:p>
            <a:pPr lvl="2"/>
            <a:r>
              <a:rPr lang="en-US" altLang="en-US" sz="2000" dirty="0">
                <a:solidFill>
                  <a:schemeClr val="bg2"/>
                </a:solidFill>
              </a:rPr>
              <a:t>Family life relatively stable, and distinctive African American slave culture developed</a:t>
            </a:r>
          </a:p>
          <a:p>
            <a:pPr lvl="2"/>
            <a:r>
              <a:rPr lang="en-US" altLang="en-US" sz="2000" dirty="0">
                <a:solidFill>
                  <a:schemeClr val="bg2"/>
                </a:solidFill>
              </a:rPr>
              <a:t>Forced separations more common on smaller plantations or in Upper South</a:t>
            </a:r>
          </a:p>
          <a:p>
            <a:pPr lvl="2"/>
            <a:r>
              <a:rPr lang="en-US" altLang="en-US" sz="2000" dirty="0">
                <a:solidFill>
                  <a:schemeClr val="bg2"/>
                </a:solidFill>
              </a:rPr>
              <a:t>Slaves managed to sustain family life</a:t>
            </a:r>
          </a:p>
          <a:p>
            <a:pPr lvl="2"/>
            <a:r>
              <a:rPr lang="en-US" altLang="en-US" sz="2000" dirty="0">
                <a:solidFill>
                  <a:schemeClr val="bg2"/>
                </a:solidFill>
              </a:rPr>
              <a:t>Most slave children raised in two-parent households</a:t>
            </a:r>
          </a:p>
          <a:p>
            <a:pPr lvl="2"/>
            <a:endParaRPr lang="en-US" alt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CA213C7B-4E0B-014D-BC39-AD47466E5F4C}"/>
              </a:ext>
            </a:extLst>
          </p:cNvPr>
          <p:cNvSpPr>
            <a:spLocks noGrp="1"/>
          </p:cNvSpPr>
          <p:nvPr>
            <p:ph type="title"/>
          </p:nvPr>
        </p:nvSpPr>
        <p:spPr>
          <a:xfrm>
            <a:off x="593252" y="156238"/>
            <a:ext cx="8596668" cy="1320800"/>
          </a:xfrm>
        </p:spPr>
        <p:txBody>
          <a:bodyPr/>
          <a:lstStyle/>
          <a:p>
            <a:pPr eaLnBrk="1" hangingPunct="1"/>
            <a:r>
              <a:rPr lang="en-US" altLang="en-US" dirty="0">
                <a:solidFill>
                  <a:srgbClr val="000000"/>
                </a:solidFill>
              </a:rPr>
              <a:t>VIII. The Burdens of Bondage</a:t>
            </a:r>
          </a:p>
        </p:txBody>
      </p:sp>
      <p:sp>
        <p:nvSpPr>
          <p:cNvPr id="54275" name="Content Placeholder 2">
            <a:extLst>
              <a:ext uri="{FF2B5EF4-FFF2-40B4-BE49-F238E27FC236}">
                <a16:creationId xmlns:a16="http://schemas.microsoft.com/office/drawing/2014/main" id="{2D3D0220-80AE-784D-8121-2808980D216F}"/>
              </a:ext>
            </a:extLst>
          </p:cNvPr>
          <p:cNvSpPr>
            <a:spLocks noGrp="1"/>
          </p:cNvSpPr>
          <p:nvPr>
            <p:ph idx="1"/>
          </p:nvPr>
        </p:nvSpPr>
        <p:spPr>
          <a:xfrm>
            <a:off x="719375" y="930879"/>
            <a:ext cx="8596668" cy="5770883"/>
          </a:xfrm>
        </p:spPr>
        <p:txBody>
          <a:bodyPr>
            <a:normAutofit/>
          </a:bodyPr>
          <a:lstStyle/>
          <a:p>
            <a:pPr eaLnBrk="1" hangingPunct="1"/>
            <a:r>
              <a:rPr lang="en-US" altLang="en-US" dirty="0">
                <a:solidFill>
                  <a:srgbClr val="000000"/>
                </a:solidFill>
              </a:rPr>
              <a:t>Slavery intolerably degrading to victims:</a:t>
            </a:r>
          </a:p>
          <a:p>
            <a:pPr lvl="2" eaLnBrk="1" hangingPunct="1"/>
            <a:r>
              <a:rPr lang="en-US" altLang="en-US" dirty="0">
                <a:solidFill>
                  <a:srgbClr val="000000"/>
                </a:solidFill>
              </a:rPr>
              <a:t>Deprived of dignity and sense of responsibility that come from independence and right to make choices</a:t>
            </a:r>
          </a:p>
          <a:p>
            <a:pPr lvl="2" eaLnBrk="1" hangingPunct="1"/>
            <a:r>
              <a:rPr lang="en-US" altLang="en-US" dirty="0">
                <a:solidFill>
                  <a:srgbClr val="000000"/>
                </a:solidFill>
              </a:rPr>
              <a:t>Denied an education</a:t>
            </a:r>
          </a:p>
          <a:p>
            <a:pPr lvl="2" eaLnBrk="1" hangingPunct="1"/>
            <a:r>
              <a:rPr lang="en-US" altLang="en-US" dirty="0">
                <a:solidFill>
                  <a:srgbClr val="000000"/>
                </a:solidFill>
              </a:rPr>
              <a:t>Victims of </a:t>
            </a:r>
            <a:r>
              <a:rPr lang="ja-JP" altLang="en-US">
                <a:solidFill>
                  <a:srgbClr val="000000"/>
                </a:solidFill>
              </a:rPr>
              <a:t>“</a:t>
            </a:r>
            <a:r>
              <a:rPr lang="en-US" altLang="ja-JP" dirty="0">
                <a:solidFill>
                  <a:srgbClr val="000000"/>
                </a:solidFill>
              </a:rPr>
              <a:t>peculiar institution</a:t>
            </a:r>
            <a:r>
              <a:rPr lang="ja-JP" altLang="en-US">
                <a:solidFill>
                  <a:srgbClr val="000000"/>
                </a:solidFill>
              </a:rPr>
              <a:t>”</a:t>
            </a:r>
            <a:r>
              <a:rPr lang="en-US" altLang="ja-JP" dirty="0">
                <a:solidFill>
                  <a:srgbClr val="000000"/>
                </a:solidFill>
              </a:rPr>
              <a:t> devised ways to protest:</a:t>
            </a:r>
          </a:p>
          <a:p>
            <a:pPr lvl="3" eaLnBrk="1" hangingPunct="1"/>
            <a:r>
              <a:rPr lang="en-US" altLang="en-US" dirty="0">
                <a:solidFill>
                  <a:srgbClr val="000000"/>
                </a:solidFill>
              </a:rPr>
              <a:t>Slowed pace of labor to bare minimum</a:t>
            </a:r>
          </a:p>
          <a:p>
            <a:pPr lvl="3" eaLnBrk="1" hangingPunct="1"/>
            <a:r>
              <a:rPr lang="en-US" altLang="en-US" dirty="0">
                <a:solidFill>
                  <a:srgbClr val="000000"/>
                </a:solidFill>
              </a:rPr>
              <a:t>Filched food from </a:t>
            </a:r>
            <a:r>
              <a:rPr lang="ja-JP" altLang="en-US">
                <a:solidFill>
                  <a:srgbClr val="000000"/>
                </a:solidFill>
              </a:rPr>
              <a:t>“</a:t>
            </a:r>
            <a:r>
              <a:rPr lang="en-US" altLang="ja-JP" dirty="0">
                <a:solidFill>
                  <a:srgbClr val="000000"/>
                </a:solidFill>
              </a:rPr>
              <a:t>big house</a:t>
            </a:r>
            <a:r>
              <a:rPr lang="ja-JP" altLang="en-US">
                <a:solidFill>
                  <a:srgbClr val="000000"/>
                </a:solidFill>
              </a:rPr>
              <a:t>”</a:t>
            </a:r>
            <a:endParaRPr lang="en-US" altLang="ja-JP" dirty="0">
              <a:solidFill>
                <a:srgbClr val="000000"/>
              </a:solidFill>
            </a:endParaRPr>
          </a:p>
          <a:p>
            <a:pPr lvl="3" eaLnBrk="1" hangingPunct="1"/>
            <a:r>
              <a:rPr lang="en-US" altLang="en-US" dirty="0">
                <a:solidFill>
                  <a:srgbClr val="000000"/>
                </a:solidFill>
              </a:rPr>
              <a:t>Pilfered other goods</a:t>
            </a:r>
          </a:p>
          <a:p>
            <a:pPr lvl="3" eaLnBrk="1" hangingPunct="1"/>
            <a:r>
              <a:rPr lang="en-US" altLang="en-US" dirty="0">
                <a:solidFill>
                  <a:srgbClr val="000000"/>
                </a:solidFill>
              </a:rPr>
              <a:t>Sabotaged expensive equipment</a:t>
            </a:r>
          </a:p>
          <a:p>
            <a:pPr lvl="2"/>
            <a:r>
              <a:rPr lang="en-US" altLang="en-US" dirty="0">
                <a:solidFill>
                  <a:srgbClr val="000000"/>
                </a:solidFill>
              </a:rPr>
              <a:t>Slaves universally pined for freedom:</a:t>
            </a:r>
          </a:p>
          <a:p>
            <a:pPr lvl="3"/>
            <a:r>
              <a:rPr lang="en-US" altLang="en-US" dirty="0">
                <a:solidFill>
                  <a:srgbClr val="000000"/>
                </a:solidFill>
              </a:rPr>
              <a:t>Many took off as runaways</a:t>
            </a:r>
          </a:p>
          <a:p>
            <a:pPr lvl="3"/>
            <a:r>
              <a:rPr lang="en-US" altLang="en-US" dirty="0">
                <a:solidFill>
                  <a:srgbClr val="000000"/>
                </a:solidFill>
              </a:rPr>
              <a:t>Others rebelled, though never successfully</a:t>
            </a:r>
          </a:p>
          <a:p>
            <a:pPr lvl="3"/>
            <a:r>
              <a:rPr lang="en-US" altLang="en-US" dirty="0">
                <a:solidFill>
                  <a:srgbClr val="000000"/>
                </a:solidFill>
              </a:rPr>
              <a:t>1800:  armed insurrection led by slave named Gabriel in Richmond, Virginia—foiled by informers, its leaders hanged</a:t>
            </a:r>
          </a:p>
          <a:p>
            <a:pPr lvl="3"/>
            <a:r>
              <a:rPr lang="en-US" altLang="en-US" dirty="0">
                <a:solidFill>
                  <a:srgbClr val="000000"/>
                </a:solidFill>
              </a:rPr>
              <a:t>1822:  Denmark Vesey, a free black, led rebellion in Charleston, South Carolina;  foiled by informers, Vesey &amp; 30  followers hung</a:t>
            </a:r>
          </a:p>
          <a:p>
            <a:pPr lvl="3"/>
            <a:r>
              <a:rPr lang="en-US" altLang="en-US" dirty="0">
                <a:solidFill>
                  <a:srgbClr val="000000"/>
                </a:solidFill>
              </a:rPr>
              <a:t>1813:  Nat Turner, visionary black preacher, led uprising that slaughtered 60 Virginians—</a:t>
            </a:r>
            <a:r>
              <a:rPr lang="en-US" altLang="en-US" b="1" dirty="0">
                <a:solidFill>
                  <a:srgbClr val="000000"/>
                </a:solidFill>
              </a:rPr>
              <a:t>Nat Turner</a:t>
            </a:r>
            <a:r>
              <a:rPr lang="fr-FR" altLang="ja-JP" b="1" dirty="0">
                <a:solidFill>
                  <a:srgbClr val="000000"/>
                </a:solidFill>
              </a:rPr>
              <a:t>'</a:t>
            </a:r>
            <a:r>
              <a:rPr lang="en-US" altLang="en-US" b="1" dirty="0">
                <a:solidFill>
                  <a:srgbClr val="000000"/>
                </a:solidFill>
              </a:rPr>
              <a:t>s rebellion </a:t>
            </a:r>
            <a:r>
              <a:rPr lang="en-US" altLang="en-US" dirty="0">
                <a:solidFill>
                  <a:srgbClr val="000000"/>
                </a:solidFill>
              </a:rPr>
              <a:t>soon crushed</a:t>
            </a:r>
          </a:p>
          <a:p>
            <a:endParaRPr lang="en-US" altLang="en-US" dirty="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742E0F8A-49CB-7849-A991-246CC6DE25A6}"/>
              </a:ext>
            </a:extLst>
          </p:cNvPr>
          <p:cNvSpPr>
            <a:spLocks noGrp="1"/>
          </p:cNvSpPr>
          <p:nvPr>
            <p:ph type="title"/>
          </p:nvPr>
        </p:nvSpPr>
        <p:spPr>
          <a:xfrm>
            <a:off x="267430" y="147145"/>
            <a:ext cx="8596668" cy="1320800"/>
          </a:xfrm>
        </p:spPr>
        <p:txBody>
          <a:bodyPr/>
          <a:lstStyle/>
          <a:p>
            <a:r>
              <a:rPr lang="en-US" altLang="en-US" dirty="0">
                <a:solidFill>
                  <a:srgbClr val="000000"/>
                </a:solidFill>
              </a:rPr>
              <a:t>VIII. The Burdens of Bondage</a:t>
            </a:r>
            <a:br>
              <a:rPr lang="en-US" altLang="en-US" dirty="0">
                <a:solidFill>
                  <a:srgbClr val="000000"/>
                </a:solidFill>
              </a:rPr>
            </a:br>
            <a:endParaRPr lang="en-US" altLang="en-US" dirty="0">
              <a:solidFill>
                <a:srgbClr val="000000"/>
              </a:solidFill>
            </a:endParaRPr>
          </a:p>
        </p:txBody>
      </p:sp>
      <p:sp>
        <p:nvSpPr>
          <p:cNvPr id="56323" name="Content Placeholder 2">
            <a:extLst>
              <a:ext uri="{FF2B5EF4-FFF2-40B4-BE49-F238E27FC236}">
                <a16:creationId xmlns:a16="http://schemas.microsoft.com/office/drawing/2014/main" id="{41D10A6F-EE97-444E-B604-7CB84558DD5D}"/>
              </a:ext>
            </a:extLst>
          </p:cNvPr>
          <p:cNvSpPr>
            <a:spLocks noGrp="1"/>
          </p:cNvSpPr>
          <p:nvPr>
            <p:ph idx="1"/>
          </p:nvPr>
        </p:nvSpPr>
        <p:spPr>
          <a:xfrm>
            <a:off x="680544" y="1467945"/>
            <a:ext cx="8305800" cy="4525963"/>
          </a:xfrm>
        </p:spPr>
        <p:txBody>
          <a:bodyPr>
            <a:normAutofit/>
          </a:bodyPr>
          <a:lstStyle/>
          <a:p>
            <a:pPr lvl="1"/>
            <a:r>
              <a:rPr lang="en-US" altLang="en-US" sz="2400" dirty="0">
                <a:solidFill>
                  <a:srgbClr val="000000"/>
                </a:solidFill>
              </a:rPr>
              <a:t>Enslaved Africans rebelled aboard Spanish slave ship </a:t>
            </a:r>
            <a:r>
              <a:rPr lang="en-US" altLang="en-US" sz="2400" b="1" i="1" dirty="0">
                <a:solidFill>
                  <a:srgbClr val="000000"/>
                </a:solidFill>
              </a:rPr>
              <a:t>Amistad</a:t>
            </a:r>
            <a:r>
              <a:rPr lang="en-US" altLang="en-US" sz="2400" b="1" dirty="0">
                <a:solidFill>
                  <a:srgbClr val="000000"/>
                </a:solidFill>
              </a:rPr>
              <a:t> </a:t>
            </a:r>
            <a:r>
              <a:rPr lang="en-US" altLang="en-US" sz="2400" dirty="0">
                <a:solidFill>
                  <a:srgbClr val="000000"/>
                </a:solidFill>
              </a:rPr>
              <a:t>in 1839</a:t>
            </a:r>
          </a:p>
          <a:p>
            <a:pPr lvl="1"/>
            <a:r>
              <a:rPr lang="en-US" altLang="en-US" sz="2400" dirty="0">
                <a:solidFill>
                  <a:srgbClr val="000000"/>
                </a:solidFill>
              </a:rPr>
              <a:t>Slavery also affected southern whites:</a:t>
            </a:r>
          </a:p>
          <a:p>
            <a:pPr lvl="2"/>
            <a:r>
              <a:rPr lang="en-US" altLang="en-US" sz="2400" dirty="0">
                <a:solidFill>
                  <a:srgbClr val="000000"/>
                </a:solidFill>
              </a:rPr>
              <a:t>Fostered brutality of whip, bloodhound, &amp; branding iron</a:t>
            </a:r>
          </a:p>
          <a:p>
            <a:pPr lvl="2"/>
            <a:r>
              <a:rPr lang="en-US" altLang="en-US" sz="2400" dirty="0">
                <a:solidFill>
                  <a:srgbClr val="000000"/>
                </a:solidFill>
              </a:rPr>
              <a:t>Increasingly lived in state of imagined siege, surrounded by potentially rebellious blacks inflamed by abolitionist propaganda from North</a:t>
            </a:r>
          </a:p>
          <a:p>
            <a:pPr lvl="2"/>
            <a:r>
              <a:rPr lang="en-US" altLang="en-US" sz="2400" dirty="0">
                <a:solidFill>
                  <a:srgbClr val="000000"/>
                </a:solidFill>
              </a:rPr>
              <a:t>Such fears bolstered theory of biological racial superiority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517E4C16-8463-5D42-9C49-855B41D6A52E}"/>
              </a:ext>
            </a:extLst>
          </p:cNvPr>
          <p:cNvSpPr>
            <a:spLocks noGrp="1"/>
          </p:cNvSpPr>
          <p:nvPr>
            <p:ph type="title"/>
          </p:nvPr>
        </p:nvSpPr>
        <p:spPr/>
        <p:txBody>
          <a:bodyPr/>
          <a:lstStyle/>
          <a:p>
            <a:pPr eaLnBrk="1" hangingPunct="1"/>
            <a:r>
              <a:rPr lang="en-US" altLang="en-US" dirty="0">
                <a:solidFill>
                  <a:srgbClr val="000000"/>
                </a:solidFill>
              </a:rPr>
              <a:t>IX. Early Abolitionism</a:t>
            </a:r>
          </a:p>
        </p:txBody>
      </p:sp>
      <p:sp>
        <p:nvSpPr>
          <p:cNvPr id="57347" name="Content Placeholder 2">
            <a:extLst>
              <a:ext uri="{FF2B5EF4-FFF2-40B4-BE49-F238E27FC236}">
                <a16:creationId xmlns:a16="http://schemas.microsoft.com/office/drawing/2014/main" id="{BAF7D78D-5990-4945-940A-97D055BF524D}"/>
              </a:ext>
            </a:extLst>
          </p:cNvPr>
          <p:cNvSpPr>
            <a:spLocks noGrp="1"/>
          </p:cNvSpPr>
          <p:nvPr>
            <p:ph idx="1"/>
          </p:nvPr>
        </p:nvSpPr>
        <p:spPr>
          <a:xfrm>
            <a:off x="220717" y="1447801"/>
            <a:ext cx="9990083" cy="4678363"/>
          </a:xfrm>
        </p:spPr>
        <p:txBody>
          <a:bodyPr>
            <a:normAutofit fontScale="92500" lnSpcReduction="10000"/>
          </a:bodyPr>
          <a:lstStyle/>
          <a:p>
            <a:pPr eaLnBrk="1" hangingPunct="1"/>
            <a:r>
              <a:rPr lang="en-US" altLang="en-US" dirty="0">
                <a:solidFill>
                  <a:srgbClr val="000000"/>
                </a:solidFill>
              </a:rPr>
              <a:t>Inhumanity of </a:t>
            </a:r>
            <a:r>
              <a:rPr lang="ja-JP" altLang="en-US">
                <a:solidFill>
                  <a:srgbClr val="000000"/>
                </a:solidFill>
              </a:rPr>
              <a:t>“</a:t>
            </a:r>
            <a:r>
              <a:rPr lang="en-US" altLang="ja-JP" dirty="0">
                <a:solidFill>
                  <a:srgbClr val="000000"/>
                </a:solidFill>
              </a:rPr>
              <a:t>peculiar institution</a:t>
            </a:r>
            <a:r>
              <a:rPr lang="ja-JP" altLang="en-US">
                <a:solidFill>
                  <a:srgbClr val="000000"/>
                </a:solidFill>
              </a:rPr>
              <a:t>”</a:t>
            </a:r>
            <a:r>
              <a:rPr lang="en-US" altLang="ja-JP" dirty="0">
                <a:solidFill>
                  <a:srgbClr val="000000"/>
                </a:solidFill>
              </a:rPr>
              <a:t> caused antislavery societies:</a:t>
            </a:r>
          </a:p>
          <a:p>
            <a:pPr lvl="1" eaLnBrk="1" hangingPunct="1"/>
            <a:r>
              <a:rPr lang="en-US" altLang="en-US" sz="2000" dirty="0">
                <a:solidFill>
                  <a:srgbClr val="000000"/>
                </a:solidFill>
              </a:rPr>
              <a:t>Abolitionist sentiment first stirred during  Revolution, especially among Quakers</a:t>
            </a:r>
          </a:p>
          <a:p>
            <a:pPr lvl="1" eaLnBrk="1" hangingPunct="1"/>
            <a:r>
              <a:rPr lang="en-US" altLang="en-US" sz="2000" b="1" dirty="0">
                <a:solidFill>
                  <a:srgbClr val="000000"/>
                </a:solidFill>
              </a:rPr>
              <a:t>American Colonization Society</a:t>
            </a:r>
            <a:r>
              <a:rPr lang="en-US" altLang="en-US" sz="2000" dirty="0">
                <a:solidFill>
                  <a:srgbClr val="000000"/>
                </a:solidFill>
              </a:rPr>
              <a:t> (1817):</a:t>
            </a:r>
          </a:p>
          <a:p>
            <a:pPr lvl="2" eaLnBrk="1" hangingPunct="1"/>
            <a:r>
              <a:rPr lang="en-US" altLang="en-US" sz="2000" dirty="0">
                <a:solidFill>
                  <a:srgbClr val="000000"/>
                </a:solidFill>
              </a:rPr>
              <a:t>Transport blacks back to Africa</a:t>
            </a:r>
          </a:p>
          <a:p>
            <a:pPr lvl="2" eaLnBrk="1" hangingPunct="1"/>
            <a:r>
              <a:rPr lang="en-US" altLang="en-US" sz="2000" dirty="0">
                <a:solidFill>
                  <a:srgbClr val="000000"/>
                </a:solidFill>
              </a:rPr>
              <a:t>1822 </a:t>
            </a:r>
            <a:r>
              <a:rPr lang="en-US" altLang="en-US" sz="2000" b="1" dirty="0">
                <a:solidFill>
                  <a:srgbClr val="000000"/>
                </a:solidFill>
              </a:rPr>
              <a:t>Liberia</a:t>
            </a:r>
            <a:r>
              <a:rPr lang="en-US" altLang="en-US" sz="2000" dirty="0">
                <a:solidFill>
                  <a:srgbClr val="000000"/>
                </a:solidFill>
              </a:rPr>
              <a:t>, on West African coast, established for former slaves</a:t>
            </a:r>
          </a:p>
          <a:p>
            <a:pPr lvl="2" eaLnBrk="1" hangingPunct="1"/>
            <a:r>
              <a:rPr lang="en-US" altLang="en-US" sz="2000" dirty="0">
                <a:solidFill>
                  <a:srgbClr val="000000"/>
                </a:solidFill>
              </a:rPr>
              <a:t>Its capital, Monrovia, named after President Monroe</a:t>
            </a:r>
          </a:p>
          <a:p>
            <a:pPr lvl="2" eaLnBrk="1" hangingPunct="1"/>
            <a:r>
              <a:rPr lang="en-US" altLang="en-US" sz="2000" dirty="0">
                <a:solidFill>
                  <a:srgbClr val="000000"/>
                </a:solidFill>
              </a:rPr>
              <a:t>15,000 freed slaves transported over four decades</a:t>
            </a:r>
          </a:p>
          <a:p>
            <a:pPr lvl="2"/>
            <a:r>
              <a:rPr lang="en-US" altLang="en-US" sz="2000" dirty="0">
                <a:solidFill>
                  <a:srgbClr val="000000"/>
                </a:solidFill>
              </a:rPr>
              <a:t>Most blacks had no wish to move to a strange civilization after having become partially Americanized</a:t>
            </a:r>
          </a:p>
          <a:p>
            <a:pPr lvl="2"/>
            <a:r>
              <a:rPr lang="en-US" altLang="en-US" sz="2000" dirty="0">
                <a:solidFill>
                  <a:srgbClr val="000000"/>
                </a:solidFill>
              </a:rPr>
              <a:t>By 1860, most southern slaves were native-born African-Americans, with a distinctive history &amp; culture</a:t>
            </a:r>
          </a:p>
          <a:p>
            <a:pPr lvl="2"/>
            <a:r>
              <a:rPr lang="en-US" altLang="en-US" sz="2000" dirty="0">
                <a:solidFill>
                  <a:srgbClr val="000000"/>
                </a:solidFill>
              </a:rPr>
              <a:t>Yet colonization appealed to some </a:t>
            </a:r>
            <a:r>
              <a:rPr lang="en-US" altLang="en-US" sz="2000" dirty="0" err="1">
                <a:solidFill>
                  <a:srgbClr val="000000"/>
                </a:solidFill>
              </a:rPr>
              <a:t>antislaverites</a:t>
            </a:r>
            <a:r>
              <a:rPr lang="en-US" altLang="en-US" sz="2000" dirty="0">
                <a:solidFill>
                  <a:srgbClr val="000000"/>
                </a:solidFill>
              </a:rPr>
              <a:t>, including Abraham Lincoln, before Civil War</a:t>
            </a:r>
          </a:p>
          <a:p>
            <a:endParaRPr lang="en-US" altLang="en-US" dirty="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a:extLst>
              <a:ext uri="{FF2B5EF4-FFF2-40B4-BE49-F238E27FC236}">
                <a16:creationId xmlns:a16="http://schemas.microsoft.com/office/drawing/2014/main" id="{F1F48A2A-DEE0-624E-A44F-464AEF9727F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778000" y="812800"/>
            <a:ext cx="86360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2">
            <a:extLst>
              <a:ext uri="{FF2B5EF4-FFF2-40B4-BE49-F238E27FC236}">
                <a16:creationId xmlns:a16="http://schemas.microsoft.com/office/drawing/2014/main" id="{22C3926F-70DE-EF49-8155-2266772EC054}"/>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p351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a:extLst>
              <a:ext uri="{FF2B5EF4-FFF2-40B4-BE49-F238E27FC236}">
                <a16:creationId xmlns:a16="http://schemas.microsoft.com/office/drawing/2014/main" id="{9BBC836E-1721-D744-B5DB-CF9E0C512B8C}"/>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95338" y="1028700"/>
            <a:ext cx="8636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Box 2">
            <a:extLst>
              <a:ext uri="{FF2B5EF4-FFF2-40B4-BE49-F238E27FC236}">
                <a16:creationId xmlns:a16="http://schemas.microsoft.com/office/drawing/2014/main" id="{357C7360-C1CC-324E-AD8D-536988160346}"/>
              </a:ext>
            </a:extLst>
          </p:cNvPr>
          <p:cNvSpPr txBox="1">
            <a:spLocks noChangeArrowheads="1"/>
          </p:cNvSpPr>
          <p:nvPr/>
        </p:nvSpPr>
        <p:spPr bwMode="auto">
          <a:xfrm>
            <a:off x="9431338" y="6604001"/>
            <a:ext cx="1236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Map 16-3 p352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7430B27A-4E98-BD4E-851C-1886BC4E2BF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57656" y="254000"/>
            <a:ext cx="61595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Box 2">
            <a:extLst>
              <a:ext uri="{FF2B5EF4-FFF2-40B4-BE49-F238E27FC236}">
                <a16:creationId xmlns:a16="http://schemas.microsoft.com/office/drawing/2014/main" id="{DF8A5AB4-F9B0-344E-B903-78165CC21784}"/>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p353</a:t>
            </a:r>
          </a:p>
        </p:txBody>
      </p:sp>
      <p:pic>
        <p:nvPicPr>
          <p:cNvPr id="4" name="Picture 1">
            <a:extLst>
              <a:ext uri="{FF2B5EF4-FFF2-40B4-BE49-F238E27FC236}">
                <a16:creationId xmlns:a16="http://schemas.microsoft.com/office/drawing/2014/main" id="{B99CA903-6887-DD46-9CE8-D6CBC169A7C5}"/>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925644" y="106855"/>
            <a:ext cx="61087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15257C8-5889-E344-9A99-87630084B936}"/>
              </a:ext>
            </a:extLst>
          </p:cNvPr>
          <p:cNvSpPr>
            <a:spLocks noGrp="1" noChangeArrowheads="1"/>
          </p:cNvSpPr>
          <p:nvPr>
            <p:ph type="title"/>
          </p:nvPr>
        </p:nvSpPr>
        <p:spPr>
          <a:xfrm>
            <a:off x="246409" y="279400"/>
            <a:ext cx="8596668" cy="1320800"/>
          </a:xfrm>
        </p:spPr>
        <p:txBody>
          <a:bodyPr/>
          <a:lstStyle/>
          <a:p>
            <a:pPr eaLnBrk="1" hangingPunct="1"/>
            <a:r>
              <a:rPr lang="en-US" altLang="en-US" dirty="0"/>
              <a:t>X. Radical Abolitionism</a:t>
            </a:r>
          </a:p>
        </p:txBody>
      </p:sp>
      <p:sp>
        <p:nvSpPr>
          <p:cNvPr id="4099" name="Rectangle 3">
            <a:extLst>
              <a:ext uri="{FF2B5EF4-FFF2-40B4-BE49-F238E27FC236}">
                <a16:creationId xmlns:a16="http://schemas.microsoft.com/office/drawing/2014/main" id="{34BE6999-8E2D-FE4F-BF0B-63F5749344EA}"/>
              </a:ext>
            </a:extLst>
          </p:cNvPr>
          <p:cNvSpPr>
            <a:spLocks noGrp="1" noChangeArrowheads="1"/>
          </p:cNvSpPr>
          <p:nvPr>
            <p:ph type="body" idx="1"/>
          </p:nvPr>
        </p:nvSpPr>
        <p:spPr>
          <a:xfrm>
            <a:off x="861848" y="1169276"/>
            <a:ext cx="8534400" cy="4114800"/>
          </a:xfrm>
        </p:spPr>
        <p:txBody>
          <a:bodyPr>
            <a:normAutofit/>
          </a:bodyPr>
          <a:lstStyle/>
          <a:p>
            <a:pPr eaLnBrk="1" hangingPunct="1"/>
            <a:r>
              <a:rPr lang="en-US" altLang="en-US" sz="2400" dirty="0"/>
              <a:t>Most white opponents of slavery were members of the democratic Protestant faiths.</a:t>
            </a:r>
          </a:p>
          <a:p>
            <a:pPr eaLnBrk="1" hangingPunct="1"/>
            <a:r>
              <a:rPr lang="en-US" altLang="en-US" sz="2400" dirty="0"/>
              <a:t>These people believed that all humans had the right to choose their own destiny and follow God’s laws,</a:t>
            </a:r>
          </a:p>
          <a:p>
            <a:pPr eaLnBrk="1" hangingPunct="1"/>
            <a:r>
              <a:rPr lang="en-US" altLang="en-US" sz="2400" dirty="0"/>
              <a:t>Many of these people believed, however that blacks and whites were not equal.  There was still a deep prejudice that existed.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B5A3042-99B9-0342-945C-7E8A66A6A807}"/>
              </a:ext>
            </a:extLst>
          </p:cNvPr>
          <p:cNvSpPr>
            <a:spLocks noGrp="1" noChangeArrowheads="1"/>
          </p:cNvSpPr>
          <p:nvPr>
            <p:ph type="title"/>
          </p:nvPr>
        </p:nvSpPr>
        <p:spPr/>
        <p:txBody>
          <a:bodyPr/>
          <a:lstStyle/>
          <a:p>
            <a:pPr eaLnBrk="1" hangingPunct="1"/>
            <a:r>
              <a:rPr lang="en-US" altLang="en-US"/>
              <a:t>Harriet Beecher Stowe</a:t>
            </a:r>
          </a:p>
        </p:txBody>
      </p:sp>
      <p:pic>
        <p:nvPicPr>
          <p:cNvPr id="5123" name="Picture 3">
            <a:extLst>
              <a:ext uri="{FF2B5EF4-FFF2-40B4-BE49-F238E27FC236}">
                <a16:creationId xmlns:a16="http://schemas.microsoft.com/office/drawing/2014/main" id="{39A94FA3-FDB0-BF46-93FD-0C2FE6CA8FAE}"/>
              </a:ext>
            </a:extLst>
          </p:cNvPr>
          <p:cNvPicPr>
            <a:picLocks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31228" y="1277007"/>
            <a:ext cx="5080000" cy="4648200"/>
          </a:xfrm>
        </p:spPr>
      </p:pic>
      <p:sp>
        <p:nvSpPr>
          <p:cNvPr id="5124" name="Rectangle 4">
            <a:extLst>
              <a:ext uri="{FF2B5EF4-FFF2-40B4-BE49-F238E27FC236}">
                <a16:creationId xmlns:a16="http://schemas.microsoft.com/office/drawing/2014/main" id="{CA39277F-A338-1C4F-85B6-E44B43447C8E}"/>
              </a:ext>
            </a:extLst>
          </p:cNvPr>
          <p:cNvSpPr>
            <a:spLocks noGrp="1" noChangeArrowheads="1"/>
          </p:cNvSpPr>
          <p:nvPr>
            <p:ph type="body" sz="half" idx="2"/>
          </p:nvPr>
        </p:nvSpPr>
        <p:spPr>
          <a:xfrm>
            <a:off x="5566979" y="1476703"/>
            <a:ext cx="5080000" cy="4648200"/>
          </a:xfrm>
        </p:spPr>
        <p:txBody>
          <a:bodyPr/>
          <a:lstStyle/>
          <a:p>
            <a:pPr eaLnBrk="1" hangingPunct="1"/>
            <a:r>
              <a:rPr lang="en-US" altLang="en-US" sz="2800" dirty="0"/>
              <a:t>Was an abolitionist </a:t>
            </a:r>
          </a:p>
          <a:p>
            <a:pPr eaLnBrk="1" hangingPunct="1"/>
            <a:r>
              <a:rPr lang="en-US" altLang="en-US" sz="2800" dirty="0"/>
              <a:t>Wrote </a:t>
            </a:r>
            <a:r>
              <a:rPr lang="en-US" altLang="en-US" sz="2800" u="sng" dirty="0"/>
              <a:t>Uncle Tom’s Cabin </a:t>
            </a:r>
            <a:r>
              <a:rPr lang="en-US" altLang="en-US" sz="2800" dirty="0"/>
              <a:t>in 1852.  </a:t>
            </a:r>
          </a:p>
          <a:p>
            <a:pPr eaLnBrk="1" hangingPunct="1"/>
            <a:r>
              <a:rPr lang="en-US" altLang="en-US" sz="2800" dirty="0"/>
              <a:t>It sold Millions</a:t>
            </a:r>
          </a:p>
          <a:p>
            <a:pPr eaLnBrk="1" hangingPunct="1"/>
            <a:r>
              <a:rPr lang="en-US" altLang="en-US" sz="2800" dirty="0"/>
              <a:t>A story about a kind slave and a cruel master.</a:t>
            </a:r>
          </a:p>
          <a:p>
            <a:pPr eaLnBrk="1" hangingPunct="1"/>
            <a:r>
              <a:rPr lang="en-US" altLang="en-US" sz="2800" dirty="0"/>
              <a:t>It introduced many people to the horrors of slavery.</a:t>
            </a:r>
          </a:p>
          <a:p>
            <a:pPr eaLnBrk="1" hangingPunct="1"/>
            <a:endParaRPr lang="en-US" altLang="en-US" sz="2800" dirty="0"/>
          </a:p>
          <a:p>
            <a:pPr eaLnBrk="1" hangingPunct="1"/>
            <a:endParaRPr lang="en-US" altLang="en-US" sz="2800" u="sng"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DCB3E0A7-14FB-5A43-9FDB-8F31FFC80ED4}"/>
              </a:ext>
            </a:extLst>
          </p:cNvPr>
          <p:cNvSpPr>
            <a:spLocks noGrp="1"/>
          </p:cNvSpPr>
          <p:nvPr>
            <p:ph type="title"/>
          </p:nvPr>
        </p:nvSpPr>
        <p:spPr/>
        <p:txBody>
          <a:bodyPr/>
          <a:lstStyle/>
          <a:p>
            <a:pPr eaLnBrk="1" hangingPunct="1"/>
            <a:r>
              <a:rPr lang="en-US" altLang="en-US">
                <a:solidFill>
                  <a:srgbClr val="000000"/>
                </a:solidFill>
              </a:rPr>
              <a:t>X. Radical Abolitionism</a:t>
            </a:r>
          </a:p>
        </p:txBody>
      </p:sp>
      <p:sp>
        <p:nvSpPr>
          <p:cNvPr id="70659" name="Content Placeholder 2">
            <a:extLst>
              <a:ext uri="{FF2B5EF4-FFF2-40B4-BE49-F238E27FC236}">
                <a16:creationId xmlns:a16="http://schemas.microsoft.com/office/drawing/2014/main" id="{7485F2EE-A1CB-C441-B7FA-36CC718E2FA8}"/>
              </a:ext>
            </a:extLst>
          </p:cNvPr>
          <p:cNvSpPr>
            <a:spLocks noGrp="1"/>
          </p:cNvSpPr>
          <p:nvPr>
            <p:ph idx="1"/>
          </p:nvPr>
        </p:nvSpPr>
        <p:spPr>
          <a:xfrm>
            <a:off x="304800" y="1600201"/>
            <a:ext cx="10058400" cy="4525963"/>
          </a:xfrm>
        </p:spPr>
        <p:txBody>
          <a:bodyPr>
            <a:normAutofit/>
          </a:bodyPr>
          <a:lstStyle/>
          <a:p>
            <a:pPr eaLnBrk="1" hangingPunct="1"/>
            <a:r>
              <a:rPr lang="en-US" altLang="en-US" dirty="0">
                <a:solidFill>
                  <a:srgbClr val="000000"/>
                </a:solidFill>
              </a:rPr>
              <a:t>William Lloyd Garrison:</a:t>
            </a:r>
          </a:p>
          <a:p>
            <a:pPr lvl="1" eaLnBrk="1" hangingPunct="1"/>
            <a:r>
              <a:rPr lang="en-US" altLang="en-US" dirty="0">
                <a:solidFill>
                  <a:srgbClr val="000000"/>
                </a:solidFill>
              </a:rPr>
              <a:t>Inspired by Second Great Awakening</a:t>
            </a:r>
          </a:p>
          <a:p>
            <a:pPr lvl="1" eaLnBrk="1" hangingPunct="1"/>
            <a:r>
              <a:rPr lang="en-US" altLang="en-US" b="1" i="1" dirty="0">
                <a:solidFill>
                  <a:srgbClr val="000000"/>
                </a:solidFill>
              </a:rPr>
              <a:t>The Liberator</a:t>
            </a:r>
            <a:r>
              <a:rPr lang="en-US" altLang="en-US" dirty="0">
                <a:solidFill>
                  <a:srgbClr val="000000"/>
                </a:solidFill>
              </a:rPr>
              <a:t>—his militantly antislavery newspaper started in 1831:</a:t>
            </a:r>
          </a:p>
          <a:p>
            <a:pPr lvl="2" eaLnBrk="1" hangingPunct="1"/>
            <a:r>
              <a:rPr lang="en-US" altLang="en-US" dirty="0">
                <a:solidFill>
                  <a:srgbClr val="000000"/>
                </a:solidFill>
              </a:rPr>
              <a:t>Under no circumstances would he tolerate poisonous weed of slavery, but would stamp it out, root &amp; branch</a:t>
            </a:r>
          </a:p>
          <a:p>
            <a:pPr eaLnBrk="1" hangingPunct="1"/>
            <a:r>
              <a:rPr lang="en-US" altLang="en-US" b="1" dirty="0">
                <a:solidFill>
                  <a:srgbClr val="000000"/>
                </a:solidFill>
              </a:rPr>
              <a:t>American Anti-Slavery Society</a:t>
            </a:r>
            <a:r>
              <a:rPr lang="en-US" altLang="en-US" dirty="0">
                <a:solidFill>
                  <a:srgbClr val="000000"/>
                </a:solidFill>
              </a:rPr>
              <a:t> (1833):</a:t>
            </a:r>
          </a:p>
          <a:p>
            <a:pPr lvl="1" eaLnBrk="1" hangingPunct="1"/>
            <a:r>
              <a:rPr lang="en-US" altLang="en-US" dirty="0">
                <a:solidFill>
                  <a:srgbClr val="000000"/>
                </a:solidFill>
              </a:rPr>
              <a:t>Founders: Garrison, Wendell Phillips</a:t>
            </a:r>
          </a:p>
          <a:p>
            <a:r>
              <a:rPr lang="en-US" altLang="en-US" dirty="0">
                <a:solidFill>
                  <a:srgbClr val="000000"/>
                </a:solidFill>
              </a:rPr>
              <a:t>Black abolitionists:</a:t>
            </a:r>
          </a:p>
          <a:p>
            <a:pPr lvl="1"/>
            <a:r>
              <a:rPr lang="en-US" altLang="en-US" dirty="0">
                <a:solidFill>
                  <a:srgbClr val="000000"/>
                </a:solidFill>
              </a:rPr>
              <a:t>David Walker</a:t>
            </a:r>
            <a:r>
              <a:rPr lang="fr-FR" altLang="ja-JP" dirty="0">
                <a:solidFill>
                  <a:srgbClr val="000000"/>
                </a:solidFill>
              </a:rPr>
              <a:t>'</a:t>
            </a:r>
            <a:r>
              <a:rPr lang="en-US" altLang="en-US" dirty="0">
                <a:solidFill>
                  <a:srgbClr val="000000"/>
                </a:solidFill>
              </a:rPr>
              <a:t>s </a:t>
            </a:r>
            <a:r>
              <a:rPr lang="en-US" altLang="en-US" b="1" dirty="0">
                <a:solidFill>
                  <a:srgbClr val="000000"/>
                </a:solidFill>
              </a:rPr>
              <a:t>Appeal to the Colored Citizens of World</a:t>
            </a:r>
            <a:r>
              <a:rPr lang="en-US" altLang="en-US" dirty="0">
                <a:solidFill>
                  <a:srgbClr val="000000"/>
                </a:solidFill>
              </a:rPr>
              <a:t> (1829)—advocated bloody end to white supremacy</a:t>
            </a:r>
          </a:p>
          <a:p>
            <a:pPr lvl="1"/>
            <a:r>
              <a:rPr lang="en-US" altLang="en-US" dirty="0">
                <a:solidFill>
                  <a:srgbClr val="000000"/>
                </a:solidFill>
              </a:rPr>
              <a:t>Sojourner Truth—fought tirelessly for black emancipation and women</a:t>
            </a:r>
            <a:r>
              <a:rPr lang="fr-FR" altLang="ja-JP" dirty="0">
                <a:solidFill>
                  <a:srgbClr val="000000"/>
                </a:solidFill>
              </a:rPr>
              <a:t>'</a:t>
            </a:r>
            <a:r>
              <a:rPr lang="en-US" altLang="en-US" dirty="0">
                <a:solidFill>
                  <a:srgbClr val="000000"/>
                </a:solidFill>
              </a:rPr>
              <a:t>s rights</a:t>
            </a:r>
          </a:p>
          <a:p>
            <a:pPr lvl="1"/>
            <a:r>
              <a:rPr lang="en-US" altLang="en-US" dirty="0">
                <a:solidFill>
                  <a:srgbClr val="000000"/>
                </a:solidFill>
              </a:rPr>
              <a:t>Martin Delany:</a:t>
            </a:r>
          </a:p>
          <a:p>
            <a:pPr lvl="2"/>
            <a:r>
              <a:rPr lang="en-US" altLang="en-US" dirty="0">
                <a:solidFill>
                  <a:srgbClr val="000000"/>
                </a:solidFill>
              </a:rPr>
              <a:t>one of few black leaders who took seriously notion of mass recolonization of Africa</a:t>
            </a:r>
          </a:p>
          <a:p>
            <a:endParaRPr lang="en-US" altLang="en-US" dirty="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4" name="Rectangle 7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8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Isosceles Triangle 8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18" name="Title 1">
            <a:extLst>
              <a:ext uri="{FF2B5EF4-FFF2-40B4-BE49-F238E27FC236}">
                <a16:creationId xmlns:a16="http://schemas.microsoft.com/office/drawing/2014/main" id="{5636735C-505F-C943-ADBC-8CC812B9C44B}"/>
              </a:ext>
            </a:extLst>
          </p:cNvPr>
          <p:cNvSpPr>
            <a:spLocks noGrp="1"/>
          </p:cNvSpPr>
          <p:nvPr>
            <p:ph type="title"/>
          </p:nvPr>
        </p:nvSpPr>
        <p:spPr>
          <a:xfrm>
            <a:off x="677334" y="609600"/>
            <a:ext cx="3843375" cy="5175624"/>
          </a:xfrm>
        </p:spPr>
        <p:txBody>
          <a:bodyPr anchor="ctr">
            <a:normAutofit/>
          </a:bodyPr>
          <a:lstStyle/>
          <a:p>
            <a:pPr eaLnBrk="1" hangingPunct="1"/>
            <a:r>
              <a:rPr lang="en-US" altLang="en-US">
                <a:solidFill>
                  <a:schemeClr val="tx1">
                    <a:lumMod val="85000"/>
                    <a:lumOff val="15000"/>
                  </a:schemeClr>
                </a:solidFill>
              </a:rPr>
              <a:t>I. </a:t>
            </a:r>
            <a:r>
              <a:rPr lang="en-US" altLang="ja-JP">
                <a:solidFill>
                  <a:schemeClr val="tx1">
                    <a:lumMod val="85000"/>
                    <a:lumOff val="15000"/>
                  </a:schemeClr>
                </a:solidFill>
              </a:rPr>
              <a:t>“Cotton Is King!”</a:t>
            </a:r>
            <a:endParaRPr lang="en-US" altLang="en-US">
              <a:solidFill>
                <a:schemeClr val="tx1">
                  <a:lumMod val="85000"/>
                  <a:lumOff val="15000"/>
                </a:schemeClr>
              </a:solidFill>
            </a:endParaRPr>
          </a:p>
        </p:txBody>
      </p:sp>
      <p:sp>
        <p:nvSpPr>
          <p:cNvPr id="90" name="Freeform: Shape 89">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19" name="Content Placeholder 2">
            <a:extLst>
              <a:ext uri="{FF2B5EF4-FFF2-40B4-BE49-F238E27FC236}">
                <a16:creationId xmlns:a16="http://schemas.microsoft.com/office/drawing/2014/main" id="{A0A9C979-F2CE-5541-8BFD-256E8D0E3F21}"/>
              </a:ext>
            </a:extLst>
          </p:cNvPr>
          <p:cNvSpPr>
            <a:spLocks noGrp="1"/>
          </p:cNvSpPr>
          <p:nvPr>
            <p:ph idx="1"/>
          </p:nvPr>
        </p:nvSpPr>
        <p:spPr>
          <a:xfrm>
            <a:off x="5198043" y="286280"/>
            <a:ext cx="6687518" cy="6248399"/>
          </a:xfrm>
        </p:spPr>
        <p:txBody>
          <a:bodyPr anchor="ctr">
            <a:normAutofit fontScale="85000" lnSpcReduction="20000"/>
          </a:bodyPr>
          <a:lstStyle/>
          <a:p>
            <a:pPr eaLnBrk="1" hangingPunct="1">
              <a:lnSpc>
                <a:spcPct val="90000"/>
              </a:lnSpc>
            </a:pPr>
            <a:r>
              <a:rPr lang="en-US" altLang="en-US" sz="2200" dirty="0">
                <a:solidFill>
                  <a:srgbClr val="FFFFFF"/>
                </a:solidFill>
              </a:rPr>
              <a:t>Cotton Kingdom:</a:t>
            </a:r>
          </a:p>
          <a:p>
            <a:pPr lvl="1" eaLnBrk="1" hangingPunct="1">
              <a:lnSpc>
                <a:spcPct val="90000"/>
              </a:lnSpc>
            </a:pPr>
            <a:r>
              <a:rPr lang="en-US" altLang="en-US" sz="2200" dirty="0">
                <a:solidFill>
                  <a:srgbClr val="FFFFFF"/>
                </a:solidFill>
              </a:rPr>
              <a:t>Developed into huge agricultural factory:</a:t>
            </a:r>
          </a:p>
          <a:p>
            <a:pPr lvl="2" eaLnBrk="1" hangingPunct="1">
              <a:lnSpc>
                <a:spcPct val="90000"/>
              </a:lnSpc>
            </a:pPr>
            <a:r>
              <a:rPr lang="en-US" altLang="en-US" sz="2200" dirty="0">
                <a:solidFill>
                  <a:srgbClr val="FFFFFF"/>
                </a:solidFill>
              </a:rPr>
              <a:t>In an economic spiral, planters bought more slaves and land</a:t>
            </a:r>
          </a:p>
          <a:p>
            <a:pPr lvl="2" eaLnBrk="1" hangingPunct="1">
              <a:lnSpc>
                <a:spcPct val="90000"/>
              </a:lnSpc>
            </a:pPr>
            <a:r>
              <a:rPr lang="en-US" altLang="en-US" sz="2200" dirty="0">
                <a:solidFill>
                  <a:srgbClr val="FFFFFF"/>
                </a:solidFill>
              </a:rPr>
              <a:t>Northern shippers reaped large profits from cotton trade</a:t>
            </a:r>
          </a:p>
          <a:p>
            <a:pPr lvl="2" eaLnBrk="1" hangingPunct="1">
              <a:lnSpc>
                <a:spcPct val="90000"/>
              </a:lnSpc>
            </a:pPr>
            <a:r>
              <a:rPr lang="en-US" altLang="en-US" sz="2200" dirty="0">
                <a:solidFill>
                  <a:srgbClr val="FFFFFF"/>
                </a:solidFill>
              </a:rPr>
              <a:t>Prosperity of North, South, and England rested on bent backs of enslaved bondsmen</a:t>
            </a:r>
          </a:p>
          <a:p>
            <a:pPr lvl="1" eaLnBrk="1" hangingPunct="1">
              <a:lnSpc>
                <a:spcPct val="90000"/>
              </a:lnSpc>
            </a:pPr>
            <a:r>
              <a:rPr lang="en-US" altLang="en-US" sz="2200" dirty="0">
                <a:solidFill>
                  <a:srgbClr val="FFFFFF"/>
                </a:solidFill>
              </a:rPr>
              <a:t>So too did nation</a:t>
            </a:r>
            <a:r>
              <a:rPr lang="fr-FR" altLang="ja-JP" sz="2200" dirty="0">
                <a:solidFill>
                  <a:srgbClr val="FFFFFF"/>
                </a:solidFill>
              </a:rPr>
              <a:t>'</a:t>
            </a:r>
            <a:r>
              <a:rPr lang="en-US" altLang="en-US" sz="2200" dirty="0">
                <a:solidFill>
                  <a:srgbClr val="FFFFFF"/>
                </a:solidFill>
              </a:rPr>
              <a:t>s growing wealth:</a:t>
            </a:r>
          </a:p>
          <a:p>
            <a:pPr lvl="2" eaLnBrk="1" hangingPunct="1">
              <a:lnSpc>
                <a:spcPct val="90000"/>
              </a:lnSpc>
            </a:pPr>
            <a:r>
              <a:rPr lang="en-US" altLang="en-US" sz="2200" dirty="0">
                <a:solidFill>
                  <a:srgbClr val="FFFFFF"/>
                </a:solidFill>
              </a:rPr>
              <a:t>Cotton accounted for half the value of American exports</a:t>
            </a:r>
          </a:p>
          <a:p>
            <a:pPr lvl="2">
              <a:lnSpc>
                <a:spcPct val="90000"/>
              </a:lnSpc>
            </a:pPr>
            <a:r>
              <a:rPr lang="en-US" altLang="en-US" sz="2200" dirty="0">
                <a:solidFill>
                  <a:srgbClr val="FFFFFF"/>
                </a:solidFill>
              </a:rPr>
              <a:t>Cotton export earnings provided capital for Republic</a:t>
            </a:r>
            <a:r>
              <a:rPr lang="fr-FR" altLang="ja-JP" sz="2200" dirty="0">
                <a:solidFill>
                  <a:srgbClr val="FFFFFF"/>
                </a:solidFill>
              </a:rPr>
              <a:t>'</a:t>
            </a:r>
            <a:r>
              <a:rPr lang="en-US" altLang="en-US" sz="2200" dirty="0">
                <a:solidFill>
                  <a:srgbClr val="FFFFFF"/>
                </a:solidFill>
              </a:rPr>
              <a:t>s economic growth </a:t>
            </a:r>
          </a:p>
          <a:p>
            <a:pPr lvl="2">
              <a:lnSpc>
                <a:spcPct val="90000"/>
              </a:lnSpc>
            </a:pPr>
            <a:r>
              <a:rPr lang="en-US" altLang="en-US" sz="2200" dirty="0">
                <a:solidFill>
                  <a:srgbClr val="FFFFFF"/>
                </a:solidFill>
              </a:rPr>
              <a:t>South produced more than half of world</a:t>
            </a:r>
            <a:r>
              <a:rPr lang="fr-FR" altLang="ja-JP" sz="2200" dirty="0">
                <a:solidFill>
                  <a:srgbClr val="FFFFFF"/>
                </a:solidFill>
              </a:rPr>
              <a:t>'</a:t>
            </a:r>
            <a:r>
              <a:rPr lang="en-US" altLang="en-US" sz="2200" dirty="0">
                <a:solidFill>
                  <a:srgbClr val="FFFFFF"/>
                </a:solidFill>
              </a:rPr>
              <a:t>s supply of cotton</a:t>
            </a:r>
          </a:p>
          <a:p>
            <a:pPr lvl="2">
              <a:lnSpc>
                <a:spcPct val="90000"/>
              </a:lnSpc>
            </a:pPr>
            <a:r>
              <a:rPr lang="en-US" altLang="en-US" sz="2200" dirty="0">
                <a:solidFill>
                  <a:srgbClr val="FFFFFF"/>
                </a:solidFill>
              </a:rPr>
              <a:t>About 75% of England</a:t>
            </a:r>
            <a:r>
              <a:rPr lang="fr-FR" altLang="ja-JP" sz="2200" dirty="0">
                <a:solidFill>
                  <a:srgbClr val="FFFFFF"/>
                </a:solidFill>
              </a:rPr>
              <a:t>'</a:t>
            </a:r>
            <a:r>
              <a:rPr lang="en-US" altLang="en-US" sz="2200" dirty="0">
                <a:solidFill>
                  <a:srgbClr val="FFFFFF"/>
                </a:solidFill>
              </a:rPr>
              <a:t>s cotton came from South, and about 20% of England</a:t>
            </a:r>
            <a:r>
              <a:rPr lang="fr-FR" altLang="ja-JP" sz="2200" dirty="0">
                <a:solidFill>
                  <a:srgbClr val="FFFFFF"/>
                </a:solidFill>
              </a:rPr>
              <a:t>'</a:t>
            </a:r>
            <a:r>
              <a:rPr lang="en-US" altLang="en-US" sz="2200" dirty="0">
                <a:solidFill>
                  <a:srgbClr val="FFFFFF"/>
                </a:solidFill>
              </a:rPr>
              <a:t>s populace worked in textiles</a:t>
            </a:r>
          </a:p>
          <a:p>
            <a:pPr lvl="2">
              <a:lnSpc>
                <a:spcPct val="90000"/>
              </a:lnSpc>
            </a:pPr>
            <a:r>
              <a:rPr lang="en-US" altLang="en-US" sz="2200" dirty="0">
                <a:solidFill>
                  <a:srgbClr val="FFFFFF"/>
                </a:solidFill>
              </a:rPr>
              <a:t>Southern leaders knew Britain was tied to them by cotton threads</a:t>
            </a:r>
          </a:p>
          <a:p>
            <a:pPr lvl="2">
              <a:lnSpc>
                <a:spcPct val="90000"/>
              </a:lnSpc>
            </a:pPr>
            <a:r>
              <a:rPr lang="en-US" altLang="en-US" sz="2200" dirty="0">
                <a:solidFill>
                  <a:srgbClr val="FFFFFF"/>
                </a:solidFill>
              </a:rPr>
              <a:t>This dependence gave South power</a:t>
            </a:r>
          </a:p>
          <a:p>
            <a:pPr lvl="2">
              <a:lnSpc>
                <a:spcPct val="90000"/>
              </a:lnSpc>
            </a:pPr>
            <a:r>
              <a:rPr lang="en-US" altLang="en-US" sz="2200" dirty="0">
                <a:solidFill>
                  <a:srgbClr val="FFFFFF"/>
                </a:solidFill>
              </a:rPr>
              <a:t>In South</a:t>
            </a:r>
            <a:r>
              <a:rPr lang="fr-FR" altLang="ja-JP" sz="2200" dirty="0">
                <a:solidFill>
                  <a:srgbClr val="FFFFFF"/>
                </a:solidFill>
              </a:rPr>
              <a:t>'</a:t>
            </a:r>
            <a:r>
              <a:rPr lang="en-US" altLang="en-US" sz="2200" dirty="0">
                <a:solidFill>
                  <a:srgbClr val="FFFFFF"/>
                </a:solidFill>
              </a:rPr>
              <a:t>s eyes, </a:t>
            </a:r>
            <a:r>
              <a:rPr lang="ja-JP" altLang="en-US" sz="2200">
                <a:solidFill>
                  <a:srgbClr val="FFFFFF"/>
                </a:solidFill>
              </a:rPr>
              <a:t>“</a:t>
            </a:r>
            <a:r>
              <a:rPr lang="en-US" altLang="ja-JP" sz="2200" dirty="0">
                <a:solidFill>
                  <a:srgbClr val="FFFFFF"/>
                </a:solidFill>
              </a:rPr>
              <a:t>Cotton was King</a:t>
            </a:r>
            <a:r>
              <a:rPr lang="ja-JP" altLang="en-US" sz="2200">
                <a:solidFill>
                  <a:srgbClr val="FFFFFF"/>
                </a:solidFill>
              </a:rPr>
              <a:t>”</a:t>
            </a:r>
            <a:endParaRPr lang="en-US" altLang="en-US" sz="2200" dirty="0">
              <a:solidFill>
                <a:srgbClr val="FFFFFF"/>
              </a:solidFill>
            </a:endParaRPr>
          </a:p>
          <a:p>
            <a:pPr lvl="2" eaLnBrk="1" hangingPunct="1">
              <a:lnSpc>
                <a:spcPct val="90000"/>
              </a:lnSpc>
            </a:pPr>
            <a:endParaRPr lang="en-US" altLang="en-US" sz="1500"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4ABE7FC2-BD8F-7C42-9412-BFB6CFB58FA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778000" y="508000"/>
            <a:ext cx="8636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2">
            <a:extLst>
              <a:ext uri="{FF2B5EF4-FFF2-40B4-BE49-F238E27FC236}">
                <a16:creationId xmlns:a16="http://schemas.microsoft.com/office/drawing/2014/main" id="{C92CE9DF-D31E-7A40-9978-F5D2D41289B0}"/>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p354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1A58D67A-6B88-F44B-BEA1-2B54CC0DE0DD}"/>
              </a:ext>
            </a:extLst>
          </p:cNvPr>
          <p:cNvSpPr>
            <a:spLocks noGrp="1"/>
          </p:cNvSpPr>
          <p:nvPr>
            <p:ph type="title"/>
          </p:nvPr>
        </p:nvSpPr>
        <p:spPr>
          <a:xfrm>
            <a:off x="141307" y="156238"/>
            <a:ext cx="8596668" cy="1320800"/>
          </a:xfrm>
        </p:spPr>
        <p:txBody>
          <a:bodyPr/>
          <a:lstStyle/>
          <a:p>
            <a:r>
              <a:rPr lang="en-US" altLang="en-US" dirty="0">
                <a:solidFill>
                  <a:srgbClr val="000000"/>
                </a:solidFill>
              </a:rPr>
              <a:t>X. Radical Abolitionism</a:t>
            </a:r>
            <a:br>
              <a:rPr lang="en-US" altLang="en-US" dirty="0">
                <a:solidFill>
                  <a:srgbClr val="000000"/>
                </a:solidFill>
              </a:rPr>
            </a:br>
            <a:endParaRPr lang="en-US" altLang="en-US" dirty="0">
              <a:solidFill>
                <a:srgbClr val="000000"/>
              </a:solidFill>
            </a:endParaRPr>
          </a:p>
        </p:txBody>
      </p:sp>
      <p:sp>
        <p:nvSpPr>
          <p:cNvPr id="74755" name="Content Placeholder 1">
            <a:extLst>
              <a:ext uri="{FF2B5EF4-FFF2-40B4-BE49-F238E27FC236}">
                <a16:creationId xmlns:a16="http://schemas.microsoft.com/office/drawing/2014/main" id="{25645D4D-0548-8541-9469-139B6A888EBC}"/>
              </a:ext>
            </a:extLst>
          </p:cNvPr>
          <p:cNvSpPr>
            <a:spLocks noGrp="1"/>
          </p:cNvSpPr>
          <p:nvPr>
            <p:ph idx="1"/>
          </p:nvPr>
        </p:nvSpPr>
        <p:spPr>
          <a:xfrm>
            <a:off x="677334" y="966952"/>
            <a:ext cx="8596668" cy="5507419"/>
          </a:xfrm>
        </p:spPr>
        <p:txBody>
          <a:bodyPr>
            <a:normAutofit/>
          </a:bodyPr>
          <a:lstStyle/>
          <a:p>
            <a:r>
              <a:rPr lang="en-US" altLang="en-US" sz="2600" dirty="0">
                <a:solidFill>
                  <a:srgbClr val="000000"/>
                </a:solidFill>
              </a:rPr>
              <a:t>Frederick Douglass—greatest black abolitionist:</a:t>
            </a:r>
          </a:p>
          <a:p>
            <a:pPr lvl="2"/>
            <a:r>
              <a:rPr lang="en-US" altLang="en-US" sz="2600" dirty="0">
                <a:solidFill>
                  <a:srgbClr val="000000"/>
                </a:solidFill>
              </a:rPr>
              <a:t>Escaped bondage in 1838 at age 21</a:t>
            </a:r>
          </a:p>
          <a:p>
            <a:pPr lvl="2"/>
            <a:r>
              <a:rPr lang="en-US" altLang="en-US" sz="2600" dirty="0">
                <a:solidFill>
                  <a:srgbClr val="000000"/>
                </a:solidFill>
              </a:rPr>
              <a:t>Was </a:t>
            </a:r>
            <a:r>
              <a:rPr lang="ja-JP" altLang="en-US" sz="2600">
                <a:solidFill>
                  <a:srgbClr val="000000"/>
                </a:solidFill>
              </a:rPr>
              <a:t>“</a:t>
            </a:r>
            <a:r>
              <a:rPr lang="en-US" altLang="ja-JP" sz="2600" dirty="0">
                <a:solidFill>
                  <a:srgbClr val="000000"/>
                </a:solidFill>
              </a:rPr>
              <a:t>discovered</a:t>
            </a:r>
            <a:r>
              <a:rPr lang="ja-JP" altLang="en-US" sz="2600">
                <a:solidFill>
                  <a:srgbClr val="000000"/>
                </a:solidFill>
              </a:rPr>
              <a:t>”</a:t>
            </a:r>
            <a:r>
              <a:rPr lang="en-US" altLang="ja-JP" sz="2600" dirty="0">
                <a:solidFill>
                  <a:srgbClr val="000000"/>
                </a:solidFill>
              </a:rPr>
              <a:t> by abolitionists in 1841 after giving impromptu speech at an antislavery meeting in Massachusetts</a:t>
            </a:r>
          </a:p>
          <a:p>
            <a:pPr lvl="2"/>
            <a:r>
              <a:rPr lang="en-US" altLang="en-US" sz="2600" dirty="0">
                <a:solidFill>
                  <a:srgbClr val="000000"/>
                </a:solidFill>
              </a:rPr>
              <a:t>Continued to lecture, despite repeated punishment</a:t>
            </a:r>
          </a:p>
          <a:p>
            <a:pPr lvl="2"/>
            <a:r>
              <a:rPr lang="en-US" altLang="en-US" sz="2600" b="1" i="1" dirty="0">
                <a:solidFill>
                  <a:srgbClr val="000000"/>
                </a:solidFill>
              </a:rPr>
              <a:t>Narrative of the Life of Fredrick Douglass</a:t>
            </a:r>
            <a:r>
              <a:rPr lang="en-US" altLang="en-US" sz="2600" dirty="0">
                <a:solidFill>
                  <a:srgbClr val="000000"/>
                </a:solidFill>
              </a:rPr>
              <a:t> (1845) his classic autobiography</a:t>
            </a:r>
          </a:p>
          <a:p>
            <a:pPr lvl="2"/>
            <a:r>
              <a:rPr lang="en-US" altLang="en-US" sz="2600" dirty="0">
                <a:solidFill>
                  <a:srgbClr val="000000"/>
                </a:solidFill>
              </a:rPr>
              <a:t>Depicted his remarkable origins, his struggle to learn to read and write, and his eventual escape to North</a:t>
            </a:r>
          </a:p>
          <a:p>
            <a:pPr lvl="2"/>
            <a:endParaRPr lang="en-US" altLang="en-US" dirty="0">
              <a:solidFill>
                <a:srgbClr val="000000"/>
              </a:solidFill>
            </a:endParaRPr>
          </a:p>
          <a:p>
            <a:pPr lvl="2"/>
            <a:endParaRPr lang="en-US" altLang="en-US" dirty="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6BD43AE5-EA3A-064C-ABC2-9455077F8C00}"/>
              </a:ext>
            </a:extLst>
          </p:cNvPr>
          <p:cNvSpPr>
            <a:spLocks noGrp="1"/>
          </p:cNvSpPr>
          <p:nvPr>
            <p:ph type="title"/>
          </p:nvPr>
        </p:nvSpPr>
        <p:spPr/>
        <p:txBody>
          <a:bodyPr/>
          <a:lstStyle/>
          <a:p>
            <a:r>
              <a:rPr lang="en-US" altLang="en-US" dirty="0">
                <a:solidFill>
                  <a:srgbClr val="000000"/>
                </a:solidFill>
              </a:rPr>
              <a:t>X. Radical Abolitionism</a:t>
            </a:r>
          </a:p>
        </p:txBody>
      </p:sp>
      <p:sp>
        <p:nvSpPr>
          <p:cNvPr id="76803" name="Content Placeholder 2">
            <a:extLst>
              <a:ext uri="{FF2B5EF4-FFF2-40B4-BE49-F238E27FC236}">
                <a16:creationId xmlns:a16="http://schemas.microsoft.com/office/drawing/2014/main" id="{E28CBE74-4F5C-3343-8370-45A403C9903E}"/>
              </a:ext>
            </a:extLst>
          </p:cNvPr>
          <p:cNvSpPr>
            <a:spLocks noGrp="1"/>
          </p:cNvSpPr>
          <p:nvPr>
            <p:ph sz="half" idx="1"/>
          </p:nvPr>
        </p:nvSpPr>
        <p:spPr>
          <a:xfrm>
            <a:off x="677334" y="1460938"/>
            <a:ext cx="4184035" cy="5265683"/>
          </a:xfrm>
        </p:spPr>
        <p:txBody>
          <a:bodyPr>
            <a:normAutofit fontScale="40000" lnSpcReduction="20000"/>
          </a:bodyPr>
          <a:lstStyle/>
          <a:p>
            <a:r>
              <a:rPr lang="en-US" altLang="en-US" sz="3600" dirty="0">
                <a:solidFill>
                  <a:srgbClr val="000000"/>
                </a:solidFill>
              </a:rPr>
              <a:t>Comparison of Garrison and Douglass:</a:t>
            </a:r>
          </a:p>
          <a:p>
            <a:r>
              <a:rPr lang="en-US" altLang="en-US" sz="3800" dirty="0">
                <a:solidFill>
                  <a:srgbClr val="000000"/>
                </a:solidFill>
              </a:rPr>
              <a:t>Garrison:</a:t>
            </a:r>
          </a:p>
          <a:p>
            <a:pPr lvl="1"/>
            <a:r>
              <a:rPr lang="en-US" altLang="en-US" sz="3800" dirty="0">
                <a:solidFill>
                  <a:srgbClr val="000000"/>
                </a:solidFill>
              </a:rPr>
              <a:t>Stubbornly principled</a:t>
            </a:r>
          </a:p>
          <a:p>
            <a:pPr lvl="1"/>
            <a:r>
              <a:rPr lang="en-US" altLang="en-US" sz="3800" dirty="0">
                <a:solidFill>
                  <a:srgbClr val="000000"/>
                </a:solidFill>
              </a:rPr>
              <a:t>More interested in his own righteousness than in  substance of slavery itself</a:t>
            </a:r>
          </a:p>
          <a:p>
            <a:pPr lvl="2"/>
            <a:r>
              <a:rPr lang="en-US" altLang="en-US" sz="3600" dirty="0">
                <a:solidFill>
                  <a:srgbClr val="000000"/>
                </a:solidFill>
              </a:rPr>
              <a:t>Repeatedly demanded that </a:t>
            </a:r>
            <a:r>
              <a:rPr lang="ja-JP" altLang="en-US" sz="3600">
                <a:solidFill>
                  <a:srgbClr val="000000"/>
                </a:solidFill>
              </a:rPr>
              <a:t>“</a:t>
            </a:r>
            <a:r>
              <a:rPr lang="en-US" altLang="ja-JP" sz="3600" dirty="0">
                <a:solidFill>
                  <a:srgbClr val="000000"/>
                </a:solidFill>
              </a:rPr>
              <a:t>virtuous</a:t>
            </a:r>
            <a:r>
              <a:rPr lang="ja-JP" altLang="en-US" sz="3600">
                <a:solidFill>
                  <a:srgbClr val="000000"/>
                </a:solidFill>
              </a:rPr>
              <a:t>”</a:t>
            </a:r>
            <a:r>
              <a:rPr lang="en-US" altLang="ja-JP" sz="3600" dirty="0">
                <a:solidFill>
                  <a:srgbClr val="000000"/>
                </a:solidFill>
              </a:rPr>
              <a:t> North secede from </a:t>
            </a:r>
            <a:r>
              <a:rPr lang="ja-JP" altLang="en-US" sz="3600">
                <a:solidFill>
                  <a:srgbClr val="000000"/>
                </a:solidFill>
              </a:rPr>
              <a:t>“</a:t>
            </a:r>
            <a:r>
              <a:rPr lang="en-US" altLang="ja-JP" sz="3600" dirty="0">
                <a:solidFill>
                  <a:srgbClr val="000000"/>
                </a:solidFill>
              </a:rPr>
              <a:t>wicked</a:t>
            </a:r>
            <a:r>
              <a:rPr lang="ja-JP" altLang="en-US" sz="3600">
                <a:solidFill>
                  <a:srgbClr val="000000"/>
                </a:solidFill>
              </a:rPr>
              <a:t>”</a:t>
            </a:r>
            <a:r>
              <a:rPr lang="en-US" altLang="ja-JP" sz="3600" dirty="0">
                <a:solidFill>
                  <a:srgbClr val="000000"/>
                </a:solidFill>
              </a:rPr>
              <a:t> South.</a:t>
            </a:r>
          </a:p>
          <a:p>
            <a:r>
              <a:rPr lang="en-US" altLang="en-US" sz="4200" dirty="0">
                <a:solidFill>
                  <a:srgbClr val="000000"/>
                </a:solidFill>
              </a:rPr>
              <a:t>Never explained how creation of independent slave republic would end </a:t>
            </a:r>
            <a:r>
              <a:rPr lang="ja-JP" altLang="en-US" sz="4200">
                <a:solidFill>
                  <a:srgbClr val="000000"/>
                </a:solidFill>
              </a:rPr>
              <a:t>“</a:t>
            </a:r>
            <a:r>
              <a:rPr lang="en-US" altLang="ja-JP" sz="4200" dirty="0">
                <a:solidFill>
                  <a:srgbClr val="000000"/>
                </a:solidFill>
              </a:rPr>
              <a:t>damning crime</a:t>
            </a:r>
            <a:r>
              <a:rPr lang="ja-JP" altLang="en-US" sz="4200">
                <a:solidFill>
                  <a:srgbClr val="000000"/>
                </a:solidFill>
              </a:rPr>
              <a:t>”</a:t>
            </a:r>
            <a:r>
              <a:rPr lang="en-US" altLang="ja-JP" sz="4200" dirty="0">
                <a:solidFill>
                  <a:srgbClr val="000000"/>
                </a:solidFill>
              </a:rPr>
              <a:t> of slavery.</a:t>
            </a:r>
          </a:p>
          <a:p>
            <a:pPr lvl="1"/>
            <a:r>
              <a:rPr lang="en-US" altLang="en-US" sz="4000" dirty="0">
                <a:solidFill>
                  <a:srgbClr val="000000"/>
                </a:solidFill>
              </a:rPr>
              <a:t>Renouncing politics, he publicly burned a copy of Constitution as </a:t>
            </a:r>
            <a:r>
              <a:rPr lang="ja-JP" altLang="en-US" sz="4000">
                <a:solidFill>
                  <a:srgbClr val="000000"/>
                </a:solidFill>
              </a:rPr>
              <a:t>“</a:t>
            </a:r>
            <a:r>
              <a:rPr lang="en-US" altLang="ja-JP" sz="4000" dirty="0">
                <a:solidFill>
                  <a:srgbClr val="000000"/>
                </a:solidFill>
              </a:rPr>
              <a:t>a covenant with death and an agreement with hell</a:t>
            </a:r>
            <a:r>
              <a:rPr lang="ja-JP" altLang="en-US" sz="4000">
                <a:solidFill>
                  <a:srgbClr val="000000"/>
                </a:solidFill>
              </a:rPr>
              <a:t>”</a:t>
            </a:r>
            <a:r>
              <a:rPr lang="en-US" altLang="ja-JP" sz="4000" dirty="0">
                <a:solidFill>
                  <a:srgbClr val="000000"/>
                </a:solidFill>
              </a:rPr>
              <a:t> on July 4, 1854.</a:t>
            </a:r>
          </a:p>
          <a:p>
            <a:pPr lvl="1"/>
            <a:r>
              <a:rPr lang="en-US" altLang="en-US" sz="4000" dirty="0">
                <a:solidFill>
                  <a:srgbClr val="000000"/>
                </a:solidFill>
              </a:rPr>
              <a:t>Critics charged he was cruelly probing moral wound in America</a:t>
            </a:r>
            <a:r>
              <a:rPr lang="fr-FR" altLang="ja-JP" sz="4000" dirty="0">
                <a:solidFill>
                  <a:srgbClr val="000000"/>
                </a:solidFill>
              </a:rPr>
              <a:t>'</a:t>
            </a:r>
            <a:r>
              <a:rPr lang="en-US" altLang="en-US" sz="4000" dirty="0">
                <a:solidFill>
                  <a:srgbClr val="000000"/>
                </a:solidFill>
              </a:rPr>
              <a:t>s underbelly, but offered no acceptable balm to ease pain.</a:t>
            </a:r>
          </a:p>
          <a:p>
            <a:pPr lvl="2">
              <a:buFont typeface="Arial" panose="020B0604020202020204" pitchFamily="34" charset="0"/>
              <a:buNone/>
            </a:pPr>
            <a:endParaRPr lang="en-US" altLang="en-US" dirty="0">
              <a:solidFill>
                <a:srgbClr val="000000"/>
              </a:solidFill>
            </a:endParaRPr>
          </a:p>
          <a:p>
            <a:pPr lvl="2"/>
            <a:endParaRPr lang="en-US" altLang="en-US" dirty="0">
              <a:solidFill>
                <a:srgbClr val="000000"/>
              </a:solidFill>
            </a:endParaRPr>
          </a:p>
        </p:txBody>
      </p:sp>
      <p:sp>
        <p:nvSpPr>
          <p:cNvPr id="4" name="Content Placeholder 2">
            <a:extLst>
              <a:ext uri="{FF2B5EF4-FFF2-40B4-BE49-F238E27FC236}">
                <a16:creationId xmlns:a16="http://schemas.microsoft.com/office/drawing/2014/main" id="{0B2ED9B1-D11D-9548-AABD-89672C98B4F9}"/>
              </a:ext>
            </a:extLst>
          </p:cNvPr>
          <p:cNvSpPr txBox="1">
            <a:spLocks/>
          </p:cNvSpPr>
          <p:nvPr/>
        </p:nvSpPr>
        <p:spPr>
          <a:xfrm>
            <a:off x="5217803" y="1460938"/>
            <a:ext cx="4546307" cy="50870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r>
              <a:rPr lang="en-US" altLang="en-US" sz="2000" dirty="0">
                <a:solidFill>
                  <a:srgbClr val="000000"/>
                </a:solidFill>
              </a:rPr>
              <a:t>Douglas:</a:t>
            </a:r>
          </a:p>
          <a:p>
            <a:pPr lvl="2"/>
            <a:r>
              <a:rPr lang="en-US" altLang="en-US" sz="2000" dirty="0">
                <a:solidFill>
                  <a:srgbClr val="000000"/>
                </a:solidFill>
              </a:rPr>
              <a:t>Flexibly practical</a:t>
            </a:r>
          </a:p>
          <a:p>
            <a:pPr lvl="2"/>
            <a:r>
              <a:rPr lang="en-US" altLang="en-US" sz="2000" dirty="0">
                <a:solidFill>
                  <a:srgbClr val="000000"/>
                </a:solidFill>
              </a:rPr>
              <a:t>He and other abolitionists increasingly looked to politics to end slavery</a:t>
            </a:r>
          </a:p>
          <a:p>
            <a:pPr lvl="2"/>
            <a:r>
              <a:rPr lang="en-US" altLang="en-US" sz="2000" dirty="0">
                <a:solidFill>
                  <a:srgbClr val="000000"/>
                </a:solidFill>
              </a:rPr>
              <a:t>Backed Liberty party in 1840; Free Soil party in 1848; Republican party in 1850s</a:t>
            </a:r>
          </a:p>
          <a:p>
            <a:pPr lvl="2"/>
            <a:r>
              <a:rPr lang="en-US" altLang="en-US" sz="2000" dirty="0">
                <a:solidFill>
                  <a:srgbClr val="000000"/>
                </a:solidFill>
              </a:rPr>
              <a:t>Most abolitionists, including Garrison, followed logic of beliefs and supported war as price of emancipation</a:t>
            </a:r>
          </a:p>
          <a:p>
            <a:pPr lvl="2"/>
            <a:endParaRPr lang="en-US" altLang="en-US" dirty="0">
              <a:solidFill>
                <a:srgbClr val="000000"/>
              </a:solidFill>
            </a:endParaRPr>
          </a:p>
          <a:p>
            <a:pPr lvl="2"/>
            <a:endParaRPr lang="en-US" altLang="en-US" dirty="0">
              <a:solidFill>
                <a:srgbClr val="000000"/>
              </a:solidFill>
            </a:endParaRPr>
          </a:p>
          <a:p>
            <a:endParaRPr lang="en-US" altLang="en-US" dirty="0">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a:extLst>
              <a:ext uri="{FF2B5EF4-FFF2-40B4-BE49-F238E27FC236}">
                <a16:creationId xmlns:a16="http://schemas.microsoft.com/office/drawing/2014/main" id="{B4F28649-6D3A-6640-A1C7-6193B9EAB13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49335" y="169917"/>
            <a:ext cx="48387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Box 2">
            <a:extLst>
              <a:ext uri="{FF2B5EF4-FFF2-40B4-BE49-F238E27FC236}">
                <a16:creationId xmlns:a16="http://schemas.microsoft.com/office/drawing/2014/main" id="{931D8BB4-548C-F448-8CC0-95DA866184B0}"/>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p355</a:t>
            </a:r>
          </a:p>
        </p:txBody>
      </p:sp>
      <p:pic>
        <p:nvPicPr>
          <p:cNvPr id="4" name="Picture 1">
            <a:extLst>
              <a:ext uri="{FF2B5EF4-FFF2-40B4-BE49-F238E27FC236}">
                <a16:creationId xmlns:a16="http://schemas.microsoft.com/office/drawing/2014/main" id="{6FA73654-1E36-2E45-802A-FB2BD84A3AC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985149" y="254001"/>
            <a:ext cx="52451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44EFDFDE-6438-8145-B656-7CF78ED5A77A}"/>
              </a:ext>
            </a:extLst>
          </p:cNvPr>
          <p:cNvSpPr>
            <a:spLocks noGrp="1"/>
          </p:cNvSpPr>
          <p:nvPr>
            <p:ph type="title"/>
          </p:nvPr>
        </p:nvSpPr>
        <p:spPr>
          <a:xfrm>
            <a:off x="294290" y="71436"/>
            <a:ext cx="8596668" cy="1320800"/>
          </a:xfrm>
        </p:spPr>
        <p:txBody>
          <a:bodyPr/>
          <a:lstStyle/>
          <a:p>
            <a:pPr eaLnBrk="1" hangingPunct="1"/>
            <a:r>
              <a:rPr lang="en-US" altLang="en-US" dirty="0">
                <a:solidFill>
                  <a:srgbClr val="000000"/>
                </a:solidFill>
              </a:rPr>
              <a:t>XI. The South Lashes Back</a:t>
            </a:r>
          </a:p>
        </p:txBody>
      </p:sp>
      <p:sp>
        <p:nvSpPr>
          <p:cNvPr id="82947" name="Content Placeholder 2">
            <a:extLst>
              <a:ext uri="{FF2B5EF4-FFF2-40B4-BE49-F238E27FC236}">
                <a16:creationId xmlns:a16="http://schemas.microsoft.com/office/drawing/2014/main" id="{29E2AFFA-B74C-4E4E-8F20-40AA6C5AA337}"/>
              </a:ext>
            </a:extLst>
          </p:cNvPr>
          <p:cNvSpPr>
            <a:spLocks noGrp="1"/>
          </p:cNvSpPr>
          <p:nvPr>
            <p:ph idx="1"/>
          </p:nvPr>
        </p:nvSpPr>
        <p:spPr>
          <a:xfrm>
            <a:off x="294290" y="840829"/>
            <a:ext cx="9992710" cy="5285336"/>
          </a:xfrm>
        </p:spPr>
        <p:txBody>
          <a:bodyPr>
            <a:normAutofit fontScale="92500"/>
          </a:bodyPr>
          <a:lstStyle/>
          <a:p>
            <a:pPr lvl="1" eaLnBrk="1" hangingPunct="1"/>
            <a:r>
              <a:rPr lang="en-US" altLang="en-US" sz="1800" dirty="0">
                <a:solidFill>
                  <a:srgbClr val="000000"/>
                </a:solidFill>
              </a:rPr>
              <a:t>Antislavery sentiment existed in South</a:t>
            </a:r>
          </a:p>
          <a:p>
            <a:pPr lvl="1" eaLnBrk="1" hangingPunct="1"/>
            <a:r>
              <a:rPr lang="en-US" altLang="en-US" sz="1800" dirty="0">
                <a:solidFill>
                  <a:srgbClr val="000000"/>
                </a:solidFill>
              </a:rPr>
              <a:t>In 1820s, more antislavery societies south of </a:t>
            </a:r>
            <a:r>
              <a:rPr lang="en-US" altLang="en-US" sz="1800" b="1" dirty="0">
                <a:solidFill>
                  <a:srgbClr val="000000"/>
                </a:solidFill>
              </a:rPr>
              <a:t>Mason-Dixon line</a:t>
            </a:r>
            <a:r>
              <a:rPr lang="en-US" altLang="en-US" sz="1800" dirty="0">
                <a:solidFill>
                  <a:srgbClr val="000000"/>
                </a:solidFill>
              </a:rPr>
              <a:t> than north of it</a:t>
            </a:r>
          </a:p>
          <a:p>
            <a:pPr lvl="1" eaLnBrk="1" hangingPunct="1"/>
            <a:r>
              <a:rPr lang="en-US" altLang="en-US" sz="1800" dirty="0">
                <a:solidFill>
                  <a:srgbClr val="000000"/>
                </a:solidFill>
              </a:rPr>
              <a:t>After 1830 southern abolitionism silenced:</a:t>
            </a:r>
          </a:p>
          <a:p>
            <a:pPr lvl="2" eaLnBrk="1" hangingPunct="1"/>
            <a:r>
              <a:rPr lang="en-US" altLang="en-US" sz="1800" dirty="0">
                <a:solidFill>
                  <a:srgbClr val="000000"/>
                </a:solidFill>
              </a:rPr>
              <a:t>Virginia legislature debated and defeated various emancipation proposals in 1831-1832:</a:t>
            </a:r>
          </a:p>
          <a:p>
            <a:pPr lvl="3" eaLnBrk="1" hangingPunct="1"/>
            <a:r>
              <a:rPr lang="en-US" altLang="en-US" sz="1800" dirty="0">
                <a:solidFill>
                  <a:srgbClr val="000000"/>
                </a:solidFill>
              </a:rPr>
              <a:t>Marked turning point</a:t>
            </a:r>
          </a:p>
          <a:p>
            <a:pPr lvl="3" eaLnBrk="1" hangingPunct="1"/>
            <a:r>
              <a:rPr lang="en-US" altLang="en-US" sz="1800" dirty="0">
                <a:solidFill>
                  <a:srgbClr val="000000"/>
                </a:solidFill>
              </a:rPr>
              <a:t>Slave states tightened slave codes</a:t>
            </a:r>
          </a:p>
          <a:p>
            <a:pPr lvl="3" eaLnBrk="1" hangingPunct="1"/>
            <a:r>
              <a:rPr lang="en-US" altLang="en-US" sz="1800" dirty="0">
                <a:solidFill>
                  <a:srgbClr val="000000"/>
                </a:solidFill>
              </a:rPr>
              <a:t>Banned emancipation of any kind, voluntary or compensated</a:t>
            </a:r>
          </a:p>
          <a:p>
            <a:pPr lvl="1"/>
            <a:r>
              <a:rPr lang="en-US" altLang="en-US" sz="1800" dirty="0">
                <a:solidFill>
                  <a:srgbClr val="000000"/>
                </a:solidFill>
              </a:rPr>
              <a:t>Nat Turner</a:t>
            </a:r>
            <a:r>
              <a:rPr lang="fr-FR" altLang="ja-JP" sz="1800" dirty="0">
                <a:solidFill>
                  <a:srgbClr val="000000"/>
                </a:solidFill>
              </a:rPr>
              <a:t>'</a:t>
            </a:r>
            <a:r>
              <a:rPr lang="en-US" altLang="en-US" sz="1800" dirty="0">
                <a:solidFill>
                  <a:srgbClr val="000000"/>
                </a:solidFill>
              </a:rPr>
              <a:t>s rebellion in 1831:</a:t>
            </a:r>
          </a:p>
          <a:p>
            <a:pPr lvl="2"/>
            <a:r>
              <a:rPr lang="en-US" altLang="en-US" sz="1800" dirty="0">
                <a:solidFill>
                  <a:srgbClr val="000000"/>
                </a:solidFill>
              </a:rPr>
              <a:t>Caused hysteria throughout South</a:t>
            </a:r>
          </a:p>
          <a:p>
            <a:pPr lvl="2"/>
            <a:r>
              <a:rPr lang="en-US" altLang="en-US" sz="1800" dirty="0">
                <a:solidFill>
                  <a:srgbClr val="000000"/>
                </a:solidFill>
              </a:rPr>
              <a:t>Garrison bitterly condemned as terrorist and inciter of murder although he was unconnected with rebellion</a:t>
            </a:r>
          </a:p>
          <a:p>
            <a:pPr lvl="2"/>
            <a:r>
              <a:rPr lang="en-US" altLang="en-US" sz="1800" dirty="0">
                <a:solidFill>
                  <a:srgbClr val="000000"/>
                </a:solidFill>
              </a:rPr>
              <a:t>State of Georgia offered $5,000 for his arrest and conviction</a:t>
            </a:r>
          </a:p>
          <a:p>
            <a:pPr lvl="1"/>
            <a:r>
              <a:rPr lang="en-US" altLang="en-US" sz="1800" dirty="0">
                <a:solidFill>
                  <a:srgbClr val="000000"/>
                </a:solidFill>
              </a:rPr>
              <a:t>Nullification crisis of 1832 further implanted fear in white southern minds</a:t>
            </a:r>
          </a:p>
          <a:p>
            <a:pPr lvl="1"/>
            <a:r>
              <a:rPr lang="en-US" altLang="en-US" sz="1800" dirty="0" err="1">
                <a:solidFill>
                  <a:srgbClr val="000000"/>
                </a:solidFill>
              </a:rPr>
              <a:t>Jailings</a:t>
            </a:r>
            <a:r>
              <a:rPr lang="en-US" altLang="en-US" sz="1800" dirty="0">
                <a:solidFill>
                  <a:srgbClr val="000000"/>
                </a:solidFill>
              </a:rPr>
              <a:t>, whippings, &amp; lynching greeted rational efforts to discuss slavery problem in South</a:t>
            </a:r>
          </a:p>
          <a:p>
            <a:pPr lvl="1"/>
            <a:endParaRPr lang="en-US" altLang="en-US" dirty="0">
              <a:solidFill>
                <a:srgbClr val="000000"/>
              </a:solidFill>
            </a:endParaRPr>
          </a:p>
          <a:p>
            <a:pPr lvl="1"/>
            <a:endParaRPr lang="en-US" altLang="en-US" dirty="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823EFF8F-71E4-0B45-A315-E48738B6B4DB}"/>
              </a:ext>
            </a:extLst>
          </p:cNvPr>
          <p:cNvSpPr>
            <a:spLocks noGrp="1"/>
          </p:cNvSpPr>
          <p:nvPr>
            <p:ph type="title"/>
          </p:nvPr>
        </p:nvSpPr>
        <p:spPr>
          <a:xfrm>
            <a:off x="193858" y="178676"/>
            <a:ext cx="8596668" cy="1320800"/>
          </a:xfrm>
        </p:spPr>
        <p:txBody>
          <a:bodyPr/>
          <a:lstStyle/>
          <a:p>
            <a:r>
              <a:rPr lang="en-US" altLang="en-US" dirty="0">
                <a:solidFill>
                  <a:srgbClr val="000000"/>
                </a:solidFill>
              </a:rPr>
              <a:t>XI. The South Lashes Back</a:t>
            </a:r>
          </a:p>
        </p:txBody>
      </p:sp>
      <p:sp>
        <p:nvSpPr>
          <p:cNvPr id="84995" name="Content Placeholder 2">
            <a:extLst>
              <a:ext uri="{FF2B5EF4-FFF2-40B4-BE49-F238E27FC236}">
                <a16:creationId xmlns:a16="http://schemas.microsoft.com/office/drawing/2014/main" id="{99EC341D-6B14-F949-AFFD-2BB73A877237}"/>
              </a:ext>
            </a:extLst>
          </p:cNvPr>
          <p:cNvSpPr>
            <a:spLocks noGrp="1"/>
          </p:cNvSpPr>
          <p:nvPr>
            <p:ph idx="1"/>
          </p:nvPr>
        </p:nvSpPr>
        <p:spPr>
          <a:xfrm>
            <a:off x="654269" y="964325"/>
            <a:ext cx="9130862" cy="5520558"/>
          </a:xfrm>
        </p:spPr>
        <p:txBody>
          <a:bodyPr>
            <a:normAutofit/>
          </a:bodyPr>
          <a:lstStyle/>
          <a:p>
            <a:r>
              <a:rPr lang="en-US" altLang="en-US" dirty="0">
                <a:solidFill>
                  <a:srgbClr val="000000"/>
                </a:solidFill>
              </a:rPr>
              <a:t>Proslavery whites responded by launching massive defense of slavery as positive good:</a:t>
            </a:r>
          </a:p>
          <a:p>
            <a:pPr lvl="2"/>
            <a:r>
              <a:rPr lang="en-US" altLang="en-US" dirty="0">
                <a:solidFill>
                  <a:srgbClr val="000000"/>
                </a:solidFill>
              </a:rPr>
              <a:t>Claimed master-slave relationships resembled those of a family</a:t>
            </a:r>
          </a:p>
          <a:p>
            <a:pPr lvl="2"/>
            <a:r>
              <a:rPr lang="en-US" altLang="en-US" dirty="0">
                <a:solidFill>
                  <a:srgbClr val="000000"/>
                </a:solidFill>
              </a:rPr>
              <a:t>Were quick to contrast </a:t>
            </a:r>
            <a:r>
              <a:rPr lang="ja-JP" altLang="en-US">
                <a:solidFill>
                  <a:srgbClr val="000000"/>
                </a:solidFill>
              </a:rPr>
              <a:t>“</a:t>
            </a:r>
            <a:r>
              <a:rPr lang="en-US" altLang="ja-JP" dirty="0">
                <a:solidFill>
                  <a:srgbClr val="000000"/>
                </a:solidFill>
              </a:rPr>
              <a:t>happy</a:t>
            </a:r>
            <a:r>
              <a:rPr lang="ja-JP" altLang="en-US">
                <a:solidFill>
                  <a:srgbClr val="000000"/>
                </a:solidFill>
              </a:rPr>
              <a:t>”</a:t>
            </a:r>
            <a:r>
              <a:rPr lang="en-US" altLang="ja-JP" dirty="0">
                <a:solidFill>
                  <a:srgbClr val="000000"/>
                </a:solidFill>
              </a:rPr>
              <a:t> lot of their </a:t>
            </a:r>
            <a:r>
              <a:rPr lang="ja-JP" altLang="en-US">
                <a:solidFill>
                  <a:srgbClr val="000000"/>
                </a:solidFill>
              </a:rPr>
              <a:t>“</a:t>
            </a:r>
            <a:r>
              <a:rPr lang="en-US" altLang="ja-JP" dirty="0">
                <a:solidFill>
                  <a:srgbClr val="000000"/>
                </a:solidFill>
              </a:rPr>
              <a:t>servants</a:t>
            </a:r>
            <a:r>
              <a:rPr lang="ja-JP" altLang="en-US">
                <a:solidFill>
                  <a:srgbClr val="000000"/>
                </a:solidFill>
              </a:rPr>
              <a:t>”</a:t>
            </a:r>
            <a:r>
              <a:rPr lang="en-US" altLang="ja-JP" dirty="0">
                <a:solidFill>
                  <a:srgbClr val="000000"/>
                </a:solidFill>
              </a:rPr>
              <a:t> with overworked northern wage slaves</a:t>
            </a:r>
          </a:p>
          <a:p>
            <a:pPr lvl="2"/>
            <a:r>
              <a:rPr lang="en-US" altLang="en-US" dirty="0">
                <a:solidFill>
                  <a:srgbClr val="000000"/>
                </a:solidFill>
              </a:rPr>
              <a:t>Proslavery arguments widened chasm between South and North</a:t>
            </a:r>
          </a:p>
          <a:p>
            <a:pPr marL="457200" lvl="1" indent="0">
              <a:buNone/>
              <a:defRPr/>
            </a:pPr>
            <a:r>
              <a:rPr lang="en-US" sz="2400" dirty="0">
                <a:solidFill>
                  <a:srgbClr val="000000"/>
                </a:solidFill>
                <a:ea typeface="ＭＳ Ｐゴシック" charset="0"/>
              </a:rPr>
              <a:t>Controversy increasingly limited free speech:</a:t>
            </a:r>
          </a:p>
          <a:p>
            <a:pPr lvl="1">
              <a:buFont typeface="Arial" charset="0"/>
              <a:buChar char="–"/>
              <a:defRPr/>
            </a:pPr>
            <a:r>
              <a:rPr lang="en-US" b="1" dirty="0">
                <a:solidFill>
                  <a:srgbClr val="000000"/>
                </a:solidFill>
                <a:ea typeface="ＭＳ Ｐゴシック" charset="0"/>
              </a:rPr>
              <a:t>Gag Resolution</a:t>
            </a:r>
            <a:r>
              <a:rPr lang="en-US" dirty="0">
                <a:solidFill>
                  <a:srgbClr val="000000"/>
                </a:solidFill>
                <a:ea typeface="ＭＳ Ｐゴシック" charset="0"/>
              </a:rPr>
              <a:t>:</a:t>
            </a:r>
          </a:p>
          <a:p>
            <a:pPr lvl="2">
              <a:buFont typeface="Arial" charset="0"/>
              <a:buChar char="•"/>
              <a:defRPr/>
            </a:pPr>
            <a:r>
              <a:rPr lang="en-US" dirty="0">
                <a:solidFill>
                  <a:srgbClr val="000000"/>
                </a:solidFill>
                <a:ea typeface="ＭＳ Ｐゴシック" charset="0"/>
              </a:rPr>
              <a:t>Pushed through Congress by southerners</a:t>
            </a:r>
          </a:p>
          <a:p>
            <a:pPr lvl="2">
              <a:buFont typeface="Arial" charset="0"/>
              <a:buChar char="•"/>
              <a:defRPr/>
            </a:pPr>
            <a:r>
              <a:rPr lang="en-US" dirty="0">
                <a:solidFill>
                  <a:srgbClr val="000000"/>
                </a:solidFill>
                <a:ea typeface="ＭＳ Ｐゴシック" charset="0"/>
              </a:rPr>
              <a:t>Required antislavery appeals to be tabled without debate</a:t>
            </a:r>
          </a:p>
          <a:p>
            <a:pPr lvl="1">
              <a:buFont typeface="Arial" charset="0"/>
              <a:buChar char="–"/>
              <a:defRPr/>
            </a:pPr>
            <a:r>
              <a:rPr lang="en-US" dirty="0">
                <a:solidFill>
                  <a:srgbClr val="000000"/>
                </a:solidFill>
                <a:ea typeface="ＭＳ Ｐゴシック" charset="0"/>
              </a:rPr>
              <a:t>Southern whites resented use of mail for abolitionist literature:</a:t>
            </a:r>
          </a:p>
          <a:p>
            <a:pPr lvl="2">
              <a:buFont typeface="Arial" charset="0"/>
              <a:buChar char="•"/>
              <a:defRPr/>
            </a:pPr>
            <a:r>
              <a:rPr lang="en-US" dirty="0">
                <a:solidFill>
                  <a:srgbClr val="000000"/>
                </a:solidFill>
                <a:ea typeface="ＭＳ Ｐゴシック" charset="0"/>
              </a:rPr>
              <a:t>Congress (1835) ordered southern postmasters to destroy abolitionist material</a:t>
            </a:r>
          </a:p>
          <a:p>
            <a:pPr lvl="2">
              <a:buFont typeface="Arial" charset="0"/>
              <a:buChar char="•"/>
              <a:defRPr/>
            </a:pPr>
            <a:r>
              <a:rPr lang="en-US" dirty="0">
                <a:solidFill>
                  <a:srgbClr val="000000"/>
                </a:solidFill>
                <a:ea typeface="ＭＳ Ｐゴシック" charset="0"/>
              </a:rPr>
              <a:t>Called on southern states to arrest postmasters who did not comply</a:t>
            </a:r>
          </a:p>
          <a:p>
            <a:endParaRPr lang="en-US" altLang="en-US" dirty="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024E-3AAF-9A4E-9915-E68FF1C1034A}"/>
              </a:ext>
            </a:extLst>
          </p:cNvPr>
          <p:cNvSpPr>
            <a:spLocks noGrp="1"/>
          </p:cNvSpPr>
          <p:nvPr>
            <p:ph type="title"/>
          </p:nvPr>
        </p:nvSpPr>
        <p:spPr/>
        <p:txBody>
          <a:bodyPr rtlCol="0">
            <a:normAutofit/>
          </a:bodyPr>
          <a:lstStyle/>
          <a:p>
            <a:pPr>
              <a:defRPr/>
            </a:pPr>
            <a:r>
              <a:rPr lang="en-US" dirty="0">
                <a:solidFill>
                  <a:srgbClr val="000000"/>
                </a:solidFill>
                <a:ea typeface="+mj-ea"/>
                <a:cs typeface="+mj-cs"/>
              </a:rPr>
              <a:t>XII. The Abolitionist Impact in the North</a:t>
            </a:r>
          </a:p>
        </p:txBody>
      </p:sp>
      <p:sp>
        <p:nvSpPr>
          <p:cNvPr id="87043" name="Content Placeholder 2">
            <a:extLst>
              <a:ext uri="{FF2B5EF4-FFF2-40B4-BE49-F238E27FC236}">
                <a16:creationId xmlns:a16="http://schemas.microsoft.com/office/drawing/2014/main" id="{F6ABE9F4-F420-E54B-B08D-95FD004BC528}"/>
              </a:ext>
            </a:extLst>
          </p:cNvPr>
          <p:cNvSpPr>
            <a:spLocks noGrp="1"/>
          </p:cNvSpPr>
          <p:nvPr>
            <p:ph idx="1"/>
          </p:nvPr>
        </p:nvSpPr>
        <p:spPr>
          <a:xfrm>
            <a:off x="262759" y="1600201"/>
            <a:ext cx="10100441" cy="4525963"/>
          </a:xfrm>
        </p:spPr>
        <p:txBody>
          <a:bodyPr/>
          <a:lstStyle/>
          <a:p>
            <a:r>
              <a:rPr lang="en-US" altLang="en-US" dirty="0">
                <a:solidFill>
                  <a:srgbClr val="000000"/>
                </a:solidFill>
              </a:rPr>
              <a:t>Abolitionists, esp. Garrisonians, unpopular in North:</a:t>
            </a:r>
          </a:p>
          <a:p>
            <a:pPr lvl="2" eaLnBrk="1" hangingPunct="1"/>
            <a:r>
              <a:rPr lang="en-US" altLang="en-US" dirty="0">
                <a:solidFill>
                  <a:srgbClr val="000000"/>
                </a:solidFill>
              </a:rPr>
              <a:t>Northerners revered Constitution and saw its clauses on slavery as lasting bargain</a:t>
            </a:r>
          </a:p>
          <a:p>
            <a:pPr lvl="2" eaLnBrk="1" hangingPunct="1"/>
            <a:r>
              <a:rPr lang="en-US" altLang="en-US" dirty="0">
                <a:solidFill>
                  <a:srgbClr val="000000"/>
                </a:solidFill>
              </a:rPr>
              <a:t>Ideal of Union had deep roots</a:t>
            </a:r>
          </a:p>
          <a:p>
            <a:r>
              <a:rPr lang="en-US" altLang="en-US" dirty="0">
                <a:solidFill>
                  <a:srgbClr val="000000"/>
                </a:solidFill>
              </a:rPr>
              <a:t>North had heavy economic stake in South:</a:t>
            </a:r>
          </a:p>
          <a:p>
            <a:pPr lvl="2" eaLnBrk="1" hangingPunct="1"/>
            <a:r>
              <a:rPr lang="en-US" altLang="en-US" dirty="0">
                <a:solidFill>
                  <a:srgbClr val="000000"/>
                </a:solidFill>
              </a:rPr>
              <a:t>Southern planters owed northern bankers &amp; creditors about $300 million—would be lost if Union dissolved</a:t>
            </a:r>
          </a:p>
          <a:p>
            <a:pPr lvl="2" eaLnBrk="1" hangingPunct="1"/>
            <a:r>
              <a:rPr lang="en-US" altLang="en-US" dirty="0">
                <a:solidFill>
                  <a:srgbClr val="000000"/>
                </a:solidFill>
              </a:rPr>
              <a:t>Disruption to slave system might cut off vital supply of cotton to northern mills and thus bring unemployment</a:t>
            </a:r>
          </a:p>
          <a:p>
            <a:r>
              <a:rPr lang="en-US" altLang="en-US" dirty="0">
                <a:solidFill>
                  <a:srgbClr val="000000"/>
                </a:solidFill>
              </a:rPr>
              <a:t>Abolitionists often suffered violent attacks.</a:t>
            </a:r>
          </a:p>
          <a:p>
            <a:r>
              <a:rPr lang="en-US" altLang="en-US" dirty="0">
                <a:solidFill>
                  <a:srgbClr val="000000"/>
                </a:solidFill>
              </a:rPr>
              <a:t>They had influenced northern opinion by 1850s:</a:t>
            </a:r>
          </a:p>
          <a:p>
            <a:pPr lvl="1"/>
            <a:r>
              <a:rPr lang="en-US" altLang="en-US" dirty="0">
                <a:solidFill>
                  <a:srgbClr val="000000"/>
                </a:solidFill>
              </a:rPr>
              <a:t>Many had come to see South as land of unfree and home of a hateful institution</a:t>
            </a:r>
          </a:p>
          <a:p>
            <a:pPr lvl="1"/>
            <a:r>
              <a:rPr lang="en-US" altLang="en-US" dirty="0">
                <a:solidFill>
                  <a:srgbClr val="000000"/>
                </a:solidFill>
              </a:rPr>
              <a:t>Few prepared to abolish slavery outright, but growing number opposed extending it to western territories</a:t>
            </a:r>
          </a:p>
          <a:p>
            <a:endParaRPr lang="en-US" altLang="en-US" dirty="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a:extLst>
              <a:ext uri="{FF2B5EF4-FFF2-40B4-BE49-F238E27FC236}">
                <a16:creationId xmlns:a16="http://schemas.microsoft.com/office/drawing/2014/main" id="{D6FEFF51-E749-3349-8F38-FE8810D7DC8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778000" y="469900"/>
            <a:ext cx="8636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2">
            <a:extLst>
              <a:ext uri="{FF2B5EF4-FFF2-40B4-BE49-F238E27FC236}">
                <a16:creationId xmlns:a16="http://schemas.microsoft.com/office/drawing/2014/main" id="{770D20B8-9C8C-5E45-B40E-A9E412B9CAAE}"/>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p356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a:extLst>
              <a:ext uri="{FF2B5EF4-FFF2-40B4-BE49-F238E27FC236}">
                <a16:creationId xmlns:a16="http://schemas.microsoft.com/office/drawing/2014/main" id="{6F8A34B2-7489-224C-A0F0-1984698173B4}"/>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060700" y="254000"/>
            <a:ext cx="60706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Box 2">
            <a:extLst>
              <a:ext uri="{FF2B5EF4-FFF2-40B4-BE49-F238E27FC236}">
                <a16:creationId xmlns:a16="http://schemas.microsoft.com/office/drawing/2014/main" id="{9657DF87-16CF-F243-80E8-19653E92A5EE}"/>
              </a:ext>
            </a:extLst>
          </p:cNvPr>
          <p:cNvSpPr txBox="1">
            <a:spLocks noChangeArrowheads="1"/>
          </p:cNvSpPr>
          <p:nvPr/>
        </p:nvSpPr>
        <p:spPr bwMode="auto">
          <a:xfrm>
            <a:off x="9350376" y="6604001"/>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Table 16-1 p357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a:extLst>
              <a:ext uri="{FF2B5EF4-FFF2-40B4-BE49-F238E27FC236}">
                <a16:creationId xmlns:a16="http://schemas.microsoft.com/office/drawing/2014/main" id="{A787698C-876A-B449-939F-560257484ECE}"/>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254000"/>
            <a:ext cx="56261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Box 2">
            <a:extLst>
              <a:ext uri="{FF2B5EF4-FFF2-40B4-BE49-F238E27FC236}">
                <a16:creationId xmlns:a16="http://schemas.microsoft.com/office/drawing/2014/main" id="{6E0B38B5-7218-4845-AE8E-75DD8EC0B6BA}"/>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p358</a:t>
            </a:r>
          </a:p>
        </p:txBody>
      </p:sp>
      <p:pic>
        <p:nvPicPr>
          <p:cNvPr id="4" name="Picture 1">
            <a:extLst>
              <a:ext uri="{FF2B5EF4-FFF2-40B4-BE49-F238E27FC236}">
                <a16:creationId xmlns:a16="http://schemas.microsoft.com/office/drawing/2014/main" id="{7340CB6E-8100-8B41-BE31-8E343B89C6AE}"/>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854700" y="254000"/>
            <a:ext cx="5969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18220AA4-996F-0F4E-8877-C8C68D57AAD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993900" y="254000"/>
            <a:ext cx="82042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a:extLst>
              <a:ext uri="{FF2B5EF4-FFF2-40B4-BE49-F238E27FC236}">
                <a16:creationId xmlns:a16="http://schemas.microsoft.com/office/drawing/2014/main" id="{F46AEF5D-A37F-4148-A205-7F12523B341D}"/>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p341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2">
            <a:extLst>
              <a:ext uri="{FF2B5EF4-FFF2-40B4-BE49-F238E27FC236}">
                <a16:creationId xmlns:a16="http://schemas.microsoft.com/office/drawing/2014/main" id="{0634EF53-ADBE-0648-9E0E-1EB60D1A97FA}"/>
              </a:ext>
            </a:extLst>
          </p:cNvPr>
          <p:cNvSpPr txBox="1">
            <a:spLocks noChangeArrowheads="1"/>
          </p:cNvSpPr>
          <p:nvPr/>
        </p:nvSpPr>
        <p:spPr bwMode="auto">
          <a:xfrm>
            <a:off x="10123488" y="6604001"/>
            <a:ext cx="544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p361</a:t>
            </a:r>
          </a:p>
        </p:txBody>
      </p:sp>
      <p:pic>
        <p:nvPicPr>
          <p:cNvPr id="97283" name="Picture 1" descr="screenshot_19.jpg">
            <a:extLst>
              <a:ext uri="{FF2B5EF4-FFF2-40B4-BE49-F238E27FC236}">
                <a16:creationId xmlns:a16="http://schemas.microsoft.com/office/drawing/2014/main" id="{AA8E5CF6-AEDC-CC41-B3F3-5C7E33614A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01"/>
            <a:ext cx="8839200"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5" name="Straight Connector 74">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77"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Isosceles Triangle 78">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3314" name="Title 1">
            <a:extLst>
              <a:ext uri="{FF2B5EF4-FFF2-40B4-BE49-F238E27FC236}">
                <a16:creationId xmlns:a16="http://schemas.microsoft.com/office/drawing/2014/main" id="{9488ED07-371F-F24D-B753-B641E32E98FC}"/>
              </a:ext>
            </a:extLst>
          </p:cNvPr>
          <p:cNvSpPr>
            <a:spLocks noGrp="1"/>
          </p:cNvSpPr>
          <p:nvPr>
            <p:ph type="title"/>
          </p:nvPr>
        </p:nvSpPr>
        <p:spPr>
          <a:xfrm>
            <a:off x="90188" y="36513"/>
            <a:ext cx="8596668" cy="1320800"/>
          </a:xfrm>
        </p:spPr>
        <p:txBody>
          <a:bodyPr>
            <a:normAutofit/>
          </a:bodyPr>
          <a:lstStyle/>
          <a:p>
            <a:pPr eaLnBrk="1" hangingPunct="1"/>
            <a:r>
              <a:rPr lang="en-US" altLang="en-US" dirty="0"/>
              <a:t>II. The Planter </a:t>
            </a:r>
            <a:r>
              <a:rPr lang="en-US" altLang="ja-JP" dirty="0"/>
              <a:t>“Aristocracy”</a:t>
            </a:r>
            <a:endParaRPr lang="en-US" altLang="en-US" dirty="0"/>
          </a:p>
        </p:txBody>
      </p:sp>
      <p:sp>
        <p:nvSpPr>
          <p:cNvPr id="13315" name="Content Placeholder 2">
            <a:extLst>
              <a:ext uri="{FF2B5EF4-FFF2-40B4-BE49-F238E27FC236}">
                <a16:creationId xmlns:a16="http://schemas.microsoft.com/office/drawing/2014/main" id="{5AD26FA9-24D8-D947-879E-95E7C22D285C}"/>
              </a:ext>
            </a:extLst>
          </p:cNvPr>
          <p:cNvSpPr>
            <a:spLocks noGrp="1"/>
          </p:cNvSpPr>
          <p:nvPr>
            <p:ph idx="1"/>
          </p:nvPr>
        </p:nvSpPr>
        <p:spPr>
          <a:xfrm>
            <a:off x="290458" y="1082741"/>
            <a:ext cx="9516588" cy="4684049"/>
          </a:xfrm>
        </p:spPr>
        <p:txBody>
          <a:bodyPr>
            <a:normAutofit fontScale="85000" lnSpcReduction="20000"/>
          </a:bodyPr>
          <a:lstStyle/>
          <a:p>
            <a:pPr eaLnBrk="1" hangingPunct="1">
              <a:lnSpc>
                <a:spcPct val="90000"/>
              </a:lnSpc>
            </a:pPr>
            <a:r>
              <a:rPr lang="en-US" altLang="en-US" sz="2000" dirty="0"/>
              <a:t>South was a planter aristocracy:</a:t>
            </a:r>
          </a:p>
          <a:p>
            <a:pPr lvl="1" eaLnBrk="1" hangingPunct="1">
              <a:lnSpc>
                <a:spcPct val="90000"/>
              </a:lnSpc>
            </a:pPr>
            <a:r>
              <a:rPr lang="en-US" altLang="en-US" sz="2000" dirty="0"/>
              <a:t>In 1850 only 1,733 families owned more than 100 slaves:</a:t>
            </a:r>
          </a:p>
          <a:p>
            <a:pPr lvl="2" eaLnBrk="1" hangingPunct="1">
              <a:lnSpc>
                <a:spcPct val="90000"/>
              </a:lnSpc>
            </a:pPr>
            <a:r>
              <a:rPr lang="en-US" altLang="en-US" sz="2000" dirty="0"/>
              <a:t>Select group provided political and social leadership</a:t>
            </a:r>
          </a:p>
          <a:p>
            <a:pPr lvl="2" eaLnBrk="1" hangingPunct="1">
              <a:lnSpc>
                <a:spcPct val="90000"/>
              </a:lnSpc>
            </a:pPr>
            <a:r>
              <a:rPr lang="en-US" altLang="en-US" sz="2000" dirty="0"/>
              <a:t>Enjoyed lion</a:t>
            </a:r>
            <a:r>
              <a:rPr lang="fr-FR" altLang="ja-JP" sz="2000" dirty="0"/>
              <a:t>'</a:t>
            </a:r>
            <a:r>
              <a:rPr lang="en-US" altLang="en-US" sz="2000" dirty="0"/>
              <a:t>s share of southern wealth</a:t>
            </a:r>
          </a:p>
          <a:p>
            <a:pPr lvl="2" eaLnBrk="1" hangingPunct="1">
              <a:lnSpc>
                <a:spcPct val="90000"/>
              </a:lnSpc>
            </a:pPr>
            <a:r>
              <a:rPr lang="en-US" altLang="en-US" sz="2000" dirty="0"/>
              <a:t>Educated their children in finest schools</a:t>
            </a:r>
          </a:p>
          <a:p>
            <a:pPr lvl="2" eaLnBrk="1" hangingPunct="1">
              <a:lnSpc>
                <a:spcPct val="90000"/>
              </a:lnSpc>
            </a:pPr>
            <a:r>
              <a:rPr lang="en-US" altLang="en-US" sz="2000" dirty="0"/>
              <a:t>Money provided leisure for study, reflection, and statecraft:</a:t>
            </a:r>
          </a:p>
          <a:p>
            <a:pPr lvl="3" eaLnBrk="1" hangingPunct="1">
              <a:lnSpc>
                <a:spcPct val="90000"/>
              </a:lnSpc>
            </a:pPr>
            <a:r>
              <a:rPr lang="en-US" altLang="en-US" sz="2000" dirty="0"/>
              <a:t>Notable: John C. Calhoun (Yale), Jefferson Davis (West Point)</a:t>
            </a:r>
          </a:p>
          <a:p>
            <a:pPr lvl="3" eaLnBrk="1" hangingPunct="1">
              <a:lnSpc>
                <a:spcPct val="90000"/>
              </a:lnSpc>
            </a:pPr>
            <a:r>
              <a:rPr lang="en-US" altLang="en-US" sz="2000" dirty="0"/>
              <a:t>Felt keen sense of obligation to serve</a:t>
            </a:r>
          </a:p>
          <a:p>
            <a:pPr lvl="1">
              <a:lnSpc>
                <a:spcPct val="90000"/>
              </a:lnSpc>
            </a:pPr>
            <a:r>
              <a:rPr lang="en-US" altLang="en-US" sz="2000" dirty="0"/>
              <a:t>Dominance by a favored aristocracy was basically undemocratic:</a:t>
            </a:r>
          </a:p>
          <a:p>
            <a:pPr lvl="2">
              <a:lnSpc>
                <a:spcPct val="90000"/>
              </a:lnSpc>
            </a:pPr>
            <a:r>
              <a:rPr lang="en-US" altLang="en-US" sz="2000" dirty="0"/>
              <a:t>Widened gap between rich and poor</a:t>
            </a:r>
          </a:p>
          <a:p>
            <a:pPr lvl="2">
              <a:lnSpc>
                <a:spcPct val="90000"/>
              </a:lnSpc>
            </a:pPr>
            <a:r>
              <a:rPr lang="en-US" altLang="en-US" sz="2000" dirty="0"/>
              <a:t>Hampered tax-supported public education</a:t>
            </a:r>
          </a:p>
          <a:p>
            <a:pPr lvl="2">
              <a:lnSpc>
                <a:spcPct val="90000"/>
              </a:lnSpc>
            </a:pPr>
            <a:r>
              <a:rPr lang="en-US" altLang="en-US" sz="2000" dirty="0"/>
              <a:t>Idealized feudalism of medieval Europe</a:t>
            </a:r>
          </a:p>
          <a:p>
            <a:pPr lvl="1">
              <a:lnSpc>
                <a:spcPct val="90000"/>
              </a:lnSpc>
            </a:pPr>
            <a:r>
              <a:rPr lang="en-US" altLang="en-US" sz="2000" dirty="0"/>
              <a:t>Plantation system shaped lives of southern women:</a:t>
            </a:r>
          </a:p>
          <a:p>
            <a:pPr lvl="2">
              <a:lnSpc>
                <a:spcPct val="90000"/>
              </a:lnSpc>
            </a:pPr>
            <a:r>
              <a:rPr lang="en-US" altLang="en-US" sz="2000" dirty="0"/>
              <a:t>Mistresses commanded sizable household staff</a:t>
            </a:r>
          </a:p>
          <a:p>
            <a:pPr lvl="2">
              <a:lnSpc>
                <a:spcPct val="90000"/>
              </a:lnSpc>
            </a:pPr>
            <a:r>
              <a:rPr lang="en-US" altLang="en-US" sz="2000" dirty="0"/>
              <a:t>Relationships between mistress and slaves ranged from affectionate to atrocious</a:t>
            </a:r>
          </a:p>
          <a:p>
            <a:pPr lvl="2">
              <a:lnSpc>
                <a:spcPct val="90000"/>
              </a:lnSpc>
            </a:pPr>
            <a:endParaRPr lang="en-US" altLang="en-US" sz="1100" dirty="0"/>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F2D99A8C-170D-734C-B43A-2A97B89B952D}"/>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778000" y="609600"/>
            <a:ext cx="86360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2">
            <a:extLst>
              <a:ext uri="{FF2B5EF4-FFF2-40B4-BE49-F238E27FC236}">
                <a16:creationId xmlns:a16="http://schemas.microsoft.com/office/drawing/2014/main" id="{90B57B2A-AC4D-6A43-9F53-789675949818}"/>
              </a:ext>
            </a:extLst>
          </p:cNvPr>
          <p:cNvSpPr txBox="1">
            <a:spLocks noChangeArrowheads="1"/>
          </p:cNvSpPr>
          <p:nvPr/>
        </p:nvSpPr>
        <p:spPr bwMode="auto">
          <a:xfrm>
            <a:off x="10133014" y="6604001"/>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200" b="1">
                <a:latin typeface="Arial" panose="020B0604020202020204" pitchFamily="34" charset="0"/>
              </a:rPr>
              <a:t>p342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C2C5C9-0F7D-9B4A-ADDE-EB021E68B98A}"/>
              </a:ext>
            </a:extLst>
          </p:cNvPr>
          <p:cNvSpPr>
            <a:spLocks noGrp="1"/>
          </p:cNvSpPr>
          <p:nvPr>
            <p:ph type="title"/>
          </p:nvPr>
        </p:nvSpPr>
        <p:spPr/>
        <p:txBody>
          <a:bodyPr/>
          <a:lstStyle/>
          <a:p>
            <a:r>
              <a:rPr lang="en-US" altLang="en-US">
                <a:solidFill>
                  <a:srgbClr val="000000"/>
                </a:solidFill>
              </a:rPr>
              <a:t>II. The Planter </a:t>
            </a:r>
            <a:r>
              <a:rPr lang="ja-JP" altLang="en-US">
                <a:solidFill>
                  <a:srgbClr val="000000"/>
                </a:solidFill>
              </a:rPr>
              <a:t>“</a:t>
            </a:r>
            <a:r>
              <a:rPr lang="en-US" altLang="ja-JP">
                <a:solidFill>
                  <a:srgbClr val="000000"/>
                </a:solidFill>
              </a:rPr>
              <a:t>Aristocracy</a:t>
            </a:r>
            <a:r>
              <a:rPr lang="ja-JP" altLang="en-US">
                <a:solidFill>
                  <a:srgbClr val="000000"/>
                </a:solidFill>
              </a:rPr>
              <a:t>”</a:t>
            </a:r>
            <a:br>
              <a:rPr lang="en-US" altLang="ja-JP">
                <a:solidFill>
                  <a:srgbClr val="000000"/>
                </a:solidFill>
              </a:rPr>
            </a:br>
            <a:r>
              <a:rPr lang="en-US" altLang="ja-JP">
                <a:solidFill>
                  <a:srgbClr val="000000"/>
                </a:solidFill>
              </a:rPr>
              <a:t>(cont.)</a:t>
            </a:r>
            <a:endParaRPr lang="en-US" altLang="en-US">
              <a:solidFill>
                <a:srgbClr val="000000"/>
              </a:solidFill>
            </a:endParaRPr>
          </a:p>
        </p:txBody>
      </p:sp>
      <p:sp>
        <p:nvSpPr>
          <p:cNvPr id="18435" name="Content Placeholder 2">
            <a:extLst>
              <a:ext uri="{FF2B5EF4-FFF2-40B4-BE49-F238E27FC236}">
                <a16:creationId xmlns:a16="http://schemas.microsoft.com/office/drawing/2014/main" id="{6576CF4C-909D-FF42-A12D-B7959F571BBC}"/>
              </a:ext>
            </a:extLst>
          </p:cNvPr>
          <p:cNvSpPr>
            <a:spLocks noGrp="1"/>
          </p:cNvSpPr>
          <p:nvPr>
            <p:ph idx="1"/>
          </p:nvPr>
        </p:nvSpPr>
        <p:spPr>
          <a:xfrm>
            <a:off x="462455" y="2086305"/>
            <a:ext cx="9758855" cy="4449763"/>
          </a:xfrm>
        </p:spPr>
        <p:txBody>
          <a:bodyPr/>
          <a:lstStyle/>
          <a:p>
            <a:pPr lvl="2"/>
            <a:r>
              <a:rPr lang="en-US" altLang="en-US" dirty="0">
                <a:solidFill>
                  <a:srgbClr val="000000"/>
                </a:solidFill>
              </a:rPr>
              <a:t>Some mistresses showed tender regard for their bondwomen</a:t>
            </a:r>
          </a:p>
          <a:p>
            <a:pPr lvl="2"/>
            <a:r>
              <a:rPr lang="en-US" altLang="en-US" dirty="0">
                <a:solidFill>
                  <a:srgbClr val="000000"/>
                </a:solidFill>
              </a:rPr>
              <a:t>Some slave women took pride in status as </a:t>
            </a:r>
            <a:r>
              <a:rPr lang="ja-JP" altLang="en-US">
                <a:solidFill>
                  <a:srgbClr val="000000"/>
                </a:solidFill>
              </a:rPr>
              <a:t>“</a:t>
            </a:r>
            <a:r>
              <a:rPr lang="en-US" altLang="ja-JP" dirty="0">
                <a:solidFill>
                  <a:srgbClr val="000000"/>
                </a:solidFill>
              </a:rPr>
              <a:t>members</a:t>
            </a:r>
            <a:r>
              <a:rPr lang="ja-JP" altLang="en-US">
                <a:solidFill>
                  <a:srgbClr val="000000"/>
                </a:solidFill>
              </a:rPr>
              <a:t>”</a:t>
            </a:r>
            <a:r>
              <a:rPr lang="en-US" altLang="ja-JP" dirty="0">
                <a:solidFill>
                  <a:srgbClr val="000000"/>
                </a:solidFill>
              </a:rPr>
              <a:t> of household</a:t>
            </a:r>
          </a:p>
          <a:p>
            <a:pPr lvl="2"/>
            <a:r>
              <a:rPr lang="en-US" altLang="en-US" dirty="0">
                <a:solidFill>
                  <a:srgbClr val="000000"/>
                </a:solidFill>
              </a:rPr>
              <a:t>But slavery strained bonds of womanhood</a:t>
            </a:r>
          </a:p>
          <a:p>
            <a:pPr lvl="2"/>
            <a:r>
              <a:rPr lang="en-US" altLang="en-US" dirty="0">
                <a:solidFill>
                  <a:srgbClr val="000000"/>
                </a:solidFill>
              </a:rPr>
              <a:t>Virtually no slaveholding women believed in abolition</a:t>
            </a:r>
          </a:p>
          <a:p>
            <a:r>
              <a:rPr lang="en-US" altLang="en-US" dirty="0">
                <a:solidFill>
                  <a:srgbClr val="000000"/>
                </a:solidFill>
              </a:rPr>
              <a:t>Plantation life:</a:t>
            </a:r>
          </a:p>
          <a:p>
            <a:pPr lvl="2"/>
            <a:r>
              <a:rPr lang="en-US" altLang="en-US" dirty="0">
                <a:solidFill>
                  <a:srgbClr val="000000"/>
                </a:solidFill>
              </a:rPr>
              <a:t>Plantation agriculture worrisome, distasteful, and sordid because despoiled good earth</a:t>
            </a:r>
          </a:p>
          <a:p>
            <a:pPr lvl="2"/>
            <a:r>
              <a:rPr lang="en-US" altLang="en-US" dirty="0">
                <a:solidFill>
                  <a:srgbClr val="000000"/>
                </a:solidFill>
              </a:rPr>
              <a:t>Quick profit led to excessive cultivation or </a:t>
            </a:r>
            <a:r>
              <a:rPr lang="ja-JP" altLang="en-US">
                <a:solidFill>
                  <a:srgbClr val="000000"/>
                </a:solidFill>
              </a:rPr>
              <a:t>“</a:t>
            </a:r>
            <a:r>
              <a:rPr lang="en-US" altLang="ja-JP" dirty="0">
                <a:solidFill>
                  <a:srgbClr val="000000"/>
                </a:solidFill>
              </a:rPr>
              <a:t>land butchery</a:t>
            </a:r>
            <a:r>
              <a:rPr lang="ja-JP" altLang="en-US">
                <a:solidFill>
                  <a:srgbClr val="000000"/>
                </a:solidFill>
              </a:rPr>
              <a:t>”</a:t>
            </a:r>
            <a:endParaRPr lang="en-US" altLang="ja-JP" dirty="0">
              <a:solidFill>
                <a:srgbClr val="000000"/>
              </a:solidFill>
            </a:endParaRPr>
          </a:p>
          <a:p>
            <a:pPr lvl="2"/>
            <a:r>
              <a:rPr lang="en-US" altLang="en-US" dirty="0">
                <a:solidFill>
                  <a:srgbClr val="000000"/>
                </a:solidFill>
              </a:rPr>
              <a:t>Caused population to leave for West and Northwest</a:t>
            </a:r>
          </a:p>
          <a:p>
            <a:pPr lvl="1"/>
            <a:r>
              <a:rPr lang="en-US" altLang="en-US" dirty="0">
                <a:solidFill>
                  <a:srgbClr val="000000"/>
                </a:solidFill>
              </a:rPr>
              <a:t>Economic structure of South became increasingly monopolistic:</a:t>
            </a:r>
          </a:p>
          <a:p>
            <a:pPr lvl="2"/>
            <a:r>
              <a:rPr lang="en-US" altLang="en-US" dirty="0">
                <a:solidFill>
                  <a:srgbClr val="000000"/>
                </a:solidFill>
              </a:rPr>
              <a:t>Big got bigger and small smaller</a:t>
            </a:r>
          </a:p>
          <a:p>
            <a:endParaRPr lang="en-US" altLang="en-US" dirty="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2225BA9E-5F1A-6B43-8389-9FA8478D4477}"/>
              </a:ext>
            </a:extLst>
          </p:cNvPr>
          <p:cNvSpPr>
            <a:spLocks noGrp="1"/>
          </p:cNvSpPr>
          <p:nvPr>
            <p:ph type="title"/>
          </p:nvPr>
        </p:nvSpPr>
        <p:spPr>
          <a:xfrm>
            <a:off x="193858" y="186017"/>
            <a:ext cx="8596668" cy="630621"/>
          </a:xfrm>
        </p:spPr>
        <p:txBody>
          <a:bodyPr>
            <a:normAutofit fontScale="90000"/>
          </a:bodyPr>
          <a:lstStyle/>
          <a:p>
            <a:r>
              <a:rPr lang="en-US" altLang="en-US" dirty="0">
                <a:solidFill>
                  <a:srgbClr val="000000"/>
                </a:solidFill>
              </a:rPr>
              <a:t>III. Slaves of the Slave System</a:t>
            </a:r>
          </a:p>
        </p:txBody>
      </p:sp>
      <p:sp>
        <p:nvSpPr>
          <p:cNvPr id="20483" name="Content Placeholder 2">
            <a:extLst>
              <a:ext uri="{FF2B5EF4-FFF2-40B4-BE49-F238E27FC236}">
                <a16:creationId xmlns:a16="http://schemas.microsoft.com/office/drawing/2014/main" id="{5B6ECFCB-4A47-8E4D-B286-71464062A6E7}"/>
              </a:ext>
            </a:extLst>
          </p:cNvPr>
          <p:cNvSpPr>
            <a:spLocks noGrp="1"/>
          </p:cNvSpPr>
          <p:nvPr>
            <p:ph idx="1"/>
          </p:nvPr>
        </p:nvSpPr>
        <p:spPr>
          <a:xfrm>
            <a:off x="614272" y="1035982"/>
            <a:ext cx="8596668" cy="5636001"/>
          </a:xfrm>
        </p:spPr>
        <p:txBody>
          <a:bodyPr>
            <a:normAutofit lnSpcReduction="10000"/>
          </a:bodyPr>
          <a:lstStyle/>
          <a:p>
            <a:r>
              <a:rPr lang="en-US" altLang="en-US" dirty="0">
                <a:solidFill>
                  <a:srgbClr val="000000"/>
                </a:solidFill>
              </a:rPr>
              <a:t>Financial instability of plantation system:</a:t>
            </a:r>
          </a:p>
          <a:p>
            <a:pPr lvl="2"/>
            <a:r>
              <a:rPr lang="en-US" altLang="en-US" dirty="0">
                <a:solidFill>
                  <a:srgbClr val="000000"/>
                </a:solidFill>
              </a:rPr>
              <a:t>Over-speculation in land and slaves</a:t>
            </a:r>
          </a:p>
          <a:p>
            <a:pPr lvl="2"/>
            <a:r>
              <a:rPr lang="en-US" altLang="en-US" dirty="0">
                <a:solidFill>
                  <a:srgbClr val="000000"/>
                </a:solidFill>
              </a:rPr>
              <a:t>Slaves represented heavy investment of capital</a:t>
            </a:r>
          </a:p>
          <a:p>
            <a:pPr lvl="2"/>
            <a:r>
              <a:rPr lang="en-US" altLang="en-US" dirty="0">
                <a:solidFill>
                  <a:srgbClr val="000000"/>
                </a:solidFill>
              </a:rPr>
              <a:t>An entire slave quarter might be wiped out by disease</a:t>
            </a:r>
          </a:p>
          <a:p>
            <a:r>
              <a:rPr lang="en-US" altLang="en-US" dirty="0">
                <a:solidFill>
                  <a:srgbClr val="000000"/>
                </a:solidFill>
              </a:rPr>
              <a:t>Dominance by King Cotton led to dangerous dependence on one-crop economy:</a:t>
            </a:r>
          </a:p>
          <a:p>
            <a:pPr lvl="2"/>
            <a:r>
              <a:rPr lang="en-US" altLang="en-US" dirty="0">
                <a:solidFill>
                  <a:srgbClr val="000000"/>
                </a:solidFill>
              </a:rPr>
              <a:t>Prices at mercy of world conditions</a:t>
            </a:r>
          </a:p>
          <a:p>
            <a:pPr lvl="2"/>
            <a:r>
              <a:rPr lang="en-US" altLang="en-US" dirty="0">
                <a:solidFill>
                  <a:srgbClr val="000000"/>
                </a:solidFill>
              </a:rPr>
              <a:t>System discouraged healthy diversification</a:t>
            </a:r>
          </a:p>
          <a:p>
            <a:pPr lvl="1"/>
            <a:r>
              <a:rPr lang="en-US" altLang="en-US" dirty="0">
                <a:solidFill>
                  <a:srgbClr val="000000"/>
                </a:solidFill>
              </a:rPr>
              <a:t>Southern planters resented North growing fat at their expense</a:t>
            </a:r>
          </a:p>
          <a:p>
            <a:pPr lvl="1"/>
            <a:r>
              <a:rPr lang="en-US" altLang="en-US" dirty="0">
                <a:solidFill>
                  <a:srgbClr val="000000"/>
                </a:solidFill>
              </a:rPr>
              <a:t>Cotton King repelled large-scale European immigration:</a:t>
            </a:r>
          </a:p>
          <a:p>
            <a:pPr lvl="2"/>
            <a:r>
              <a:rPr lang="en-US" altLang="en-US" dirty="0">
                <a:solidFill>
                  <a:srgbClr val="000000"/>
                </a:solidFill>
              </a:rPr>
              <a:t>Immigrants added to manpower and wealth of North</a:t>
            </a:r>
          </a:p>
          <a:p>
            <a:pPr lvl="2"/>
            <a:r>
              <a:rPr lang="en-US" altLang="en-US" dirty="0">
                <a:solidFill>
                  <a:srgbClr val="000000"/>
                </a:solidFill>
              </a:rPr>
              <a:t>1860  only 4.4 % of southern population was foreign-born as compared to 18.7% for North</a:t>
            </a:r>
          </a:p>
          <a:p>
            <a:pPr lvl="2"/>
            <a:r>
              <a:rPr lang="en-US" altLang="en-US" dirty="0">
                <a:solidFill>
                  <a:srgbClr val="000000"/>
                </a:solidFill>
              </a:rPr>
              <a:t>German &amp; Irish immigration to South discouraged by:</a:t>
            </a:r>
          </a:p>
          <a:p>
            <a:pPr lvl="3"/>
            <a:r>
              <a:rPr lang="en-US" altLang="en-US" dirty="0">
                <a:solidFill>
                  <a:srgbClr val="000000"/>
                </a:solidFill>
              </a:rPr>
              <a:t>competition with slave labor</a:t>
            </a:r>
          </a:p>
          <a:p>
            <a:pPr lvl="3"/>
            <a:r>
              <a:rPr lang="en-US" altLang="en-US" dirty="0">
                <a:solidFill>
                  <a:srgbClr val="000000"/>
                </a:solidFill>
              </a:rPr>
              <a:t>high cost of fertile land</a:t>
            </a:r>
          </a:p>
          <a:p>
            <a:pPr lvl="3"/>
            <a:r>
              <a:rPr lang="en-US" altLang="en-US" dirty="0">
                <a:solidFill>
                  <a:srgbClr val="000000"/>
                </a:solidFill>
              </a:rPr>
              <a:t>European ignorance of cotton farming</a:t>
            </a:r>
          </a:p>
          <a:p>
            <a:pPr lvl="2"/>
            <a:r>
              <a:rPr lang="en-US" altLang="en-US" dirty="0">
                <a:solidFill>
                  <a:srgbClr val="000000"/>
                </a:solidFill>
              </a:rPr>
              <a:t>South became most Anglo-Saxon part of U.S.A.</a:t>
            </a:r>
          </a:p>
          <a:p>
            <a:pPr lvl="1"/>
            <a:endParaRPr lang="en-US" altLang="en-US" dirty="0">
              <a:solidFill>
                <a:srgbClr val="000000"/>
              </a:solidFill>
            </a:endParaRPr>
          </a:p>
          <a:p>
            <a:pPr lvl="1"/>
            <a:endParaRPr lang="en-US" altLang="en-US" dirty="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ECEEA1D0-72A3-034A-B0DD-E4CD21953C46}"/>
              </a:ext>
            </a:extLst>
          </p:cNvPr>
          <p:cNvSpPr>
            <a:spLocks noGrp="1"/>
          </p:cNvSpPr>
          <p:nvPr>
            <p:ph type="title"/>
          </p:nvPr>
        </p:nvSpPr>
        <p:spPr>
          <a:xfrm>
            <a:off x="136634" y="94593"/>
            <a:ext cx="8596668" cy="1320800"/>
          </a:xfrm>
        </p:spPr>
        <p:txBody>
          <a:bodyPr/>
          <a:lstStyle/>
          <a:p>
            <a:pPr eaLnBrk="1" hangingPunct="1"/>
            <a:r>
              <a:rPr lang="en-US" altLang="en-US" dirty="0">
                <a:solidFill>
                  <a:srgbClr val="000000"/>
                </a:solidFill>
              </a:rPr>
              <a:t>IV. The White Majority</a:t>
            </a:r>
          </a:p>
        </p:txBody>
      </p:sp>
      <p:sp>
        <p:nvSpPr>
          <p:cNvPr id="22531" name="Content Placeholder 2">
            <a:extLst>
              <a:ext uri="{FF2B5EF4-FFF2-40B4-BE49-F238E27FC236}">
                <a16:creationId xmlns:a16="http://schemas.microsoft.com/office/drawing/2014/main" id="{C9166FBE-E20F-294D-B7E4-D7CDB59AFE58}"/>
              </a:ext>
            </a:extLst>
          </p:cNvPr>
          <p:cNvSpPr>
            <a:spLocks noGrp="1"/>
          </p:cNvSpPr>
          <p:nvPr>
            <p:ph idx="1"/>
          </p:nvPr>
        </p:nvSpPr>
        <p:spPr>
          <a:xfrm>
            <a:off x="136634" y="975710"/>
            <a:ext cx="9137368" cy="3880773"/>
          </a:xfrm>
        </p:spPr>
        <p:txBody>
          <a:bodyPr/>
          <a:lstStyle/>
          <a:p>
            <a:pPr eaLnBrk="1" hangingPunct="1"/>
            <a:r>
              <a:rPr lang="en-US" altLang="en-US" dirty="0">
                <a:solidFill>
                  <a:srgbClr val="000000"/>
                </a:solidFill>
              </a:rPr>
              <a:t>Southern life:</a:t>
            </a:r>
          </a:p>
          <a:p>
            <a:pPr lvl="1" eaLnBrk="1" hangingPunct="1"/>
            <a:r>
              <a:rPr lang="en-US" altLang="en-US" dirty="0">
                <a:solidFill>
                  <a:srgbClr val="000000"/>
                </a:solidFill>
              </a:rPr>
              <a:t>Only handful of southern whites lived in Grecian-pillared mansions</a:t>
            </a:r>
          </a:p>
          <a:p>
            <a:pPr lvl="2" eaLnBrk="1" hangingPunct="1"/>
            <a:r>
              <a:rPr lang="en-US" altLang="en-US" sz="2000" dirty="0">
                <a:solidFill>
                  <a:srgbClr val="000000"/>
                </a:solidFill>
              </a:rPr>
              <a:t>Only 1,733 families owned a hundred or more slaves (see Figure 16.1)</a:t>
            </a:r>
          </a:p>
          <a:p>
            <a:pPr lvl="2" eaLnBrk="1" hangingPunct="1"/>
            <a:r>
              <a:rPr lang="en-US" altLang="en-US" sz="2000" dirty="0">
                <a:solidFill>
                  <a:srgbClr val="000000"/>
                </a:solidFill>
              </a:rPr>
              <a:t>Most slave owners had fewer than ten slaves</a:t>
            </a:r>
          </a:p>
          <a:p>
            <a:pPr lvl="2" eaLnBrk="1" hangingPunct="1"/>
            <a:r>
              <a:rPr lang="en-US" altLang="en-US" sz="2000" dirty="0">
                <a:solidFill>
                  <a:srgbClr val="000000"/>
                </a:solidFill>
              </a:rPr>
              <a:t>Smaller slave owners didn’t own majority of slaves, but were majority of masters</a:t>
            </a:r>
          </a:p>
          <a:p>
            <a:pPr lvl="2" eaLnBrk="1" hangingPunct="1"/>
            <a:r>
              <a:rPr lang="en-US" altLang="en-US" sz="2000" dirty="0">
                <a:solidFill>
                  <a:srgbClr val="000000"/>
                </a:solidFill>
              </a:rPr>
              <a:t>These lesser masters were typically small farmers</a:t>
            </a:r>
          </a:p>
        </p:txBody>
      </p:sp>
      <p:pic>
        <p:nvPicPr>
          <p:cNvPr id="4" name="Picture 1">
            <a:extLst>
              <a:ext uri="{FF2B5EF4-FFF2-40B4-BE49-F238E27FC236}">
                <a16:creationId xmlns:a16="http://schemas.microsoft.com/office/drawing/2014/main" id="{9914F117-2975-804C-9C68-7598A804C67F}"/>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126358" y="4025461"/>
            <a:ext cx="6525173" cy="282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{CFDF162D-31FE-0C4A-82A2-CF2DF45B3CE0}tf10001060</Template>
  <TotalTime>29</TotalTime>
  <Words>3198</Words>
  <Application>Microsoft Macintosh PowerPoint</Application>
  <PresentationFormat>Widescreen</PresentationFormat>
  <Paragraphs>369</Paragraphs>
  <Slides>40</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Trebuchet MS</vt:lpstr>
      <vt:lpstr>Wingdings 3</vt:lpstr>
      <vt:lpstr>Facet</vt:lpstr>
      <vt:lpstr>The South and Slavery</vt:lpstr>
      <vt:lpstr>PowerPoint Presentation</vt:lpstr>
      <vt:lpstr>I. “Cotton Is King!”</vt:lpstr>
      <vt:lpstr>PowerPoint Presentation</vt:lpstr>
      <vt:lpstr>II. The Planter “Aristocracy”</vt:lpstr>
      <vt:lpstr>PowerPoint Presentation</vt:lpstr>
      <vt:lpstr>II. The Planter “Aristocracy” (cont.)</vt:lpstr>
      <vt:lpstr>III. Slaves of the Slave System</vt:lpstr>
      <vt:lpstr>IV. The White Majority</vt:lpstr>
      <vt:lpstr>IV. The White Majority (cont.)</vt:lpstr>
      <vt:lpstr>PowerPoint Presentation</vt:lpstr>
      <vt:lpstr>V. Free Blacks: Slaves Without Masters</vt:lpstr>
      <vt:lpstr>VI. Plantation Slavery</vt:lpstr>
      <vt:lpstr>VI. Plantation Slavery</vt:lpstr>
      <vt:lpstr>PowerPoint Presentation</vt:lpstr>
      <vt:lpstr>PowerPoint Presentation</vt:lpstr>
      <vt:lpstr>PowerPoint Presentation</vt:lpstr>
      <vt:lpstr>VII. Life Under the Lash</vt:lpstr>
      <vt:lpstr>PowerPoint Presentation</vt:lpstr>
      <vt:lpstr>VII. Life Under the Lash</vt:lpstr>
      <vt:lpstr>VIII. The Burdens of Bondage</vt:lpstr>
      <vt:lpstr>VIII. The Burdens of Bondage </vt:lpstr>
      <vt:lpstr>IX. Early Abolitionism</vt:lpstr>
      <vt:lpstr>PowerPoint Presentation</vt:lpstr>
      <vt:lpstr>PowerPoint Presentation</vt:lpstr>
      <vt:lpstr>PowerPoint Presentation</vt:lpstr>
      <vt:lpstr>X. Radical Abolitionism</vt:lpstr>
      <vt:lpstr>Harriet Beecher Stowe</vt:lpstr>
      <vt:lpstr>X. Radical Abolitionism</vt:lpstr>
      <vt:lpstr>PowerPoint Presentation</vt:lpstr>
      <vt:lpstr>X. Radical Abolitionism </vt:lpstr>
      <vt:lpstr>X. Radical Abolitionism</vt:lpstr>
      <vt:lpstr>PowerPoint Presentation</vt:lpstr>
      <vt:lpstr>XI. The South Lashes Back</vt:lpstr>
      <vt:lpstr>XI. The South Lashes Back</vt:lpstr>
      <vt:lpstr>XII. The Abolitionist Impact in the North</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South and Slavery</dc:title>
  <dc:creator>Anthony Knox</dc:creator>
  <cp:lastModifiedBy>Anthony Knox</cp:lastModifiedBy>
  <cp:revision>1</cp:revision>
  <dcterms:created xsi:type="dcterms:W3CDTF">2021-11-11T09:25:13Z</dcterms:created>
  <dcterms:modified xsi:type="dcterms:W3CDTF">2021-11-11T09:54:17Z</dcterms:modified>
</cp:coreProperties>
</file>