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B574BF0-8A83-284C-8B87-FCCE63653ADF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F1B74C3-B5FB-2343-A6A6-6E03466356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 INJAZ 2013-2014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new club…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6796472" y="254529"/>
            <a:ext cx="2127393" cy="15742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Stages of INJAZ…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7-9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</a:t>
            </a:r>
          </a:p>
          <a:p>
            <a:r>
              <a:rPr lang="en-US" dirty="0" smtClean="0"/>
              <a:t>Ongoing Sales and Advertising</a:t>
            </a:r>
          </a:p>
          <a:p>
            <a:r>
              <a:rPr lang="en-US" dirty="0" smtClean="0"/>
              <a:t>Inventory tracking</a:t>
            </a:r>
          </a:p>
          <a:p>
            <a:r>
              <a:rPr lang="en-US" dirty="0" smtClean="0"/>
              <a:t>Sales recordkeeping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Financial Records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Must keep records based on modern Accounting standards.</a:t>
            </a:r>
          </a:p>
          <a:p>
            <a:r>
              <a:rPr lang="en-US" dirty="0" smtClean="0"/>
              <a:t>Must be able to generate the following:</a:t>
            </a:r>
          </a:p>
          <a:p>
            <a:pPr lvl="1"/>
            <a:r>
              <a:rPr lang="en-US" dirty="0" smtClean="0"/>
              <a:t>Profit and Loss Statement (P&amp;L)</a:t>
            </a:r>
          </a:p>
          <a:p>
            <a:pPr lvl="1"/>
            <a:r>
              <a:rPr lang="en-US" dirty="0" smtClean="0"/>
              <a:t>Balance Sheet</a:t>
            </a:r>
          </a:p>
          <a:p>
            <a:pPr lvl="1"/>
            <a:r>
              <a:rPr lang="en-US" dirty="0" smtClean="0"/>
              <a:t>Cash Flow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Stages of INJAZ…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 Stage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921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 Production and Sales</a:t>
            </a:r>
          </a:p>
          <a:p>
            <a:r>
              <a:rPr lang="en-US" dirty="0" smtClean="0"/>
              <a:t>Close books and finalize Financial reports</a:t>
            </a:r>
          </a:p>
          <a:p>
            <a:r>
              <a:rPr lang="en-US" dirty="0" smtClean="0"/>
              <a:t>Company Report</a:t>
            </a:r>
          </a:p>
          <a:p>
            <a:r>
              <a:rPr lang="en-US" dirty="0" smtClean="0"/>
              <a:t>Final Board Meeting/disburse share dividends</a:t>
            </a:r>
          </a:p>
          <a:p>
            <a:r>
              <a:rPr lang="en-US" dirty="0" smtClean="0"/>
              <a:t>Discuss the company experience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Competition Stage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Trade Fair: show your product and company off!</a:t>
            </a:r>
          </a:p>
          <a:p>
            <a:r>
              <a:rPr lang="en-US" dirty="0" smtClean="0"/>
              <a:t>Product/Service presentations</a:t>
            </a:r>
          </a:p>
          <a:p>
            <a:r>
              <a:rPr lang="en-US" dirty="0" smtClean="0"/>
              <a:t>Closed Panel Interview</a:t>
            </a:r>
          </a:p>
          <a:p>
            <a:r>
              <a:rPr lang="en-US" dirty="0" smtClean="0"/>
              <a:t>Awards Ceremony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Your advisors…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179733" y="5287677"/>
            <a:ext cx="1744132" cy="129065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2996" y="1642533"/>
            <a:ext cx="8660869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As your advisors, it is our goal to make sure of the following: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hat you are keeping up on time demands;</a:t>
            </a:r>
          </a:p>
          <a:p>
            <a:pPr lvl="1"/>
            <a:r>
              <a:rPr lang="en-US" dirty="0" smtClean="0"/>
              <a:t>That you are staying competitive with regards to INJAZ competition guidelines;</a:t>
            </a:r>
          </a:p>
          <a:p>
            <a:pPr lvl="1"/>
            <a:r>
              <a:rPr lang="en-US" dirty="0" smtClean="0"/>
              <a:t>That you have access to INJAZ materials any time you need them (we plan on creating an INJAZ </a:t>
            </a:r>
            <a:r>
              <a:rPr lang="en-US" dirty="0" err="1" smtClean="0"/>
              <a:t>Moodle</a:t>
            </a:r>
            <a:r>
              <a:rPr lang="en-US" dirty="0" smtClean="0"/>
              <a:t> to help achieve this);</a:t>
            </a:r>
          </a:p>
          <a:p>
            <a:pPr lvl="1"/>
            <a:r>
              <a:rPr lang="en-US" dirty="0" smtClean="0"/>
              <a:t>That you (not us) ultimately run the company and make the decisions.</a:t>
            </a:r>
            <a:endParaRPr lang="en-US" dirty="0"/>
          </a:p>
        </p:txBody>
      </p:sp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Challenge…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 are you up for it?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basically it: now stay tuned for the INJAZ promotional video, starring the INJAZ clubs of Cairo from years past!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6796472" y="5004064"/>
            <a:ext cx="2127393" cy="1574271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is INJAZ?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213600" y="5312739"/>
            <a:ext cx="1710265" cy="1265596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2996" y="1642533"/>
            <a:ext cx="8660869" cy="4056062"/>
          </a:xfrm>
        </p:spPr>
        <p:txBody>
          <a:bodyPr/>
          <a:lstStyle/>
          <a:p>
            <a:r>
              <a:rPr lang="en-US" dirty="0" smtClean="0"/>
              <a:t>INJAZ is part of Junior Achievement, a worldwide organization devoted to Entrepreneurship and Economic Education.</a:t>
            </a:r>
          </a:p>
          <a:p>
            <a:r>
              <a:rPr lang="en-US" dirty="0" smtClean="0"/>
              <a:t>The INJAZ Club will essentially create and operate a real company, and that company will compete with other schools on Egyptian and possibly International levels.</a:t>
            </a:r>
          </a:p>
          <a:p>
            <a:r>
              <a:rPr lang="en-US" dirty="0" smtClean="0"/>
              <a:t>As INJAZ members, you will learn firsthand how companies work.</a:t>
            </a:r>
            <a:endParaRPr lang="en-US" dirty="0"/>
          </a:p>
        </p:txBody>
      </p:sp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CAC’s</a:t>
            </a:r>
            <a:r>
              <a:rPr lang="en-US" dirty="0" smtClean="0"/>
              <a:t> INJAZ history: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179733" y="5287677"/>
            <a:ext cx="1744132" cy="129065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2996" y="1642533"/>
            <a:ext cx="8660869" cy="4056062"/>
          </a:xfrm>
        </p:spPr>
        <p:txBody>
          <a:bodyPr/>
          <a:lstStyle/>
          <a:p>
            <a:r>
              <a:rPr lang="en-US" dirty="0" smtClean="0"/>
              <a:t>CAC has enjoyed a good history with INJAZ, including most recently:</a:t>
            </a:r>
          </a:p>
          <a:p>
            <a:pPr lvl="1"/>
            <a:r>
              <a:rPr lang="en-US" dirty="0" smtClean="0"/>
              <a:t>2011: Egyptian “Dare to Dream” competition champions.</a:t>
            </a:r>
          </a:p>
          <a:p>
            <a:pPr lvl="1"/>
            <a:r>
              <a:rPr lang="en-US" dirty="0" smtClean="0"/>
              <a:t>2011: Represented Egypt in the INJAZ Regional Competition in Dubai.</a:t>
            </a:r>
          </a:p>
          <a:p>
            <a:pPr lvl="1"/>
            <a:r>
              <a:rPr lang="en-US" dirty="0" smtClean="0"/>
              <a:t>2012: CAC INJAZ Marketing won Best Marketing in the 2012 INJAZ Egypt competition.</a:t>
            </a:r>
          </a:p>
          <a:p>
            <a:pPr lvl="1"/>
            <a:r>
              <a:rPr lang="en-US" dirty="0" smtClean="0"/>
              <a:t>2013: What will you do to continue the CAC tradition?</a:t>
            </a:r>
            <a:endParaRPr lang="en-US" dirty="0"/>
          </a:p>
        </p:txBody>
      </p:sp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Organizing the club…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179733" y="5287677"/>
            <a:ext cx="1744132" cy="129065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2996" y="1642533"/>
            <a:ext cx="8660869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Our intention is for the club to follow the INJAZ “Company Course” model. This means the following personnel are needed for </a:t>
            </a:r>
            <a:r>
              <a:rPr lang="en-US" dirty="0" err="1" smtClean="0"/>
              <a:t>CAC’s</a:t>
            </a:r>
            <a:r>
              <a:rPr lang="en-US" dirty="0" smtClean="0"/>
              <a:t> organizational entry:</a:t>
            </a:r>
          </a:p>
          <a:p>
            <a:pPr lvl="1"/>
            <a:r>
              <a:rPr lang="en-US" dirty="0" smtClean="0"/>
              <a:t>A CEO (by application/interview only)</a:t>
            </a:r>
          </a:p>
          <a:p>
            <a:pPr lvl="1"/>
            <a:r>
              <a:rPr lang="en-US" dirty="0" smtClean="0"/>
              <a:t>Marketing Team (Team Leader appointed by CEO)</a:t>
            </a:r>
          </a:p>
          <a:p>
            <a:pPr lvl="1"/>
            <a:r>
              <a:rPr lang="en-US" dirty="0" smtClean="0"/>
              <a:t>Sales Team (Team Leader appointed by CEO)</a:t>
            </a:r>
          </a:p>
          <a:p>
            <a:pPr lvl="1"/>
            <a:r>
              <a:rPr lang="en-US" dirty="0" smtClean="0"/>
              <a:t>Finance Team (Team Leader appointed by CEO)</a:t>
            </a:r>
          </a:p>
          <a:p>
            <a:pPr lvl="1"/>
            <a:r>
              <a:rPr lang="en-US" dirty="0" smtClean="0"/>
              <a:t>Human Resources Team </a:t>
            </a:r>
          </a:p>
          <a:p>
            <a:pPr lvl="1"/>
            <a:r>
              <a:rPr lang="en-US" dirty="0" smtClean="0"/>
              <a:t>Production and Service Team (CEO appointment)</a:t>
            </a:r>
          </a:p>
          <a:p>
            <a:pPr lvl="1"/>
            <a:r>
              <a:rPr lang="en-US" dirty="0" smtClean="0"/>
              <a:t>Information Technology Person (volunteer)</a:t>
            </a:r>
            <a:endParaRPr lang="en-US" dirty="0"/>
          </a:p>
        </p:txBody>
      </p:sp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CEO 2013-14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Step 1: The CEO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are you our INJAZ CEO?</a:t>
            </a:r>
          </a:p>
          <a:p>
            <a:r>
              <a:rPr lang="en-US" dirty="0" smtClean="0"/>
              <a:t>Mr. Tavares will discuss the CEO application process…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6796472" y="5004064"/>
            <a:ext cx="2127393" cy="1574271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INJAZ Products…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62996" y="1642533"/>
            <a:ext cx="8660869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CAC has developed a number of products in their past INJAZ clubs. Usually the focus has been to design a product that has a social benefit. These have included:</a:t>
            </a:r>
          </a:p>
          <a:p>
            <a:pPr lvl="1"/>
            <a:r>
              <a:rPr lang="en-US" dirty="0" err="1" smtClean="0"/>
              <a:t>Squishables</a:t>
            </a:r>
            <a:r>
              <a:rPr lang="en-US" dirty="0" smtClean="0"/>
              <a:t> (flour-filled balloons)</a:t>
            </a:r>
          </a:p>
          <a:p>
            <a:pPr lvl="1"/>
            <a:r>
              <a:rPr lang="en-US" dirty="0" smtClean="0"/>
              <a:t>Staple-less Staplers</a:t>
            </a:r>
          </a:p>
          <a:p>
            <a:pPr lvl="1"/>
            <a:r>
              <a:rPr lang="en-US" dirty="0" smtClean="0"/>
              <a:t>Large decorative pillow filled with husks</a:t>
            </a:r>
          </a:p>
          <a:p>
            <a:pPr lvl="1"/>
            <a:r>
              <a:rPr lang="en-US" dirty="0" err="1" smtClean="0"/>
              <a:t>Heatable</a:t>
            </a:r>
            <a:r>
              <a:rPr lang="en-US" dirty="0" smtClean="0"/>
              <a:t> pillow filled with rice husks</a:t>
            </a:r>
          </a:p>
          <a:p>
            <a:pPr lvl="1"/>
            <a:r>
              <a:rPr lang="en-US" dirty="0" smtClean="0"/>
              <a:t>Handmade local Oriental soaps</a:t>
            </a:r>
          </a:p>
          <a:p>
            <a:r>
              <a:rPr lang="en-US" dirty="0" smtClean="0"/>
              <a:t>It should be noted, however, that the social benefit option is NOT required by INJAZ Egypt.</a:t>
            </a:r>
            <a:endParaRPr lang="en-US" dirty="0" smtClean="0"/>
          </a:p>
        </p:txBody>
      </p:sp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Stages of INJAZ…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here now!</a:t>
            </a:r>
          </a:p>
          <a:p>
            <a:r>
              <a:rPr lang="en-US" dirty="0" smtClean="0"/>
              <a:t>Introduce the program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The importance of the product or service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Management Team descriptions</a:t>
            </a:r>
          </a:p>
          <a:p>
            <a:r>
              <a:rPr lang="en-US" dirty="0" smtClean="0"/>
              <a:t>Job Applications</a:t>
            </a:r>
          </a:p>
          <a:p>
            <a:r>
              <a:rPr lang="en-US" dirty="0" smtClean="0"/>
              <a:t>Selecting Management Team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Stages of INJAZ…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of what your company will DO!</a:t>
            </a:r>
          </a:p>
          <a:p>
            <a:r>
              <a:rPr lang="en-US" dirty="0" smtClean="0"/>
              <a:t>Developing a Marketing plan—which means a strategy and conducting a survey.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Stage 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Market Research results</a:t>
            </a:r>
          </a:p>
          <a:p>
            <a:r>
              <a:rPr lang="en-US" dirty="0" smtClean="0"/>
              <a:t>Final Product/Service decisions</a:t>
            </a:r>
          </a:p>
          <a:p>
            <a:r>
              <a:rPr lang="en-US" dirty="0" smtClean="0"/>
              <a:t>Company name</a:t>
            </a:r>
          </a:p>
          <a:p>
            <a:r>
              <a:rPr lang="en-US" dirty="0" smtClean="0"/>
              <a:t>Company vision and mission</a:t>
            </a:r>
          </a:p>
          <a:p>
            <a:r>
              <a:rPr lang="en-US" dirty="0" smtClean="0"/>
              <a:t>Share Sales*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Stages of INJAZ…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5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Plan Development</a:t>
            </a:r>
          </a:p>
          <a:p>
            <a:r>
              <a:rPr lang="en-US" dirty="0" smtClean="0"/>
              <a:t>Department Plan Development and connection with the Business Plan.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Stage 6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First Board of Directors meeting—budget approval</a:t>
            </a:r>
          </a:p>
          <a:p>
            <a:r>
              <a:rPr lang="en-US" dirty="0" smtClean="0"/>
              <a:t>Schedule production times and goals</a:t>
            </a:r>
            <a:endParaRPr lang="en-US" dirty="0"/>
          </a:p>
        </p:txBody>
      </p:sp>
      <p:pic>
        <p:nvPicPr>
          <p:cNvPr id="4" name="Picture 3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7433733" y="5475637"/>
            <a:ext cx="1490132" cy="1102698"/>
          </a:xfrm>
          <a:prstGeom prst="rect">
            <a:avLst/>
          </a:prstGeom>
        </p:spPr>
      </p:pic>
      <p:pic>
        <p:nvPicPr>
          <p:cNvPr id="12" name="Picture 11" descr="2013-10-28 12.36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6" y="342370"/>
            <a:ext cx="2419593" cy="10292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65</TotalTime>
  <Words>659</Words>
  <Application>Microsoft Macintosh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CAC INJAZ 2013-2014</vt:lpstr>
      <vt:lpstr>What is INJAZ?</vt:lpstr>
      <vt:lpstr>CAC’s INJAZ history:</vt:lpstr>
      <vt:lpstr>Organizing the club…</vt:lpstr>
      <vt:lpstr>Step 1: The CEO</vt:lpstr>
      <vt:lpstr>INJAZ Products…</vt:lpstr>
      <vt:lpstr>The Stages of INJAZ…</vt:lpstr>
      <vt:lpstr>The Stages of INJAZ…</vt:lpstr>
      <vt:lpstr>The Stages of INJAZ…</vt:lpstr>
      <vt:lpstr>The Stages of INJAZ…</vt:lpstr>
      <vt:lpstr>The Stages of INJAZ…</vt:lpstr>
      <vt:lpstr>Your advisors…</vt:lpstr>
      <vt:lpstr>So are you up for it?</vt:lpstr>
    </vt:vector>
  </TitlesOfParts>
  <Company>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 INJAZ 2013-2014</dc:title>
  <dc:creator>Cairo American College</dc:creator>
  <cp:lastModifiedBy>Cairo American College</cp:lastModifiedBy>
  <cp:revision>1</cp:revision>
  <dcterms:created xsi:type="dcterms:W3CDTF">2013-10-28T10:18:33Z</dcterms:created>
  <dcterms:modified xsi:type="dcterms:W3CDTF">2013-10-28T11:24:07Z</dcterms:modified>
</cp:coreProperties>
</file>