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6" r:id="rId2"/>
    <p:sldId id="258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79" d="100"/>
          <a:sy n="79" d="100"/>
        </p:scale>
        <p:origin x="-119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F1ACD-1CCA-9249-8284-E26F35A74EA8}" type="datetimeFigureOut">
              <a:rPr lang="en-US" smtClean="0"/>
              <a:pPr/>
              <a:t>10/24/16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52B7-950F-1E4D-BBD5-C3262F698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F1ACD-1CCA-9249-8284-E26F35A74EA8}" type="datetimeFigureOut">
              <a:rPr lang="en-US" smtClean="0"/>
              <a:pPr/>
              <a:t>10/24/16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52B7-950F-1E4D-BBD5-C3262F698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F1ACD-1CCA-9249-8284-E26F35A74EA8}" type="datetimeFigureOut">
              <a:rPr lang="en-US" smtClean="0"/>
              <a:pPr/>
              <a:t>10/24/16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52B7-950F-1E4D-BBD5-C3262F698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F1ACD-1CCA-9249-8284-E26F35A74EA8}" type="datetimeFigureOut">
              <a:rPr lang="en-US" smtClean="0"/>
              <a:pPr/>
              <a:t>10/24/16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52B7-950F-1E4D-BBD5-C3262F698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F1ACD-1CCA-9249-8284-E26F35A74EA8}" type="datetimeFigureOut">
              <a:rPr lang="en-US" smtClean="0"/>
              <a:pPr/>
              <a:t>10/24/16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52B7-950F-1E4D-BBD5-C3262F698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F1ACD-1CCA-9249-8284-E26F35A74EA8}" type="datetimeFigureOut">
              <a:rPr lang="en-US" smtClean="0"/>
              <a:pPr/>
              <a:t>10/24/16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52B7-950F-1E4D-BBD5-C3262F698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F1ACD-1CCA-9249-8284-E26F35A74EA8}" type="datetimeFigureOut">
              <a:rPr lang="en-US" smtClean="0"/>
              <a:pPr/>
              <a:t>10/24/16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52B7-950F-1E4D-BBD5-C3262F698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F1ACD-1CCA-9249-8284-E26F35A74EA8}" type="datetimeFigureOut">
              <a:rPr lang="en-US" smtClean="0"/>
              <a:pPr/>
              <a:t>10/24/16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52B7-950F-1E4D-BBD5-C3262F698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F1ACD-1CCA-9249-8284-E26F35A74EA8}" type="datetimeFigureOut">
              <a:rPr lang="en-US" smtClean="0"/>
              <a:pPr/>
              <a:t>10/24/16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52B7-950F-1E4D-BBD5-C3262F698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F1ACD-1CCA-9249-8284-E26F35A74EA8}" type="datetimeFigureOut">
              <a:rPr lang="en-US" smtClean="0"/>
              <a:pPr/>
              <a:t>10/24/16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52B7-950F-1E4D-BBD5-C3262F698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EF1ACD-1CCA-9249-8284-E26F35A74EA8}" type="datetimeFigureOut">
              <a:rPr lang="en-US" smtClean="0"/>
              <a:pPr/>
              <a:t>10/24/16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552B7-950F-1E4D-BBD5-C3262F698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F1ACD-1CCA-9249-8284-E26F35A74EA8}" type="datetimeFigureOut">
              <a:rPr lang="en-US" smtClean="0"/>
              <a:pPr/>
              <a:t>10/24/16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552B7-950F-1E4D-BBD5-C3262F6980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Document Based </a:t>
            </a:r>
            <a:r>
              <a:rPr lang="en-US" dirty="0" smtClean="0"/>
              <a:t>Question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DBQ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Essay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b="1" dirty="0" smtClean="0"/>
              <a:t>UNITED STATES HISTORY SECTION II</a:t>
            </a:r>
            <a:br>
              <a:rPr b="1" dirty="0" smtClean="0"/>
            </a:br>
            <a:r>
              <a:rPr b="1" dirty="0" smtClean="0"/>
              <a:t>Total Time—1 hour, 30 minutes </a:t>
            </a:r>
            <a:endParaRPr dirty="0" smtClean="0"/>
          </a:p>
          <a:p>
            <a:r>
              <a:rPr b="1" dirty="0" smtClean="0"/>
              <a:t>Question 1 </a:t>
            </a:r>
            <a:r>
              <a:rPr b="1" dirty="0" smtClean="0">
                <a:solidFill>
                  <a:srgbClr val="0000FF"/>
                </a:solidFill>
              </a:rPr>
              <a:t>(Document-Based Question) </a:t>
            </a:r>
            <a:r>
              <a:rPr b="1" dirty="0" smtClean="0"/>
              <a:t>Suggested reading period: 15 minutes Suggested writing time: 40 minutes</a:t>
            </a:r>
            <a:endParaRPr lang="en-US" b="1" dirty="0" smtClean="0"/>
          </a:p>
          <a:p>
            <a:r>
              <a:rPr lang="en-US" b="1" dirty="0" smtClean="0"/>
              <a:t>Question 2 (Free Response Question)</a:t>
            </a:r>
            <a:r>
              <a:rPr b="1" dirty="0" smtClean="0"/>
              <a:t> </a:t>
            </a:r>
            <a:endParaRPr dirty="0" smtClean="0"/>
          </a:p>
          <a:p>
            <a:pPr>
              <a:buNone/>
            </a:pPr>
            <a:r>
              <a:rPr lang="en-US" b="1" dirty="0" smtClean="0"/>
              <a:t>	</a:t>
            </a:r>
            <a:r>
              <a:rPr b="1" dirty="0" smtClean="0"/>
              <a:t>Suggested writing time: </a:t>
            </a:r>
            <a:r>
              <a:rPr lang="en-US" b="1" dirty="0" smtClean="0"/>
              <a:t>35</a:t>
            </a:r>
            <a:r>
              <a:rPr b="1" dirty="0" smtClean="0"/>
              <a:t> minutes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DBQ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sz="5053" b="1" dirty="0" smtClean="0"/>
              <a:t>Directions</a:t>
            </a:r>
            <a:r>
              <a:rPr sz="5053" b="1" dirty="0"/>
              <a:t>: </a:t>
            </a:r>
            <a:r>
              <a:rPr sz="5053" dirty="0"/>
              <a:t>Question 1 is based on the accompanying </a:t>
            </a:r>
            <a:r>
              <a:rPr sz="5053" dirty="0" smtClean="0"/>
              <a:t>documents</a:t>
            </a:r>
            <a:endParaRPr lang="en-US" sz="5053" dirty="0" smtClean="0"/>
          </a:p>
          <a:p>
            <a:endParaRPr sz="5053" dirty="0" smtClean="0"/>
          </a:p>
          <a:p>
            <a:pPr>
              <a:buNone/>
            </a:pPr>
            <a:r>
              <a:rPr sz="7200" dirty="0"/>
              <a:t>Write your responses on the lined pages that follow the question. </a:t>
            </a:r>
            <a:endParaRPr sz="7200" dirty="0" smtClean="0"/>
          </a:p>
          <a:p>
            <a:pPr>
              <a:buNone/>
            </a:pPr>
            <a:r>
              <a:rPr sz="7200" dirty="0"/>
              <a:t>In your response you should do the following. </a:t>
            </a:r>
            <a:endParaRPr sz="7200" dirty="0" smtClean="0"/>
          </a:p>
          <a:p>
            <a:r>
              <a:rPr sz="7200" dirty="0"/>
              <a:t>State a relevant thesis that directly addresses all parts of the question. </a:t>
            </a:r>
          </a:p>
          <a:p>
            <a:r>
              <a:rPr sz="7200" dirty="0"/>
              <a:t>Support the thesis or a relevant argument with evidence from all, or all but one, of the documents. </a:t>
            </a:r>
          </a:p>
          <a:p>
            <a:r>
              <a:rPr sz="7200" dirty="0"/>
              <a:t>Incorporate analysis of all, or all but one, of the documents into your argument. </a:t>
            </a:r>
          </a:p>
          <a:p>
            <a:r>
              <a:rPr sz="7200" dirty="0"/>
              <a:t>Focus your analysis of each document on at least one of the following: intended audience, purpose, </a:t>
            </a:r>
          </a:p>
          <a:p>
            <a:r>
              <a:rPr sz="7200" dirty="0"/>
              <a:t>historical context, and/or point of view. </a:t>
            </a:r>
          </a:p>
          <a:p>
            <a:r>
              <a:rPr sz="7200" dirty="0"/>
              <a:t>Support your argument with analysis of historical examples outside the documents. </a:t>
            </a:r>
          </a:p>
          <a:p>
            <a:r>
              <a:rPr sz="7200" dirty="0"/>
              <a:t>Connect historical phenomena relevant to your argument to broader events or processes. </a:t>
            </a:r>
          </a:p>
          <a:p>
            <a:r>
              <a:rPr sz="7200" dirty="0"/>
              <a:t>Synthesize the elements above into a persuasive essay that extends your argument, connects it to </a:t>
            </a:r>
            <a:r>
              <a:rPr sz="7200" dirty="0" smtClean="0"/>
              <a:t>a</a:t>
            </a:r>
            <a:r>
              <a:rPr lang="en-US" sz="7200" dirty="0" smtClean="0"/>
              <a:t> </a:t>
            </a:r>
            <a:r>
              <a:rPr sz="7200" dirty="0" smtClean="0"/>
              <a:t> different </a:t>
            </a:r>
            <a:r>
              <a:rPr sz="7200" dirty="0"/>
              <a:t>historical context, or accounts for contradictory evidence on the topic.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221</Words>
  <Application>Microsoft Macintosh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Document Based Question</vt:lpstr>
      <vt:lpstr>Essay Question</vt:lpstr>
      <vt:lpstr>DBQ</vt:lpstr>
    </vt:vector>
  </TitlesOfParts>
  <Company>CAC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Data Based Question</dc:title>
  <dc:creator>CAC</dc:creator>
  <cp:lastModifiedBy>CAC</cp:lastModifiedBy>
  <cp:revision>12</cp:revision>
  <dcterms:created xsi:type="dcterms:W3CDTF">2016-10-24T08:08:45Z</dcterms:created>
  <dcterms:modified xsi:type="dcterms:W3CDTF">2016-10-24T13:21:01Z</dcterms:modified>
</cp:coreProperties>
</file>