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Default Extension="emf" ContentType="image/x-emf"/>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4"/>
  </p:notesMasterIdLst>
  <p:sldIdLst>
    <p:sldId id="260" r:id="rId2"/>
    <p:sldId id="395" r:id="rId3"/>
    <p:sldId id="472" r:id="rId4"/>
    <p:sldId id="845" r:id="rId5"/>
    <p:sldId id="844" r:id="rId6"/>
    <p:sldId id="877" r:id="rId7"/>
    <p:sldId id="846" r:id="rId8"/>
    <p:sldId id="876" r:id="rId9"/>
    <p:sldId id="878" r:id="rId10"/>
    <p:sldId id="851" r:id="rId11"/>
    <p:sldId id="852" r:id="rId12"/>
    <p:sldId id="833" r:id="rId13"/>
    <p:sldId id="825" r:id="rId14"/>
    <p:sldId id="827" r:id="rId15"/>
    <p:sldId id="841" r:id="rId16"/>
    <p:sldId id="828" r:id="rId17"/>
    <p:sldId id="829" r:id="rId18"/>
    <p:sldId id="873" r:id="rId19"/>
    <p:sldId id="830" r:id="rId20"/>
    <p:sldId id="831" r:id="rId21"/>
    <p:sldId id="870" r:id="rId22"/>
    <p:sldId id="842" r:id="rId23"/>
    <p:sldId id="871" r:id="rId24"/>
    <p:sldId id="853" r:id="rId25"/>
    <p:sldId id="832" r:id="rId26"/>
    <p:sldId id="879" r:id="rId27"/>
    <p:sldId id="862" r:id="rId28"/>
    <p:sldId id="880" r:id="rId29"/>
    <p:sldId id="865" r:id="rId30"/>
    <p:sldId id="863" r:id="rId31"/>
    <p:sldId id="864" r:id="rId32"/>
    <p:sldId id="866" r:id="rId33"/>
    <p:sldId id="861" r:id="rId34"/>
    <p:sldId id="875" r:id="rId35"/>
    <p:sldId id="872" r:id="rId36"/>
    <p:sldId id="868" r:id="rId37"/>
    <p:sldId id="869" r:id="rId38"/>
    <p:sldId id="859" r:id="rId39"/>
    <p:sldId id="836" r:id="rId40"/>
    <p:sldId id="837" r:id="rId41"/>
    <p:sldId id="874"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4EF53345-1A6E-7045-BD3D-5021CEFB7936}">
          <p14:sldIdLst>
            <p14:sldId id="260"/>
            <p14:sldId id="395"/>
            <p14:sldId id="472"/>
            <p14:sldId id="845"/>
            <p14:sldId id="844"/>
            <p14:sldId id="846"/>
            <p14:sldId id="851"/>
            <p14:sldId id="852"/>
            <p14:sldId id="833"/>
            <p14:sldId id="825"/>
            <p14:sldId id="827"/>
            <p14:sldId id="841"/>
            <p14:sldId id="828"/>
            <p14:sldId id="829"/>
            <p14:sldId id="873"/>
            <p14:sldId id="830"/>
            <p14:sldId id="831"/>
            <p14:sldId id="870"/>
            <p14:sldId id="842"/>
            <p14:sldId id="871"/>
            <p14:sldId id="853"/>
            <p14:sldId id="832"/>
            <p14:sldId id="862"/>
            <p14:sldId id="865"/>
            <p14:sldId id="863"/>
            <p14:sldId id="864"/>
            <p14:sldId id="866"/>
            <p14:sldId id="861"/>
            <p14:sldId id="875"/>
            <p14:sldId id="872"/>
            <p14:sldId id="868"/>
            <p14:sldId id="869"/>
            <p14:sldId id="859"/>
            <p14:sldId id="836"/>
            <p14:sldId id="837"/>
            <p14:sldId id="874"/>
            <p14:sldId id="263"/>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0033"/>
    <a:srgbClr val="FEB4B5"/>
    <a:srgbClr val="FF6666"/>
    <a:srgbClr val="FFFFAF"/>
    <a:srgbClr val="C6BF60"/>
    <a:srgbClr val="FFF400"/>
    <a:srgbClr val="F09CA0"/>
    <a:srgbClr val="B6DCC6"/>
    <a:srgbClr val="EAEAEA"/>
    <a:srgbClr val="EEEEE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688" autoAdjust="0"/>
    <p:restoredTop sz="98723" autoAdjust="0"/>
  </p:normalViewPr>
  <p:slideViewPr>
    <p:cSldViewPr snapToGrid="0" snapToObjects="1" showGuides="1">
      <p:cViewPr varScale="1">
        <p:scale>
          <a:sx n="91" d="100"/>
          <a:sy n="91" d="100"/>
        </p:scale>
        <p:origin x="-1016" y="-112"/>
      </p:cViewPr>
      <p:guideLst>
        <p:guide orient="horz" pos="2934"/>
        <p:guide pos="2377"/>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pPr/>
              <a:t>10/13/16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20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Thyroid_system.svg" TargetMode="External"/><Relationship Id="rId4" Type="http://schemas.openxmlformats.org/officeDocument/2006/relationships/hyperlink" Target="https://commons.wikimedia.org/wiki/File:(S)-Triiodthyronine_Structural_Formulae_V2.svg" TargetMode="External"/><Relationship Id="rId5" Type="http://schemas.openxmlformats.org/officeDocument/2006/relationships/hyperlink" Target="https://bioknowledgy.weebly.com/"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medmovie.com/mmdatabase/MediaPlayer.aspx?ClientID=65&amp;TopicID=670" TargetMode="External"/><Relationship Id="rId4" Type="http://schemas.openxmlformats.org/officeDocument/2006/relationships/image" Target="../media/image10.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hyperlink" Target="https://commons.wikimedia.org/wiki/File:T3-3D-vdW.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commons.wikimedia.org/wiki/File:Leptin.png" TargetMode="External"/><Relationship Id="rId5" Type="http://schemas.openxmlformats.org/officeDocument/2006/relationships/hyperlink" Target="https://commons.wikimedia.org/wiki/File:Fatmouse.jpg" TargetMode="External"/><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hyperlink" Target="https://commons.wikimedia.org/wiki/File:Fatmouse.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nhs.uk/Livewell/travelhealth/PublishingImages/sb10065516i-001_jet-lag_377x171.jpg" TargetMode="External"/><Relationship Id="rId5" Type="http://schemas.openxmlformats.org/officeDocument/2006/relationships/hyperlink" Target="https://commons.wikimedia.org/wiki/File:Melatonin_molecule_ball.png" TargetMode="External"/><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en.wikipedia.org/wiki/Y_chromosome" TargetMode="External"/><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hyperlink" Target="http://en.wikipedia.org/wiki/Karyotyp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hyperlink" Target="http://schoolbag.info/biology/concepts/188.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hyperlink" Target="http://schoolbag.info/biology/concepts/188.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hyperlink" Target="http://goo.gl/eCNcH" TargetMode="External"/><Relationship Id="rId4" Type="http://schemas.openxmlformats.org/officeDocument/2006/relationships/image" Target="../media/image22.png"/><Relationship Id="rId5" Type="http://schemas.openxmlformats.org/officeDocument/2006/relationships/hyperlink" Target="http://www.abpischools.org.uk/topic/hormones/" TargetMode="External"/><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pbs.org/wgbh/amex/pill/sfeature/sf_cycle.swf" TargetMode="External"/><Relationship Id="rId5" Type="http://schemas.openxmlformats.org/officeDocument/2006/relationships/image" Target="../media/image27.png"/><Relationship Id="rId6" Type="http://schemas.openxmlformats.org/officeDocument/2006/relationships/hyperlink" Target="http://course.zju.edu.cn/532/study/theory/2/Genital%20system/Menstrual%20cycle.swf" TargetMode="External"/><Relationship Id="rId7" Type="http://schemas.openxmlformats.org/officeDocument/2006/relationships/image" Target="../media/image28.png"/><Relationship Id="rId8" Type="http://schemas.openxmlformats.org/officeDocument/2006/relationships/hyperlink" Target="http://www.slideshare.net/gurustip/reproduction-core" TargetMode="External"/><Relationship Id="rId1" Type="http://schemas.openxmlformats.org/officeDocument/2006/relationships/slideLayout" Target="../slideLayouts/slideLayout6.xml"/><Relationship Id="rId2" Type="http://schemas.openxmlformats.org/officeDocument/2006/relationships/hyperlink" Target="http://www.nhs.uk/Video/Pages/Menstrualcycleanimation.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Hysterosalpingogram.jpg" TargetMode="External"/><Relationship Id="rId4" Type="http://schemas.openxmlformats.org/officeDocument/2006/relationships/hyperlink" Target="http://www.slideshare.net/jasondenys" TargetMode="External"/><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hyperlink" Target="http://goo.gl/XqAOk" TargetMode="External"/><Relationship Id="rId4" Type="http://schemas.openxmlformats.org/officeDocument/2006/relationships/hyperlink" Target="http://www.slideshare.net/jasondenys" TargetMode="External"/><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hyperlink" Target="http://www.sumanasinc.com/webcontent/animations/content/invitrofertilization.html" TargetMode="External"/><Relationship Id="rId4" Type="http://schemas.openxmlformats.org/officeDocument/2006/relationships/image" Target="../media/image35.png"/><Relationship Id="rId5" Type="http://schemas.openxmlformats.org/officeDocument/2006/relationships/hyperlink" Target="http://www.slideshare.net/gurustip/reproduction-core" TargetMode="External"/><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openxmlformats.org/officeDocument/2006/relationships/hyperlink" Target="http://hopefulmum.co.nz/wp-content/uploads/2015/05/IVF.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Endocrine_gland" TargetMode="External"/><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hyperlink" Target="https://commons.wikimedia.org/wiki/File:Fawn_and_mother.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hyperlink" Target="https://commons.wikimedia.org/wiki/File:Fawn_and_mother.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http://i-biology.net/" TargetMode="External"/><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hyperlink" Target="http://commackibbio.blogspot.com/" TargetMode="External"/><Relationship Id="rId8" Type="http://schemas.openxmlformats.org/officeDocument/2006/relationships/image" Target="../media/image41.png"/><Relationship Id="rId9" Type="http://schemas.openxmlformats.org/officeDocument/2006/relationships/hyperlink" Target="http://www.slideshare.net/jasondenys" TargetMode="External"/><Relationship Id="rId10"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en.wikipedia.org/wiki/Endocrine_gland" TargetMode="External"/><Relationship Id="rId12" Type="http://schemas.openxmlformats.org/officeDocument/2006/relationships/hyperlink" Target="http://i-biology.net/" TargetMode="External"/><Relationship Id="rId13"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en.wikipedia.org/wiki/Pineal_gland" TargetMode="External"/><Relationship Id="rId4" Type="http://schemas.openxmlformats.org/officeDocument/2006/relationships/hyperlink" Target="http://en.wikipedia.org/wiki/Pituitary_gland" TargetMode="External"/><Relationship Id="rId5" Type="http://schemas.openxmlformats.org/officeDocument/2006/relationships/hyperlink" Target="http://en.wikipedia.org/wiki/Thyroid" TargetMode="External"/><Relationship Id="rId6" Type="http://schemas.openxmlformats.org/officeDocument/2006/relationships/hyperlink" Target="http://en.wikipedia.org/wiki/Thymus" TargetMode="External"/><Relationship Id="rId7" Type="http://schemas.openxmlformats.org/officeDocument/2006/relationships/hyperlink" Target="http://en.wikipedia.org/wiki/Adrenal_gland" TargetMode="External"/><Relationship Id="rId8" Type="http://schemas.openxmlformats.org/officeDocument/2006/relationships/hyperlink" Target="http://en.wikipedia.org/wiki/Pancreas" TargetMode="External"/><Relationship Id="rId9" Type="http://schemas.openxmlformats.org/officeDocument/2006/relationships/hyperlink" Target="http://en.wikipedia.org/wiki/Ovary" TargetMode="External"/><Relationship Id="rId10" Type="http://schemas.openxmlformats.org/officeDocument/2006/relationships/hyperlink" Target="http://en.wikipedia.org/wiki/Testic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858649"/>
            <a:ext cx="5173268" cy="5999351"/>
          </a:xfrm>
          <a:prstGeom prst="rect">
            <a:avLst/>
          </a:prstGeom>
        </p:spPr>
      </p:pic>
      <p:sp>
        <p:nvSpPr>
          <p:cNvPr id="5" name="Rectangle 4"/>
          <p:cNvSpPr/>
          <p:nvPr/>
        </p:nvSpPr>
        <p:spPr>
          <a:xfrm>
            <a:off x="0" y="6358162"/>
            <a:ext cx="4572000" cy="276999"/>
          </a:xfrm>
          <a:prstGeom prst="rect">
            <a:avLst/>
          </a:prstGeom>
        </p:spPr>
        <p:txBody>
          <a:bodyPr>
            <a:spAutoFit/>
          </a:bodyPr>
          <a:lstStyle/>
          <a:p>
            <a:r>
              <a:rPr lang="en-US" sz="1200" dirty="0">
                <a:hlinkClick r:id="rId3"/>
              </a:rPr>
              <a:t>https://commons.wikimedia.org/wiki/</a:t>
            </a:r>
            <a:r>
              <a:rPr lang="en-US" sz="1200" dirty="0" smtClean="0">
                <a:hlinkClick r:id="rId3"/>
              </a:rPr>
              <a:t>File:Thyroid_system.svg</a:t>
            </a:r>
            <a:endParaRPr lang="en-US" sz="1200" dirty="0"/>
          </a:p>
        </p:txBody>
      </p:sp>
      <p:sp>
        <p:nvSpPr>
          <p:cNvPr id="9" name="Rectangle 8"/>
          <p:cNvSpPr/>
          <p:nvPr/>
        </p:nvSpPr>
        <p:spPr>
          <a:xfrm>
            <a:off x="-1" y="6581001"/>
            <a:ext cx="6706475" cy="276999"/>
          </a:xfrm>
          <a:prstGeom prst="rect">
            <a:avLst/>
          </a:prstGeom>
        </p:spPr>
        <p:txBody>
          <a:bodyPr wrap="square">
            <a:spAutoFit/>
          </a:bodyPr>
          <a:lstStyle/>
          <a:p>
            <a:r>
              <a:rPr lang="en-US" sz="1200" dirty="0">
                <a:hlinkClick r:id="rId4"/>
              </a:rPr>
              <a:t>https://commons.wikimedia.org/wiki/File:%28S%29-Triiodthyronine_Structural_Formulae_V2.</a:t>
            </a:r>
            <a:r>
              <a:rPr lang="en-US" sz="1200" dirty="0" smtClean="0">
                <a:hlinkClick r:id="rId4"/>
              </a:rPr>
              <a:t>svg</a:t>
            </a:r>
            <a:endParaRPr lang="en-US" sz="1200" dirty="0"/>
          </a:p>
        </p:txBody>
      </p:sp>
      <p:sp>
        <p:nvSpPr>
          <p:cNvPr id="3" name="Subtitle 2"/>
          <p:cNvSpPr>
            <a:spLocks noGrp="1"/>
          </p:cNvSpPr>
          <p:nvPr>
            <p:ph type="subTitle" idx="1"/>
          </p:nvPr>
        </p:nvSpPr>
        <p:spPr>
          <a:xfrm>
            <a:off x="4240695" y="1092037"/>
            <a:ext cx="4903306" cy="707886"/>
          </a:xfrm>
          <a:solidFill>
            <a:schemeClr val="accent1">
              <a:lumMod val="40000"/>
              <a:lumOff val="60000"/>
              <a:alpha val="78000"/>
            </a:schemeClr>
          </a:solidFill>
        </p:spPr>
        <p:txBody>
          <a:bodyPr wrap="square">
            <a:spAutoFit/>
          </a:bodyPr>
          <a:lstStyle/>
          <a:p>
            <a:pPr algn="l"/>
            <a:r>
              <a:rPr lang="en-US" sz="2000" dirty="0">
                <a:solidFill>
                  <a:schemeClr val="tx1"/>
                </a:solidFill>
              </a:rPr>
              <a:t>Essential idea: Hormones are used when signals need to be widely distributed.</a:t>
            </a:r>
          </a:p>
        </p:txBody>
      </p:sp>
      <p:sp>
        <p:nvSpPr>
          <p:cNvPr id="2" name="Title 1"/>
          <p:cNvSpPr>
            <a:spLocks noGrp="1"/>
          </p:cNvSpPr>
          <p:nvPr>
            <p:ph type="ctrTitle"/>
          </p:nvPr>
        </p:nvSpPr>
        <p:spPr>
          <a:xfrm>
            <a:off x="-1" y="1"/>
            <a:ext cx="7976404" cy="858648"/>
          </a:xfrm>
          <a:solidFill>
            <a:schemeClr val="accent1">
              <a:lumMod val="40000"/>
              <a:lumOff val="60000"/>
              <a:alpha val="78000"/>
            </a:schemeClr>
          </a:solidFill>
        </p:spPr>
        <p:txBody>
          <a:bodyPr>
            <a:normAutofit fontScale="90000"/>
          </a:bodyPr>
          <a:lstStyle/>
          <a:p>
            <a:r>
              <a:rPr lang="en-US" dirty="0"/>
              <a:t>6.6 </a:t>
            </a:r>
            <a:r>
              <a:rPr lang="en-US" dirty="0" smtClean="0"/>
              <a:t>Hormones, homeostasis and reproduction</a:t>
            </a:r>
            <a:endParaRPr lang="en-US" dirty="0"/>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5"/>
              </a:rPr>
              <a:t>https</a:t>
            </a:r>
            <a:r>
              <a:rPr lang="en-US" u="sng" dirty="0">
                <a:hlinkClick r:id="rId5"/>
              </a:rPr>
              <a:t>://</a:t>
            </a:r>
            <a:r>
              <a:rPr lang="en-US" u="sng" dirty="0" smtClean="0">
                <a:hlinkClick r:id="rId5"/>
              </a:rPr>
              <a:t>bioknowledgy.weebly.com</a:t>
            </a:r>
            <a:r>
              <a:rPr lang="en-US" u="sng" dirty="0">
                <a:hlinkClick r:id="rId5"/>
              </a:rPr>
              <a:t>/</a:t>
            </a:r>
            <a:r>
              <a:rPr lang="en-US" dirty="0"/>
              <a:t> </a:t>
            </a:r>
            <a:endParaRPr lang="en-US" dirty="0" smtClean="0"/>
          </a:p>
        </p:txBody>
      </p:sp>
      <p:sp>
        <p:nvSpPr>
          <p:cNvPr id="17" name="Rectangle 16"/>
          <p:cNvSpPr/>
          <p:nvPr/>
        </p:nvSpPr>
        <p:spPr>
          <a:xfrm>
            <a:off x="4418507" y="4294334"/>
            <a:ext cx="4725493" cy="1246495"/>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500" dirty="0" smtClean="0"/>
              <a:t>Thyroxin </a:t>
            </a:r>
            <a:r>
              <a:rPr lang="en-US" sz="1500" dirty="0"/>
              <a:t>is a hormone produced by the thyroid gland. It's key role is in controlling the metabolism of cells. If affects almost every physiological process in the body including growth and development. Most hormones affect more than one target tissue in more than one way.</a:t>
            </a:r>
          </a:p>
        </p:txBody>
      </p:sp>
      <p:pic>
        <p:nvPicPr>
          <p:cNvPr id="8" name="Picture 7"/>
          <p:cNvPicPr>
            <a:picLocks noChangeAspect="1"/>
          </p:cNvPicPr>
          <p:nvPr/>
        </p:nvPicPr>
        <p:blipFill>
          <a:blip r:embed="rId6"/>
          <a:stretch>
            <a:fillRect/>
          </a:stretch>
        </p:blipFill>
        <p:spPr>
          <a:xfrm>
            <a:off x="5572100" y="2089754"/>
            <a:ext cx="2672058" cy="17308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150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U1 Insulin and glucagon are secreted by β and α cells of the pancreas respectively to control blood glucose concentration.</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87311"/>
          <a:stretch/>
        </p:blipFill>
        <p:spPr bwMode="auto">
          <a:xfrm>
            <a:off x="0" y="419850"/>
            <a:ext cx="9144000" cy="7204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6487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150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U1 Insulin and glucagon are secreted by β and α cells of the pancreas respectively to control blood glucose concentration.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19850"/>
            <a:ext cx="9144000" cy="567782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648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A1 Causes and treatment of Type I and Type II diabetes</a:t>
            </a:r>
            <a:r>
              <a:rPr lang="en-US" sz="1400" dirty="0" smtClean="0">
                <a:latin typeface="Arial"/>
                <a:cs typeface="Arial"/>
              </a:rPr>
              <a:t>.</a:t>
            </a:r>
            <a:endParaRPr lang="en-US" sz="1400" dirty="0">
              <a:latin typeface="Arial"/>
              <a:cs typeface="Arial"/>
            </a:endParaRPr>
          </a:p>
        </p:txBody>
      </p:sp>
      <p:pic>
        <p:nvPicPr>
          <p:cNvPr id="4" name="Picture 2"/>
          <p:cNvPicPr>
            <a:picLocks noChangeAspect="1" noChangeArrowheads="1"/>
          </p:cNvPicPr>
          <p:nvPr/>
        </p:nvPicPr>
        <p:blipFill>
          <a:blip r:embed="rId2" cstate="print"/>
          <a:srcRect/>
          <a:stretch>
            <a:fillRect/>
          </a:stretch>
        </p:blipFill>
        <p:spPr bwMode="auto">
          <a:xfrm>
            <a:off x="0" y="338328"/>
            <a:ext cx="9031227" cy="6519672"/>
          </a:xfrm>
          <a:prstGeom prst="rect">
            <a:avLst/>
          </a:prstGeom>
          <a:noFill/>
          <a:ln w="9525">
            <a:noFill/>
            <a:miter lim="800000"/>
            <a:headEnd/>
            <a:tailEnd/>
          </a:ln>
          <a:effectLst/>
        </p:spPr>
      </p:pic>
      <p:pic>
        <p:nvPicPr>
          <p:cNvPr id="5" name="Picture 3">
            <a:hlinkClick r:id="rId3"/>
          </p:cNvPr>
          <p:cNvPicPr>
            <a:picLocks noChangeAspect="1" noChangeArrowheads="1"/>
          </p:cNvPicPr>
          <p:nvPr/>
        </p:nvPicPr>
        <p:blipFill>
          <a:blip r:embed="rId4" cstate="print"/>
          <a:srcRect/>
          <a:stretch>
            <a:fillRect/>
          </a:stretch>
        </p:blipFill>
        <p:spPr bwMode="auto">
          <a:xfrm>
            <a:off x="102870" y="1258254"/>
            <a:ext cx="8678872" cy="303028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a:hlinkClick r:id="rId5"/>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1107" y="1311507"/>
            <a:ext cx="7096292" cy="4949664"/>
          </a:xfrm>
          <a:prstGeom prst="rect">
            <a:avLst/>
          </a:prstGeom>
        </p:spPr>
      </p:pic>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U2 Thyroxin is secreted by the thyroid gland to regulate the metabolic rate and help control body temperature</a:t>
            </a:r>
            <a:r>
              <a:rPr lang="en-US" sz="1400" dirty="0" smtClean="0">
                <a:latin typeface="Arial"/>
                <a:cs typeface="Arial"/>
              </a:rPr>
              <a:t>.</a:t>
            </a:r>
            <a:endParaRPr lang="en-US" sz="1400" dirty="0">
              <a:latin typeface="Arial"/>
              <a:cs typeface="Arial"/>
            </a:endParaRPr>
          </a:p>
        </p:txBody>
      </p:sp>
      <p:sp>
        <p:nvSpPr>
          <p:cNvPr id="2" name="Rectangle 1"/>
          <p:cNvSpPr/>
          <p:nvPr/>
        </p:nvSpPr>
        <p:spPr>
          <a:xfrm>
            <a:off x="108755" y="438621"/>
            <a:ext cx="1484301" cy="461665"/>
          </a:xfrm>
          <a:prstGeom prst="rect">
            <a:avLst/>
          </a:prstGeom>
        </p:spPr>
        <p:txBody>
          <a:bodyPr wrap="none">
            <a:spAutoFit/>
          </a:bodyPr>
          <a:lstStyle/>
          <a:p>
            <a:r>
              <a:rPr lang="en-US" sz="2400" b="1" dirty="0">
                <a:solidFill>
                  <a:schemeClr val="bg1"/>
                </a:solidFill>
                <a:latin typeface="Arial"/>
                <a:cs typeface="Arial"/>
              </a:rPr>
              <a:t>Thyroxin </a:t>
            </a:r>
            <a:endParaRPr lang="en-US" sz="2400" b="1" dirty="0">
              <a:solidFill>
                <a:schemeClr val="bg1"/>
              </a:solidFill>
            </a:endParaRPr>
          </a:p>
        </p:txBody>
      </p:sp>
      <p:sp>
        <p:nvSpPr>
          <p:cNvPr id="5" name="TextBox 4"/>
          <p:cNvSpPr txBox="1"/>
          <p:nvPr/>
        </p:nvSpPr>
        <p:spPr>
          <a:xfrm>
            <a:off x="275674" y="1103234"/>
            <a:ext cx="3810205" cy="2031325"/>
          </a:xfrm>
          <a:prstGeom prst="rect">
            <a:avLst/>
          </a:prstGeom>
          <a:noFill/>
        </p:spPr>
        <p:txBody>
          <a:bodyPr wrap="square" rtlCol="0">
            <a:spAutoFit/>
          </a:bodyPr>
          <a:lstStyle/>
          <a:p>
            <a:r>
              <a:rPr lang="en-US" b="1" dirty="0" smtClean="0">
                <a:solidFill>
                  <a:srgbClr val="FFFFFF"/>
                </a:solidFill>
              </a:rPr>
              <a:t>Produced by: </a:t>
            </a:r>
            <a:r>
              <a:rPr lang="en-US" dirty="0" smtClean="0">
                <a:solidFill>
                  <a:srgbClr val="FFFF00"/>
                </a:solidFill>
              </a:rPr>
              <a:t>thyroid gland </a:t>
            </a:r>
          </a:p>
          <a:p>
            <a:r>
              <a:rPr lang="en-US" b="1" dirty="0" smtClean="0">
                <a:solidFill>
                  <a:srgbClr val="FFFFFF"/>
                </a:solidFill>
              </a:rPr>
              <a:t>Targets: </a:t>
            </a:r>
            <a:r>
              <a:rPr lang="en-US" dirty="0" smtClean="0">
                <a:solidFill>
                  <a:srgbClr val="FFFF00"/>
                </a:solidFill>
              </a:rPr>
              <a:t>most body cells</a:t>
            </a:r>
          </a:p>
          <a:p>
            <a:r>
              <a:rPr lang="en-US" b="1" dirty="0" smtClean="0">
                <a:solidFill>
                  <a:srgbClr val="FFFFFF"/>
                </a:solidFill>
              </a:rPr>
              <a:t>Effects:</a:t>
            </a:r>
          </a:p>
          <a:p>
            <a:pPr marL="285750" indent="-285750">
              <a:buFont typeface="Arial"/>
              <a:buChar char="•"/>
            </a:pPr>
            <a:r>
              <a:rPr lang="en-US" dirty="0" smtClean="0">
                <a:solidFill>
                  <a:srgbClr val="FFFF00"/>
                </a:solidFill>
              </a:rPr>
              <a:t>increases metabolic rate / rate of protein synthesis</a:t>
            </a:r>
          </a:p>
          <a:p>
            <a:pPr marL="285750" indent="-285750">
              <a:buFont typeface="Arial"/>
              <a:buChar char="•"/>
            </a:pPr>
            <a:r>
              <a:rPr lang="en-US" dirty="0">
                <a:solidFill>
                  <a:srgbClr val="FFFF00"/>
                </a:solidFill>
              </a:rPr>
              <a:t>i</a:t>
            </a:r>
            <a:r>
              <a:rPr lang="en-US" dirty="0" smtClean="0">
                <a:solidFill>
                  <a:srgbClr val="FFFF00"/>
                </a:solidFill>
              </a:rPr>
              <a:t>ncreases heat production (e.g. increased respiration)</a:t>
            </a:r>
            <a:endParaRPr lang="en-US" dirty="0">
              <a:solidFill>
                <a:srgbClr val="FFFF00"/>
              </a:solidFill>
            </a:endParaRPr>
          </a:p>
        </p:txBody>
      </p:sp>
      <p:sp>
        <p:nvSpPr>
          <p:cNvPr id="7" name="Rectangle 6"/>
          <p:cNvSpPr/>
          <p:nvPr/>
        </p:nvSpPr>
        <p:spPr>
          <a:xfrm>
            <a:off x="4572000" y="6594819"/>
            <a:ext cx="4572000" cy="276999"/>
          </a:xfrm>
          <a:prstGeom prst="rect">
            <a:avLst/>
          </a:prstGeom>
        </p:spPr>
        <p:txBody>
          <a:bodyPr>
            <a:spAutoFit/>
          </a:bodyPr>
          <a:lstStyle/>
          <a:p>
            <a:pPr algn="r"/>
            <a:r>
              <a:rPr lang="en-US" sz="1200" dirty="0">
                <a:hlinkClick r:id="rId3"/>
              </a:rPr>
              <a:t>https://commons.wikimedia.org/wiki/File:T3-3D-</a:t>
            </a:r>
            <a:r>
              <a:rPr lang="en-US" sz="1200" dirty="0" smtClean="0">
                <a:hlinkClick r:id="rId3"/>
              </a:rPr>
              <a:t>vdW.png</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296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33"/>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478238" y="1333500"/>
            <a:ext cx="7001867" cy="4759081"/>
          </a:xfrm>
          <a:prstGeom prst="rect">
            <a:avLst/>
          </a:prstGeom>
        </p:spPr>
      </p:pic>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U3 </a:t>
            </a:r>
            <a:r>
              <a:rPr lang="en-US" sz="1400" dirty="0" err="1">
                <a:latin typeface="Arial"/>
                <a:cs typeface="Arial"/>
              </a:rPr>
              <a:t>Leptin</a:t>
            </a:r>
            <a:r>
              <a:rPr lang="en-US" sz="1400" dirty="0">
                <a:latin typeface="Arial"/>
                <a:cs typeface="Arial"/>
              </a:rPr>
              <a:t> is secreted by cells in adipose tissue and acts on the hypothalamus of the brain to inhibit appetite</a:t>
            </a:r>
            <a:r>
              <a:rPr lang="en-US" sz="1400" dirty="0" smtClean="0">
                <a:latin typeface="Arial"/>
                <a:cs typeface="Arial"/>
              </a:rPr>
              <a:t>.</a:t>
            </a:r>
            <a:endParaRPr lang="en-US" sz="1400" dirty="0">
              <a:latin typeface="Arial"/>
              <a:cs typeface="Arial"/>
            </a:endParaRPr>
          </a:p>
        </p:txBody>
      </p:sp>
      <p:sp>
        <p:nvSpPr>
          <p:cNvPr id="4" name="Rectangle 3"/>
          <p:cNvSpPr/>
          <p:nvPr/>
        </p:nvSpPr>
        <p:spPr>
          <a:xfrm>
            <a:off x="352106" y="977268"/>
            <a:ext cx="4732614" cy="923330"/>
          </a:xfrm>
          <a:prstGeom prst="rect">
            <a:avLst/>
          </a:prstGeom>
        </p:spPr>
        <p:txBody>
          <a:bodyPr wrap="square">
            <a:spAutoFit/>
          </a:bodyPr>
          <a:lstStyle/>
          <a:p>
            <a:r>
              <a:rPr lang="en-US" b="1" dirty="0" smtClean="0">
                <a:solidFill>
                  <a:srgbClr val="FFFFFF"/>
                </a:solidFill>
              </a:rPr>
              <a:t>Produced by: </a:t>
            </a:r>
            <a:r>
              <a:rPr lang="en-US" dirty="0" smtClean="0">
                <a:solidFill>
                  <a:srgbClr val="FFFF00"/>
                </a:solidFill>
              </a:rPr>
              <a:t>adipose </a:t>
            </a:r>
            <a:r>
              <a:rPr lang="en-US" dirty="0">
                <a:solidFill>
                  <a:srgbClr val="FFFF00"/>
                </a:solidFill>
              </a:rPr>
              <a:t>cells (fat storage cells</a:t>
            </a:r>
            <a:r>
              <a:rPr lang="en-US" dirty="0" smtClean="0">
                <a:solidFill>
                  <a:srgbClr val="FFFF00"/>
                </a:solidFill>
              </a:rPr>
              <a:t>)</a:t>
            </a:r>
            <a:endParaRPr lang="en-US" dirty="0">
              <a:solidFill>
                <a:srgbClr val="FFFF00"/>
              </a:solidFill>
            </a:endParaRPr>
          </a:p>
          <a:p>
            <a:r>
              <a:rPr lang="en-US" b="1" dirty="0" smtClean="0">
                <a:solidFill>
                  <a:srgbClr val="FFFFFF"/>
                </a:solidFill>
              </a:rPr>
              <a:t>Targets: </a:t>
            </a:r>
            <a:r>
              <a:rPr lang="en-US" dirty="0">
                <a:solidFill>
                  <a:srgbClr val="FFFF00"/>
                </a:solidFill>
              </a:rPr>
              <a:t>appetite control </a:t>
            </a:r>
            <a:r>
              <a:rPr lang="en-US" dirty="0" err="1">
                <a:solidFill>
                  <a:srgbClr val="FFFF00"/>
                </a:solidFill>
              </a:rPr>
              <a:t>centre</a:t>
            </a:r>
            <a:r>
              <a:rPr lang="en-US" dirty="0">
                <a:solidFill>
                  <a:srgbClr val="FFFF00"/>
                </a:solidFill>
              </a:rPr>
              <a:t> </a:t>
            </a:r>
            <a:r>
              <a:rPr lang="en-US" dirty="0" smtClean="0">
                <a:solidFill>
                  <a:srgbClr val="FFFF00"/>
                </a:solidFill>
              </a:rPr>
              <a:t>of the hypothalamus (</a:t>
            </a:r>
            <a:r>
              <a:rPr lang="en-US" dirty="0">
                <a:solidFill>
                  <a:srgbClr val="FFFF00"/>
                </a:solidFill>
              </a:rPr>
              <a:t>in brain</a:t>
            </a:r>
            <a:r>
              <a:rPr lang="en-US" dirty="0" smtClean="0">
                <a:solidFill>
                  <a:srgbClr val="FFFF00"/>
                </a:solidFill>
              </a:rPr>
              <a:t>)</a:t>
            </a:r>
          </a:p>
        </p:txBody>
      </p:sp>
      <p:sp>
        <p:nvSpPr>
          <p:cNvPr id="5" name="Rectangle 4"/>
          <p:cNvSpPr/>
          <p:nvPr/>
        </p:nvSpPr>
        <p:spPr>
          <a:xfrm>
            <a:off x="83280" y="414592"/>
            <a:ext cx="980256" cy="461665"/>
          </a:xfrm>
          <a:prstGeom prst="rect">
            <a:avLst/>
          </a:prstGeom>
        </p:spPr>
        <p:txBody>
          <a:bodyPr wrap="none">
            <a:spAutoFit/>
          </a:bodyPr>
          <a:lstStyle/>
          <a:p>
            <a:r>
              <a:rPr lang="en-US" sz="2400" b="1" dirty="0" err="1">
                <a:solidFill>
                  <a:srgbClr val="FFFFFF"/>
                </a:solidFill>
              </a:rPr>
              <a:t>Leptin</a:t>
            </a:r>
            <a:r>
              <a:rPr lang="en-US" sz="2400" b="1" dirty="0">
                <a:solidFill>
                  <a:srgbClr val="FFFFFF"/>
                </a:solidFill>
              </a:rPr>
              <a:t> </a:t>
            </a:r>
          </a:p>
        </p:txBody>
      </p:sp>
      <p:pic>
        <p:nvPicPr>
          <p:cNvPr id="6" name="Picture 5"/>
          <p:cNvPicPr>
            <a:picLocks noChangeAspect="1"/>
          </p:cNvPicPr>
          <p:nvPr/>
        </p:nvPicPr>
        <p:blipFill>
          <a:blip r:embed="rId3"/>
          <a:stretch>
            <a:fillRect/>
          </a:stretch>
        </p:blipFill>
        <p:spPr>
          <a:xfrm>
            <a:off x="5871315" y="517378"/>
            <a:ext cx="3142680" cy="2457526"/>
          </a:xfrm>
          <a:prstGeom prst="rect">
            <a:avLst/>
          </a:prstGeom>
        </p:spPr>
      </p:pic>
      <p:sp>
        <p:nvSpPr>
          <p:cNvPr id="7" name="Rectangle 6"/>
          <p:cNvSpPr/>
          <p:nvPr/>
        </p:nvSpPr>
        <p:spPr>
          <a:xfrm>
            <a:off x="4572000" y="6581001"/>
            <a:ext cx="4572000" cy="276999"/>
          </a:xfrm>
          <a:prstGeom prst="rect">
            <a:avLst/>
          </a:prstGeom>
        </p:spPr>
        <p:txBody>
          <a:bodyPr>
            <a:spAutoFit/>
          </a:bodyPr>
          <a:lstStyle/>
          <a:p>
            <a:pPr algn="r"/>
            <a:r>
              <a:rPr lang="en-US" sz="1200" dirty="0">
                <a:hlinkClick r:id="rId4"/>
              </a:rPr>
              <a:t>https://commons.wikimedia.org/wiki/</a:t>
            </a:r>
            <a:r>
              <a:rPr lang="en-US" sz="1200" dirty="0" smtClean="0">
                <a:hlinkClick r:id="rId4"/>
              </a:rPr>
              <a:t>File:Leptin.png</a:t>
            </a:r>
            <a:endParaRPr lang="en-US" sz="1200" dirty="0"/>
          </a:p>
        </p:txBody>
      </p:sp>
      <p:sp>
        <p:nvSpPr>
          <p:cNvPr id="8" name="Rectangle 7"/>
          <p:cNvSpPr/>
          <p:nvPr/>
        </p:nvSpPr>
        <p:spPr>
          <a:xfrm>
            <a:off x="4572000" y="6349614"/>
            <a:ext cx="4572000" cy="276999"/>
          </a:xfrm>
          <a:prstGeom prst="rect">
            <a:avLst/>
          </a:prstGeom>
        </p:spPr>
        <p:txBody>
          <a:bodyPr>
            <a:spAutoFit/>
          </a:bodyPr>
          <a:lstStyle/>
          <a:p>
            <a:pPr algn="r"/>
            <a:r>
              <a:rPr lang="en-US" sz="1200" dirty="0">
                <a:hlinkClick r:id="rId5"/>
              </a:rPr>
              <a:t>https://commons.wikimedia.org/wiki/</a:t>
            </a:r>
            <a:r>
              <a:rPr lang="en-US" sz="1200" dirty="0" smtClean="0">
                <a:hlinkClick r:id="rId5"/>
              </a:rPr>
              <a:t>File:Fatmouse.jpg</a:t>
            </a:r>
            <a:endParaRPr lang="en-US" sz="1200" dirty="0"/>
          </a:p>
        </p:txBody>
      </p:sp>
      <p:sp>
        <p:nvSpPr>
          <p:cNvPr id="10" name="Rectangle 9"/>
          <p:cNvSpPr/>
          <p:nvPr/>
        </p:nvSpPr>
        <p:spPr>
          <a:xfrm>
            <a:off x="1561601" y="5038258"/>
            <a:ext cx="7349471" cy="923330"/>
          </a:xfrm>
          <a:prstGeom prst="rect">
            <a:avLst/>
          </a:prstGeom>
        </p:spPr>
        <p:txBody>
          <a:bodyPr wrap="square">
            <a:spAutoFit/>
          </a:bodyPr>
          <a:lstStyle/>
          <a:p>
            <a:r>
              <a:rPr lang="en-US" b="1" dirty="0">
                <a:solidFill>
                  <a:srgbClr val="FFFFFF"/>
                </a:solidFill>
              </a:rPr>
              <a:t>Effects:</a:t>
            </a:r>
          </a:p>
          <a:p>
            <a:r>
              <a:rPr lang="en-US" dirty="0" smtClean="0">
                <a:solidFill>
                  <a:srgbClr val="FFFF00"/>
                </a:solidFill>
              </a:rPr>
              <a:t>An increase </a:t>
            </a:r>
            <a:r>
              <a:rPr lang="en-US" dirty="0">
                <a:solidFill>
                  <a:srgbClr val="FFFF00"/>
                </a:solidFill>
              </a:rPr>
              <a:t>in adipose tissue increases </a:t>
            </a:r>
            <a:r>
              <a:rPr lang="en-US" dirty="0" err="1">
                <a:solidFill>
                  <a:srgbClr val="FFFF00"/>
                </a:solidFill>
              </a:rPr>
              <a:t>leptin</a:t>
            </a:r>
            <a:r>
              <a:rPr lang="en-US" dirty="0">
                <a:solidFill>
                  <a:srgbClr val="FFFF00"/>
                </a:solidFill>
              </a:rPr>
              <a:t> </a:t>
            </a:r>
            <a:r>
              <a:rPr lang="en-US" dirty="0" smtClean="0">
                <a:solidFill>
                  <a:srgbClr val="FFFF00"/>
                </a:solidFill>
              </a:rPr>
              <a:t>secretions into the blood, </a:t>
            </a:r>
            <a:r>
              <a:rPr lang="en-US" dirty="0">
                <a:solidFill>
                  <a:srgbClr val="FFFF00"/>
                </a:solidFill>
              </a:rPr>
              <a:t>causing appetite inhibition and hence reduced food intake.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33"/>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a:t>
            </a:r>
            <a:r>
              <a:rPr lang="en-US" sz="1400" dirty="0">
                <a:latin typeface="Arial"/>
                <a:cs typeface="Arial"/>
              </a:rPr>
              <a:t>2 Testing of </a:t>
            </a:r>
            <a:r>
              <a:rPr lang="en-US" sz="1400" dirty="0" err="1">
                <a:latin typeface="Arial"/>
                <a:cs typeface="Arial"/>
              </a:rPr>
              <a:t>leptin</a:t>
            </a:r>
            <a:r>
              <a:rPr lang="en-US" sz="1400" dirty="0">
                <a:latin typeface="Arial"/>
                <a:cs typeface="Arial"/>
              </a:rPr>
              <a:t> on patients with clinical obesity and reasons for the failure to control the disease</a:t>
            </a:r>
            <a:r>
              <a:rPr lang="en-US" sz="1400" dirty="0" smtClean="0">
                <a:latin typeface="Arial"/>
                <a:cs typeface="Arial"/>
              </a:rPr>
              <a:t>.</a:t>
            </a:r>
            <a:endParaRPr lang="en-US" sz="1400" dirty="0">
              <a:latin typeface="Arial"/>
              <a:cs typeface="Arial"/>
            </a:endParaRPr>
          </a:p>
        </p:txBody>
      </p:sp>
      <p:pic>
        <p:nvPicPr>
          <p:cNvPr id="6" name="Picture 5"/>
          <p:cNvPicPr>
            <a:picLocks noChangeAspect="1"/>
          </p:cNvPicPr>
          <p:nvPr/>
        </p:nvPicPr>
        <p:blipFill>
          <a:blip r:embed="rId2"/>
          <a:stretch>
            <a:fillRect/>
          </a:stretch>
        </p:blipFill>
        <p:spPr>
          <a:xfrm>
            <a:off x="1478238" y="1333500"/>
            <a:ext cx="7001867" cy="4759081"/>
          </a:xfrm>
          <a:prstGeom prst="rect">
            <a:avLst/>
          </a:prstGeom>
        </p:spPr>
      </p:pic>
      <p:sp>
        <p:nvSpPr>
          <p:cNvPr id="7" name="Rectangle 6"/>
          <p:cNvSpPr/>
          <p:nvPr/>
        </p:nvSpPr>
        <p:spPr>
          <a:xfrm>
            <a:off x="4572000" y="6581001"/>
            <a:ext cx="4572000" cy="276999"/>
          </a:xfrm>
          <a:prstGeom prst="rect">
            <a:avLst/>
          </a:prstGeom>
        </p:spPr>
        <p:txBody>
          <a:bodyPr>
            <a:spAutoFit/>
          </a:bodyPr>
          <a:lstStyle/>
          <a:p>
            <a:pPr algn="r"/>
            <a:r>
              <a:rPr lang="en-US" sz="1200" dirty="0">
                <a:hlinkClick r:id="rId3"/>
              </a:rPr>
              <a:t>https://commons.wikimedia.org/wiki/</a:t>
            </a:r>
            <a:r>
              <a:rPr lang="en-US" sz="1200" dirty="0" smtClean="0">
                <a:hlinkClick r:id="rId3"/>
              </a:rPr>
              <a:t>File:Fatmouse.jpg</a:t>
            </a:r>
            <a:endParaRPr lang="en-US" sz="1200" dirty="0"/>
          </a:p>
        </p:txBody>
      </p:sp>
      <p:sp>
        <p:nvSpPr>
          <p:cNvPr id="5" name="TextBox 4"/>
          <p:cNvSpPr txBox="1"/>
          <p:nvPr/>
        </p:nvSpPr>
        <p:spPr>
          <a:xfrm>
            <a:off x="1" y="978599"/>
            <a:ext cx="4320204" cy="923330"/>
          </a:xfrm>
          <a:prstGeom prst="rect">
            <a:avLst/>
          </a:prstGeom>
          <a:noFill/>
        </p:spPr>
        <p:txBody>
          <a:bodyPr wrap="square" rtlCol="0">
            <a:spAutoFit/>
          </a:bodyPr>
          <a:lstStyle/>
          <a:p>
            <a:r>
              <a:rPr lang="en-US" dirty="0" smtClean="0">
                <a:solidFill>
                  <a:schemeClr val="bg1"/>
                </a:solidFill>
              </a:rPr>
              <a:t>1949 Scientists discovered the </a:t>
            </a:r>
            <a:r>
              <a:rPr lang="en-US" dirty="0" err="1">
                <a:solidFill>
                  <a:schemeClr val="bg1"/>
                </a:solidFill>
              </a:rPr>
              <a:t>ob</a:t>
            </a:r>
            <a:r>
              <a:rPr lang="en-US" dirty="0">
                <a:solidFill>
                  <a:schemeClr val="bg1"/>
                </a:solidFill>
              </a:rPr>
              <a:t>/</a:t>
            </a:r>
            <a:r>
              <a:rPr lang="en-US" dirty="0" err="1">
                <a:solidFill>
                  <a:schemeClr val="bg1"/>
                </a:solidFill>
              </a:rPr>
              <a:t>ob</a:t>
            </a:r>
            <a:r>
              <a:rPr lang="en-US" dirty="0">
                <a:solidFill>
                  <a:schemeClr val="bg1"/>
                </a:solidFill>
              </a:rPr>
              <a:t> or obese </a:t>
            </a:r>
            <a:r>
              <a:rPr lang="en-US" dirty="0" smtClean="0">
                <a:solidFill>
                  <a:schemeClr val="bg1"/>
                </a:solidFill>
              </a:rPr>
              <a:t>mouse. It is </a:t>
            </a:r>
            <a:r>
              <a:rPr lang="en-US" dirty="0">
                <a:solidFill>
                  <a:schemeClr val="bg1"/>
                </a:solidFill>
              </a:rPr>
              <a:t>a mutant mouse that eats excessively and becomes profoundly obese</a:t>
            </a:r>
            <a:r>
              <a:rPr lang="en-US" dirty="0" smtClean="0">
                <a:solidFill>
                  <a:schemeClr val="bg1"/>
                </a:solidFill>
              </a:rPr>
              <a:t>.</a:t>
            </a:r>
          </a:p>
        </p:txBody>
      </p:sp>
      <p:sp>
        <p:nvSpPr>
          <p:cNvPr id="8" name="Rectangle 7"/>
          <p:cNvSpPr/>
          <p:nvPr/>
        </p:nvSpPr>
        <p:spPr>
          <a:xfrm>
            <a:off x="83280" y="414592"/>
            <a:ext cx="3804497" cy="461665"/>
          </a:xfrm>
          <a:prstGeom prst="rect">
            <a:avLst/>
          </a:prstGeom>
        </p:spPr>
        <p:txBody>
          <a:bodyPr wrap="none">
            <a:spAutoFit/>
          </a:bodyPr>
          <a:lstStyle/>
          <a:p>
            <a:r>
              <a:rPr lang="en-US" sz="2400" b="1" dirty="0" err="1" smtClean="0">
                <a:solidFill>
                  <a:srgbClr val="FFFFFF"/>
                </a:solidFill>
              </a:rPr>
              <a:t>Leptin</a:t>
            </a:r>
            <a:r>
              <a:rPr lang="en-US" sz="2400" b="1" dirty="0" smtClean="0">
                <a:solidFill>
                  <a:srgbClr val="FFFFFF"/>
                </a:solidFill>
              </a:rPr>
              <a:t> treatment for obesity </a:t>
            </a:r>
            <a:endParaRPr lang="en-US" sz="2400" b="1" dirty="0">
              <a:solidFill>
                <a:srgbClr val="FFFFFF"/>
              </a:solidFill>
            </a:endParaRPr>
          </a:p>
        </p:txBody>
      </p:sp>
      <p:sp>
        <p:nvSpPr>
          <p:cNvPr id="9" name="Rectangle 8"/>
          <p:cNvSpPr/>
          <p:nvPr/>
        </p:nvSpPr>
        <p:spPr>
          <a:xfrm>
            <a:off x="4934403" y="1255598"/>
            <a:ext cx="4209597" cy="923330"/>
          </a:xfrm>
          <a:prstGeom prst="rect">
            <a:avLst/>
          </a:prstGeom>
        </p:spPr>
        <p:txBody>
          <a:bodyPr wrap="square">
            <a:spAutoFit/>
          </a:bodyPr>
          <a:lstStyle/>
          <a:p>
            <a:r>
              <a:rPr lang="en-US" dirty="0" smtClean="0">
                <a:solidFill>
                  <a:schemeClr val="bg1"/>
                </a:solidFill>
              </a:rPr>
              <a:t>It </a:t>
            </a:r>
            <a:r>
              <a:rPr lang="en-US" dirty="0">
                <a:solidFill>
                  <a:schemeClr val="bg1"/>
                </a:solidFill>
              </a:rPr>
              <a:t>was found that obese mice possess two recessive alleles and consequently do not produce any </a:t>
            </a:r>
            <a:r>
              <a:rPr lang="en-US" dirty="0" err="1">
                <a:solidFill>
                  <a:schemeClr val="bg1"/>
                </a:solidFill>
              </a:rPr>
              <a:t>leptin</a:t>
            </a:r>
            <a:r>
              <a:rPr lang="en-US" dirty="0" smtClean="0">
                <a:solidFill>
                  <a:schemeClr val="bg1"/>
                </a:solidFill>
              </a:rPr>
              <a:t>.</a:t>
            </a:r>
          </a:p>
        </p:txBody>
      </p:sp>
      <p:sp>
        <p:nvSpPr>
          <p:cNvPr id="10" name="Rectangle 9"/>
          <p:cNvSpPr/>
          <p:nvPr/>
        </p:nvSpPr>
        <p:spPr>
          <a:xfrm>
            <a:off x="287331" y="4758875"/>
            <a:ext cx="8192774" cy="1754327"/>
          </a:xfrm>
          <a:prstGeom prst="rect">
            <a:avLst/>
          </a:prstGeom>
        </p:spPr>
        <p:txBody>
          <a:bodyPr wrap="square">
            <a:spAutoFit/>
          </a:bodyPr>
          <a:lstStyle/>
          <a:p>
            <a:r>
              <a:rPr lang="en-US" dirty="0" smtClean="0">
                <a:solidFill>
                  <a:schemeClr val="bg1"/>
                </a:solidFill>
              </a:rPr>
              <a:t>Clinical </a:t>
            </a:r>
            <a:r>
              <a:rPr lang="en-US" dirty="0">
                <a:solidFill>
                  <a:schemeClr val="bg1"/>
                </a:solidFill>
              </a:rPr>
              <a:t>trials </a:t>
            </a:r>
            <a:r>
              <a:rPr lang="en-US" dirty="0" smtClean="0">
                <a:solidFill>
                  <a:schemeClr val="bg1"/>
                </a:solidFill>
              </a:rPr>
              <a:t>were carried out to see if the effect was similar, but trials failed:</a:t>
            </a:r>
          </a:p>
          <a:p>
            <a:pPr marL="285750" indent="-285750">
              <a:buFont typeface="Arial"/>
              <a:buChar char="•"/>
            </a:pPr>
            <a:r>
              <a:rPr lang="en-US" dirty="0" smtClean="0">
                <a:solidFill>
                  <a:schemeClr val="bg1"/>
                </a:solidFill>
              </a:rPr>
              <a:t>Most </a:t>
            </a:r>
            <a:r>
              <a:rPr lang="en-US" dirty="0">
                <a:solidFill>
                  <a:schemeClr val="bg1"/>
                </a:solidFill>
              </a:rPr>
              <a:t>people have naturally high levels of </a:t>
            </a:r>
            <a:r>
              <a:rPr lang="en-US" dirty="0" err="1">
                <a:solidFill>
                  <a:schemeClr val="bg1"/>
                </a:solidFill>
              </a:rPr>
              <a:t>leptin</a:t>
            </a:r>
            <a:endParaRPr lang="en-US" dirty="0">
              <a:solidFill>
                <a:schemeClr val="bg1"/>
              </a:solidFill>
            </a:endParaRPr>
          </a:p>
          <a:p>
            <a:pPr marL="285750" indent="-285750">
              <a:buFont typeface="Arial"/>
              <a:buChar char="•"/>
            </a:pPr>
            <a:r>
              <a:rPr lang="en-US" dirty="0">
                <a:solidFill>
                  <a:schemeClr val="bg1"/>
                </a:solidFill>
              </a:rPr>
              <a:t>If linked to </a:t>
            </a:r>
            <a:r>
              <a:rPr lang="en-US" dirty="0" err="1">
                <a:solidFill>
                  <a:schemeClr val="bg1"/>
                </a:solidFill>
              </a:rPr>
              <a:t>leptin</a:t>
            </a:r>
            <a:r>
              <a:rPr lang="en-US" dirty="0">
                <a:solidFill>
                  <a:schemeClr val="bg1"/>
                </a:solidFill>
              </a:rPr>
              <a:t>, obesity in people is due to </a:t>
            </a:r>
            <a:r>
              <a:rPr lang="en-US" dirty="0" smtClean="0">
                <a:solidFill>
                  <a:schemeClr val="bg1"/>
                </a:solidFill>
              </a:rPr>
              <a:t>resistance, </a:t>
            </a:r>
            <a:r>
              <a:rPr lang="en-US" dirty="0">
                <a:solidFill>
                  <a:schemeClr val="bg1"/>
                </a:solidFill>
              </a:rPr>
              <a:t>of the appetite control </a:t>
            </a:r>
            <a:r>
              <a:rPr lang="en-US" dirty="0" err="1" smtClean="0">
                <a:solidFill>
                  <a:schemeClr val="bg1"/>
                </a:solidFill>
              </a:rPr>
              <a:t>centre</a:t>
            </a:r>
            <a:r>
              <a:rPr lang="en-US" dirty="0" smtClean="0">
                <a:solidFill>
                  <a:schemeClr val="bg1"/>
                </a:solidFill>
              </a:rPr>
              <a:t>, </a:t>
            </a:r>
            <a:r>
              <a:rPr lang="en-US" dirty="0">
                <a:solidFill>
                  <a:schemeClr val="bg1"/>
                </a:solidFill>
              </a:rPr>
              <a:t>to </a:t>
            </a:r>
            <a:r>
              <a:rPr lang="en-US" dirty="0" err="1">
                <a:solidFill>
                  <a:schemeClr val="bg1"/>
                </a:solidFill>
              </a:rPr>
              <a:t>leptin</a:t>
            </a:r>
            <a:endParaRPr lang="en-US" dirty="0">
              <a:solidFill>
                <a:schemeClr val="bg1"/>
              </a:solidFill>
            </a:endParaRPr>
          </a:p>
          <a:p>
            <a:pPr marL="285750" indent="-285750">
              <a:buFont typeface="Arial"/>
              <a:buChar char="•"/>
            </a:pPr>
            <a:r>
              <a:rPr lang="en-US" dirty="0">
                <a:solidFill>
                  <a:schemeClr val="bg1"/>
                </a:solidFill>
              </a:rPr>
              <a:t>Very few patients in the clinical trial experienced significant weight loss</a:t>
            </a:r>
          </a:p>
          <a:p>
            <a:pPr marL="285750" indent="-285750">
              <a:buFont typeface="Arial"/>
              <a:buChar char="•"/>
            </a:pPr>
            <a:r>
              <a:rPr lang="en-US" dirty="0">
                <a:solidFill>
                  <a:schemeClr val="bg1"/>
                </a:solidFill>
              </a:rPr>
              <a:t>Many patients experienced side-effects such as skin irritations</a:t>
            </a:r>
          </a:p>
        </p:txBody>
      </p:sp>
      <p:sp>
        <p:nvSpPr>
          <p:cNvPr id="11" name="Rectangle 10"/>
          <p:cNvSpPr/>
          <p:nvPr/>
        </p:nvSpPr>
        <p:spPr>
          <a:xfrm>
            <a:off x="0" y="2368589"/>
            <a:ext cx="3168584" cy="923330"/>
          </a:xfrm>
          <a:prstGeom prst="rect">
            <a:avLst/>
          </a:prstGeom>
        </p:spPr>
        <p:txBody>
          <a:bodyPr wrap="square">
            <a:spAutoFit/>
          </a:bodyPr>
          <a:lstStyle/>
          <a:p>
            <a:r>
              <a:rPr lang="en-US" dirty="0">
                <a:solidFill>
                  <a:schemeClr val="bg1"/>
                </a:solidFill>
              </a:rPr>
              <a:t>Obese mice treated </a:t>
            </a:r>
            <a:r>
              <a:rPr lang="en-US" dirty="0" smtClean="0">
                <a:solidFill>
                  <a:schemeClr val="bg1"/>
                </a:solidFill>
              </a:rPr>
              <a:t>with</a:t>
            </a:r>
          </a:p>
          <a:p>
            <a:r>
              <a:rPr lang="en-US" dirty="0" smtClean="0">
                <a:solidFill>
                  <a:schemeClr val="bg1"/>
                </a:solidFill>
              </a:rPr>
              <a:t> </a:t>
            </a:r>
            <a:r>
              <a:rPr lang="en-US" dirty="0" err="1">
                <a:solidFill>
                  <a:schemeClr val="bg1"/>
                </a:solidFill>
              </a:rPr>
              <a:t>leptin</a:t>
            </a:r>
            <a:r>
              <a:rPr lang="en-US" dirty="0">
                <a:solidFill>
                  <a:schemeClr val="bg1"/>
                </a:solidFill>
              </a:rPr>
              <a:t> saw large </a:t>
            </a:r>
            <a:r>
              <a:rPr lang="en-US" dirty="0" smtClean="0">
                <a:solidFill>
                  <a:schemeClr val="bg1"/>
                </a:solidFill>
              </a:rPr>
              <a:t>losses</a:t>
            </a:r>
          </a:p>
          <a:p>
            <a:r>
              <a:rPr lang="en-US" dirty="0" smtClean="0">
                <a:solidFill>
                  <a:schemeClr val="bg1"/>
                </a:solidFill>
              </a:rPr>
              <a:t>of </a:t>
            </a:r>
            <a:r>
              <a:rPr lang="en-US" dirty="0">
                <a:solidFill>
                  <a:schemeClr val="bg1"/>
                </a:solidFill>
              </a:rPr>
              <a:t>weight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598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0" y="4761"/>
            <a:ext cx="9144000" cy="43385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U4 Melatonin is secreted by the pineal gland to control circadian rhythms</a:t>
            </a:r>
            <a:r>
              <a:rPr lang="en-US" sz="1400" dirty="0" smtClean="0">
                <a:latin typeface="Arial"/>
                <a:cs typeface="Arial"/>
              </a:rPr>
              <a:t>. </a:t>
            </a:r>
            <a:r>
              <a:rPr lang="en-US" sz="1400" dirty="0">
                <a:latin typeface="Arial"/>
                <a:cs typeface="Arial"/>
              </a:rPr>
              <a:t>AND 6.6.A3 Causes of jet lag and use of melatonin to alleviate it</a:t>
            </a:r>
            <a:r>
              <a:rPr lang="en-US" sz="1400" dirty="0" smtClean="0">
                <a:latin typeface="Arial"/>
                <a:cs typeface="Arial"/>
              </a:rPr>
              <a:t>.</a:t>
            </a:r>
            <a:endParaRPr lang="en-US" sz="1400" dirty="0">
              <a:latin typeface="Arial"/>
              <a:cs typeface="Arial"/>
            </a:endParaRPr>
          </a:p>
        </p:txBody>
      </p:sp>
      <p:sp>
        <p:nvSpPr>
          <p:cNvPr id="4" name="Rectangle 3"/>
          <p:cNvSpPr/>
          <p:nvPr/>
        </p:nvSpPr>
        <p:spPr>
          <a:xfrm>
            <a:off x="108755" y="438621"/>
            <a:ext cx="1620906" cy="461665"/>
          </a:xfrm>
          <a:prstGeom prst="rect">
            <a:avLst/>
          </a:prstGeom>
        </p:spPr>
        <p:txBody>
          <a:bodyPr wrap="none">
            <a:spAutoFit/>
          </a:bodyPr>
          <a:lstStyle/>
          <a:p>
            <a:r>
              <a:rPr lang="en-US" sz="2400" b="1" dirty="0" smtClean="0">
                <a:solidFill>
                  <a:srgbClr val="FFFFFF"/>
                </a:solidFill>
                <a:latin typeface="Arial"/>
                <a:cs typeface="Arial"/>
              </a:rPr>
              <a:t>Melatonin</a:t>
            </a:r>
            <a:endParaRPr lang="en-US" sz="2400" b="1" dirty="0">
              <a:solidFill>
                <a:srgbClr val="FFFFFF"/>
              </a:solidFill>
            </a:endParaRPr>
          </a:p>
        </p:txBody>
      </p:sp>
      <p:sp>
        <p:nvSpPr>
          <p:cNvPr id="5" name="TextBox 4"/>
          <p:cNvSpPr txBox="1"/>
          <p:nvPr/>
        </p:nvSpPr>
        <p:spPr>
          <a:xfrm>
            <a:off x="275674" y="1103234"/>
            <a:ext cx="5095953" cy="1477328"/>
          </a:xfrm>
          <a:prstGeom prst="rect">
            <a:avLst/>
          </a:prstGeom>
          <a:noFill/>
        </p:spPr>
        <p:txBody>
          <a:bodyPr wrap="square" rtlCol="0">
            <a:spAutoFit/>
          </a:bodyPr>
          <a:lstStyle/>
          <a:p>
            <a:r>
              <a:rPr lang="en-US" b="1" dirty="0" smtClean="0">
                <a:solidFill>
                  <a:srgbClr val="FFFFFF"/>
                </a:solidFill>
              </a:rPr>
              <a:t>Produced by: </a:t>
            </a:r>
            <a:r>
              <a:rPr lang="en-US" dirty="0">
                <a:solidFill>
                  <a:srgbClr val="FFFF00"/>
                </a:solidFill>
              </a:rPr>
              <a:t>pineal </a:t>
            </a:r>
            <a:r>
              <a:rPr lang="en-US" dirty="0" smtClean="0">
                <a:solidFill>
                  <a:srgbClr val="FFFF00"/>
                </a:solidFill>
              </a:rPr>
              <a:t>gland in darkness</a:t>
            </a:r>
          </a:p>
          <a:p>
            <a:r>
              <a:rPr lang="en-US" b="1" dirty="0" smtClean="0">
                <a:solidFill>
                  <a:srgbClr val="FFFFFF"/>
                </a:solidFill>
              </a:rPr>
              <a:t>Targets: </a:t>
            </a:r>
            <a:r>
              <a:rPr lang="en-US" dirty="0" smtClean="0">
                <a:solidFill>
                  <a:srgbClr val="FFFF00"/>
                </a:solidFill>
              </a:rPr>
              <a:t>pituitary and other glands</a:t>
            </a:r>
          </a:p>
          <a:p>
            <a:r>
              <a:rPr lang="en-US" b="1" dirty="0" smtClean="0">
                <a:solidFill>
                  <a:srgbClr val="FFFFFF"/>
                </a:solidFill>
              </a:rPr>
              <a:t>Effects:</a:t>
            </a:r>
          </a:p>
          <a:p>
            <a:r>
              <a:rPr lang="en-US" dirty="0" smtClean="0">
                <a:solidFill>
                  <a:srgbClr val="FFFF00"/>
                </a:solidFill>
              </a:rPr>
              <a:t>synchronization </a:t>
            </a:r>
            <a:r>
              <a:rPr lang="en-US" dirty="0">
                <a:solidFill>
                  <a:srgbClr val="FFFF00"/>
                </a:solidFill>
              </a:rPr>
              <a:t>of the circadian rhythms </a:t>
            </a:r>
            <a:r>
              <a:rPr lang="en-US" dirty="0" smtClean="0">
                <a:solidFill>
                  <a:srgbClr val="FFFF00"/>
                </a:solidFill>
              </a:rPr>
              <a:t>including </a:t>
            </a:r>
            <a:r>
              <a:rPr lang="en-US" dirty="0">
                <a:solidFill>
                  <a:srgbClr val="FFFF00"/>
                </a:solidFill>
              </a:rPr>
              <a:t>sleep </a:t>
            </a:r>
            <a:r>
              <a:rPr lang="en-US" dirty="0" smtClean="0">
                <a:solidFill>
                  <a:srgbClr val="FFFF00"/>
                </a:solidFill>
              </a:rPr>
              <a:t>timing</a:t>
            </a:r>
            <a:r>
              <a:rPr lang="en-US" dirty="0">
                <a:solidFill>
                  <a:srgbClr val="FFFF00"/>
                </a:solidFill>
              </a:rPr>
              <a:t> </a:t>
            </a:r>
            <a:r>
              <a:rPr lang="en-US" dirty="0" smtClean="0">
                <a:solidFill>
                  <a:srgbClr val="FFFF00"/>
                </a:solidFill>
              </a:rPr>
              <a:t>and blood </a:t>
            </a:r>
            <a:r>
              <a:rPr lang="en-US" dirty="0">
                <a:solidFill>
                  <a:srgbClr val="FFFF00"/>
                </a:solidFill>
              </a:rPr>
              <a:t>pressure regulation</a:t>
            </a:r>
            <a:endParaRPr lang="en-US" b="1" dirty="0" smtClean="0">
              <a:solidFill>
                <a:srgbClr val="FFFF00"/>
              </a:solidFill>
            </a:endParaRPr>
          </a:p>
        </p:txBody>
      </p:sp>
      <p:sp>
        <p:nvSpPr>
          <p:cNvPr id="2" name="Rectangle 1"/>
          <p:cNvSpPr/>
          <p:nvPr/>
        </p:nvSpPr>
        <p:spPr>
          <a:xfrm>
            <a:off x="0" y="5399825"/>
            <a:ext cx="4184873" cy="646331"/>
          </a:xfrm>
          <a:prstGeom prst="rect">
            <a:avLst/>
          </a:prstGeom>
        </p:spPr>
        <p:txBody>
          <a:bodyPr wrap="square">
            <a:spAutoFit/>
          </a:bodyPr>
          <a:lstStyle/>
          <a:p>
            <a:r>
              <a:rPr lang="en-US" dirty="0" smtClean="0">
                <a:solidFill>
                  <a:schemeClr val="bg1"/>
                </a:solidFill>
              </a:rPr>
              <a:t>Taking melatonin close </a:t>
            </a:r>
            <a:r>
              <a:rPr lang="en-US" dirty="0">
                <a:solidFill>
                  <a:schemeClr val="bg1"/>
                </a:solidFill>
              </a:rPr>
              <a:t>to the </a:t>
            </a:r>
            <a:r>
              <a:rPr lang="en-US" dirty="0" smtClean="0">
                <a:solidFill>
                  <a:schemeClr val="bg1"/>
                </a:solidFill>
              </a:rPr>
              <a:t>sleep time </a:t>
            </a:r>
            <a:r>
              <a:rPr lang="en-US" dirty="0">
                <a:solidFill>
                  <a:schemeClr val="bg1"/>
                </a:solidFill>
              </a:rPr>
              <a:t>of the destination can alleviate </a:t>
            </a:r>
            <a:r>
              <a:rPr lang="en-US" dirty="0" smtClean="0">
                <a:solidFill>
                  <a:schemeClr val="bg1"/>
                </a:solidFill>
              </a:rPr>
              <a:t>symptoms.</a:t>
            </a:r>
            <a:endParaRPr lang="en-US" dirty="0">
              <a:solidFill>
                <a:schemeClr val="bg1"/>
              </a:solidFill>
            </a:endParaRPr>
          </a:p>
        </p:txBody>
      </p:sp>
      <p:sp>
        <p:nvSpPr>
          <p:cNvPr id="6" name="Rectangle 5"/>
          <p:cNvSpPr/>
          <p:nvPr/>
        </p:nvSpPr>
        <p:spPr>
          <a:xfrm>
            <a:off x="0" y="2757052"/>
            <a:ext cx="7915604" cy="923330"/>
          </a:xfrm>
          <a:prstGeom prst="rect">
            <a:avLst/>
          </a:prstGeom>
        </p:spPr>
        <p:txBody>
          <a:bodyPr wrap="square">
            <a:spAutoFit/>
          </a:bodyPr>
          <a:lstStyle/>
          <a:p>
            <a:r>
              <a:rPr lang="en-US" dirty="0">
                <a:solidFill>
                  <a:schemeClr val="bg1"/>
                </a:solidFill>
              </a:rPr>
              <a:t>Jet lag is a condition caused by travelling rapidly between time zones. Symptoms often experienced are sleep disturbance, headaches,  fatigue, irritability. Symptoms usually fade after a few days. </a:t>
            </a:r>
          </a:p>
        </p:txBody>
      </p:sp>
      <p:sp>
        <p:nvSpPr>
          <p:cNvPr id="7" name="Rectangle 6"/>
          <p:cNvSpPr/>
          <p:nvPr/>
        </p:nvSpPr>
        <p:spPr>
          <a:xfrm>
            <a:off x="0" y="3956344"/>
            <a:ext cx="4184873" cy="1200329"/>
          </a:xfrm>
          <a:prstGeom prst="rect">
            <a:avLst/>
          </a:prstGeom>
        </p:spPr>
        <p:txBody>
          <a:bodyPr wrap="square">
            <a:spAutoFit/>
          </a:bodyPr>
          <a:lstStyle/>
          <a:p>
            <a:r>
              <a:rPr lang="en-US" dirty="0">
                <a:solidFill>
                  <a:schemeClr val="bg1"/>
                </a:solidFill>
              </a:rPr>
              <a:t>Jet lag is caused by the pineal gland continuing to set a circadian rhythm for the point of origin rather than the current time zone. </a:t>
            </a:r>
          </a:p>
        </p:txBody>
      </p:sp>
      <p:pic>
        <p:nvPicPr>
          <p:cNvPr id="8" name="Picture 7"/>
          <p:cNvPicPr>
            <a:picLocks noChangeAspect="1"/>
          </p:cNvPicPr>
          <p:nvPr/>
        </p:nvPicPr>
        <p:blipFill>
          <a:blip r:embed="rId2"/>
          <a:stretch>
            <a:fillRect/>
          </a:stretch>
        </p:blipFill>
        <p:spPr>
          <a:xfrm>
            <a:off x="5371627" y="345066"/>
            <a:ext cx="3553758" cy="2443209"/>
          </a:xfrm>
          <a:prstGeom prst="rect">
            <a:avLst/>
          </a:prstGeom>
        </p:spPr>
      </p:pic>
      <p:pic>
        <p:nvPicPr>
          <p:cNvPr id="9" name="Picture 8"/>
          <p:cNvPicPr>
            <a:picLocks noChangeAspect="1"/>
          </p:cNvPicPr>
          <p:nvPr/>
        </p:nvPicPr>
        <p:blipFill>
          <a:blip r:embed="rId3"/>
          <a:stretch>
            <a:fillRect/>
          </a:stretch>
        </p:blipFill>
        <p:spPr>
          <a:xfrm>
            <a:off x="4356100" y="3604020"/>
            <a:ext cx="4787900" cy="2171700"/>
          </a:xfrm>
          <a:prstGeom prst="rect">
            <a:avLst/>
          </a:prstGeom>
        </p:spPr>
      </p:pic>
      <p:sp>
        <p:nvSpPr>
          <p:cNvPr id="10" name="Rectangle 9"/>
          <p:cNvSpPr/>
          <p:nvPr/>
        </p:nvSpPr>
        <p:spPr>
          <a:xfrm>
            <a:off x="2206948" y="6581001"/>
            <a:ext cx="6937052" cy="276999"/>
          </a:xfrm>
          <a:prstGeom prst="rect">
            <a:avLst/>
          </a:prstGeom>
        </p:spPr>
        <p:txBody>
          <a:bodyPr wrap="square">
            <a:spAutoFit/>
          </a:bodyPr>
          <a:lstStyle/>
          <a:p>
            <a:pPr algn="r"/>
            <a:r>
              <a:rPr lang="en-US" sz="1200" dirty="0">
                <a:hlinkClick r:id="rId4"/>
              </a:rPr>
              <a:t>http://www.nhs.uk/Livewell/travelhealth/PublishingImages/sb10065516i-001_jet-lag_377x171.</a:t>
            </a:r>
            <a:r>
              <a:rPr lang="en-US" sz="1200" dirty="0" smtClean="0">
                <a:hlinkClick r:id="rId4"/>
              </a:rPr>
              <a:t>jpg</a:t>
            </a:r>
            <a:endParaRPr lang="en-US" sz="1200" dirty="0"/>
          </a:p>
        </p:txBody>
      </p:sp>
      <p:sp>
        <p:nvSpPr>
          <p:cNvPr id="11" name="Rectangle 10"/>
          <p:cNvSpPr/>
          <p:nvPr/>
        </p:nvSpPr>
        <p:spPr>
          <a:xfrm>
            <a:off x="2504615" y="6400857"/>
            <a:ext cx="6639385" cy="276999"/>
          </a:xfrm>
          <a:prstGeom prst="rect">
            <a:avLst/>
          </a:prstGeom>
        </p:spPr>
        <p:txBody>
          <a:bodyPr wrap="square">
            <a:spAutoFit/>
          </a:bodyPr>
          <a:lstStyle/>
          <a:p>
            <a:pPr algn="r"/>
            <a:r>
              <a:rPr lang="en-US" sz="1200" dirty="0">
                <a:hlinkClick r:id="rId5"/>
              </a:rPr>
              <a:t>https://commons.wikimedia.org/wiki/</a:t>
            </a:r>
            <a:r>
              <a:rPr lang="en-US" sz="1200" dirty="0" smtClean="0">
                <a:hlinkClick r:id="rId5"/>
              </a:rPr>
              <a:t>File:Melatonin_molecule_ball.png</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U5 A gene on the Y chromosome causes embryonic gonads to develop as testes and secrete testosterone</a:t>
            </a:r>
            <a:r>
              <a:rPr lang="en-US" sz="1400" dirty="0" smtClean="0">
                <a:latin typeface="Arial"/>
                <a:cs typeface="Arial"/>
              </a:rPr>
              <a:t>.</a:t>
            </a:r>
            <a:endParaRPr lang="en-US" sz="1400" dirty="0">
              <a:latin typeface="Arial"/>
              <a:cs typeface="Arial"/>
            </a:endParaRPr>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878478"/>
            <a:ext cx="3971925" cy="3038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4343400" y="878478"/>
            <a:ext cx="4495800" cy="2308324"/>
          </a:xfrm>
          <a:prstGeom prst="rect">
            <a:avLst/>
          </a:prstGeom>
          <a:noFill/>
        </p:spPr>
        <p:txBody>
          <a:bodyPr wrap="square" rtlCol="0">
            <a:spAutoFit/>
          </a:bodyPr>
          <a:lstStyle/>
          <a:p>
            <a:r>
              <a:rPr lang="en-US" dirty="0"/>
              <a:t>Humans have </a:t>
            </a:r>
            <a:r>
              <a:rPr lang="en-US" b="1" dirty="0"/>
              <a:t>23 pairs of chromosomes</a:t>
            </a:r>
            <a:r>
              <a:rPr lang="en-US" dirty="0"/>
              <a:t> in diploid somatic cells (n=2). </a:t>
            </a:r>
          </a:p>
          <a:p>
            <a:endParaRPr lang="en-US" dirty="0"/>
          </a:p>
          <a:p>
            <a:r>
              <a:rPr lang="en-US" dirty="0"/>
              <a:t>22 pairs of these are </a:t>
            </a:r>
            <a:r>
              <a:rPr lang="en-US" b="1" dirty="0"/>
              <a:t>autosomes</a:t>
            </a:r>
            <a:r>
              <a:rPr lang="en-US" dirty="0"/>
              <a:t>, which are homologous pairs. </a:t>
            </a:r>
          </a:p>
          <a:p>
            <a:endParaRPr lang="en-US" dirty="0"/>
          </a:p>
          <a:p>
            <a:r>
              <a:rPr lang="en-US" dirty="0"/>
              <a:t>One pair is the </a:t>
            </a:r>
            <a:r>
              <a:rPr lang="en-US" b="1" dirty="0"/>
              <a:t>sex chromosomes</a:t>
            </a:r>
            <a:r>
              <a:rPr lang="en-US" dirty="0"/>
              <a:t>. </a:t>
            </a:r>
          </a:p>
          <a:p>
            <a:r>
              <a:rPr lang="en-US" dirty="0"/>
              <a:t>XX gives the female gender, XY  gives male. </a:t>
            </a:r>
          </a:p>
        </p:txBody>
      </p:sp>
      <p:sp>
        <p:nvSpPr>
          <p:cNvPr id="6" name="TextBox 5"/>
          <p:cNvSpPr txBox="1"/>
          <p:nvPr/>
        </p:nvSpPr>
        <p:spPr>
          <a:xfrm>
            <a:off x="1808016" y="4370872"/>
            <a:ext cx="4371109" cy="1754326"/>
          </a:xfrm>
          <a:prstGeom prst="rect">
            <a:avLst/>
          </a:prstGeom>
          <a:noFill/>
        </p:spPr>
        <p:txBody>
          <a:bodyPr wrap="square" rtlCol="0">
            <a:spAutoFit/>
          </a:bodyPr>
          <a:lstStyle/>
          <a:p>
            <a:pPr algn="r"/>
            <a:r>
              <a:rPr lang="en-US" dirty="0"/>
              <a:t>The X chromosome is much larger than the Y. </a:t>
            </a:r>
          </a:p>
          <a:p>
            <a:pPr algn="r"/>
            <a:r>
              <a:rPr lang="en-US" dirty="0"/>
              <a:t>X carries many genes in the </a:t>
            </a:r>
            <a:r>
              <a:rPr lang="en-US" dirty="0">
                <a:solidFill>
                  <a:srgbClr val="00B050"/>
                </a:solidFill>
              </a:rPr>
              <a:t>non-homologous region</a:t>
            </a:r>
            <a:r>
              <a:rPr lang="en-US" dirty="0"/>
              <a:t> which are not present on Y.</a:t>
            </a:r>
          </a:p>
          <a:p>
            <a:pPr algn="r"/>
            <a:r>
              <a:rPr lang="en-US" dirty="0"/>
              <a:t> </a:t>
            </a:r>
          </a:p>
          <a:p>
            <a:pPr algn="r"/>
            <a:r>
              <a:rPr lang="en-US" dirty="0"/>
              <a:t>The presence and expression of the SRY gene on Y leads to male development.  </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20688" y="3218653"/>
            <a:ext cx="2438402" cy="324565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Rectangle 7">
            <a:hlinkClick r:id="rId5"/>
          </p:cNvPr>
          <p:cNvSpPr/>
          <p:nvPr/>
        </p:nvSpPr>
        <p:spPr>
          <a:xfrm>
            <a:off x="3745712" y="6611779"/>
            <a:ext cx="5398288" cy="246221"/>
          </a:xfrm>
          <a:prstGeom prst="rect">
            <a:avLst/>
          </a:prstGeom>
        </p:spPr>
        <p:txBody>
          <a:bodyPr wrap="square">
            <a:spAutoFit/>
          </a:bodyPr>
          <a:lstStyle/>
          <a:p>
            <a:pPr algn="r"/>
            <a:r>
              <a:rPr lang="en-US" sz="1000" b="1" dirty="0"/>
              <a:t>Chromosome images from </a:t>
            </a:r>
            <a:r>
              <a:rPr lang="en-US" sz="1000" b="1" dirty="0" smtClean="0"/>
              <a:t>Wikipedia: </a:t>
            </a:r>
            <a:r>
              <a:rPr lang="en-US" sz="1000" dirty="0" smtClean="0"/>
              <a:t>http</a:t>
            </a:r>
            <a:r>
              <a:rPr lang="en-US" sz="1000" dirty="0"/>
              <a:t>://en.wikipedia.org/wiki/Y_chromosome</a:t>
            </a:r>
          </a:p>
        </p:txBody>
      </p:sp>
      <p:sp>
        <p:nvSpPr>
          <p:cNvPr id="2" name="TextBox 1"/>
          <p:cNvSpPr txBox="1"/>
          <p:nvPr/>
        </p:nvSpPr>
        <p:spPr>
          <a:xfrm>
            <a:off x="0" y="304058"/>
            <a:ext cx="2864386" cy="523220"/>
          </a:xfrm>
          <a:prstGeom prst="rect">
            <a:avLst/>
          </a:prstGeom>
          <a:noFill/>
        </p:spPr>
        <p:txBody>
          <a:bodyPr wrap="none" rtlCol="0">
            <a:spAutoFit/>
          </a:bodyPr>
          <a:lstStyle/>
          <a:p>
            <a:r>
              <a:rPr lang="en-US" sz="2800" dirty="0" smtClean="0"/>
              <a:t>Sex determination</a:t>
            </a:r>
            <a:endParaRPr lang="en-US" sz="2800" dirty="0"/>
          </a:p>
        </p:txBody>
      </p:sp>
      <p:sp>
        <p:nvSpPr>
          <p:cNvPr id="9" name="TextBox 8"/>
          <p:cNvSpPr txBox="1"/>
          <p:nvPr/>
        </p:nvSpPr>
        <p:spPr>
          <a:xfrm>
            <a:off x="7793177" y="4001540"/>
            <a:ext cx="1032166" cy="369332"/>
          </a:xfrm>
          <a:prstGeom prst="rect">
            <a:avLst/>
          </a:prstGeom>
          <a:noFill/>
          <a:ln>
            <a:solidFill>
              <a:srgbClr val="C00000"/>
            </a:solidFill>
          </a:ln>
        </p:spPr>
        <p:txBody>
          <a:bodyPr wrap="square" rtlCol="0">
            <a:spAutoFit/>
          </a:bodyPr>
          <a:lstStyle/>
          <a:p>
            <a:pPr algn="r"/>
            <a:r>
              <a:rPr lang="en-US" dirty="0">
                <a:solidFill>
                  <a:schemeClr val="accent2"/>
                </a:solidFill>
              </a:rPr>
              <a:t>SRY</a:t>
            </a:r>
          </a:p>
        </p:txBody>
      </p:sp>
      <p:pic>
        <p:nvPicPr>
          <p:cNvPr id="10" name="Picture 9">
            <a:hlinkClick r:id="rId6"/>
          </p:cNvPr>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547979"/>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U5 A gene on the Y chromosome causes embryonic gonads to develop as testes and secrete testosterone</a:t>
            </a:r>
            <a:r>
              <a:rPr lang="en-US" sz="1400" dirty="0" smtClean="0">
                <a:latin typeface="Arial"/>
                <a:cs typeface="Arial"/>
              </a:rPr>
              <a:t>.</a:t>
            </a:r>
            <a:endParaRPr lang="en-US" sz="1400" dirty="0">
              <a:latin typeface="Arial"/>
              <a:cs typeface="Arial"/>
            </a:endParaRPr>
          </a:p>
        </p:txBody>
      </p:sp>
      <p:sp>
        <p:nvSpPr>
          <p:cNvPr id="2" name="TextBox 1"/>
          <p:cNvSpPr txBox="1"/>
          <p:nvPr/>
        </p:nvSpPr>
        <p:spPr>
          <a:xfrm>
            <a:off x="0" y="304058"/>
            <a:ext cx="2864386" cy="523220"/>
          </a:xfrm>
          <a:prstGeom prst="rect">
            <a:avLst/>
          </a:prstGeom>
          <a:noFill/>
        </p:spPr>
        <p:txBody>
          <a:bodyPr wrap="none" rtlCol="0">
            <a:spAutoFit/>
          </a:bodyPr>
          <a:lstStyle/>
          <a:p>
            <a:r>
              <a:rPr lang="en-US" sz="2800" dirty="0" smtClean="0"/>
              <a:t>Sex determination</a:t>
            </a:r>
            <a:endParaRPr lang="en-US" sz="2800" dirty="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42605" y="721779"/>
            <a:ext cx="3516485" cy="468064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TextBox 10"/>
          <p:cNvSpPr txBox="1"/>
          <p:nvPr/>
        </p:nvSpPr>
        <p:spPr>
          <a:xfrm>
            <a:off x="7336829" y="2862452"/>
            <a:ext cx="1488514" cy="369332"/>
          </a:xfrm>
          <a:prstGeom prst="rect">
            <a:avLst/>
          </a:prstGeom>
          <a:noFill/>
          <a:ln>
            <a:solidFill>
              <a:srgbClr val="C00000"/>
            </a:solidFill>
          </a:ln>
        </p:spPr>
        <p:txBody>
          <a:bodyPr wrap="square" rtlCol="0">
            <a:spAutoFit/>
          </a:bodyPr>
          <a:lstStyle/>
          <a:p>
            <a:pPr algn="r"/>
            <a:r>
              <a:rPr lang="en-US" dirty="0">
                <a:solidFill>
                  <a:schemeClr val="accent2"/>
                </a:solidFill>
              </a:rPr>
              <a:t>SRY</a:t>
            </a:r>
          </a:p>
        </p:txBody>
      </p:sp>
      <p:sp>
        <p:nvSpPr>
          <p:cNvPr id="12" name="TextBox 11"/>
          <p:cNvSpPr txBox="1"/>
          <p:nvPr/>
        </p:nvSpPr>
        <p:spPr>
          <a:xfrm>
            <a:off x="239432" y="936957"/>
            <a:ext cx="3952397" cy="4524316"/>
          </a:xfrm>
          <a:prstGeom prst="rect">
            <a:avLst/>
          </a:prstGeom>
          <a:noFill/>
        </p:spPr>
        <p:txBody>
          <a:bodyPr wrap="square" rtlCol="0">
            <a:spAutoFit/>
          </a:bodyPr>
          <a:lstStyle/>
          <a:p>
            <a:r>
              <a:rPr lang="en-US" dirty="0" smtClean="0"/>
              <a:t>In embryos </a:t>
            </a:r>
            <a:r>
              <a:rPr lang="en-US" dirty="0"/>
              <a:t>t</a:t>
            </a:r>
            <a:r>
              <a:rPr lang="en-US" dirty="0" smtClean="0"/>
              <a:t>he </a:t>
            </a:r>
            <a:r>
              <a:rPr lang="en-US" dirty="0"/>
              <a:t>first appearance of the </a:t>
            </a:r>
            <a:r>
              <a:rPr lang="en-US" dirty="0" smtClean="0"/>
              <a:t>gonads </a:t>
            </a:r>
            <a:r>
              <a:rPr lang="en-US" dirty="0"/>
              <a:t>is essentially the same in the two </a:t>
            </a:r>
            <a:r>
              <a:rPr lang="en-US" dirty="0" smtClean="0"/>
              <a:t>sexes. Gonads </a:t>
            </a:r>
            <a:r>
              <a:rPr lang="en-US" dirty="0"/>
              <a:t>could become either ovaries or testes</a:t>
            </a:r>
            <a:r>
              <a:rPr lang="en-US" dirty="0" smtClean="0"/>
              <a:t>.</a:t>
            </a:r>
          </a:p>
          <a:p>
            <a:endParaRPr lang="en-US" dirty="0"/>
          </a:p>
          <a:p>
            <a:r>
              <a:rPr lang="en-US" dirty="0" smtClean="0"/>
              <a:t>If present the SRY gene encodes for a protein known as testis </a:t>
            </a:r>
            <a:r>
              <a:rPr lang="en-US" dirty="0"/>
              <a:t>determining </a:t>
            </a:r>
            <a:r>
              <a:rPr lang="en-US" dirty="0" smtClean="0"/>
              <a:t>factor (TDF). TDF is a DNA binding protein which acts as a transcription factor promoting the expression of other genes.</a:t>
            </a:r>
          </a:p>
          <a:p>
            <a:endParaRPr lang="en-US" dirty="0"/>
          </a:p>
          <a:p>
            <a:r>
              <a:rPr lang="en-US" dirty="0"/>
              <a:t>In the presence of TDF the gonads become testis. In the absence of TDF the gonads become ovaries and the developing fetus becomes female</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6079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150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U6 Testosterone causes pre-natal development of male genitalia and both sperm production and development of male secondary sexual characteristics during puberty</a:t>
            </a:r>
            <a:r>
              <a:rPr lang="en-US" sz="1400" dirty="0" smtClean="0">
                <a:latin typeface="Arial"/>
                <a:cs typeface="Arial"/>
              </a:rPr>
              <a:t>.</a:t>
            </a:r>
            <a:endParaRPr lang="en-US" sz="1400" dirty="0">
              <a:latin typeface="Arial"/>
              <a:cs typeface="Arial"/>
            </a:endParaRPr>
          </a:p>
        </p:txBody>
      </p:sp>
      <p:pic>
        <p:nvPicPr>
          <p:cNvPr id="2" name="Picture 1"/>
          <p:cNvPicPr>
            <a:picLocks noChangeAspect="1"/>
          </p:cNvPicPr>
          <p:nvPr/>
        </p:nvPicPr>
        <p:blipFill>
          <a:blip r:embed="rId2"/>
          <a:stretch>
            <a:fillRect/>
          </a:stretch>
        </p:blipFill>
        <p:spPr>
          <a:xfrm>
            <a:off x="1168400" y="812800"/>
            <a:ext cx="6807200" cy="5232400"/>
          </a:xfrm>
          <a:prstGeom prst="rect">
            <a:avLst/>
          </a:prstGeom>
        </p:spPr>
      </p:pic>
      <p:sp>
        <p:nvSpPr>
          <p:cNvPr id="4" name="Rectangle 3"/>
          <p:cNvSpPr/>
          <p:nvPr/>
        </p:nvSpPr>
        <p:spPr>
          <a:xfrm>
            <a:off x="4572000" y="6618516"/>
            <a:ext cx="4572000" cy="276999"/>
          </a:xfrm>
          <a:prstGeom prst="rect">
            <a:avLst/>
          </a:prstGeom>
        </p:spPr>
        <p:txBody>
          <a:bodyPr>
            <a:spAutoFit/>
          </a:bodyPr>
          <a:lstStyle/>
          <a:p>
            <a:pPr algn="r"/>
            <a:r>
              <a:rPr lang="en-US" sz="1200" dirty="0">
                <a:hlinkClick r:id="rId3"/>
              </a:rPr>
              <a:t>http://schoolbag.info/biology/concepts/188.</a:t>
            </a:r>
            <a:r>
              <a:rPr lang="en-US" sz="1200" dirty="0" smtClean="0">
                <a:hlinkClick r:id="rId3"/>
              </a:rPr>
              <a:t>html</a:t>
            </a:r>
            <a:endParaRPr lang="en-US" sz="1200" dirty="0"/>
          </a:p>
        </p:txBody>
      </p:sp>
      <p:sp>
        <p:nvSpPr>
          <p:cNvPr id="5" name="Rectangle 4"/>
          <p:cNvSpPr/>
          <p:nvPr/>
        </p:nvSpPr>
        <p:spPr>
          <a:xfrm>
            <a:off x="0" y="1064012"/>
            <a:ext cx="3484880" cy="923330"/>
          </a:xfrm>
          <a:prstGeom prst="rect">
            <a:avLst/>
          </a:prstGeom>
        </p:spPr>
        <p:txBody>
          <a:bodyPr wrap="square">
            <a:spAutoFit/>
          </a:bodyPr>
          <a:lstStyle/>
          <a:p>
            <a:r>
              <a:rPr lang="en-US" dirty="0"/>
              <a:t>The testes develop from the embryonic </a:t>
            </a:r>
            <a:r>
              <a:rPr lang="en-US" dirty="0" smtClean="0"/>
              <a:t>gonads when the the </a:t>
            </a:r>
            <a:r>
              <a:rPr lang="en-US" dirty="0"/>
              <a:t>embryo is becoming a </a:t>
            </a:r>
            <a:r>
              <a:rPr lang="en-US" dirty="0" smtClean="0"/>
              <a:t>fetus.</a:t>
            </a:r>
          </a:p>
        </p:txBody>
      </p:sp>
      <p:sp>
        <p:nvSpPr>
          <p:cNvPr id="6" name="Rectangle 5"/>
          <p:cNvSpPr/>
          <p:nvPr/>
        </p:nvSpPr>
        <p:spPr>
          <a:xfrm>
            <a:off x="0" y="419850"/>
            <a:ext cx="1946867" cy="461665"/>
          </a:xfrm>
          <a:prstGeom prst="rect">
            <a:avLst/>
          </a:prstGeom>
        </p:spPr>
        <p:txBody>
          <a:bodyPr wrap="none">
            <a:spAutoFit/>
          </a:bodyPr>
          <a:lstStyle/>
          <a:p>
            <a:r>
              <a:rPr lang="en-US" sz="2400" dirty="0">
                <a:latin typeface="Arial"/>
                <a:cs typeface="Arial"/>
              </a:rPr>
              <a:t>Testosterone </a:t>
            </a:r>
            <a:endParaRPr lang="en-US" sz="2400" dirty="0"/>
          </a:p>
        </p:txBody>
      </p:sp>
      <p:sp>
        <p:nvSpPr>
          <p:cNvPr id="7" name="Rectangle 6"/>
          <p:cNvSpPr/>
          <p:nvPr/>
        </p:nvSpPr>
        <p:spPr>
          <a:xfrm>
            <a:off x="4389120" y="3432136"/>
            <a:ext cx="4754880" cy="2308324"/>
          </a:xfrm>
          <a:prstGeom prst="rect">
            <a:avLst/>
          </a:prstGeom>
          <a:solidFill>
            <a:srgbClr val="FFFFFF"/>
          </a:solidFill>
        </p:spPr>
        <p:txBody>
          <a:bodyPr wrap="square">
            <a:spAutoFit/>
          </a:bodyPr>
          <a:lstStyle/>
          <a:p>
            <a:r>
              <a:rPr lang="en-US" dirty="0"/>
              <a:t>At puberty the secretion of testosterone </a:t>
            </a:r>
            <a:r>
              <a:rPr lang="en-US" dirty="0" smtClean="0"/>
              <a:t>increases causing:</a:t>
            </a:r>
          </a:p>
          <a:p>
            <a:pPr marL="285750" indent="-285750">
              <a:buFont typeface="Arial"/>
              <a:buChar char="•"/>
            </a:pPr>
            <a:r>
              <a:rPr lang="en-US" dirty="0" smtClean="0"/>
              <a:t>The </a:t>
            </a:r>
            <a:r>
              <a:rPr lang="en-US" dirty="0"/>
              <a:t>primary sexual </a:t>
            </a:r>
            <a:r>
              <a:rPr lang="en-US" dirty="0" smtClean="0"/>
              <a:t>characteristic of sperm </a:t>
            </a:r>
            <a:r>
              <a:rPr lang="en-US" dirty="0"/>
              <a:t>production in the </a:t>
            </a:r>
            <a:r>
              <a:rPr lang="en-US" dirty="0" smtClean="0"/>
              <a:t>testes</a:t>
            </a:r>
          </a:p>
          <a:p>
            <a:pPr marL="285750" indent="-285750">
              <a:buFont typeface="Arial"/>
              <a:buChar char="•"/>
            </a:pPr>
            <a:r>
              <a:rPr lang="en-US" dirty="0" smtClean="0"/>
              <a:t>Development of secondary </a:t>
            </a:r>
            <a:r>
              <a:rPr lang="en-US" dirty="0"/>
              <a:t>sexual characteristics </a:t>
            </a:r>
            <a:r>
              <a:rPr lang="en-US" dirty="0" smtClean="0"/>
              <a:t>such </a:t>
            </a:r>
            <a:r>
              <a:rPr lang="en-US" dirty="0"/>
              <a:t>as enlargement of the penis, growth of pubic hair and deepening of the </a:t>
            </a:r>
            <a:r>
              <a:rPr lang="en-US" dirty="0" smtClean="0"/>
              <a:t>voice</a:t>
            </a:r>
            <a:endParaRPr lang="en-US" dirty="0"/>
          </a:p>
        </p:txBody>
      </p:sp>
      <p:sp>
        <p:nvSpPr>
          <p:cNvPr id="8" name="Rectangle 7"/>
          <p:cNvSpPr/>
          <p:nvPr/>
        </p:nvSpPr>
        <p:spPr>
          <a:xfrm>
            <a:off x="0" y="2411830"/>
            <a:ext cx="2448560" cy="1200329"/>
          </a:xfrm>
          <a:prstGeom prst="rect">
            <a:avLst/>
          </a:prstGeom>
        </p:spPr>
        <p:txBody>
          <a:bodyPr wrap="square">
            <a:spAutoFit/>
          </a:bodyPr>
          <a:lstStyle/>
          <a:p>
            <a:r>
              <a:rPr lang="en-US" dirty="0"/>
              <a:t>The testes secrete testosterone which causes the male genitalia to develop.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2897475"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Understandings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5754672"/>
              </p:ext>
            </p:extLst>
          </p:nvPr>
        </p:nvGraphicFramePr>
        <p:xfrm>
          <a:off x="321932" y="784225"/>
          <a:ext cx="8500119" cy="5438139"/>
        </p:xfrm>
        <a:graphic>
          <a:graphicData uri="http://schemas.openxmlformats.org/drawingml/2006/table">
            <a:tbl>
              <a:tblPr firstRow="1" bandRow="1">
                <a:tableStyleId>{F2DE63D5-997A-4646-A377-4702673A728D}</a:tableStyleId>
              </a:tblPr>
              <a:tblGrid>
                <a:gridCol w="827211"/>
                <a:gridCol w="4581272"/>
                <a:gridCol w="3091636"/>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400" dirty="0">
                          <a:latin typeface="Arial"/>
                          <a:cs typeface="Arial"/>
                        </a:rPr>
                        <a:t>6.6.U1 </a:t>
                      </a:r>
                    </a:p>
                  </a:txBody>
                  <a:tcPr>
                    <a:solidFill>
                      <a:schemeClr val="bg1"/>
                    </a:solidFill>
                  </a:tcPr>
                </a:tc>
                <a:tc>
                  <a:txBody>
                    <a:bodyPr/>
                    <a:lstStyle/>
                    <a:p>
                      <a:r>
                        <a:rPr lang="en-US" sz="1400" dirty="0">
                          <a:latin typeface="Arial"/>
                          <a:cs typeface="Arial"/>
                        </a:rPr>
                        <a:t>Insulin and glucagon are secreted by β and α cells of the pancreas respectively to control blood glucose concentration</a:t>
                      </a:r>
                      <a:r>
                        <a:rPr lang="en-US" sz="1400" dirty="0" smtClean="0">
                          <a:latin typeface="Arial"/>
                          <a:cs typeface="Arial"/>
                        </a:rPr>
                        <a:t>.</a:t>
                      </a:r>
                      <a:endParaRPr lang="en-US" sz="1400" dirty="0">
                        <a:latin typeface="Arial"/>
                        <a:cs typeface="Arial"/>
                      </a:endParaRP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6.6.U2 </a:t>
                      </a:r>
                    </a:p>
                  </a:txBody>
                  <a:tcPr>
                    <a:solidFill>
                      <a:schemeClr val="bg1"/>
                    </a:solidFill>
                  </a:tcPr>
                </a:tc>
                <a:tc>
                  <a:txBody>
                    <a:bodyPr/>
                    <a:lstStyle/>
                    <a:p>
                      <a:r>
                        <a:rPr lang="en-US" sz="1400" dirty="0">
                          <a:latin typeface="Arial"/>
                          <a:cs typeface="Arial"/>
                        </a:rPr>
                        <a:t>Thyroxin is secreted by the thyroid gland to regulate the metabolic rate and help control body temperature.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6.6.U3 </a:t>
                      </a:r>
                    </a:p>
                  </a:txBody>
                  <a:tcPr>
                    <a:solidFill>
                      <a:schemeClr val="bg1"/>
                    </a:solidFill>
                  </a:tcPr>
                </a:tc>
                <a:tc>
                  <a:txBody>
                    <a:bodyPr/>
                    <a:lstStyle/>
                    <a:p>
                      <a:r>
                        <a:rPr lang="en-US" sz="1400" dirty="0" err="1">
                          <a:latin typeface="Arial"/>
                          <a:cs typeface="Arial"/>
                        </a:rPr>
                        <a:t>Leptin</a:t>
                      </a:r>
                      <a:r>
                        <a:rPr lang="en-US" sz="1400" dirty="0">
                          <a:latin typeface="Arial"/>
                          <a:cs typeface="Arial"/>
                        </a:rPr>
                        <a:t> is secreted by cells in adipose tissue and acts on the hypothalamus of the brain to inhibit appetite.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6.6.U4 </a:t>
                      </a:r>
                    </a:p>
                  </a:txBody>
                  <a:tcPr>
                    <a:solidFill>
                      <a:schemeClr val="bg1"/>
                    </a:solidFill>
                  </a:tcPr>
                </a:tc>
                <a:tc>
                  <a:txBody>
                    <a:bodyPr/>
                    <a:lstStyle/>
                    <a:p>
                      <a:r>
                        <a:rPr lang="en-US" sz="1400" dirty="0">
                          <a:latin typeface="Arial"/>
                          <a:cs typeface="Arial"/>
                        </a:rPr>
                        <a:t>Melatonin is secreted by the pineal gland to control circadian rhythms.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6.6.U5 </a:t>
                      </a:r>
                    </a:p>
                  </a:txBody>
                  <a:tcPr>
                    <a:solidFill>
                      <a:schemeClr val="bg1"/>
                    </a:solidFill>
                  </a:tcPr>
                </a:tc>
                <a:tc>
                  <a:txBody>
                    <a:bodyPr/>
                    <a:lstStyle/>
                    <a:p>
                      <a:r>
                        <a:rPr lang="en-US" sz="1400" dirty="0">
                          <a:latin typeface="Arial"/>
                          <a:cs typeface="Arial"/>
                        </a:rPr>
                        <a:t>A gene on the Y chromosome causes embryonic gonads to develop as testes and secrete testosterone.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6.6.U6 </a:t>
                      </a:r>
                    </a:p>
                  </a:txBody>
                  <a:tcPr>
                    <a:solidFill>
                      <a:schemeClr val="bg1"/>
                    </a:solidFill>
                  </a:tcPr>
                </a:tc>
                <a:tc>
                  <a:txBody>
                    <a:bodyPr/>
                    <a:lstStyle/>
                    <a:p>
                      <a:r>
                        <a:rPr lang="en-US" sz="1400" dirty="0">
                          <a:latin typeface="Arial"/>
                          <a:cs typeface="Arial"/>
                        </a:rPr>
                        <a:t>Testosterone causes pre-natal development of male genitalia and both sperm production and development of male secondary sexual characteristics during puberty.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6.6.U7 </a:t>
                      </a:r>
                    </a:p>
                  </a:txBody>
                  <a:tcPr>
                    <a:solidFill>
                      <a:schemeClr val="bg1"/>
                    </a:solidFill>
                  </a:tcPr>
                </a:tc>
                <a:tc>
                  <a:txBody>
                    <a:bodyPr/>
                    <a:lstStyle/>
                    <a:p>
                      <a:r>
                        <a:rPr lang="en-US" sz="1400" dirty="0">
                          <a:latin typeface="Arial"/>
                          <a:cs typeface="Arial"/>
                        </a:rPr>
                        <a:t>Estrogen and progesterone cause pre-natal development of female reproductive organs and female secondary sexual characteristics during puberty.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6.6.U8 </a:t>
                      </a:r>
                    </a:p>
                  </a:txBody>
                  <a:tcPr>
                    <a:solidFill>
                      <a:schemeClr val="bg1"/>
                    </a:solidFill>
                  </a:tcPr>
                </a:tc>
                <a:tc>
                  <a:txBody>
                    <a:bodyPr/>
                    <a:lstStyle/>
                    <a:p>
                      <a:r>
                        <a:rPr lang="en-US" sz="1400" dirty="0">
                          <a:latin typeface="Arial"/>
                          <a:cs typeface="Arial"/>
                        </a:rPr>
                        <a:t>The menstrual cycle is controlled by negative and positive feedback mechanisms involving ovarian and pituitary hormones</a:t>
                      </a:r>
                      <a:r>
                        <a:rPr lang="en-US" sz="1400" dirty="0" smtClean="0">
                          <a:latin typeface="Arial"/>
                          <a:cs typeface="Arial"/>
                        </a:rPr>
                        <a:t>.</a:t>
                      </a:r>
                      <a:endParaRPr lang="en-US" sz="1400" dirty="0">
                        <a:latin typeface="Arial"/>
                        <a:cs typeface="Arial"/>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The roles of FSH, LH, estrogen and progesterone in the menstrual cycle are expected.</a:t>
                      </a:r>
                    </a:p>
                  </a:txBody>
                  <a:tcPr marL="0" marR="0" marT="0" marB="0">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7053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8400" y="812800"/>
            <a:ext cx="6807200" cy="5232400"/>
          </a:xfrm>
          <a:prstGeom prst="rect">
            <a:avLst/>
          </a:prstGeom>
        </p:spPr>
      </p:pic>
      <p:sp>
        <p:nvSpPr>
          <p:cNvPr id="3" name="Title 1"/>
          <p:cNvSpPr txBox="1">
            <a:spLocks/>
          </p:cNvSpPr>
          <p:nvPr/>
        </p:nvSpPr>
        <p:spPr>
          <a:xfrm>
            <a:off x="0" y="4761"/>
            <a:ext cx="9144000" cy="42558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U7 Estrogen and progesterone cause pre-natal development of female reproductive organs and female secondary sexual characteristics during puberty</a:t>
            </a:r>
            <a:r>
              <a:rPr lang="en-US" sz="1400" dirty="0" smtClean="0">
                <a:latin typeface="Arial"/>
                <a:cs typeface="Arial"/>
              </a:rPr>
              <a:t>.</a:t>
            </a:r>
            <a:endParaRPr lang="en-US" sz="1400" dirty="0">
              <a:latin typeface="Arial"/>
              <a:cs typeface="Arial"/>
            </a:endParaRPr>
          </a:p>
        </p:txBody>
      </p:sp>
      <p:sp>
        <p:nvSpPr>
          <p:cNvPr id="5" name="Rectangle 4"/>
          <p:cNvSpPr/>
          <p:nvPr/>
        </p:nvSpPr>
        <p:spPr>
          <a:xfrm>
            <a:off x="4572000" y="6618516"/>
            <a:ext cx="4572000" cy="276999"/>
          </a:xfrm>
          <a:prstGeom prst="rect">
            <a:avLst/>
          </a:prstGeom>
        </p:spPr>
        <p:txBody>
          <a:bodyPr>
            <a:spAutoFit/>
          </a:bodyPr>
          <a:lstStyle/>
          <a:p>
            <a:pPr algn="r"/>
            <a:r>
              <a:rPr lang="en-US" sz="1200" dirty="0">
                <a:hlinkClick r:id="rId3"/>
              </a:rPr>
              <a:t>http://schoolbag.info/biology/concepts/188.</a:t>
            </a:r>
            <a:r>
              <a:rPr lang="en-US" sz="1200" dirty="0" smtClean="0">
                <a:hlinkClick r:id="rId3"/>
              </a:rPr>
              <a:t>html</a:t>
            </a:r>
            <a:endParaRPr lang="en-US" sz="1200" dirty="0"/>
          </a:p>
        </p:txBody>
      </p:sp>
      <p:sp>
        <p:nvSpPr>
          <p:cNvPr id="6" name="Rectangle 5"/>
          <p:cNvSpPr/>
          <p:nvPr/>
        </p:nvSpPr>
        <p:spPr>
          <a:xfrm>
            <a:off x="0" y="419850"/>
            <a:ext cx="3914804" cy="461665"/>
          </a:xfrm>
          <a:prstGeom prst="rect">
            <a:avLst/>
          </a:prstGeom>
        </p:spPr>
        <p:txBody>
          <a:bodyPr wrap="none">
            <a:spAutoFit/>
          </a:bodyPr>
          <a:lstStyle/>
          <a:p>
            <a:r>
              <a:rPr lang="en-US" sz="2400" dirty="0">
                <a:latin typeface="Arial"/>
                <a:cs typeface="Arial"/>
              </a:rPr>
              <a:t>Estrogen and progesterone</a:t>
            </a:r>
            <a:endParaRPr lang="en-US" sz="2400" dirty="0"/>
          </a:p>
        </p:txBody>
      </p:sp>
      <p:sp>
        <p:nvSpPr>
          <p:cNvPr id="7" name="Rectangle 6"/>
          <p:cNvSpPr/>
          <p:nvPr/>
        </p:nvSpPr>
        <p:spPr>
          <a:xfrm>
            <a:off x="0" y="3454042"/>
            <a:ext cx="4196080" cy="2308324"/>
          </a:xfrm>
          <a:prstGeom prst="rect">
            <a:avLst/>
          </a:prstGeom>
          <a:solidFill>
            <a:srgbClr val="FFFFFF"/>
          </a:solidFill>
        </p:spPr>
        <p:txBody>
          <a:bodyPr wrap="square">
            <a:spAutoFit/>
          </a:bodyPr>
          <a:lstStyle/>
          <a:p>
            <a:r>
              <a:rPr lang="en-US" dirty="0"/>
              <a:t>At puberty the secretion of </a:t>
            </a:r>
            <a:r>
              <a:rPr lang="en-US" dirty="0" smtClean="0"/>
              <a:t>estrogen </a:t>
            </a:r>
            <a:r>
              <a:rPr lang="en-US" dirty="0"/>
              <a:t>and progesterone </a:t>
            </a:r>
            <a:r>
              <a:rPr lang="en-US" dirty="0" smtClean="0"/>
              <a:t>increases causing:</a:t>
            </a:r>
          </a:p>
          <a:p>
            <a:pPr marL="285750" indent="-285750">
              <a:buFont typeface="Arial"/>
              <a:buChar char="•"/>
            </a:pPr>
            <a:r>
              <a:rPr lang="en-US" dirty="0" smtClean="0"/>
              <a:t>Primary sexual characteristic of egg release</a:t>
            </a:r>
            <a:endParaRPr lang="en-US" dirty="0"/>
          </a:p>
          <a:p>
            <a:pPr marL="285750" indent="-285750">
              <a:buFont typeface="Arial"/>
              <a:buChar char="•"/>
            </a:pPr>
            <a:r>
              <a:rPr lang="en-US" dirty="0" smtClean="0"/>
              <a:t>Development </a:t>
            </a:r>
            <a:r>
              <a:rPr lang="en-US" dirty="0"/>
              <a:t>of female secondary sexual </a:t>
            </a:r>
            <a:r>
              <a:rPr lang="en-US" dirty="0" smtClean="0"/>
              <a:t>characteristics such as enlargement </a:t>
            </a:r>
            <a:r>
              <a:rPr lang="en-US" dirty="0"/>
              <a:t>of the breasts and growth of pubic </a:t>
            </a:r>
            <a:r>
              <a:rPr lang="en-US" dirty="0" smtClean="0"/>
              <a:t>hair</a:t>
            </a:r>
            <a:endParaRPr lang="en-US" dirty="0"/>
          </a:p>
        </p:txBody>
      </p:sp>
      <p:sp>
        <p:nvSpPr>
          <p:cNvPr id="8" name="Rectangle 7"/>
          <p:cNvSpPr/>
          <p:nvPr/>
        </p:nvSpPr>
        <p:spPr>
          <a:xfrm>
            <a:off x="0" y="995680"/>
            <a:ext cx="2946400" cy="1477328"/>
          </a:xfrm>
          <a:prstGeom prst="rect">
            <a:avLst/>
          </a:prstGeom>
        </p:spPr>
        <p:txBody>
          <a:bodyPr wrap="square">
            <a:spAutoFit/>
          </a:bodyPr>
          <a:lstStyle/>
          <a:p>
            <a:r>
              <a:rPr lang="en-US" dirty="0" smtClean="0"/>
              <a:t>Estrogen </a:t>
            </a:r>
            <a:r>
              <a:rPr lang="en-US" dirty="0"/>
              <a:t>and </a:t>
            </a:r>
            <a:r>
              <a:rPr lang="en-US" dirty="0" smtClean="0"/>
              <a:t>progesterone are present. At first they are secreted </a:t>
            </a:r>
            <a:r>
              <a:rPr lang="en-US" dirty="0"/>
              <a:t>by the </a:t>
            </a:r>
            <a:r>
              <a:rPr lang="en-US" dirty="0" smtClean="0"/>
              <a:t>first by the mother’s </a:t>
            </a:r>
            <a:r>
              <a:rPr lang="en-US" dirty="0"/>
              <a:t>ovaries and later by </a:t>
            </a:r>
            <a:r>
              <a:rPr lang="en-US" dirty="0" smtClean="0"/>
              <a:t>her placenta</a:t>
            </a:r>
            <a:r>
              <a:rPr lang="en-US" dirty="0"/>
              <a:t>. </a:t>
            </a:r>
          </a:p>
        </p:txBody>
      </p:sp>
      <p:sp>
        <p:nvSpPr>
          <p:cNvPr id="10" name="Rectangle 9"/>
          <p:cNvSpPr/>
          <p:nvPr/>
        </p:nvSpPr>
        <p:spPr>
          <a:xfrm>
            <a:off x="5476240" y="717233"/>
            <a:ext cx="3667760" cy="2308324"/>
          </a:xfrm>
          <a:prstGeom prst="rect">
            <a:avLst/>
          </a:prstGeom>
        </p:spPr>
        <p:txBody>
          <a:bodyPr wrap="square">
            <a:spAutoFit/>
          </a:bodyPr>
          <a:lstStyle/>
          <a:p>
            <a:r>
              <a:rPr lang="en-US" dirty="0"/>
              <a:t>In the absence of fetal testosterone and the presence of maternal estrogen and progesterone, female reproductive organs </a:t>
            </a:r>
            <a:r>
              <a:rPr lang="en-US" dirty="0" smtClean="0"/>
              <a:t>develop (</a:t>
            </a:r>
            <a:r>
              <a:rPr lang="en-US" dirty="0"/>
              <a:t>ovaries develop from the embryonic </a:t>
            </a:r>
            <a:r>
              <a:rPr lang="en-US" dirty="0" smtClean="0"/>
              <a:t>gonads) due to:</a:t>
            </a:r>
          </a:p>
          <a:p>
            <a:pPr marL="285750" indent="-285750">
              <a:buFont typeface="Arial"/>
              <a:buChar char="•"/>
            </a:pPr>
            <a:r>
              <a:rPr lang="en-US" dirty="0" smtClean="0"/>
              <a:t>estrogen </a:t>
            </a:r>
            <a:r>
              <a:rPr lang="en-US" dirty="0"/>
              <a:t>and </a:t>
            </a:r>
            <a:r>
              <a:rPr lang="en-US" dirty="0" smtClean="0"/>
              <a:t>progesterone</a:t>
            </a:r>
          </a:p>
          <a:p>
            <a:pPr marL="285750" indent="-285750">
              <a:buFont typeface="Arial"/>
              <a:buChar char="•"/>
            </a:pPr>
            <a:r>
              <a:rPr lang="en-US" dirty="0" smtClean="0"/>
              <a:t>No testosterone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2558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6.6.S1</a:t>
            </a:r>
            <a:r>
              <a:rPr lang="en-US" sz="1400" dirty="0">
                <a:latin typeface="Arial"/>
                <a:cs typeface="Arial"/>
              </a:rPr>
              <a:t> Annotate diagrams of the male and female reproductive system to show names of structures and their functions</a:t>
            </a:r>
            <a:r>
              <a:rPr lang="en-US" sz="1400" dirty="0" smtClean="0">
                <a:latin typeface="Arial"/>
                <a:cs typeface="Arial"/>
              </a:rPr>
              <a:t>.</a:t>
            </a:r>
            <a:endParaRPr lang="en-US" sz="1400" dirty="0">
              <a:latin typeface="Arial"/>
              <a:cs typeface="Arial"/>
            </a:endParaRPr>
          </a:p>
        </p:txBody>
      </p:sp>
      <p:sp>
        <p:nvSpPr>
          <p:cNvPr id="2" name="TextBox 1"/>
          <p:cNvSpPr txBox="1"/>
          <p:nvPr/>
        </p:nvSpPr>
        <p:spPr>
          <a:xfrm>
            <a:off x="184174" y="473034"/>
            <a:ext cx="7333145" cy="369332"/>
          </a:xfrm>
          <a:prstGeom prst="rect">
            <a:avLst/>
          </a:prstGeom>
          <a:noFill/>
        </p:spPr>
        <p:txBody>
          <a:bodyPr wrap="none" rtlCol="0">
            <a:spAutoFit/>
          </a:bodyPr>
          <a:lstStyle/>
          <a:p>
            <a:r>
              <a:rPr lang="en-US" dirty="0" smtClean="0"/>
              <a:t>Can you label and annotate the diagram of the female reproductive system?</a:t>
            </a:r>
            <a:endParaRPr lang="en-US" dirty="0"/>
          </a:p>
        </p:txBody>
      </p:sp>
      <p:pic>
        <p:nvPicPr>
          <p:cNvPr id="6" name="Picture 5"/>
          <p:cNvPicPr>
            <a:picLocks noChangeAspect="1"/>
          </p:cNvPicPr>
          <p:nvPr/>
        </p:nvPicPr>
        <p:blipFill>
          <a:blip r:embed="rId2"/>
          <a:stretch>
            <a:fillRect/>
          </a:stretch>
        </p:blipFill>
        <p:spPr>
          <a:xfrm>
            <a:off x="301006" y="926696"/>
            <a:ext cx="4145390" cy="38252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209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2558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6.6.S1</a:t>
            </a:r>
            <a:r>
              <a:rPr lang="en-US" sz="1400" dirty="0">
                <a:latin typeface="Arial"/>
                <a:cs typeface="Arial"/>
              </a:rPr>
              <a:t> Annotate diagrams of the male and female reproductive system to show names of structures and their functions</a:t>
            </a:r>
            <a:r>
              <a:rPr lang="en-US" sz="1400" dirty="0" smtClean="0">
                <a:latin typeface="Arial"/>
                <a:cs typeface="Arial"/>
              </a:rPr>
              <a:t>.</a:t>
            </a:r>
            <a:endParaRPr lang="en-US" sz="140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67562474"/>
              </p:ext>
            </p:extLst>
          </p:nvPr>
        </p:nvGraphicFramePr>
        <p:xfrm>
          <a:off x="184174" y="860976"/>
          <a:ext cx="8720411" cy="5775960"/>
        </p:xfrm>
        <a:graphic>
          <a:graphicData uri="http://schemas.openxmlformats.org/drawingml/2006/table">
            <a:tbl>
              <a:tblPr firstRow="1" bandRow="1">
                <a:tableStyleId>{5C22544A-7EE6-4342-B048-85BDC9FD1C3A}</a:tableStyleId>
              </a:tblPr>
              <a:tblGrid>
                <a:gridCol w="4360206"/>
                <a:gridCol w="4360205"/>
              </a:tblGrid>
              <a:tr h="259569">
                <a:tc row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b="0" dirty="0" smtClean="0">
                          <a:solidFill>
                            <a:schemeClr val="tx1"/>
                          </a:solidFill>
                        </a:rPr>
                        <a:t>a. uterus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27669">
                <a:tc vMerge="1">
                  <a:txBody>
                    <a:bodyPr/>
                    <a:lstStyle/>
                    <a:p>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dirty="0" smtClean="0">
                          <a:solidFill>
                            <a:schemeClr val="tx1"/>
                          </a:solidFill>
                        </a:rPr>
                        <a:t>Provides</a:t>
                      </a:r>
                      <a:r>
                        <a:rPr lang="en-US" sz="1500" b="0" i="1" baseline="0" dirty="0" smtClean="0">
                          <a:solidFill>
                            <a:schemeClr val="tx1"/>
                          </a:solidFill>
                        </a:rPr>
                        <a:t> </a:t>
                      </a:r>
                      <a:r>
                        <a:rPr lang="en-US" sz="1500" b="0" i="1" dirty="0" smtClean="0">
                          <a:solidFill>
                            <a:schemeClr val="tx1"/>
                          </a:solidFill>
                        </a:rPr>
                        <a:t>protection,</a:t>
                      </a:r>
                      <a:r>
                        <a:rPr lang="en-US" sz="1500" b="0" i="1" baseline="0" dirty="0" smtClean="0">
                          <a:solidFill>
                            <a:schemeClr val="tx1"/>
                          </a:solidFill>
                        </a:rPr>
                        <a:t> </a:t>
                      </a:r>
                      <a:r>
                        <a:rPr lang="en-US" sz="1500" b="0" i="1" dirty="0" smtClean="0">
                          <a:solidFill>
                            <a:schemeClr val="tx1"/>
                          </a:solidFill>
                        </a:rPr>
                        <a:t>nutrients</a:t>
                      </a:r>
                      <a:r>
                        <a:rPr lang="en-US" sz="1500" b="0" i="1" baseline="0" dirty="0" smtClean="0">
                          <a:solidFill>
                            <a:schemeClr val="tx1"/>
                          </a:solidFill>
                        </a:rPr>
                        <a:t> and waste removal </a:t>
                      </a:r>
                      <a:r>
                        <a:rPr lang="en-US" sz="1500" b="0" i="1" dirty="0" smtClean="0">
                          <a:solidFill>
                            <a:schemeClr val="tx1"/>
                          </a:solidFill>
                        </a:rPr>
                        <a:t>for the developing fetus</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dirty="0" smtClean="0">
                          <a:solidFill>
                            <a:schemeClr val="tx1"/>
                          </a:solidFill>
                        </a:rPr>
                        <a:t>Muscular</a:t>
                      </a:r>
                      <a:r>
                        <a:rPr lang="en-US" sz="1500" b="0" i="1" baseline="0" dirty="0" smtClean="0">
                          <a:solidFill>
                            <a:schemeClr val="tx1"/>
                          </a:solidFill>
                        </a:rPr>
                        <a:t> walls contract to aid birthing process</a:t>
                      </a:r>
                      <a:endParaRPr lang="en-US" sz="1500" b="0" i="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vMerge="1">
                  <a:txBody>
                    <a:bodyPr/>
                    <a:lstStyle/>
                    <a:p>
                      <a:endParaRPr lang="en-US" dirty="0"/>
                    </a:p>
                  </a:txBody>
                  <a:tcPr/>
                </a:tc>
                <a:tc>
                  <a:txBody>
                    <a:bodyPr/>
                    <a:lstStyle/>
                    <a:p>
                      <a:r>
                        <a:rPr lang="en-US" sz="1600" b="0" dirty="0" smtClean="0">
                          <a:solidFill>
                            <a:schemeClr val="tx1"/>
                          </a:solidFill>
                        </a:rPr>
                        <a:t>b. fallopian tube (oviduct)</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08246">
                <a:tc vMerge="1">
                  <a:txBody>
                    <a:bodyPr/>
                    <a:lstStyle/>
                    <a:p>
                      <a:endParaRPr lang="en-US" dirty="0"/>
                    </a:p>
                  </a:txBody>
                  <a:tcPr/>
                </a:tc>
                <a:tc>
                  <a:txBody>
                    <a:bodyPr/>
                    <a:lstStyle/>
                    <a:p>
                      <a:pPr marL="285750" indent="-285750">
                        <a:buFont typeface="Arial"/>
                        <a:buChar char="•"/>
                      </a:pPr>
                      <a:r>
                        <a:rPr lang="en-US" sz="1500" b="0" i="1" dirty="0" smtClean="0">
                          <a:solidFill>
                            <a:schemeClr val="tx1"/>
                          </a:solidFill>
                        </a:rPr>
                        <a:t>Connects the ovary to the uterus</a:t>
                      </a:r>
                    </a:p>
                    <a:p>
                      <a:pPr marL="285750" indent="-285750">
                        <a:buFont typeface="Arial"/>
                        <a:buChar char="•"/>
                      </a:pPr>
                      <a:r>
                        <a:rPr lang="en-US" sz="1500" b="0" i="1" dirty="0" err="1" smtClean="0">
                          <a:solidFill>
                            <a:schemeClr val="tx1"/>
                          </a:solidFill>
                        </a:rPr>
                        <a:t>Fertilisation</a:t>
                      </a:r>
                      <a:r>
                        <a:rPr lang="en-US" sz="1500" b="0" i="1" dirty="0" smtClean="0">
                          <a:solidFill>
                            <a:schemeClr val="tx1"/>
                          </a:solidFill>
                        </a:rPr>
                        <a:t> of the egg occurs </a:t>
                      </a:r>
                      <a:r>
                        <a:rPr lang="en-US" sz="1500" b="0" i="1" baseline="0" dirty="0" smtClean="0">
                          <a:solidFill>
                            <a:schemeClr val="tx1"/>
                          </a:solidFill>
                        </a:rPr>
                        <a:t>here</a:t>
                      </a:r>
                      <a:endParaRPr lang="en-US" sz="1500" b="0" i="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vMerge="1">
                  <a:txBody>
                    <a:bodyPr/>
                    <a:lstStyle/>
                    <a:p>
                      <a:endParaRPr lang="en-US" dirty="0"/>
                    </a:p>
                  </a:txBody>
                  <a:tcPr/>
                </a:tc>
                <a:tc>
                  <a:txBody>
                    <a:bodyPr/>
                    <a:lstStyle/>
                    <a:p>
                      <a:r>
                        <a:rPr lang="en-US" sz="1600" b="0" dirty="0" smtClean="0">
                          <a:solidFill>
                            <a:schemeClr val="tx1"/>
                          </a:solidFill>
                        </a:rPr>
                        <a:t>c. ovary</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0">
                <a:tc vMerge="1">
                  <a:txBody>
                    <a:bodyPr/>
                    <a:lstStyle/>
                    <a:p>
                      <a:endParaRPr lang="en-US" dirty="0"/>
                    </a:p>
                  </a:txBody>
                  <a:tcPr/>
                </a:tc>
                <a:tc>
                  <a:txBody>
                    <a:bodyPr/>
                    <a:lstStyle/>
                    <a:p>
                      <a:pPr marL="285750" indent="-285750">
                        <a:buFont typeface="Arial"/>
                        <a:buChar char="•"/>
                      </a:pPr>
                      <a:r>
                        <a:rPr lang="en-US" sz="1500" b="0" i="1" dirty="0" smtClean="0">
                          <a:solidFill>
                            <a:schemeClr val="tx1"/>
                          </a:solidFill>
                        </a:rPr>
                        <a:t>(</a:t>
                      </a:r>
                      <a:r>
                        <a:rPr lang="en-US" sz="1500" b="0" i="1" dirty="0" err="1" smtClean="0">
                          <a:solidFill>
                            <a:schemeClr val="tx1"/>
                          </a:solidFill>
                        </a:rPr>
                        <a:t>meosis</a:t>
                      </a:r>
                      <a:r>
                        <a:rPr lang="en-US" sz="1500" b="0" i="1" dirty="0" smtClean="0">
                          <a:solidFill>
                            <a:schemeClr val="tx1"/>
                          </a:solidFill>
                        </a:rPr>
                        <a:t>) eggs stored, develop </a:t>
                      </a:r>
                      <a:r>
                        <a:rPr lang="en-US" sz="1500" b="0" i="1" baseline="0" dirty="0" smtClean="0">
                          <a:solidFill>
                            <a:schemeClr val="tx1"/>
                          </a:solidFill>
                        </a:rPr>
                        <a:t>and mature</a:t>
                      </a:r>
                    </a:p>
                    <a:p>
                      <a:pPr marL="285750" indent="-285750">
                        <a:buFont typeface="Arial"/>
                        <a:buChar char="•"/>
                      </a:pPr>
                      <a:r>
                        <a:rPr lang="en-US" sz="1500" b="0" i="1" baseline="0" dirty="0" smtClean="0">
                          <a:solidFill>
                            <a:schemeClr val="tx1"/>
                          </a:solidFill>
                        </a:rPr>
                        <a:t>Produced estrogen and progesterone</a:t>
                      </a:r>
                      <a:endParaRPr lang="en-US" sz="1500" b="0" i="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vMerge="1">
                  <a:txBody>
                    <a:bodyPr/>
                    <a:lstStyle/>
                    <a:p>
                      <a:endParaRPr lang="en-US" dirty="0"/>
                    </a:p>
                  </a:txBody>
                  <a:tcPr/>
                </a:tc>
                <a:tc>
                  <a:txBody>
                    <a:bodyPr/>
                    <a:lstStyle/>
                    <a:p>
                      <a:r>
                        <a:rPr lang="en-US" sz="1600" b="0" dirty="0" smtClean="0">
                          <a:solidFill>
                            <a:schemeClr val="tx1"/>
                          </a:solidFill>
                        </a:rPr>
                        <a:t>d. endometrium (lining</a:t>
                      </a:r>
                      <a:r>
                        <a:rPr lang="en-US" sz="1600" b="0" baseline="0" dirty="0" smtClean="0">
                          <a:solidFill>
                            <a:schemeClr val="tx1"/>
                          </a:solidFill>
                        </a:rPr>
                        <a:t> of the uterus)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0">
                <a:tc vMerge="1">
                  <a:txBody>
                    <a:bodyPr/>
                    <a:lstStyle/>
                    <a:p>
                      <a:endParaRPr lang="en-US" dirty="0"/>
                    </a:p>
                  </a:txBody>
                  <a:tcPr/>
                </a:tc>
                <a:tc>
                  <a:txBody>
                    <a:bodyPr/>
                    <a:lstStyle/>
                    <a:p>
                      <a:pPr marL="285750" indent="-285750">
                        <a:buFont typeface="Arial"/>
                        <a:buChar char="•"/>
                      </a:pPr>
                      <a:r>
                        <a:rPr lang="en-US" sz="1500" b="0" i="1" dirty="0" smtClean="0">
                          <a:solidFill>
                            <a:schemeClr val="tx1"/>
                          </a:solidFill>
                        </a:rPr>
                        <a:t>develops each month in readiness for the </a:t>
                      </a:r>
                      <a:r>
                        <a:rPr lang="en-US" sz="1500" b="0" i="1" dirty="0" err="1" smtClean="0">
                          <a:solidFill>
                            <a:schemeClr val="tx1"/>
                          </a:solidFill>
                        </a:rPr>
                        <a:t>implanation</a:t>
                      </a:r>
                      <a:r>
                        <a:rPr lang="en-US" sz="1500" b="0" i="1" baseline="0" dirty="0" smtClean="0">
                          <a:solidFill>
                            <a:schemeClr val="tx1"/>
                          </a:solidFill>
                        </a:rPr>
                        <a:t> of a </a:t>
                      </a:r>
                      <a:r>
                        <a:rPr lang="en-US" sz="1500" b="0" i="1" baseline="0" dirty="0" err="1" smtClean="0">
                          <a:solidFill>
                            <a:schemeClr val="tx1"/>
                          </a:solidFill>
                        </a:rPr>
                        <a:t>fertilised</a:t>
                      </a:r>
                      <a:r>
                        <a:rPr lang="en-US" sz="1500" b="0" i="1" baseline="0" dirty="0" smtClean="0">
                          <a:solidFill>
                            <a:schemeClr val="tx1"/>
                          </a:solidFill>
                        </a:rPr>
                        <a:t> egg</a:t>
                      </a:r>
                    </a:p>
                    <a:p>
                      <a:pPr marL="285750" indent="-285750">
                        <a:buFont typeface="Arial"/>
                        <a:buChar char="•"/>
                      </a:pPr>
                      <a:r>
                        <a:rPr lang="en-US" sz="1500" b="0" i="1" baseline="0" dirty="0" smtClean="0">
                          <a:solidFill>
                            <a:schemeClr val="tx1"/>
                          </a:solidFill>
                        </a:rPr>
                        <a:t>(site of implantation becomes the placenta)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e. cervix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r>
                        <a:rPr lang="en-US" sz="1600" b="0" dirty="0" smtClean="0">
                          <a:solidFill>
                            <a:schemeClr val="tx1"/>
                          </a:solidFill>
                        </a:rPr>
                        <a:t>f. vagina</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0">
                <a:tc>
                  <a:txBody>
                    <a:bodyPr/>
                    <a:lstStyle/>
                    <a:p>
                      <a:pPr marL="285750" indent="-285750">
                        <a:buFont typeface="Arial"/>
                        <a:buChar char="•"/>
                      </a:pPr>
                      <a:r>
                        <a:rPr lang="en-US" sz="1500" b="0" i="1" dirty="0" smtClean="0">
                          <a:solidFill>
                            <a:schemeClr val="tx1"/>
                          </a:solidFill>
                        </a:rPr>
                        <a:t>Muscular opening/entrance to the uterus</a:t>
                      </a:r>
                    </a:p>
                    <a:p>
                      <a:pPr marL="285750" indent="-285750">
                        <a:buFont typeface="Arial"/>
                        <a:buChar char="•"/>
                      </a:pPr>
                      <a:r>
                        <a:rPr lang="en-US" sz="1500" b="0" i="1" dirty="0" smtClean="0">
                          <a:solidFill>
                            <a:schemeClr val="tx1"/>
                          </a:solidFill>
                        </a:rPr>
                        <a:t>Closes</a:t>
                      </a:r>
                      <a:r>
                        <a:rPr lang="en-US" sz="1500" b="0" i="1" baseline="0" dirty="0" smtClean="0">
                          <a:solidFill>
                            <a:schemeClr val="tx1"/>
                          </a:solidFill>
                        </a:rPr>
                        <a:t> to protect the developing fetus and opens to form the birth canal</a:t>
                      </a:r>
                      <a:endParaRPr lang="en-US" sz="1500" b="0" i="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285750" indent="-285750">
                        <a:buFont typeface="Arial"/>
                        <a:buChar char="•"/>
                      </a:pPr>
                      <a:r>
                        <a:rPr lang="en-US" sz="1500" b="0" i="1" dirty="0" smtClean="0">
                          <a:solidFill>
                            <a:schemeClr val="tx1"/>
                          </a:solidFill>
                        </a:rPr>
                        <a:t>Accepts</a:t>
                      </a:r>
                      <a:r>
                        <a:rPr lang="en-US" sz="1500" b="0" i="1" baseline="0" dirty="0" smtClean="0">
                          <a:solidFill>
                            <a:schemeClr val="tx1"/>
                          </a:solidFill>
                        </a:rPr>
                        <a:t> the penis during sexual intercourse and sperm are </a:t>
                      </a:r>
                      <a:r>
                        <a:rPr lang="en-US" sz="1500" b="0" i="1" baseline="0" dirty="0" err="1" smtClean="0">
                          <a:solidFill>
                            <a:schemeClr val="tx1"/>
                          </a:solidFill>
                        </a:rPr>
                        <a:t>recevied</a:t>
                      </a:r>
                      <a:r>
                        <a:rPr lang="en-US" sz="1500" b="0" i="1" baseline="0" dirty="0" smtClean="0">
                          <a:solidFill>
                            <a:schemeClr val="tx1"/>
                          </a:solidFill>
                        </a:rPr>
                        <a:t> here</a:t>
                      </a:r>
                    </a:p>
                    <a:p>
                      <a:pPr marL="285750" indent="-285750">
                        <a:buFont typeface="Arial"/>
                        <a:buChar char="•"/>
                      </a:pPr>
                      <a:r>
                        <a:rPr lang="en-US" sz="1500" b="0" i="1" baseline="0" dirty="0" smtClean="0">
                          <a:solidFill>
                            <a:schemeClr val="tx1"/>
                          </a:solidFill>
                        </a:rPr>
                        <a:t>With the cervix forms the birth canal</a:t>
                      </a:r>
                      <a:endParaRPr lang="en-US" sz="1500" b="0" i="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marL="0" indent="0">
                        <a:buFont typeface="Arial"/>
                        <a:buNone/>
                      </a:pPr>
                      <a:r>
                        <a:rPr lang="en-US" sz="1600" b="0" i="0" dirty="0" smtClean="0">
                          <a:solidFill>
                            <a:schemeClr val="tx1"/>
                          </a:solidFill>
                        </a:rPr>
                        <a:t>g. kidney</a:t>
                      </a:r>
                      <a:endParaRPr lang="en-US" sz="1600" b="0" i="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i="0" dirty="0" smtClean="0"/>
                        <a:t>h. ureter</a:t>
                      </a:r>
                      <a:endParaRPr lang="en-US" sz="1600" i="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02260">
                <a:tc>
                  <a:txBody>
                    <a:bodyPr/>
                    <a:lstStyle/>
                    <a:p>
                      <a:pPr marL="0" indent="0">
                        <a:buFont typeface="Arial"/>
                        <a:buNone/>
                      </a:pPr>
                      <a:r>
                        <a:rPr lang="en-US" sz="1600" b="0" i="0" baseline="0" dirty="0" err="1" smtClean="0">
                          <a:solidFill>
                            <a:schemeClr val="tx1"/>
                          </a:solidFill>
                        </a:rPr>
                        <a:t>i</a:t>
                      </a:r>
                      <a:r>
                        <a:rPr lang="en-US" sz="1600" b="0" i="0" baseline="0" dirty="0" smtClean="0">
                          <a:solidFill>
                            <a:schemeClr val="tx1"/>
                          </a:solidFill>
                        </a:rPr>
                        <a:t>. bladder</a:t>
                      </a:r>
                      <a:endParaRPr lang="en-US" sz="1600" b="0" i="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600" i="0" dirty="0" smtClean="0"/>
                        <a:t>j. urethra</a:t>
                      </a:r>
                      <a:endParaRPr lang="en-US" sz="1600" i="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5" name="Picture 4"/>
          <p:cNvPicPr>
            <a:picLocks noChangeAspect="1"/>
          </p:cNvPicPr>
          <p:nvPr/>
        </p:nvPicPr>
        <p:blipFill>
          <a:blip r:embed="rId2"/>
          <a:stretch>
            <a:fillRect/>
          </a:stretch>
        </p:blipFill>
        <p:spPr>
          <a:xfrm>
            <a:off x="301006" y="926696"/>
            <a:ext cx="4145390" cy="3825218"/>
          </a:xfrm>
          <a:prstGeom prst="rect">
            <a:avLst/>
          </a:prstGeom>
        </p:spPr>
      </p:pic>
      <p:sp>
        <p:nvSpPr>
          <p:cNvPr id="2" name="TextBox 1"/>
          <p:cNvSpPr txBox="1"/>
          <p:nvPr/>
        </p:nvSpPr>
        <p:spPr>
          <a:xfrm>
            <a:off x="184174" y="473034"/>
            <a:ext cx="7333145" cy="369332"/>
          </a:xfrm>
          <a:prstGeom prst="rect">
            <a:avLst/>
          </a:prstGeom>
          <a:noFill/>
        </p:spPr>
        <p:txBody>
          <a:bodyPr wrap="none" rtlCol="0">
            <a:spAutoFit/>
          </a:bodyPr>
          <a:lstStyle/>
          <a:p>
            <a:r>
              <a:rPr lang="en-US" dirty="0" smtClean="0"/>
              <a:t>Can you label and annotate the diagram of the female reproductive system?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7377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8885" y="981378"/>
            <a:ext cx="4095656" cy="3489865"/>
          </a:xfrm>
          <a:prstGeom prst="rect">
            <a:avLst/>
          </a:prstGeom>
        </p:spPr>
      </p:pic>
      <p:sp>
        <p:nvSpPr>
          <p:cNvPr id="3" name="Title 1"/>
          <p:cNvSpPr txBox="1">
            <a:spLocks/>
          </p:cNvSpPr>
          <p:nvPr/>
        </p:nvSpPr>
        <p:spPr>
          <a:xfrm>
            <a:off x="0" y="4761"/>
            <a:ext cx="9144000" cy="42558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6.6.S1</a:t>
            </a:r>
            <a:r>
              <a:rPr lang="en-US" sz="1400" dirty="0">
                <a:latin typeface="Arial"/>
                <a:cs typeface="Arial"/>
              </a:rPr>
              <a:t> Annotate diagrams of the male and female reproductive system to show names of structures and their functions</a:t>
            </a:r>
            <a:r>
              <a:rPr lang="en-US" sz="1400" dirty="0" smtClean="0">
                <a:latin typeface="Arial"/>
                <a:cs typeface="Arial"/>
              </a:rPr>
              <a:t>.</a:t>
            </a:r>
            <a:endParaRPr lang="en-US" sz="1400" dirty="0">
              <a:latin typeface="Arial"/>
              <a:cs typeface="Arial"/>
            </a:endParaRPr>
          </a:p>
        </p:txBody>
      </p:sp>
      <p:sp>
        <p:nvSpPr>
          <p:cNvPr id="6" name="TextBox 5"/>
          <p:cNvSpPr txBox="1"/>
          <p:nvPr/>
        </p:nvSpPr>
        <p:spPr>
          <a:xfrm>
            <a:off x="184174" y="473034"/>
            <a:ext cx="7333145" cy="369332"/>
          </a:xfrm>
          <a:prstGeom prst="rect">
            <a:avLst/>
          </a:prstGeom>
          <a:noFill/>
        </p:spPr>
        <p:txBody>
          <a:bodyPr wrap="none" rtlCol="0">
            <a:spAutoFit/>
          </a:bodyPr>
          <a:lstStyle/>
          <a:p>
            <a:r>
              <a:rPr lang="en-US" dirty="0" smtClean="0"/>
              <a:t>Can you label and annotate the diagram of the male reproductive system?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577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8885" y="981378"/>
            <a:ext cx="4095656" cy="3489865"/>
          </a:xfrm>
          <a:prstGeom prst="rect">
            <a:avLst/>
          </a:prstGeom>
        </p:spPr>
      </p:pic>
      <p:sp>
        <p:nvSpPr>
          <p:cNvPr id="3" name="Title 1"/>
          <p:cNvSpPr txBox="1">
            <a:spLocks/>
          </p:cNvSpPr>
          <p:nvPr/>
        </p:nvSpPr>
        <p:spPr>
          <a:xfrm>
            <a:off x="0" y="4761"/>
            <a:ext cx="9144000" cy="42558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6.6.S1</a:t>
            </a:r>
            <a:r>
              <a:rPr lang="en-US" sz="1400" dirty="0">
                <a:latin typeface="Arial"/>
                <a:cs typeface="Arial"/>
              </a:rPr>
              <a:t> Annotate diagrams of the male and female reproductive system to show names of structures and their functions</a:t>
            </a:r>
            <a:r>
              <a:rPr lang="en-US" sz="1400" dirty="0" smtClean="0">
                <a:latin typeface="Arial"/>
                <a:cs typeface="Arial"/>
              </a:rPr>
              <a:t>.</a:t>
            </a:r>
            <a:endParaRPr lang="en-US" sz="140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69919414"/>
              </p:ext>
            </p:extLst>
          </p:nvPr>
        </p:nvGraphicFramePr>
        <p:xfrm>
          <a:off x="184174" y="941208"/>
          <a:ext cx="8720411" cy="5760720"/>
        </p:xfrm>
        <a:graphic>
          <a:graphicData uri="http://schemas.openxmlformats.org/drawingml/2006/table">
            <a:tbl>
              <a:tblPr firstRow="1" bandRow="1">
                <a:tableStyleId>{5C22544A-7EE6-4342-B048-85BDC9FD1C3A}</a:tableStyleId>
              </a:tblPr>
              <a:tblGrid>
                <a:gridCol w="4360206"/>
                <a:gridCol w="4360205"/>
              </a:tblGrid>
              <a:tr h="0">
                <a:tc row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a. Vas deferens (sperm duct)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dirty="0" smtClean="0">
                          <a:solidFill>
                            <a:schemeClr val="tx1"/>
                          </a:solidFill>
                        </a:rPr>
                        <a:t>carries sperm to the penis during ejaculation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b. Prostate gland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kern="1200" baseline="0" dirty="0" smtClean="0">
                          <a:solidFill>
                            <a:schemeClr val="tx1"/>
                          </a:solidFill>
                          <a:latin typeface="+mn-lt"/>
                          <a:ea typeface="+mn-ea"/>
                          <a:cs typeface="+mn-cs"/>
                        </a:rPr>
                        <a:t>Adds alkaline fluids that </a:t>
                      </a:r>
                      <a:r>
                        <a:rPr lang="en-US" sz="1500" b="0" i="1" kern="1200" baseline="0" dirty="0" err="1" smtClean="0">
                          <a:solidFill>
                            <a:schemeClr val="tx1"/>
                          </a:solidFill>
                          <a:latin typeface="+mn-lt"/>
                          <a:ea typeface="+mn-ea"/>
                          <a:cs typeface="+mn-cs"/>
                        </a:rPr>
                        <a:t>neutralise</a:t>
                      </a:r>
                      <a:r>
                        <a:rPr lang="en-US" sz="1500" b="0" i="1" kern="1200" baseline="0" dirty="0" smtClean="0">
                          <a:solidFill>
                            <a:schemeClr val="tx1"/>
                          </a:solidFill>
                          <a:latin typeface="+mn-lt"/>
                          <a:ea typeface="+mn-ea"/>
                          <a:cs typeface="+mn-cs"/>
                        </a:rPr>
                        <a:t> the vaginal acids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c. urethra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233773">
                <a:tc vMerge="1">
                  <a:txBody>
                    <a:bodyPr/>
                    <a:lstStyle/>
                    <a:p>
                      <a:endParaRPr lang="en-US"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dirty="0" smtClean="0">
                          <a:solidFill>
                            <a:schemeClr val="tx1"/>
                          </a:solidFill>
                        </a:rPr>
                        <a:t>Delivers semen during ejaculation and urine during excretion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d. Penis</a:t>
                      </a:r>
                      <a:r>
                        <a:rPr lang="en-US" sz="1600" b="0" baseline="0" dirty="0" smtClean="0">
                          <a:solidFill>
                            <a:schemeClr val="tx1"/>
                          </a:solidFill>
                        </a:rPr>
                        <a:t>/erectile muscle</a:t>
                      </a:r>
                      <a:endParaRPr lang="en-US" sz="1600"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150242">
                <a:tc vMerge="1">
                  <a:txBody>
                    <a:bodyPr/>
                    <a:lstStyle/>
                    <a:p>
                      <a:endParaRPr lang="en-US" dirty="0"/>
                    </a:p>
                  </a:txBody>
                  <a:tcPr/>
                </a:tc>
                <a:tc>
                  <a:txBody>
                    <a:bodyPr/>
                    <a:lstStyle/>
                    <a:p>
                      <a:pPr marL="285750" indent="-285750">
                        <a:buFont typeface="Arial"/>
                        <a:buChar char="•"/>
                      </a:pPr>
                      <a:r>
                        <a:rPr lang="en-US" sz="1500" b="0" i="1" baseline="0" dirty="0" smtClean="0">
                          <a:solidFill>
                            <a:schemeClr val="tx1"/>
                          </a:solidFill>
                        </a:rPr>
                        <a:t>Muscles become erect to penetrate the vagina during sexual intercourse</a:t>
                      </a:r>
                    </a:p>
                    <a:p>
                      <a:pPr marL="285750" indent="-285750">
                        <a:buFont typeface="Arial"/>
                        <a:buChar char="•"/>
                      </a:pPr>
                      <a:r>
                        <a:rPr lang="en-US" sz="1500" b="0" i="1" baseline="0" dirty="0" smtClean="0">
                          <a:solidFill>
                            <a:schemeClr val="tx1"/>
                          </a:solidFill>
                        </a:rPr>
                        <a:t>Delivers sperm to the top of the vagina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46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e. Seminal vesicle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f. epididymis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523760">
                <a:tc>
                  <a:txBody>
                    <a:bodyPr/>
                    <a:lstStyle/>
                    <a:p>
                      <a:pPr marL="285750" indent="-285750">
                        <a:buFont typeface="Arial"/>
                        <a:buChar char="•"/>
                      </a:pPr>
                      <a:r>
                        <a:rPr lang="en-US" sz="1500" b="0" i="1" dirty="0" smtClean="0">
                          <a:solidFill>
                            <a:schemeClr val="tx1"/>
                          </a:solidFill>
                        </a:rPr>
                        <a:t>adds nutrients including fructose</a:t>
                      </a:r>
                      <a:r>
                        <a:rPr lang="en-US" sz="1500" b="0" i="1" baseline="0" dirty="0" smtClean="0">
                          <a:solidFill>
                            <a:schemeClr val="tx1"/>
                          </a:solidFill>
                        </a:rPr>
                        <a:t> </a:t>
                      </a:r>
                      <a:r>
                        <a:rPr lang="en-US" sz="1500" b="0" i="1" dirty="0" smtClean="0">
                          <a:solidFill>
                            <a:schemeClr val="tx1"/>
                          </a:solidFill>
                        </a:rPr>
                        <a:t>sugar for respiration</a:t>
                      </a:r>
                    </a:p>
                    <a:p>
                      <a:pPr marL="285750" indent="-285750">
                        <a:buFont typeface="Arial"/>
                        <a:buChar char="•"/>
                      </a:pPr>
                      <a:r>
                        <a:rPr lang="en-US" sz="1500" b="0" i="1" dirty="0" smtClean="0">
                          <a:solidFill>
                            <a:schemeClr val="tx1"/>
                          </a:solidFill>
                        </a:rPr>
                        <a:t>Adds</a:t>
                      </a:r>
                      <a:r>
                        <a:rPr lang="en-US" sz="1500" b="0" i="1" baseline="0" dirty="0" smtClean="0">
                          <a:solidFill>
                            <a:schemeClr val="tx1"/>
                          </a:solidFill>
                        </a:rPr>
                        <a:t> </a:t>
                      </a:r>
                      <a:r>
                        <a:rPr lang="en-US" sz="1500" b="0" i="1" dirty="0" smtClean="0">
                          <a:solidFill>
                            <a:schemeClr val="tx1"/>
                          </a:solidFill>
                        </a:rPr>
                        <a:t>mucus to protect sperm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dirty="0" smtClean="0">
                          <a:solidFill>
                            <a:schemeClr val="tx1"/>
                          </a:solidFill>
                        </a:rPr>
                        <a:t>Sperm mature here and become</a:t>
                      </a:r>
                      <a:r>
                        <a:rPr lang="en-US" sz="1500" b="0" i="1" baseline="0" dirty="0" smtClean="0">
                          <a:solidFill>
                            <a:schemeClr val="tx1"/>
                          </a:solidFill>
                        </a:rPr>
                        <a:t> able to move</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baseline="0" dirty="0" smtClean="0">
                          <a:solidFill>
                            <a:schemeClr val="tx1"/>
                          </a:solidFill>
                        </a:rPr>
                        <a:t>Sperm stored awaiting ejaculation</a:t>
                      </a:r>
                      <a:endParaRPr lang="en-US" sz="1500" b="0" i="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g. testis</a:t>
                      </a:r>
                      <a:r>
                        <a:rPr lang="en-US" sz="1600" b="0" baseline="0" dirty="0" smtClean="0">
                          <a:solidFill>
                            <a:schemeClr val="tx1"/>
                          </a:solidFill>
                        </a:rPr>
                        <a:t> (pl. testes)</a:t>
                      </a:r>
                      <a:endParaRPr lang="en-US" sz="1600"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smtClean="0"/>
                        <a:t>h. scrotum</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noFill/>
                  </a:tcPr>
                </a:tc>
              </a:tr>
              <a:tr h="441266">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dirty="0" smtClean="0">
                          <a:solidFill>
                            <a:schemeClr val="tx1"/>
                          </a:solidFill>
                        </a:rPr>
                        <a:t>Produces</a:t>
                      </a:r>
                      <a:r>
                        <a:rPr lang="en-US" sz="1500" b="0" i="1" baseline="0" dirty="0" smtClean="0">
                          <a:solidFill>
                            <a:schemeClr val="tx1"/>
                          </a:solidFill>
                        </a:rPr>
                        <a:t> (millions) of sperm (every day)</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500" b="0" i="1" baseline="0" dirty="0" smtClean="0">
                          <a:solidFill>
                            <a:schemeClr val="tx1"/>
                          </a:solidFill>
                        </a:rPr>
                        <a:t>Produces testosterone</a:t>
                      </a:r>
                      <a:endParaRPr lang="en-US" sz="1500" b="0" i="1"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285750" indent="-285750">
                        <a:buFont typeface="Arial"/>
                        <a:buChar char="•"/>
                      </a:pPr>
                      <a:r>
                        <a:rPr lang="en-US" sz="1500" b="0" i="1" dirty="0" smtClean="0">
                          <a:solidFill>
                            <a:schemeClr val="tx1"/>
                          </a:solidFill>
                        </a:rPr>
                        <a:t>Protects and holds the testes outside the body (to maintain a lower</a:t>
                      </a:r>
                      <a:r>
                        <a:rPr lang="en-US" sz="1500" b="0" i="1" baseline="0" dirty="0" smtClean="0">
                          <a:solidFill>
                            <a:schemeClr val="tx1"/>
                          </a:solidFill>
                        </a:rPr>
                        <a:t> optimum temperature for sperm production)</a:t>
                      </a:r>
                      <a:endParaRPr lang="en-US" sz="1500" b="0" i="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TextBox 5"/>
          <p:cNvSpPr txBox="1"/>
          <p:nvPr/>
        </p:nvSpPr>
        <p:spPr>
          <a:xfrm>
            <a:off x="184174" y="473034"/>
            <a:ext cx="7333145" cy="369332"/>
          </a:xfrm>
          <a:prstGeom prst="rect">
            <a:avLst/>
          </a:prstGeom>
          <a:noFill/>
        </p:spPr>
        <p:txBody>
          <a:bodyPr wrap="none" rtlCol="0">
            <a:spAutoFit/>
          </a:bodyPr>
          <a:lstStyle/>
          <a:p>
            <a:r>
              <a:rPr lang="en-US" dirty="0" smtClean="0"/>
              <a:t>Can you label and annotate the diagram of the male reproductive system?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602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pic>
        <p:nvPicPr>
          <p:cNvPr id="4" name="Picture 2"/>
          <p:cNvPicPr>
            <a:picLocks noChangeAspect="1" noChangeArrowheads="1"/>
          </p:cNvPicPr>
          <p:nvPr/>
        </p:nvPicPr>
        <p:blipFill rotWithShape="1">
          <a:blip r:embed="rId2" cstate="print"/>
          <a:srcRect r="45511"/>
          <a:stretch/>
        </p:blipFill>
        <p:spPr bwMode="auto">
          <a:xfrm>
            <a:off x="96057" y="472332"/>
            <a:ext cx="4938349" cy="6547104"/>
          </a:xfrm>
          <a:prstGeom prst="rect">
            <a:avLst/>
          </a:prstGeom>
          <a:noFill/>
          <a:ln w="9525">
            <a:noFill/>
            <a:miter lim="800000"/>
            <a:headEnd/>
            <a:tailEnd/>
          </a:ln>
          <a:effectLst/>
        </p:spPr>
      </p:pic>
      <p:pic>
        <p:nvPicPr>
          <p:cNvPr id="5" name="Picture 4">
            <a:hlinkClick r:id="rId3"/>
          </p:cNvPr>
          <p:cNvPicPr>
            <a:picLocks noChangeAspect="1"/>
          </p:cNvPicPr>
          <p:nvPr/>
        </p:nvPicPr>
        <p:blipFill>
          <a:blip r:embed="rId4"/>
          <a:stretch>
            <a:fillRect/>
          </a:stretch>
        </p:blipFill>
        <p:spPr>
          <a:xfrm>
            <a:off x="5059931" y="511956"/>
            <a:ext cx="4049953" cy="3505200"/>
          </a:xfrm>
          <a:prstGeom prst="rect">
            <a:avLst/>
          </a:prstGeom>
          <a:ln>
            <a:solidFill>
              <a:schemeClr val="tx1"/>
            </a:solidFill>
          </a:ln>
          <a:effectLst/>
        </p:spPr>
      </p:pic>
      <p:sp>
        <p:nvSpPr>
          <p:cNvPr id="6" name="TextBox 5"/>
          <p:cNvSpPr txBox="1"/>
          <p:nvPr/>
        </p:nvSpPr>
        <p:spPr>
          <a:xfrm>
            <a:off x="5146594" y="4093356"/>
            <a:ext cx="3962400" cy="1323439"/>
          </a:xfrm>
          <a:prstGeom prst="rect">
            <a:avLst/>
          </a:prstGeom>
          <a:noFill/>
        </p:spPr>
        <p:txBody>
          <a:bodyPr wrap="square" rtlCol="0">
            <a:spAutoFit/>
          </a:bodyPr>
          <a:lstStyle/>
          <a:p>
            <a:pPr algn="r"/>
            <a:r>
              <a:rPr kumimoji="1" lang="en-US" altLang="ja-JP" sz="1600" dirty="0" smtClean="0"/>
              <a:t>Click on the animation above to go to watch the graph form (APBI </a:t>
            </a:r>
            <a:r>
              <a:rPr kumimoji="1" lang="en-US" altLang="ja-JP" sz="1600" dirty="0" err="1" smtClean="0"/>
              <a:t>Schools.org.uk</a:t>
            </a:r>
            <a:r>
              <a:rPr kumimoji="1" lang="en-US" altLang="ja-JP" sz="1600" dirty="0"/>
              <a:t>)</a:t>
            </a:r>
            <a:r>
              <a:rPr kumimoji="1" lang="en-US" altLang="ja-JP" sz="1600" dirty="0" smtClean="0"/>
              <a:t> </a:t>
            </a:r>
            <a:r>
              <a:rPr kumimoji="1" lang="en-US" altLang="ja-JP" sz="1600" dirty="0" smtClean="0">
                <a:hlinkClick r:id="rId5"/>
              </a:rPr>
              <a:t>http://www.abpischools.org.uk/topic/hormones/</a:t>
            </a:r>
            <a:endParaRPr kumimoji="1" lang="en-US" altLang="ja-JP" sz="1600" dirty="0" smtClean="0"/>
          </a:p>
          <a:p>
            <a:pPr algn="r"/>
            <a:endParaRPr kumimoji="1" lang="ja-JP" altLang="en-US" sz="1600" dirty="0"/>
          </a:p>
        </p:txBody>
      </p:sp>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4799" y="0"/>
            <a:ext cx="6013944"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pic>
        <p:nvPicPr>
          <p:cNvPr id="4" name="Picture 2"/>
          <p:cNvPicPr>
            <a:picLocks noChangeAspect="1" noChangeArrowheads="1"/>
          </p:cNvPicPr>
          <p:nvPr/>
        </p:nvPicPr>
        <p:blipFill>
          <a:blip r:embed="rId2" cstate="print"/>
          <a:srcRect/>
          <a:stretch>
            <a:fillRect/>
          </a:stretch>
        </p:blipFill>
        <p:spPr bwMode="auto">
          <a:xfrm>
            <a:off x="63919" y="475488"/>
            <a:ext cx="9048062" cy="6382512"/>
          </a:xfrm>
          <a:prstGeom prst="rect">
            <a:avLst/>
          </a:prstGeom>
          <a:noFill/>
          <a:ln w="9525">
            <a:noFill/>
            <a:miter lim="800000"/>
            <a:headEnd/>
            <a:tailEnd/>
          </a:ln>
          <a:effec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2864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433" y="1898119"/>
            <a:ext cx="7226547" cy="4753713"/>
          </a:xfrm>
          <a:prstGeom prst="rect">
            <a:avLst/>
          </a:prstGeom>
        </p:spPr>
      </p:pic>
      <p:sp>
        <p:nvSpPr>
          <p:cNvPr id="3" name="Title 2"/>
          <p:cNvSpPr>
            <a:spLocks noGrp="1"/>
          </p:cNvSpPr>
          <p:nvPr>
            <p:ph type="title"/>
          </p:nvPr>
        </p:nvSpPr>
        <p:spPr>
          <a:xfrm>
            <a:off x="0" y="4763"/>
            <a:ext cx="9144000" cy="1893356"/>
          </a:xfrm>
        </p:spPr>
        <p:txBody>
          <a:bodyPr>
            <a:normAutofit fontScale="90000"/>
          </a:bodyPr>
          <a:lstStyle/>
          <a:p>
            <a:r>
              <a:rPr lang="en-US" dirty="0" smtClean="0"/>
              <a:t>Pregnancy – </a:t>
            </a:r>
            <a:r>
              <a:rPr lang="en-US" dirty="0" err="1" smtClean="0"/>
              <a:t>hCG</a:t>
            </a:r>
            <a:r>
              <a:rPr lang="en-US" dirty="0" smtClean="0"/>
              <a:t> = Human </a:t>
            </a:r>
            <a:r>
              <a:rPr lang="en-US" b="1" dirty="0" smtClean="0"/>
              <a:t>chorionic </a:t>
            </a:r>
            <a:r>
              <a:rPr lang="en-US" b="1" dirty="0" err="1" smtClean="0"/>
              <a:t>gonadotropin</a:t>
            </a:r>
            <a:r>
              <a:rPr lang="en-US" b="1" dirty="0" smtClean="0"/>
              <a:t> produced by embryo to inhibit LH and FSH and promote Progesterone and Estrogen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pic>
        <p:nvPicPr>
          <p:cNvPr id="4" name="Picture 3">
            <a:hlinkClick r:id="rId2"/>
          </p:cNvPr>
          <p:cNvPicPr>
            <a:picLocks noChangeAspect="1"/>
          </p:cNvPicPr>
          <p:nvPr/>
        </p:nvPicPr>
        <p:blipFill>
          <a:blip r:embed="rId3"/>
          <a:stretch>
            <a:fillRect/>
          </a:stretch>
        </p:blipFill>
        <p:spPr>
          <a:xfrm>
            <a:off x="152400" y="933997"/>
            <a:ext cx="4330215" cy="2625193"/>
          </a:xfrm>
          <a:prstGeom prst="rect">
            <a:avLst/>
          </a:prstGeom>
          <a:ln>
            <a:solidFill>
              <a:srgbClr val="000000"/>
            </a:solidFill>
          </a:ln>
          <a:effectLst/>
        </p:spPr>
      </p:pic>
      <p:sp>
        <p:nvSpPr>
          <p:cNvPr id="5" name="TextBox 4"/>
          <p:cNvSpPr txBox="1"/>
          <p:nvPr/>
        </p:nvSpPr>
        <p:spPr>
          <a:xfrm>
            <a:off x="171538" y="3559190"/>
            <a:ext cx="4311077" cy="492443"/>
          </a:xfrm>
          <a:prstGeom prst="rect">
            <a:avLst/>
          </a:prstGeom>
          <a:noFill/>
          <a:ln>
            <a:solidFill>
              <a:srgbClr val="000000"/>
            </a:solidFill>
          </a:ln>
        </p:spPr>
        <p:txBody>
          <a:bodyPr wrap="square" rtlCol="0">
            <a:spAutoFit/>
          </a:bodyPr>
          <a:lstStyle/>
          <a:p>
            <a:r>
              <a:rPr kumimoji="1" lang="en-US" altLang="ja-JP" sz="1400" dirty="0" smtClean="0"/>
              <a:t>Video and doctors’ advice from NHS UK:</a:t>
            </a:r>
          </a:p>
          <a:p>
            <a:r>
              <a:rPr kumimoji="1" lang="en-US" altLang="ja-JP" sz="1200" dirty="0">
                <a:hlinkClick r:id="rId2"/>
              </a:rPr>
              <a:t>http://</a:t>
            </a:r>
            <a:r>
              <a:rPr kumimoji="1" lang="en-US" altLang="ja-JP" sz="1200" dirty="0" err="1">
                <a:hlinkClick r:id="rId2"/>
              </a:rPr>
              <a:t>www.nhs.uk</a:t>
            </a:r>
            <a:r>
              <a:rPr kumimoji="1" lang="en-US" altLang="ja-JP" sz="1200" dirty="0">
                <a:hlinkClick r:id="rId2"/>
              </a:rPr>
              <a:t>/Video/Pages/</a:t>
            </a:r>
            <a:r>
              <a:rPr kumimoji="1" lang="en-US" altLang="ja-JP" sz="1200" dirty="0" err="1">
                <a:hlinkClick r:id="rId2"/>
              </a:rPr>
              <a:t>Menstrualcycleanimation.aspx</a:t>
            </a:r>
            <a:endParaRPr kumimoji="1" lang="ja-JP" altLang="en-US" sz="1200" dirty="0"/>
          </a:p>
        </p:txBody>
      </p:sp>
      <p:sp>
        <p:nvSpPr>
          <p:cNvPr id="6" name="TextBox 5"/>
          <p:cNvSpPr txBox="1"/>
          <p:nvPr/>
        </p:nvSpPr>
        <p:spPr>
          <a:xfrm>
            <a:off x="0" y="472332"/>
            <a:ext cx="5453848" cy="461665"/>
          </a:xfrm>
          <a:prstGeom prst="rect">
            <a:avLst/>
          </a:prstGeom>
          <a:noFill/>
        </p:spPr>
        <p:txBody>
          <a:bodyPr wrap="square" rtlCol="0">
            <a:spAutoFit/>
          </a:bodyPr>
          <a:lstStyle/>
          <a:p>
            <a:r>
              <a:rPr kumimoji="1" lang="en-US" altLang="ja-JP" sz="2400" dirty="0" smtClean="0"/>
              <a:t>More Menstrual Cycle Animations</a:t>
            </a:r>
            <a:endParaRPr kumimoji="1" lang="ja-JP" altLang="en-US" sz="2400" dirty="0"/>
          </a:p>
        </p:txBody>
      </p:sp>
      <p:pic>
        <p:nvPicPr>
          <p:cNvPr id="7" name="Picture 6">
            <a:hlinkClick r:id="rId4"/>
          </p:cNvPr>
          <p:cNvPicPr>
            <a:picLocks noChangeAspect="1"/>
          </p:cNvPicPr>
          <p:nvPr/>
        </p:nvPicPr>
        <p:blipFill>
          <a:blip r:embed="rId5"/>
          <a:stretch>
            <a:fillRect/>
          </a:stretch>
        </p:blipFill>
        <p:spPr>
          <a:xfrm>
            <a:off x="171538" y="4344596"/>
            <a:ext cx="3467918" cy="2118582"/>
          </a:xfrm>
          <a:prstGeom prst="rect">
            <a:avLst/>
          </a:prstGeom>
          <a:ln>
            <a:solidFill>
              <a:srgbClr val="000000"/>
            </a:solidFill>
          </a:ln>
          <a:effectLst/>
        </p:spPr>
      </p:pic>
      <p:sp>
        <p:nvSpPr>
          <p:cNvPr id="8" name="TextBox 7"/>
          <p:cNvSpPr txBox="1"/>
          <p:nvPr/>
        </p:nvSpPr>
        <p:spPr>
          <a:xfrm>
            <a:off x="3639456" y="4335076"/>
            <a:ext cx="4572000" cy="2128102"/>
          </a:xfrm>
          <a:prstGeom prst="rect">
            <a:avLst/>
          </a:prstGeom>
          <a:noFill/>
          <a:ln>
            <a:solidFill>
              <a:srgbClr val="000000"/>
            </a:solidFill>
          </a:ln>
        </p:spPr>
        <p:txBody>
          <a:bodyPr wrap="square" rtlCol="0">
            <a:noAutofit/>
          </a:bodyPr>
          <a:lstStyle/>
          <a:p>
            <a:r>
              <a:rPr kumimoji="1" lang="en-US" altLang="ja-JP" sz="2000" dirty="0" smtClean="0"/>
              <a:t>How does the contraceptive pill work? </a:t>
            </a:r>
          </a:p>
          <a:p>
            <a:endParaRPr kumimoji="1" lang="en-US" altLang="ja-JP" dirty="0"/>
          </a:p>
          <a:p>
            <a:pPr marL="285750" indent="-285750">
              <a:buFont typeface="Wingdings" charset="0"/>
              <a:buChar char="ß"/>
            </a:pPr>
            <a:r>
              <a:rPr kumimoji="1" lang="en-US" altLang="ja-JP" dirty="0" smtClean="0">
                <a:sym typeface="Wingdings"/>
              </a:rPr>
              <a:t>this site has a good comparison of the regular menstrual cycle and the cycle with the influence of contraceptive pills. </a:t>
            </a:r>
          </a:p>
          <a:p>
            <a:pPr marL="285750" indent="-285750">
              <a:buFont typeface="Wingdings" charset="0"/>
              <a:buChar char="ß"/>
            </a:pPr>
            <a:endParaRPr kumimoji="1" lang="en-US" altLang="ja-JP" dirty="0">
              <a:sym typeface="Wingdings"/>
            </a:endParaRPr>
          </a:p>
          <a:p>
            <a:r>
              <a:rPr kumimoji="1" lang="en-US" altLang="ja-JP" sz="1200" dirty="0">
                <a:hlinkClick r:id="rId4"/>
              </a:rPr>
              <a:t>http://</a:t>
            </a:r>
            <a:r>
              <a:rPr kumimoji="1" lang="en-US" altLang="ja-JP" sz="1200" dirty="0" err="1">
                <a:hlinkClick r:id="rId4"/>
              </a:rPr>
              <a:t>www.pbs.org</a:t>
            </a:r>
            <a:r>
              <a:rPr kumimoji="1" lang="en-US" altLang="ja-JP" sz="1200" dirty="0">
                <a:hlinkClick r:id="rId4"/>
              </a:rPr>
              <a:t>/</a:t>
            </a:r>
            <a:r>
              <a:rPr kumimoji="1" lang="en-US" altLang="ja-JP" sz="1200" dirty="0" err="1">
                <a:hlinkClick r:id="rId4"/>
              </a:rPr>
              <a:t>wgbh</a:t>
            </a:r>
            <a:r>
              <a:rPr kumimoji="1" lang="en-US" altLang="ja-JP" sz="1200" dirty="0">
                <a:hlinkClick r:id="rId4"/>
              </a:rPr>
              <a:t>/</a:t>
            </a:r>
            <a:r>
              <a:rPr kumimoji="1" lang="en-US" altLang="ja-JP" sz="1200" dirty="0" err="1">
                <a:hlinkClick r:id="rId4"/>
              </a:rPr>
              <a:t>amex</a:t>
            </a:r>
            <a:r>
              <a:rPr kumimoji="1" lang="en-US" altLang="ja-JP" sz="1200" dirty="0">
                <a:hlinkClick r:id="rId4"/>
              </a:rPr>
              <a:t>/pill/</a:t>
            </a:r>
            <a:r>
              <a:rPr kumimoji="1" lang="en-US" altLang="ja-JP" sz="1200" dirty="0" err="1">
                <a:hlinkClick r:id="rId4"/>
              </a:rPr>
              <a:t>sfeature</a:t>
            </a:r>
            <a:r>
              <a:rPr kumimoji="1" lang="en-US" altLang="ja-JP" sz="1200" dirty="0">
                <a:hlinkClick r:id="rId4"/>
              </a:rPr>
              <a:t>/</a:t>
            </a:r>
            <a:r>
              <a:rPr kumimoji="1" lang="en-US" altLang="ja-JP" sz="1200" dirty="0" err="1">
                <a:hlinkClick r:id="rId4"/>
              </a:rPr>
              <a:t>sf_cycle.swf</a:t>
            </a:r>
            <a:endParaRPr kumimoji="1" lang="ja-JP" altLang="en-US" sz="1200" dirty="0"/>
          </a:p>
        </p:txBody>
      </p:sp>
      <p:sp>
        <p:nvSpPr>
          <p:cNvPr id="9" name="Rectangle 8"/>
          <p:cNvSpPr/>
          <p:nvPr/>
        </p:nvSpPr>
        <p:spPr>
          <a:xfrm>
            <a:off x="4994670" y="3606712"/>
            <a:ext cx="4059945" cy="461665"/>
          </a:xfrm>
          <a:prstGeom prst="rect">
            <a:avLst/>
          </a:prstGeom>
          <a:ln>
            <a:solidFill>
              <a:srgbClr val="000000"/>
            </a:solidFill>
          </a:ln>
        </p:spPr>
        <p:txBody>
          <a:bodyPr wrap="square">
            <a:spAutoFit/>
          </a:bodyPr>
          <a:lstStyle/>
          <a:p>
            <a:r>
              <a:rPr lang="en-US" sz="1200" dirty="0">
                <a:hlinkClick r:id="rId6"/>
              </a:rPr>
              <a:t>http://course.zju.edu.cn/532/study/theory/2/Genital%20system/Menstrual%</a:t>
            </a:r>
            <a:r>
              <a:rPr lang="en-US" sz="1200" dirty="0" smtClean="0">
                <a:hlinkClick r:id="rId6"/>
              </a:rPr>
              <a:t>20cycle.swf</a:t>
            </a:r>
            <a:endParaRPr lang="en-US" sz="1200" dirty="0"/>
          </a:p>
        </p:txBody>
      </p:sp>
      <p:pic>
        <p:nvPicPr>
          <p:cNvPr id="10" name="Picture 9" descr="Screen Shot 2016-03-16 at 09.12.57.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94670" y="608294"/>
            <a:ext cx="4059946" cy="3004254"/>
          </a:xfrm>
          <a:prstGeom prst="rect">
            <a:avLst/>
          </a:prstGeom>
          <a:ln>
            <a:solidFill>
              <a:srgbClr val="000000"/>
            </a:solidFill>
          </a:ln>
          <a:effectLst/>
        </p:spPr>
      </p:pic>
      <p:sp>
        <p:nvSpPr>
          <p:cNvPr id="12" name="Rectangle 11"/>
          <p:cNvSpPr/>
          <p:nvPr/>
        </p:nvSpPr>
        <p:spPr>
          <a:xfrm>
            <a:off x="4572000" y="6591998"/>
            <a:ext cx="4572000" cy="276999"/>
          </a:xfrm>
          <a:prstGeom prst="rect">
            <a:avLst/>
          </a:prstGeom>
        </p:spPr>
        <p:txBody>
          <a:bodyPr>
            <a:spAutoFit/>
          </a:bodyPr>
          <a:lstStyle/>
          <a:p>
            <a:r>
              <a:rPr lang="en-US" sz="1200" dirty="0" smtClean="0"/>
              <a:t>Edited from: </a:t>
            </a:r>
            <a:r>
              <a:rPr lang="en-US" sz="1200" dirty="0" smtClean="0">
                <a:hlinkClick r:id="rId8"/>
              </a:rPr>
              <a:t>http</a:t>
            </a:r>
            <a:r>
              <a:rPr lang="en-US" sz="1200" dirty="0">
                <a:hlinkClick r:id="rId8"/>
              </a:rPr>
              <a:t>://www.slideshare.net/gurustip/reproduction-</a:t>
            </a:r>
            <a:r>
              <a:rPr lang="en-US" sz="1200" dirty="0" smtClean="0">
                <a:hlinkClick r:id="rId8"/>
              </a:rPr>
              <a:t>core</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2864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4763"/>
            <a:ext cx="3957828"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Applications </a:t>
            </a:r>
            <a:r>
              <a:rPr lang="en-US" dirty="0"/>
              <a:t>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32621031"/>
              </p:ext>
            </p:extLst>
          </p:nvPr>
        </p:nvGraphicFramePr>
        <p:xfrm>
          <a:off x="321932" y="784225"/>
          <a:ext cx="8500119" cy="4523739"/>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r>
                        <a:rPr lang="en-US" sz="1400" dirty="0">
                          <a:latin typeface="Arial"/>
                          <a:cs typeface="Arial"/>
                        </a:rPr>
                        <a:t>6.6.A1 </a:t>
                      </a:r>
                    </a:p>
                  </a:txBody>
                  <a:tcPr>
                    <a:solidFill>
                      <a:schemeClr val="bg1"/>
                    </a:solidFill>
                  </a:tcPr>
                </a:tc>
                <a:tc>
                  <a:txBody>
                    <a:bodyPr/>
                    <a:lstStyle/>
                    <a:p>
                      <a:r>
                        <a:rPr lang="en-US" sz="1400" dirty="0">
                          <a:latin typeface="Arial"/>
                          <a:cs typeface="Arial"/>
                        </a:rPr>
                        <a:t>Causes and treatment of Type I and Type II diabetes.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6.6.A2 </a:t>
                      </a:r>
                    </a:p>
                  </a:txBody>
                  <a:tcPr>
                    <a:solidFill>
                      <a:schemeClr val="bg1"/>
                    </a:solidFill>
                  </a:tcPr>
                </a:tc>
                <a:tc>
                  <a:txBody>
                    <a:bodyPr/>
                    <a:lstStyle/>
                    <a:p>
                      <a:r>
                        <a:rPr lang="en-US" sz="1400" dirty="0">
                          <a:latin typeface="Arial"/>
                          <a:cs typeface="Arial"/>
                        </a:rPr>
                        <a:t>Testing of </a:t>
                      </a:r>
                      <a:r>
                        <a:rPr lang="en-US" sz="1400" dirty="0" err="1">
                          <a:latin typeface="Arial"/>
                          <a:cs typeface="Arial"/>
                        </a:rPr>
                        <a:t>leptin</a:t>
                      </a:r>
                      <a:r>
                        <a:rPr lang="en-US" sz="1400" dirty="0">
                          <a:latin typeface="Arial"/>
                          <a:cs typeface="Arial"/>
                        </a:rPr>
                        <a:t> on patients with clinical obesity and reasons for the failure to control the disease.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6.6.A3 </a:t>
                      </a:r>
                    </a:p>
                  </a:txBody>
                  <a:tcPr>
                    <a:solidFill>
                      <a:schemeClr val="bg1"/>
                    </a:solidFill>
                  </a:tcPr>
                </a:tc>
                <a:tc>
                  <a:txBody>
                    <a:bodyPr/>
                    <a:lstStyle/>
                    <a:p>
                      <a:r>
                        <a:rPr lang="en-US" sz="1400" dirty="0">
                          <a:latin typeface="Arial"/>
                          <a:cs typeface="Arial"/>
                        </a:rPr>
                        <a:t>Causes of jet lag and use of melatonin to alleviate it.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a:latin typeface="Arial"/>
                          <a:cs typeface="Arial"/>
                        </a:rPr>
                        <a:t>6.6.A4 </a:t>
                      </a:r>
                    </a:p>
                  </a:txBody>
                  <a:tcPr>
                    <a:solidFill>
                      <a:schemeClr val="bg1"/>
                    </a:solidFill>
                  </a:tcPr>
                </a:tc>
                <a:tc>
                  <a:txBody>
                    <a:bodyPr/>
                    <a:lstStyle/>
                    <a:p>
                      <a:r>
                        <a:rPr lang="en-US" sz="1400" dirty="0">
                          <a:latin typeface="Arial"/>
                          <a:cs typeface="Arial"/>
                        </a:rPr>
                        <a:t>The use in IVF of drugs to suspend the normal secretion of hormones, followed by the use of artificial doses of hormones to induce superovulation and establish a pregnancy.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r h="228024">
                <a:tc>
                  <a:txBody>
                    <a:bodyPr/>
                    <a:lstStyle/>
                    <a:p>
                      <a:r>
                        <a:rPr lang="en-US" sz="1400" dirty="0">
                          <a:latin typeface="Arial"/>
                          <a:cs typeface="Arial"/>
                        </a:rPr>
                        <a:t>6.6.A5 </a:t>
                      </a:r>
                    </a:p>
                  </a:txBody>
                  <a:tcPr>
                    <a:solidFill>
                      <a:schemeClr val="bg1"/>
                    </a:solidFill>
                  </a:tcPr>
                </a:tc>
                <a:tc>
                  <a:txBody>
                    <a:bodyPr/>
                    <a:lstStyle/>
                    <a:p>
                      <a:r>
                        <a:rPr lang="en-US" sz="1400" dirty="0">
                          <a:latin typeface="Arial"/>
                          <a:cs typeface="Arial"/>
                        </a:rPr>
                        <a:t>William Harvey’s investigation of sexual reproduction in deer</a:t>
                      </a:r>
                      <a:r>
                        <a:rPr lang="en-US" sz="1400" dirty="0" smtClean="0">
                          <a:latin typeface="Arial"/>
                          <a:cs typeface="Arial"/>
                        </a:rPr>
                        <a:t>.</a:t>
                      </a:r>
                      <a:endParaRPr lang="en-US" sz="1400" dirty="0">
                        <a:latin typeface="Arial"/>
                        <a:cs typeface="Arial"/>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William Harvey failed to solve the mystery of sexual reproduction because effective microscopes were not available when he was working, so fusion of gametes and subsequent embryo development remained undiscovered.</a:t>
                      </a:r>
                    </a:p>
                  </a:txBody>
                  <a:tcPr marL="0" marR="0" marT="0" marB="0">
                    <a:solidFill>
                      <a:schemeClr val="bg1"/>
                    </a:solidFill>
                  </a:tcPr>
                </a:tc>
              </a:tr>
              <a:tr h="228024">
                <a:tc>
                  <a:txBody>
                    <a:bodyPr/>
                    <a:lstStyle/>
                    <a:p>
                      <a:r>
                        <a:rPr lang="en-US" sz="1400" dirty="0">
                          <a:latin typeface="Arial"/>
                          <a:cs typeface="Arial"/>
                        </a:rPr>
                        <a:t>6.6.S1 </a:t>
                      </a:r>
                    </a:p>
                  </a:txBody>
                  <a:tcPr>
                    <a:solidFill>
                      <a:schemeClr val="bg1"/>
                    </a:solidFill>
                  </a:tcPr>
                </a:tc>
                <a:tc>
                  <a:txBody>
                    <a:bodyPr/>
                    <a:lstStyle/>
                    <a:p>
                      <a:r>
                        <a:rPr lang="en-US" sz="1400" dirty="0">
                          <a:latin typeface="Arial"/>
                          <a:cs typeface="Arial"/>
                        </a:rPr>
                        <a:t>Annotate diagrams of the male and female reproductive system to show names of structures and their functions. </a:t>
                      </a:r>
                    </a:p>
                  </a:txBody>
                  <a:tcPr>
                    <a:solidFill>
                      <a:schemeClr val="bg1"/>
                    </a:solidFill>
                  </a:tcPr>
                </a:tc>
                <a:tc>
                  <a:txBody>
                    <a:bodyPr/>
                    <a:lstStyle/>
                    <a:p>
                      <a:pPr algn="l">
                        <a:spcAft>
                          <a:spcPts val="0"/>
                        </a:spcAft>
                      </a:pPr>
                      <a:endParaRPr lang="en-GB" sz="1400" dirty="0">
                        <a:effectLst/>
                        <a:latin typeface="Arial"/>
                        <a:ea typeface="ＭＳ 明朝"/>
                        <a:cs typeface="Arial"/>
                      </a:endParaRPr>
                    </a:p>
                  </a:txBody>
                  <a:tcPr marL="0" marR="0" marT="0" marB="0">
                    <a:solidFill>
                      <a:schemeClr val="bg1"/>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0358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461963"/>
            <a:ext cx="9144000" cy="58547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2864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72332"/>
            <a:ext cx="9144000" cy="582061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2864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sp>
        <p:nvSpPr>
          <p:cNvPr id="5" name="Rectangle 4"/>
          <p:cNvSpPr/>
          <p:nvPr/>
        </p:nvSpPr>
        <p:spPr>
          <a:xfrm>
            <a:off x="0" y="481591"/>
            <a:ext cx="8070626" cy="430887"/>
          </a:xfrm>
          <a:prstGeom prst="rect">
            <a:avLst/>
          </a:prstGeom>
        </p:spPr>
        <p:txBody>
          <a:bodyPr wrap="none">
            <a:spAutoFit/>
          </a:bodyPr>
          <a:lstStyle/>
          <a:p>
            <a:r>
              <a:rPr lang="en-US" sz="2200" dirty="0"/>
              <a:t>Explain the role of hormones in the regulation of the menstrual cycle</a:t>
            </a:r>
          </a:p>
        </p:txBody>
      </p:sp>
      <p:sp>
        <p:nvSpPr>
          <p:cNvPr id="6" name="TextBox 5"/>
          <p:cNvSpPr txBox="1"/>
          <p:nvPr/>
        </p:nvSpPr>
        <p:spPr>
          <a:xfrm>
            <a:off x="8124483" y="618737"/>
            <a:ext cx="1019517" cy="338554"/>
          </a:xfrm>
          <a:prstGeom prst="rect">
            <a:avLst/>
          </a:prstGeom>
          <a:noFill/>
        </p:spPr>
        <p:txBody>
          <a:bodyPr wrap="none" rtlCol="0">
            <a:spAutoFit/>
          </a:bodyPr>
          <a:lstStyle/>
          <a:p>
            <a:r>
              <a:rPr lang="en-US" sz="1600" i="1" dirty="0" smtClean="0"/>
              <a:t>(8 marks)</a:t>
            </a:r>
            <a:endParaRPr lang="en-US" sz="16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1283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6757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U8 The menstrual cycle is controlled by negative and positive feedback mechanisms involving ovarian and pituitary hormones.</a:t>
            </a:r>
          </a:p>
        </p:txBody>
      </p:sp>
      <p:sp>
        <p:nvSpPr>
          <p:cNvPr id="5" name="Rectangle 4"/>
          <p:cNvSpPr/>
          <p:nvPr/>
        </p:nvSpPr>
        <p:spPr>
          <a:xfrm>
            <a:off x="0" y="481591"/>
            <a:ext cx="8070626" cy="430887"/>
          </a:xfrm>
          <a:prstGeom prst="rect">
            <a:avLst/>
          </a:prstGeom>
        </p:spPr>
        <p:txBody>
          <a:bodyPr wrap="none">
            <a:spAutoFit/>
          </a:bodyPr>
          <a:lstStyle/>
          <a:p>
            <a:r>
              <a:rPr lang="en-US" sz="2200" dirty="0"/>
              <a:t>Explain the role of hormones in the regulation of the menstrual cycle</a:t>
            </a:r>
          </a:p>
        </p:txBody>
      </p:sp>
      <p:sp>
        <p:nvSpPr>
          <p:cNvPr id="6" name="TextBox 5"/>
          <p:cNvSpPr txBox="1"/>
          <p:nvPr/>
        </p:nvSpPr>
        <p:spPr>
          <a:xfrm>
            <a:off x="8124483" y="618737"/>
            <a:ext cx="1019517" cy="338554"/>
          </a:xfrm>
          <a:prstGeom prst="rect">
            <a:avLst/>
          </a:prstGeom>
          <a:noFill/>
        </p:spPr>
        <p:txBody>
          <a:bodyPr wrap="none" rtlCol="0">
            <a:spAutoFit/>
          </a:bodyPr>
          <a:lstStyle/>
          <a:p>
            <a:r>
              <a:rPr lang="en-US" sz="1600" i="1" dirty="0" smtClean="0"/>
              <a:t>(8 marks)</a:t>
            </a:r>
            <a:endParaRPr lang="en-US" sz="1600" i="1" dirty="0"/>
          </a:p>
        </p:txBody>
      </p:sp>
      <p:sp>
        <p:nvSpPr>
          <p:cNvPr id="8" name="Rectangle 7"/>
          <p:cNvSpPr/>
          <p:nvPr/>
        </p:nvSpPr>
        <p:spPr>
          <a:xfrm>
            <a:off x="170766" y="1121574"/>
            <a:ext cx="8815809" cy="4801315"/>
          </a:xfrm>
          <a:prstGeom prst="rect">
            <a:avLst/>
          </a:prstGeom>
        </p:spPr>
        <p:txBody>
          <a:bodyPr wrap="square">
            <a:spAutoFit/>
          </a:bodyPr>
          <a:lstStyle/>
          <a:p>
            <a:r>
              <a:rPr lang="en-US" dirty="0"/>
              <a:t>FSH and LH are produced by the </a:t>
            </a:r>
            <a:r>
              <a:rPr lang="en-US" dirty="0" smtClean="0"/>
              <a:t>pituitary gland;</a:t>
            </a:r>
            <a:endParaRPr lang="en-US" dirty="0"/>
          </a:p>
          <a:p>
            <a:r>
              <a:rPr lang="en-US" dirty="0" smtClean="0"/>
              <a:t>estrogen </a:t>
            </a:r>
            <a:r>
              <a:rPr lang="en-US" dirty="0"/>
              <a:t>and </a:t>
            </a:r>
            <a:r>
              <a:rPr lang="en-US" dirty="0" smtClean="0"/>
              <a:t>progestin </a:t>
            </a:r>
            <a:r>
              <a:rPr lang="en-US" dirty="0"/>
              <a:t>are produced by the ovary</a:t>
            </a:r>
            <a:r>
              <a:rPr lang="en-US" dirty="0" smtClean="0"/>
              <a:t>;</a:t>
            </a:r>
          </a:p>
          <a:p>
            <a:r>
              <a:rPr lang="en-US" dirty="0"/>
              <a:t>FSH stimulates the ovary to </a:t>
            </a:r>
            <a:r>
              <a:rPr lang="en-US" dirty="0" smtClean="0"/>
              <a:t>promote development of a </a:t>
            </a:r>
            <a:r>
              <a:rPr lang="en-US" dirty="0"/>
              <a:t>follicle;</a:t>
            </a:r>
          </a:p>
          <a:p>
            <a:r>
              <a:rPr lang="en-US" dirty="0" smtClean="0"/>
              <a:t>The developing </a:t>
            </a:r>
            <a:r>
              <a:rPr lang="en-US" dirty="0"/>
              <a:t>follicles secrete </a:t>
            </a:r>
            <a:r>
              <a:rPr lang="en-US" dirty="0" smtClean="0"/>
              <a:t>estrogen, which inhibits FSH (negative feedback);</a:t>
            </a:r>
          </a:p>
          <a:p>
            <a:r>
              <a:rPr lang="en-US" dirty="0" smtClean="0"/>
              <a:t>Estrogen stimulates </a:t>
            </a:r>
            <a:r>
              <a:rPr lang="en-US" dirty="0"/>
              <a:t>growth of </a:t>
            </a:r>
            <a:r>
              <a:rPr lang="en-US" dirty="0" smtClean="0"/>
              <a:t>endometrium;</a:t>
            </a:r>
          </a:p>
          <a:p>
            <a:r>
              <a:rPr lang="en-US" dirty="0" smtClean="0"/>
              <a:t>Estrogen stimulates LH </a:t>
            </a:r>
            <a:r>
              <a:rPr lang="en-US" dirty="0"/>
              <a:t>secretion </a:t>
            </a:r>
            <a:r>
              <a:rPr lang="en-US" dirty="0" smtClean="0"/>
              <a:t>(positive feedback);</a:t>
            </a:r>
          </a:p>
          <a:p>
            <a:r>
              <a:rPr lang="en-US" dirty="0"/>
              <a:t>LH stimulates follicle </a:t>
            </a:r>
            <a:r>
              <a:rPr lang="en-US" dirty="0" smtClean="0"/>
              <a:t>growth</a:t>
            </a:r>
            <a:r>
              <a:rPr lang="en-US" dirty="0"/>
              <a:t> </a:t>
            </a:r>
            <a:r>
              <a:rPr lang="en-US" dirty="0" smtClean="0"/>
              <a:t>and triggers </a:t>
            </a:r>
            <a:r>
              <a:rPr lang="en-US" dirty="0"/>
              <a:t>ovulation</a:t>
            </a:r>
            <a:r>
              <a:rPr lang="en-US" dirty="0" smtClean="0"/>
              <a:t>;</a:t>
            </a:r>
          </a:p>
          <a:p>
            <a:r>
              <a:rPr lang="en-US" dirty="0" smtClean="0"/>
              <a:t>(the secondary oocyte leaves the ovary and) follicle </a:t>
            </a:r>
            <a:r>
              <a:rPr lang="en-US" dirty="0"/>
              <a:t>becomes corpus </a:t>
            </a:r>
            <a:r>
              <a:rPr lang="en-US" dirty="0" err="1"/>
              <a:t>luteum</a:t>
            </a:r>
            <a:r>
              <a:rPr lang="en-US" dirty="0"/>
              <a:t>;</a:t>
            </a:r>
          </a:p>
          <a:p>
            <a:r>
              <a:rPr lang="en-US" dirty="0" smtClean="0"/>
              <a:t>The corpus </a:t>
            </a:r>
            <a:r>
              <a:rPr lang="en-US" dirty="0" err="1"/>
              <a:t>luteum</a:t>
            </a:r>
            <a:r>
              <a:rPr lang="en-US" dirty="0"/>
              <a:t> secretes estrogen and progesterone;</a:t>
            </a:r>
          </a:p>
          <a:p>
            <a:r>
              <a:rPr lang="en-US" dirty="0" smtClean="0"/>
              <a:t>Estrogen </a:t>
            </a:r>
            <a:r>
              <a:rPr lang="en-US" dirty="0"/>
              <a:t>and progesterone maintain the </a:t>
            </a:r>
            <a:r>
              <a:rPr lang="en-US" dirty="0" smtClean="0"/>
              <a:t>endometrium;</a:t>
            </a:r>
          </a:p>
          <a:p>
            <a:r>
              <a:rPr lang="en-US" dirty="0" smtClean="0"/>
              <a:t>Estrogen </a:t>
            </a:r>
            <a:r>
              <a:rPr lang="en-US" dirty="0"/>
              <a:t>and progesterone inhibit LH and FSH </a:t>
            </a:r>
            <a:r>
              <a:rPr lang="en-US" dirty="0" smtClean="0"/>
              <a:t>(negative feedback);</a:t>
            </a:r>
          </a:p>
          <a:p>
            <a:r>
              <a:rPr lang="en-US" dirty="0"/>
              <a:t>A</a:t>
            </a:r>
            <a:r>
              <a:rPr lang="en-US" dirty="0" smtClean="0"/>
              <a:t>fter (two weeks) the </a:t>
            </a:r>
            <a:r>
              <a:rPr lang="en-US" dirty="0"/>
              <a:t>corpus </a:t>
            </a:r>
            <a:r>
              <a:rPr lang="en-US" dirty="0" err="1"/>
              <a:t>luteum</a:t>
            </a:r>
            <a:r>
              <a:rPr lang="en-US" dirty="0"/>
              <a:t> </a:t>
            </a:r>
            <a:r>
              <a:rPr lang="en-US" dirty="0" smtClean="0"/>
              <a:t>degenerates</a:t>
            </a:r>
            <a:r>
              <a:rPr lang="en-US" dirty="0"/>
              <a:t> </a:t>
            </a:r>
            <a:r>
              <a:rPr lang="en-US" dirty="0" smtClean="0"/>
              <a:t>progesterone and estrogen </a:t>
            </a:r>
            <a:r>
              <a:rPr lang="en-US" dirty="0"/>
              <a:t>levels fall;</a:t>
            </a:r>
          </a:p>
          <a:p>
            <a:r>
              <a:rPr lang="en-US" dirty="0"/>
              <a:t>T</a:t>
            </a:r>
            <a:r>
              <a:rPr lang="en-US" dirty="0" smtClean="0"/>
              <a:t>his triggers menstrual bleeding, the loss of endometrium;</a:t>
            </a:r>
          </a:p>
          <a:p>
            <a:r>
              <a:rPr lang="en-US" dirty="0" smtClean="0"/>
              <a:t>The </a:t>
            </a:r>
            <a:r>
              <a:rPr lang="en-US" dirty="0"/>
              <a:t>pituitary </a:t>
            </a:r>
            <a:r>
              <a:rPr lang="en-US" dirty="0" smtClean="0"/>
              <a:t>gland secreted FSH </a:t>
            </a:r>
            <a:r>
              <a:rPr lang="en-US" dirty="0"/>
              <a:t>and </a:t>
            </a:r>
            <a:r>
              <a:rPr lang="en-US" dirty="0" smtClean="0"/>
              <a:t>LH, as they are no longer inhibited (and the menstrual cycle continues);</a:t>
            </a:r>
          </a:p>
          <a:p>
            <a:endParaRPr lang="en-US" dirty="0"/>
          </a:p>
          <a:p>
            <a:r>
              <a:rPr lang="en-US" i="1" dirty="0"/>
              <a:t>May credit marks that are clearly drawn and correctly </a:t>
            </a:r>
            <a:r>
              <a:rPr lang="en-US" i="1" dirty="0" err="1"/>
              <a:t>labelled</a:t>
            </a:r>
            <a:r>
              <a:rPr lang="en-US" i="1" dirty="0"/>
              <a:t> on diagrams or flow </a:t>
            </a:r>
            <a:r>
              <a:rPr lang="en-US" i="1" dirty="0" smtClean="0"/>
              <a:t>charts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2477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3764" y="162803"/>
            <a:ext cx="6692157" cy="461665"/>
          </a:xfrm>
          <a:prstGeom prst="rect">
            <a:avLst/>
          </a:prstGeom>
          <a:noFill/>
        </p:spPr>
        <p:txBody>
          <a:bodyPr wrap="none" rtlCol="0">
            <a:spAutoFit/>
          </a:bodyPr>
          <a:lstStyle/>
          <a:p>
            <a:r>
              <a:rPr lang="en-US" sz="2400" dirty="0" smtClean="0"/>
              <a:t>Key Hormones in IB Biology     </a:t>
            </a:r>
            <a:r>
              <a:rPr lang="en-US" dirty="0" smtClean="0"/>
              <a:t>can you outline their roles?</a:t>
            </a:r>
            <a:endParaRPr lang="en-US" dirty="0"/>
          </a:p>
        </p:txBody>
      </p:sp>
      <p:sp>
        <p:nvSpPr>
          <p:cNvPr id="4" name="Rectangle 3"/>
          <p:cNvSpPr/>
          <p:nvPr/>
        </p:nvSpPr>
        <p:spPr>
          <a:xfrm>
            <a:off x="369875" y="752149"/>
            <a:ext cx="851916" cy="369332"/>
          </a:xfrm>
          <a:prstGeom prst="rect">
            <a:avLst/>
          </a:prstGeom>
        </p:spPr>
        <p:txBody>
          <a:bodyPr wrap="none">
            <a:spAutoFit/>
          </a:bodyPr>
          <a:lstStyle/>
          <a:p>
            <a:r>
              <a:rPr lang="en-US" dirty="0" smtClean="0">
                <a:solidFill>
                  <a:schemeClr val="accent5">
                    <a:lumMod val="50000"/>
                  </a:schemeClr>
                </a:solidFill>
                <a:latin typeface="Arial"/>
                <a:cs typeface="Arial"/>
              </a:rPr>
              <a:t>Insulin </a:t>
            </a:r>
            <a:endParaRPr lang="en-US" dirty="0">
              <a:solidFill>
                <a:schemeClr val="accent5">
                  <a:lumMod val="50000"/>
                </a:schemeClr>
              </a:solidFill>
            </a:endParaRPr>
          </a:p>
        </p:txBody>
      </p:sp>
      <p:sp>
        <p:nvSpPr>
          <p:cNvPr id="5" name="Rectangle 4"/>
          <p:cNvSpPr/>
          <p:nvPr/>
        </p:nvSpPr>
        <p:spPr>
          <a:xfrm>
            <a:off x="369875" y="2479755"/>
            <a:ext cx="1069787" cy="369332"/>
          </a:xfrm>
          <a:prstGeom prst="rect">
            <a:avLst/>
          </a:prstGeom>
        </p:spPr>
        <p:txBody>
          <a:bodyPr wrap="none">
            <a:spAutoFit/>
          </a:bodyPr>
          <a:lstStyle/>
          <a:p>
            <a:r>
              <a:rPr lang="en-US" dirty="0">
                <a:solidFill>
                  <a:schemeClr val="accent6">
                    <a:lumMod val="75000"/>
                  </a:schemeClr>
                </a:solidFill>
                <a:latin typeface="Arial"/>
                <a:cs typeface="Arial"/>
              </a:rPr>
              <a:t>Thyroxin </a:t>
            </a:r>
            <a:endParaRPr lang="en-US" dirty="0">
              <a:solidFill>
                <a:schemeClr val="accent6">
                  <a:lumMod val="75000"/>
                </a:schemeClr>
              </a:solidFill>
            </a:endParaRPr>
          </a:p>
        </p:txBody>
      </p:sp>
      <p:sp>
        <p:nvSpPr>
          <p:cNvPr id="6" name="Rectangle 5"/>
          <p:cNvSpPr/>
          <p:nvPr/>
        </p:nvSpPr>
        <p:spPr>
          <a:xfrm>
            <a:off x="369875" y="1916470"/>
            <a:ext cx="813594" cy="369332"/>
          </a:xfrm>
          <a:prstGeom prst="rect">
            <a:avLst/>
          </a:prstGeom>
        </p:spPr>
        <p:txBody>
          <a:bodyPr wrap="none">
            <a:spAutoFit/>
          </a:bodyPr>
          <a:lstStyle/>
          <a:p>
            <a:r>
              <a:rPr lang="en-US" dirty="0" err="1">
                <a:solidFill>
                  <a:schemeClr val="accent2">
                    <a:lumMod val="75000"/>
                  </a:schemeClr>
                </a:solidFill>
                <a:latin typeface="Arial"/>
                <a:cs typeface="Arial"/>
              </a:rPr>
              <a:t>Leptin</a:t>
            </a:r>
            <a:r>
              <a:rPr lang="en-US" dirty="0">
                <a:solidFill>
                  <a:schemeClr val="accent2">
                    <a:lumMod val="75000"/>
                  </a:schemeClr>
                </a:solidFill>
                <a:latin typeface="Arial"/>
                <a:cs typeface="Arial"/>
              </a:rPr>
              <a:t> </a:t>
            </a:r>
            <a:endParaRPr lang="en-US" dirty="0">
              <a:solidFill>
                <a:schemeClr val="accent2">
                  <a:lumMod val="75000"/>
                </a:schemeClr>
              </a:solidFill>
            </a:endParaRPr>
          </a:p>
        </p:txBody>
      </p:sp>
      <p:sp>
        <p:nvSpPr>
          <p:cNvPr id="7" name="Rectangle 6"/>
          <p:cNvSpPr/>
          <p:nvPr/>
        </p:nvSpPr>
        <p:spPr>
          <a:xfrm>
            <a:off x="369875" y="3059668"/>
            <a:ext cx="1185541" cy="369332"/>
          </a:xfrm>
          <a:prstGeom prst="rect">
            <a:avLst/>
          </a:prstGeom>
        </p:spPr>
        <p:txBody>
          <a:bodyPr wrap="none">
            <a:spAutoFit/>
          </a:bodyPr>
          <a:lstStyle/>
          <a:p>
            <a:r>
              <a:rPr lang="en-US" dirty="0">
                <a:solidFill>
                  <a:srgbClr val="008000"/>
                </a:solidFill>
                <a:latin typeface="Arial"/>
                <a:cs typeface="Arial"/>
              </a:rPr>
              <a:t>Melatonin </a:t>
            </a:r>
            <a:endParaRPr lang="en-US" dirty="0">
              <a:solidFill>
                <a:srgbClr val="008000"/>
              </a:solidFill>
            </a:endParaRPr>
          </a:p>
        </p:txBody>
      </p:sp>
      <p:sp>
        <p:nvSpPr>
          <p:cNvPr id="8" name="Rectangle 7"/>
          <p:cNvSpPr/>
          <p:nvPr/>
        </p:nvSpPr>
        <p:spPr>
          <a:xfrm>
            <a:off x="369875" y="4154939"/>
            <a:ext cx="1570562" cy="2031325"/>
          </a:xfrm>
          <a:prstGeom prst="rect">
            <a:avLst/>
          </a:prstGeom>
        </p:spPr>
        <p:txBody>
          <a:bodyPr wrap="none">
            <a:spAutoFit/>
          </a:bodyPr>
          <a:lstStyle/>
          <a:p>
            <a:r>
              <a:rPr lang="en-US" dirty="0" smtClean="0">
                <a:solidFill>
                  <a:srgbClr val="FF0000"/>
                </a:solidFill>
                <a:latin typeface="Arial"/>
                <a:cs typeface="Arial"/>
              </a:rPr>
              <a:t>FSH</a:t>
            </a:r>
            <a:endParaRPr lang="en-US" dirty="0">
              <a:solidFill>
                <a:srgbClr val="FF0000"/>
              </a:solidFill>
              <a:latin typeface="Arial"/>
              <a:cs typeface="Arial"/>
            </a:endParaRPr>
          </a:p>
          <a:p>
            <a:endParaRPr lang="en-US" dirty="0" smtClean="0">
              <a:solidFill>
                <a:srgbClr val="FF0000"/>
              </a:solidFill>
              <a:latin typeface="Arial"/>
              <a:cs typeface="Arial"/>
            </a:endParaRPr>
          </a:p>
          <a:p>
            <a:r>
              <a:rPr lang="en-US" dirty="0" smtClean="0">
                <a:solidFill>
                  <a:srgbClr val="FF0000"/>
                </a:solidFill>
                <a:latin typeface="Arial"/>
                <a:cs typeface="Arial"/>
              </a:rPr>
              <a:t>LH</a:t>
            </a:r>
            <a:endParaRPr lang="en-US" dirty="0">
              <a:solidFill>
                <a:srgbClr val="FF0000"/>
              </a:solidFill>
              <a:latin typeface="Arial"/>
              <a:cs typeface="Arial"/>
            </a:endParaRPr>
          </a:p>
          <a:p>
            <a:endParaRPr lang="en-US" dirty="0" smtClean="0">
              <a:solidFill>
                <a:srgbClr val="FF0000"/>
              </a:solidFill>
              <a:latin typeface="Arial"/>
              <a:cs typeface="Arial"/>
            </a:endParaRPr>
          </a:p>
          <a:p>
            <a:r>
              <a:rPr lang="en-US" dirty="0" smtClean="0">
                <a:solidFill>
                  <a:srgbClr val="FF0000"/>
                </a:solidFill>
                <a:latin typeface="Arial"/>
                <a:cs typeface="Arial"/>
              </a:rPr>
              <a:t>Estrogen</a:t>
            </a:r>
          </a:p>
          <a:p>
            <a:endParaRPr lang="en-US" dirty="0">
              <a:solidFill>
                <a:srgbClr val="FF0000"/>
              </a:solidFill>
              <a:latin typeface="Arial"/>
              <a:cs typeface="Arial"/>
            </a:endParaRPr>
          </a:p>
          <a:p>
            <a:r>
              <a:rPr lang="en-US" dirty="0">
                <a:solidFill>
                  <a:srgbClr val="FF0000"/>
                </a:solidFill>
                <a:latin typeface="Arial"/>
                <a:cs typeface="Arial"/>
              </a:rPr>
              <a:t>P</a:t>
            </a:r>
            <a:r>
              <a:rPr lang="en-US" dirty="0" smtClean="0">
                <a:solidFill>
                  <a:srgbClr val="FF0000"/>
                </a:solidFill>
                <a:latin typeface="Arial"/>
                <a:cs typeface="Arial"/>
              </a:rPr>
              <a:t>rogesterone</a:t>
            </a:r>
            <a:endParaRPr lang="en-US" dirty="0">
              <a:solidFill>
                <a:srgbClr val="FF0000"/>
              </a:solidFill>
            </a:endParaRPr>
          </a:p>
        </p:txBody>
      </p:sp>
      <p:sp>
        <p:nvSpPr>
          <p:cNvPr id="9" name="Rectangle 8"/>
          <p:cNvSpPr/>
          <p:nvPr/>
        </p:nvSpPr>
        <p:spPr>
          <a:xfrm>
            <a:off x="369875" y="3598842"/>
            <a:ext cx="1506317" cy="369332"/>
          </a:xfrm>
          <a:prstGeom prst="rect">
            <a:avLst/>
          </a:prstGeom>
        </p:spPr>
        <p:txBody>
          <a:bodyPr wrap="none">
            <a:spAutoFit/>
          </a:bodyPr>
          <a:lstStyle/>
          <a:p>
            <a:r>
              <a:rPr lang="en-US" dirty="0">
                <a:solidFill>
                  <a:srgbClr val="0000FF"/>
                </a:solidFill>
                <a:latin typeface="Arial"/>
                <a:cs typeface="Arial"/>
              </a:rPr>
              <a:t>Testosterone </a:t>
            </a:r>
            <a:endParaRPr lang="en-US" dirty="0">
              <a:solidFill>
                <a:srgbClr val="0000FF"/>
              </a:solidFill>
            </a:endParaRPr>
          </a:p>
        </p:txBody>
      </p:sp>
      <p:sp>
        <p:nvSpPr>
          <p:cNvPr id="13" name="Rectangle 12"/>
          <p:cNvSpPr/>
          <p:nvPr/>
        </p:nvSpPr>
        <p:spPr>
          <a:xfrm>
            <a:off x="369875" y="1336925"/>
            <a:ext cx="1172805" cy="369332"/>
          </a:xfrm>
          <a:prstGeom prst="rect">
            <a:avLst/>
          </a:prstGeom>
        </p:spPr>
        <p:txBody>
          <a:bodyPr wrap="none">
            <a:spAutoFit/>
          </a:bodyPr>
          <a:lstStyle/>
          <a:p>
            <a:r>
              <a:rPr lang="en-US" dirty="0" smtClean="0">
                <a:solidFill>
                  <a:schemeClr val="accent4">
                    <a:lumMod val="75000"/>
                  </a:schemeClr>
                </a:solidFill>
                <a:latin typeface="Arial"/>
                <a:cs typeface="Arial"/>
              </a:rPr>
              <a:t>Glucagon</a:t>
            </a:r>
            <a:endParaRPr lang="en-US" dirty="0">
              <a:solidFill>
                <a:schemeClr val="accent4">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9729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3764" y="162803"/>
            <a:ext cx="6692157" cy="461665"/>
          </a:xfrm>
          <a:prstGeom prst="rect">
            <a:avLst/>
          </a:prstGeom>
          <a:noFill/>
        </p:spPr>
        <p:txBody>
          <a:bodyPr wrap="none" rtlCol="0">
            <a:spAutoFit/>
          </a:bodyPr>
          <a:lstStyle/>
          <a:p>
            <a:r>
              <a:rPr lang="en-US" sz="2400" dirty="0" smtClean="0"/>
              <a:t>Key Hormones in IB Biology     </a:t>
            </a:r>
            <a:r>
              <a:rPr lang="en-US" dirty="0" smtClean="0"/>
              <a:t>can you outline their roles?</a:t>
            </a:r>
            <a:endParaRPr lang="en-US" dirty="0"/>
          </a:p>
        </p:txBody>
      </p:sp>
      <p:sp>
        <p:nvSpPr>
          <p:cNvPr id="4" name="Rectangle 3"/>
          <p:cNvSpPr/>
          <p:nvPr/>
        </p:nvSpPr>
        <p:spPr>
          <a:xfrm>
            <a:off x="369875" y="752149"/>
            <a:ext cx="851916" cy="369332"/>
          </a:xfrm>
          <a:prstGeom prst="rect">
            <a:avLst/>
          </a:prstGeom>
        </p:spPr>
        <p:txBody>
          <a:bodyPr wrap="none">
            <a:spAutoFit/>
          </a:bodyPr>
          <a:lstStyle/>
          <a:p>
            <a:r>
              <a:rPr lang="en-US" dirty="0" smtClean="0">
                <a:solidFill>
                  <a:schemeClr val="accent5">
                    <a:lumMod val="50000"/>
                  </a:schemeClr>
                </a:solidFill>
                <a:latin typeface="Arial"/>
                <a:cs typeface="Arial"/>
              </a:rPr>
              <a:t>Insulin </a:t>
            </a:r>
            <a:endParaRPr lang="en-US" dirty="0">
              <a:solidFill>
                <a:schemeClr val="accent5">
                  <a:lumMod val="50000"/>
                </a:schemeClr>
              </a:solidFill>
            </a:endParaRPr>
          </a:p>
        </p:txBody>
      </p:sp>
      <p:sp>
        <p:nvSpPr>
          <p:cNvPr id="5" name="Rectangle 4"/>
          <p:cNvSpPr/>
          <p:nvPr/>
        </p:nvSpPr>
        <p:spPr>
          <a:xfrm>
            <a:off x="369875" y="2479755"/>
            <a:ext cx="1069787" cy="369332"/>
          </a:xfrm>
          <a:prstGeom prst="rect">
            <a:avLst/>
          </a:prstGeom>
        </p:spPr>
        <p:txBody>
          <a:bodyPr wrap="none">
            <a:spAutoFit/>
          </a:bodyPr>
          <a:lstStyle/>
          <a:p>
            <a:r>
              <a:rPr lang="en-US" dirty="0">
                <a:solidFill>
                  <a:schemeClr val="accent6">
                    <a:lumMod val="75000"/>
                  </a:schemeClr>
                </a:solidFill>
                <a:latin typeface="Arial"/>
                <a:cs typeface="Arial"/>
              </a:rPr>
              <a:t>Thyroxin </a:t>
            </a:r>
            <a:endParaRPr lang="en-US" dirty="0">
              <a:solidFill>
                <a:schemeClr val="accent6">
                  <a:lumMod val="75000"/>
                </a:schemeClr>
              </a:solidFill>
            </a:endParaRPr>
          </a:p>
        </p:txBody>
      </p:sp>
      <p:sp>
        <p:nvSpPr>
          <p:cNvPr id="6" name="Rectangle 5"/>
          <p:cNvSpPr/>
          <p:nvPr/>
        </p:nvSpPr>
        <p:spPr>
          <a:xfrm>
            <a:off x="369875" y="1916470"/>
            <a:ext cx="813594" cy="369332"/>
          </a:xfrm>
          <a:prstGeom prst="rect">
            <a:avLst/>
          </a:prstGeom>
        </p:spPr>
        <p:txBody>
          <a:bodyPr wrap="none">
            <a:spAutoFit/>
          </a:bodyPr>
          <a:lstStyle/>
          <a:p>
            <a:r>
              <a:rPr lang="en-US" dirty="0" err="1">
                <a:solidFill>
                  <a:schemeClr val="accent2">
                    <a:lumMod val="75000"/>
                  </a:schemeClr>
                </a:solidFill>
                <a:latin typeface="Arial"/>
                <a:cs typeface="Arial"/>
              </a:rPr>
              <a:t>Leptin</a:t>
            </a:r>
            <a:r>
              <a:rPr lang="en-US" dirty="0">
                <a:solidFill>
                  <a:schemeClr val="accent2">
                    <a:lumMod val="75000"/>
                  </a:schemeClr>
                </a:solidFill>
                <a:latin typeface="Arial"/>
                <a:cs typeface="Arial"/>
              </a:rPr>
              <a:t> </a:t>
            </a:r>
            <a:endParaRPr lang="en-US" dirty="0">
              <a:solidFill>
                <a:schemeClr val="accent2">
                  <a:lumMod val="75000"/>
                </a:schemeClr>
              </a:solidFill>
            </a:endParaRPr>
          </a:p>
        </p:txBody>
      </p:sp>
      <p:sp>
        <p:nvSpPr>
          <p:cNvPr id="7" name="Rectangle 6"/>
          <p:cNvSpPr/>
          <p:nvPr/>
        </p:nvSpPr>
        <p:spPr>
          <a:xfrm>
            <a:off x="369875" y="3059668"/>
            <a:ext cx="1185541" cy="369332"/>
          </a:xfrm>
          <a:prstGeom prst="rect">
            <a:avLst/>
          </a:prstGeom>
        </p:spPr>
        <p:txBody>
          <a:bodyPr wrap="none">
            <a:spAutoFit/>
          </a:bodyPr>
          <a:lstStyle/>
          <a:p>
            <a:r>
              <a:rPr lang="en-US" dirty="0">
                <a:solidFill>
                  <a:srgbClr val="008000"/>
                </a:solidFill>
                <a:latin typeface="Arial"/>
                <a:cs typeface="Arial"/>
              </a:rPr>
              <a:t>Melatonin </a:t>
            </a:r>
            <a:endParaRPr lang="en-US" dirty="0">
              <a:solidFill>
                <a:srgbClr val="008000"/>
              </a:solidFill>
            </a:endParaRPr>
          </a:p>
        </p:txBody>
      </p:sp>
      <p:sp>
        <p:nvSpPr>
          <p:cNvPr id="8" name="Rectangle 7"/>
          <p:cNvSpPr/>
          <p:nvPr/>
        </p:nvSpPr>
        <p:spPr>
          <a:xfrm>
            <a:off x="369875" y="4154939"/>
            <a:ext cx="1570562" cy="2031325"/>
          </a:xfrm>
          <a:prstGeom prst="rect">
            <a:avLst/>
          </a:prstGeom>
        </p:spPr>
        <p:txBody>
          <a:bodyPr wrap="none">
            <a:spAutoFit/>
          </a:bodyPr>
          <a:lstStyle/>
          <a:p>
            <a:r>
              <a:rPr lang="en-US" dirty="0" smtClean="0">
                <a:solidFill>
                  <a:srgbClr val="FF0000"/>
                </a:solidFill>
                <a:latin typeface="Arial"/>
                <a:cs typeface="Arial"/>
              </a:rPr>
              <a:t>FSH</a:t>
            </a:r>
            <a:endParaRPr lang="en-US" dirty="0">
              <a:solidFill>
                <a:srgbClr val="FF0000"/>
              </a:solidFill>
              <a:latin typeface="Arial"/>
              <a:cs typeface="Arial"/>
            </a:endParaRPr>
          </a:p>
          <a:p>
            <a:endParaRPr lang="en-US" dirty="0" smtClean="0">
              <a:solidFill>
                <a:srgbClr val="FF0000"/>
              </a:solidFill>
              <a:latin typeface="Arial"/>
              <a:cs typeface="Arial"/>
            </a:endParaRPr>
          </a:p>
          <a:p>
            <a:r>
              <a:rPr lang="en-US" dirty="0" smtClean="0">
                <a:solidFill>
                  <a:srgbClr val="FF0000"/>
                </a:solidFill>
                <a:latin typeface="Arial"/>
                <a:cs typeface="Arial"/>
              </a:rPr>
              <a:t>LH</a:t>
            </a:r>
            <a:endParaRPr lang="en-US" dirty="0">
              <a:solidFill>
                <a:srgbClr val="FF0000"/>
              </a:solidFill>
              <a:latin typeface="Arial"/>
              <a:cs typeface="Arial"/>
            </a:endParaRPr>
          </a:p>
          <a:p>
            <a:endParaRPr lang="en-US" dirty="0" smtClean="0">
              <a:solidFill>
                <a:srgbClr val="FF0000"/>
              </a:solidFill>
              <a:latin typeface="Arial"/>
              <a:cs typeface="Arial"/>
            </a:endParaRPr>
          </a:p>
          <a:p>
            <a:r>
              <a:rPr lang="en-US" dirty="0" smtClean="0">
                <a:solidFill>
                  <a:srgbClr val="FF0000"/>
                </a:solidFill>
                <a:latin typeface="Arial"/>
                <a:cs typeface="Arial"/>
              </a:rPr>
              <a:t>Estrogen</a:t>
            </a:r>
          </a:p>
          <a:p>
            <a:endParaRPr lang="en-US" dirty="0">
              <a:solidFill>
                <a:srgbClr val="FF0000"/>
              </a:solidFill>
              <a:latin typeface="Arial"/>
              <a:cs typeface="Arial"/>
            </a:endParaRPr>
          </a:p>
          <a:p>
            <a:r>
              <a:rPr lang="en-US" dirty="0">
                <a:solidFill>
                  <a:srgbClr val="FF0000"/>
                </a:solidFill>
                <a:latin typeface="Arial"/>
                <a:cs typeface="Arial"/>
              </a:rPr>
              <a:t>P</a:t>
            </a:r>
            <a:r>
              <a:rPr lang="en-US" dirty="0" smtClean="0">
                <a:solidFill>
                  <a:srgbClr val="FF0000"/>
                </a:solidFill>
                <a:latin typeface="Arial"/>
                <a:cs typeface="Arial"/>
              </a:rPr>
              <a:t>rogesterone</a:t>
            </a:r>
            <a:endParaRPr lang="en-US" dirty="0">
              <a:solidFill>
                <a:srgbClr val="FF0000"/>
              </a:solidFill>
            </a:endParaRPr>
          </a:p>
        </p:txBody>
      </p:sp>
      <p:sp>
        <p:nvSpPr>
          <p:cNvPr id="9" name="Rectangle 8"/>
          <p:cNvSpPr/>
          <p:nvPr/>
        </p:nvSpPr>
        <p:spPr>
          <a:xfrm>
            <a:off x="369875" y="3598842"/>
            <a:ext cx="1506317" cy="369332"/>
          </a:xfrm>
          <a:prstGeom prst="rect">
            <a:avLst/>
          </a:prstGeom>
        </p:spPr>
        <p:txBody>
          <a:bodyPr wrap="none">
            <a:spAutoFit/>
          </a:bodyPr>
          <a:lstStyle/>
          <a:p>
            <a:r>
              <a:rPr lang="en-US" dirty="0">
                <a:solidFill>
                  <a:srgbClr val="0000FF"/>
                </a:solidFill>
                <a:latin typeface="Arial"/>
                <a:cs typeface="Arial"/>
              </a:rPr>
              <a:t>Testosterone </a:t>
            </a:r>
            <a:endParaRPr lang="en-US" dirty="0">
              <a:solidFill>
                <a:srgbClr val="0000FF"/>
              </a:solidFill>
            </a:endParaRPr>
          </a:p>
        </p:txBody>
      </p:sp>
      <p:sp>
        <p:nvSpPr>
          <p:cNvPr id="10" name="Rectangle 9"/>
          <p:cNvSpPr/>
          <p:nvPr/>
        </p:nvSpPr>
        <p:spPr>
          <a:xfrm>
            <a:off x="2130256" y="3598842"/>
            <a:ext cx="6699260" cy="584776"/>
          </a:xfrm>
          <a:prstGeom prst="rect">
            <a:avLst/>
          </a:prstGeom>
        </p:spPr>
        <p:txBody>
          <a:bodyPr wrap="square">
            <a:spAutoFit/>
          </a:bodyPr>
          <a:lstStyle/>
          <a:p>
            <a:r>
              <a:rPr lang="en-US" sz="1600" dirty="0">
                <a:solidFill>
                  <a:srgbClr val="0000FF"/>
                </a:solidFill>
              </a:rPr>
              <a:t>Pre-natal development of male genitalia, sperm production, development of male secondary sexual characteristics during puberty. </a:t>
            </a:r>
          </a:p>
        </p:txBody>
      </p:sp>
      <p:sp>
        <p:nvSpPr>
          <p:cNvPr id="11" name="Rectangle 10"/>
          <p:cNvSpPr/>
          <p:nvPr/>
        </p:nvSpPr>
        <p:spPr>
          <a:xfrm>
            <a:off x="2130256" y="749454"/>
            <a:ext cx="6699260" cy="584776"/>
          </a:xfrm>
          <a:prstGeom prst="rect">
            <a:avLst/>
          </a:prstGeom>
        </p:spPr>
        <p:txBody>
          <a:bodyPr wrap="square">
            <a:spAutoFit/>
          </a:bodyPr>
          <a:lstStyle/>
          <a:p>
            <a:r>
              <a:rPr lang="en-US" sz="1600" dirty="0">
                <a:solidFill>
                  <a:schemeClr val="accent5">
                    <a:lumMod val="50000"/>
                  </a:schemeClr>
                </a:solidFill>
              </a:rPr>
              <a:t>Lowers blood glucose concentration – converts glucose to glycogen for storage in the liver </a:t>
            </a:r>
          </a:p>
        </p:txBody>
      </p:sp>
      <p:sp>
        <p:nvSpPr>
          <p:cNvPr id="12" name="Rectangle 11"/>
          <p:cNvSpPr/>
          <p:nvPr/>
        </p:nvSpPr>
        <p:spPr>
          <a:xfrm>
            <a:off x="2130256" y="1347597"/>
            <a:ext cx="6699260" cy="338554"/>
          </a:xfrm>
          <a:prstGeom prst="rect">
            <a:avLst/>
          </a:prstGeom>
        </p:spPr>
        <p:txBody>
          <a:bodyPr wrap="square">
            <a:spAutoFit/>
          </a:bodyPr>
          <a:lstStyle/>
          <a:p>
            <a:r>
              <a:rPr lang="en-US" sz="1600" dirty="0">
                <a:solidFill>
                  <a:schemeClr val="accent4">
                    <a:lumMod val="75000"/>
                  </a:schemeClr>
                </a:solidFill>
              </a:rPr>
              <a:t>Raises blood glucose concentration – converts glycogen, in the liver, to glucose</a:t>
            </a:r>
          </a:p>
        </p:txBody>
      </p:sp>
      <p:sp>
        <p:nvSpPr>
          <p:cNvPr id="13" name="Rectangle 12"/>
          <p:cNvSpPr/>
          <p:nvPr/>
        </p:nvSpPr>
        <p:spPr>
          <a:xfrm>
            <a:off x="369875" y="1336925"/>
            <a:ext cx="1172805" cy="369332"/>
          </a:xfrm>
          <a:prstGeom prst="rect">
            <a:avLst/>
          </a:prstGeom>
        </p:spPr>
        <p:txBody>
          <a:bodyPr wrap="none">
            <a:spAutoFit/>
          </a:bodyPr>
          <a:lstStyle/>
          <a:p>
            <a:r>
              <a:rPr lang="en-US" dirty="0" smtClean="0">
                <a:solidFill>
                  <a:schemeClr val="accent4">
                    <a:lumMod val="75000"/>
                  </a:schemeClr>
                </a:solidFill>
                <a:latin typeface="Arial"/>
                <a:cs typeface="Arial"/>
              </a:rPr>
              <a:t>Glucagon</a:t>
            </a:r>
            <a:endParaRPr lang="en-US" dirty="0">
              <a:solidFill>
                <a:schemeClr val="accent4">
                  <a:lumMod val="75000"/>
                </a:schemeClr>
              </a:solidFill>
            </a:endParaRPr>
          </a:p>
        </p:txBody>
      </p:sp>
      <p:sp>
        <p:nvSpPr>
          <p:cNvPr id="14" name="Rectangle 13"/>
          <p:cNvSpPr/>
          <p:nvPr/>
        </p:nvSpPr>
        <p:spPr>
          <a:xfrm>
            <a:off x="2130256" y="1921701"/>
            <a:ext cx="4572000" cy="338554"/>
          </a:xfrm>
          <a:prstGeom prst="rect">
            <a:avLst/>
          </a:prstGeom>
        </p:spPr>
        <p:txBody>
          <a:bodyPr wrap="square">
            <a:spAutoFit/>
          </a:bodyPr>
          <a:lstStyle/>
          <a:p>
            <a:r>
              <a:rPr lang="en-US" sz="1600" dirty="0">
                <a:solidFill>
                  <a:schemeClr val="accent2">
                    <a:lumMod val="75000"/>
                  </a:schemeClr>
                </a:solidFill>
              </a:rPr>
              <a:t>inhibits appetite</a:t>
            </a:r>
          </a:p>
        </p:txBody>
      </p:sp>
      <p:sp>
        <p:nvSpPr>
          <p:cNvPr id="15" name="Rectangle 14"/>
          <p:cNvSpPr/>
          <p:nvPr/>
        </p:nvSpPr>
        <p:spPr>
          <a:xfrm>
            <a:off x="2130256" y="2482341"/>
            <a:ext cx="6699260" cy="338554"/>
          </a:xfrm>
          <a:prstGeom prst="rect">
            <a:avLst/>
          </a:prstGeom>
        </p:spPr>
        <p:txBody>
          <a:bodyPr wrap="square">
            <a:spAutoFit/>
          </a:bodyPr>
          <a:lstStyle/>
          <a:p>
            <a:r>
              <a:rPr lang="en-US" sz="1600" dirty="0">
                <a:solidFill>
                  <a:schemeClr val="accent6">
                    <a:lumMod val="75000"/>
                  </a:schemeClr>
                </a:solidFill>
              </a:rPr>
              <a:t>Regulates the metabolic rate and helps to control body temperature</a:t>
            </a:r>
          </a:p>
        </p:txBody>
      </p:sp>
      <p:sp>
        <p:nvSpPr>
          <p:cNvPr id="16" name="Rectangle 15"/>
          <p:cNvSpPr/>
          <p:nvPr/>
        </p:nvSpPr>
        <p:spPr>
          <a:xfrm>
            <a:off x="2130256" y="3059668"/>
            <a:ext cx="2403222" cy="338554"/>
          </a:xfrm>
          <a:prstGeom prst="rect">
            <a:avLst/>
          </a:prstGeom>
        </p:spPr>
        <p:txBody>
          <a:bodyPr wrap="square">
            <a:spAutoFit/>
          </a:bodyPr>
          <a:lstStyle/>
          <a:p>
            <a:r>
              <a:rPr lang="en-US" sz="1600" dirty="0">
                <a:solidFill>
                  <a:srgbClr val="008000"/>
                </a:solidFill>
              </a:rPr>
              <a:t>controls circadian rhythms</a:t>
            </a:r>
          </a:p>
        </p:txBody>
      </p:sp>
      <p:sp>
        <p:nvSpPr>
          <p:cNvPr id="17" name="Rectangle 16"/>
          <p:cNvSpPr/>
          <p:nvPr/>
        </p:nvSpPr>
        <p:spPr>
          <a:xfrm>
            <a:off x="2130256" y="5166425"/>
            <a:ext cx="6699260" cy="584776"/>
          </a:xfrm>
          <a:prstGeom prst="rect">
            <a:avLst/>
          </a:prstGeom>
        </p:spPr>
        <p:txBody>
          <a:bodyPr wrap="square">
            <a:spAutoFit/>
          </a:bodyPr>
          <a:lstStyle/>
          <a:p>
            <a:r>
              <a:rPr lang="en-US" sz="1600" dirty="0" smtClean="0">
                <a:solidFill>
                  <a:srgbClr val="FF0000"/>
                </a:solidFill>
              </a:rPr>
              <a:t>Pre</a:t>
            </a:r>
            <a:r>
              <a:rPr lang="en-US" sz="1600" dirty="0">
                <a:solidFill>
                  <a:srgbClr val="FF0000"/>
                </a:solidFill>
              </a:rPr>
              <a:t>-natal development of female reproductive </a:t>
            </a:r>
            <a:r>
              <a:rPr lang="en-US" sz="1600" dirty="0" smtClean="0">
                <a:solidFill>
                  <a:srgbClr val="FF0000"/>
                </a:solidFill>
              </a:rPr>
              <a:t>organs and female </a:t>
            </a:r>
            <a:r>
              <a:rPr lang="en-US" sz="1600" dirty="0">
                <a:solidFill>
                  <a:srgbClr val="FF0000"/>
                </a:solidFill>
              </a:rPr>
              <a:t>secondary sexual characteristics during puberty. </a:t>
            </a:r>
            <a:r>
              <a:rPr lang="en-US" sz="1600" dirty="0" smtClean="0">
                <a:solidFill>
                  <a:srgbClr val="FF0000"/>
                </a:solidFill>
              </a:rPr>
              <a:t>Causes the uterine lining to thicken.</a:t>
            </a:r>
            <a:endParaRPr lang="en-US" sz="1600" dirty="0">
              <a:solidFill>
                <a:srgbClr val="FF0000"/>
              </a:solidFill>
            </a:endParaRPr>
          </a:p>
        </p:txBody>
      </p:sp>
      <p:sp>
        <p:nvSpPr>
          <p:cNvPr id="18" name="Rectangle 17"/>
          <p:cNvSpPr/>
          <p:nvPr/>
        </p:nvSpPr>
        <p:spPr>
          <a:xfrm>
            <a:off x="2130256" y="5893876"/>
            <a:ext cx="6699260" cy="584776"/>
          </a:xfrm>
          <a:prstGeom prst="rect">
            <a:avLst/>
          </a:prstGeom>
        </p:spPr>
        <p:txBody>
          <a:bodyPr wrap="square">
            <a:spAutoFit/>
          </a:bodyPr>
          <a:lstStyle/>
          <a:p>
            <a:r>
              <a:rPr lang="en-US" sz="1600" dirty="0" smtClean="0">
                <a:solidFill>
                  <a:srgbClr val="FF0000"/>
                </a:solidFill>
              </a:rPr>
              <a:t>Pre</a:t>
            </a:r>
            <a:r>
              <a:rPr lang="en-US" sz="1600" dirty="0">
                <a:solidFill>
                  <a:srgbClr val="FF0000"/>
                </a:solidFill>
              </a:rPr>
              <a:t>-natal development of female reproductive </a:t>
            </a:r>
            <a:r>
              <a:rPr lang="en-US" sz="1600" dirty="0" smtClean="0">
                <a:solidFill>
                  <a:srgbClr val="FF0000"/>
                </a:solidFill>
              </a:rPr>
              <a:t>organs and female </a:t>
            </a:r>
            <a:r>
              <a:rPr lang="en-US" sz="1600" dirty="0">
                <a:solidFill>
                  <a:srgbClr val="FF0000"/>
                </a:solidFill>
              </a:rPr>
              <a:t>secondary sexual characteristics during puberty. </a:t>
            </a:r>
            <a:r>
              <a:rPr lang="en-US" sz="1600" dirty="0" smtClean="0">
                <a:solidFill>
                  <a:srgbClr val="FF0000"/>
                </a:solidFill>
              </a:rPr>
              <a:t> Maintains the lining of the uterus.</a:t>
            </a:r>
            <a:endParaRPr lang="en-US" sz="1600" dirty="0">
              <a:solidFill>
                <a:srgbClr val="FF0000"/>
              </a:solidFill>
            </a:endParaRPr>
          </a:p>
        </p:txBody>
      </p:sp>
      <p:sp>
        <p:nvSpPr>
          <p:cNvPr id="3" name="TextBox 2"/>
          <p:cNvSpPr txBox="1"/>
          <p:nvPr/>
        </p:nvSpPr>
        <p:spPr>
          <a:xfrm>
            <a:off x="2130256" y="4154939"/>
            <a:ext cx="6699260" cy="584776"/>
          </a:xfrm>
          <a:prstGeom prst="rect">
            <a:avLst/>
          </a:prstGeom>
        </p:spPr>
        <p:txBody>
          <a:bodyPr wrap="square">
            <a:spAutoFit/>
          </a:bodyPr>
          <a:lstStyle>
            <a:defPPr>
              <a:defRPr lang="en-US"/>
            </a:defPPr>
            <a:lvl1pPr>
              <a:defRPr sz="1600"/>
            </a:lvl1pPr>
          </a:lstStyle>
          <a:p>
            <a:r>
              <a:rPr lang="en-US" dirty="0">
                <a:solidFill>
                  <a:srgbClr val="FF0000"/>
                </a:solidFill>
              </a:rPr>
              <a:t>Stimulates the growth and development of ovarian follicles (bodies containing eggs).</a:t>
            </a:r>
          </a:p>
        </p:txBody>
      </p:sp>
      <p:sp>
        <p:nvSpPr>
          <p:cNvPr id="19" name="TextBox 18"/>
          <p:cNvSpPr txBox="1"/>
          <p:nvPr/>
        </p:nvSpPr>
        <p:spPr>
          <a:xfrm>
            <a:off x="2130256" y="4729043"/>
            <a:ext cx="6699260" cy="338554"/>
          </a:xfrm>
          <a:prstGeom prst="rect">
            <a:avLst/>
          </a:prstGeom>
        </p:spPr>
        <p:txBody>
          <a:bodyPr wrap="square">
            <a:spAutoFit/>
          </a:bodyPr>
          <a:lstStyle>
            <a:defPPr>
              <a:defRPr lang="en-US"/>
            </a:defPPr>
            <a:lvl1pPr>
              <a:defRPr sz="1600"/>
            </a:lvl1pPr>
          </a:lstStyle>
          <a:p>
            <a:r>
              <a:rPr lang="en-US" dirty="0">
                <a:solidFill>
                  <a:srgbClr val="FF0000"/>
                </a:solidFill>
              </a:rPr>
              <a:t>Triggers ovulation, the release of the oocyte (egg) from the ovary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0501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076" name="Picture 4" descr="http://upload.wikimedia.org/wikipedia/commons/thumb/e/ed/Hysterosalpingogram.jpg/562px-Hysterosalpingogram.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90950" y="0"/>
            <a:ext cx="5353050" cy="5715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79899" y="115409"/>
            <a:ext cx="3941685" cy="5509199"/>
          </a:xfrm>
          <a:prstGeom prst="rect">
            <a:avLst/>
          </a:prstGeom>
          <a:noFill/>
        </p:spPr>
        <p:txBody>
          <a:bodyPr wrap="square" rtlCol="0">
            <a:spAutoFit/>
          </a:bodyPr>
          <a:lstStyle/>
          <a:p>
            <a:r>
              <a:rPr lang="en-US" sz="2200" dirty="0" smtClean="0">
                <a:solidFill>
                  <a:schemeClr val="bg1"/>
                </a:solidFill>
              </a:rPr>
              <a:t>IVF is often used to overcome infertility caused by blocked Fallopian tubes.</a:t>
            </a:r>
          </a:p>
          <a:p>
            <a:endParaRPr lang="en-US" sz="2200" dirty="0" smtClean="0">
              <a:solidFill>
                <a:schemeClr val="bg1"/>
              </a:solidFill>
            </a:endParaRPr>
          </a:p>
          <a:p>
            <a:r>
              <a:rPr lang="en-US" sz="2200" dirty="0" smtClean="0">
                <a:solidFill>
                  <a:schemeClr val="bg1"/>
                </a:solidFill>
              </a:rPr>
              <a:t>On the right is a special x-ray called a </a:t>
            </a:r>
            <a:r>
              <a:rPr lang="en-US" sz="2200" b="1" dirty="0" err="1" smtClean="0">
                <a:solidFill>
                  <a:schemeClr val="bg1"/>
                </a:solidFill>
              </a:rPr>
              <a:t>hydrosalpingogram</a:t>
            </a:r>
            <a:r>
              <a:rPr lang="en-US" sz="2200" b="1" dirty="0" smtClean="0">
                <a:solidFill>
                  <a:schemeClr val="bg1"/>
                </a:solidFill>
              </a:rPr>
              <a:t>. </a:t>
            </a:r>
          </a:p>
          <a:p>
            <a:endParaRPr lang="en-US" sz="2200" b="1" dirty="0">
              <a:solidFill>
                <a:schemeClr val="bg1"/>
              </a:solidFill>
            </a:endParaRPr>
          </a:p>
          <a:p>
            <a:r>
              <a:rPr lang="en-US" sz="2200" dirty="0" smtClean="0">
                <a:solidFill>
                  <a:schemeClr val="bg1"/>
                </a:solidFill>
              </a:rPr>
              <a:t>A dye is infused through the cervix into the uterus and from there it flows through the fallopian tubes and into the pelvic cavity.</a:t>
            </a:r>
          </a:p>
          <a:p>
            <a:endParaRPr lang="en-US" sz="2200" dirty="0" smtClean="0">
              <a:solidFill>
                <a:schemeClr val="bg1"/>
              </a:solidFill>
            </a:endParaRPr>
          </a:p>
          <a:p>
            <a:r>
              <a:rPr lang="en-US" sz="2200" dirty="0" smtClean="0">
                <a:solidFill>
                  <a:schemeClr val="bg1"/>
                </a:solidFill>
              </a:rPr>
              <a:t>This woman is all clear, you can see the swirls of dye coming out the ends of her tubes</a:t>
            </a:r>
            <a:endParaRPr lang="en-US" sz="2200" dirty="0">
              <a:solidFill>
                <a:schemeClr val="bg1"/>
              </a:solidFill>
            </a:endParaRPr>
          </a:p>
        </p:txBody>
      </p:sp>
      <p:sp>
        <p:nvSpPr>
          <p:cNvPr id="5" name="TextBox 4"/>
          <p:cNvSpPr txBox="1"/>
          <p:nvPr/>
        </p:nvSpPr>
        <p:spPr>
          <a:xfrm>
            <a:off x="6533966" y="1803932"/>
            <a:ext cx="958788" cy="369332"/>
          </a:xfrm>
          <a:prstGeom prst="rect">
            <a:avLst/>
          </a:prstGeom>
          <a:noFill/>
        </p:spPr>
        <p:txBody>
          <a:bodyPr wrap="square" rtlCol="0">
            <a:spAutoFit/>
          </a:bodyPr>
          <a:lstStyle/>
          <a:p>
            <a:r>
              <a:rPr lang="en-US" dirty="0" smtClean="0">
                <a:solidFill>
                  <a:schemeClr val="bg1"/>
                </a:solidFill>
              </a:rPr>
              <a:t>Uterus</a:t>
            </a:r>
            <a:endParaRPr lang="en-US" dirty="0">
              <a:solidFill>
                <a:schemeClr val="bg1"/>
              </a:solidFill>
            </a:endParaRPr>
          </a:p>
        </p:txBody>
      </p:sp>
      <p:cxnSp>
        <p:nvCxnSpPr>
          <p:cNvPr id="7" name="Straight Connector 6"/>
          <p:cNvCxnSpPr/>
          <p:nvPr/>
        </p:nvCxnSpPr>
        <p:spPr>
          <a:xfrm flipH="1">
            <a:off x="6467475" y="2086252"/>
            <a:ext cx="137511" cy="86113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74167" y="3897297"/>
            <a:ext cx="798990" cy="69245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93258" y="4405089"/>
            <a:ext cx="2050741" cy="646331"/>
          </a:xfrm>
          <a:prstGeom prst="rect">
            <a:avLst/>
          </a:prstGeom>
          <a:noFill/>
        </p:spPr>
        <p:txBody>
          <a:bodyPr wrap="square" rtlCol="0">
            <a:spAutoFit/>
          </a:bodyPr>
          <a:lstStyle/>
          <a:p>
            <a:r>
              <a:rPr lang="en-US" dirty="0" smtClean="0">
                <a:solidFill>
                  <a:schemeClr val="bg1"/>
                </a:solidFill>
              </a:rPr>
              <a:t>Tube administering dye via vagina</a:t>
            </a:r>
            <a:endParaRPr lang="en-US" dirty="0">
              <a:solidFill>
                <a:schemeClr val="bg1"/>
              </a:solidFill>
            </a:endParaRPr>
          </a:p>
        </p:txBody>
      </p:sp>
      <p:cxnSp>
        <p:nvCxnSpPr>
          <p:cNvPr id="15" name="Straight Connector 14"/>
          <p:cNvCxnSpPr/>
          <p:nvPr/>
        </p:nvCxnSpPr>
        <p:spPr>
          <a:xfrm flipH="1">
            <a:off x="4944862" y="3265385"/>
            <a:ext cx="463119" cy="631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87049" y="3897297"/>
            <a:ext cx="1393794" cy="923330"/>
          </a:xfrm>
          <a:prstGeom prst="rect">
            <a:avLst/>
          </a:prstGeom>
          <a:noFill/>
        </p:spPr>
        <p:txBody>
          <a:bodyPr wrap="square" rtlCol="0">
            <a:spAutoFit/>
          </a:bodyPr>
          <a:lstStyle/>
          <a:p>
            <a:r>
              <a:rPr lang="en-US" dirty="0" smtClean="0">
                <a:solidFill>
                  <a:schemeClr val="bg1"/>
                </a:solidFill>
              </a:rPr>
              <a:t>Fallopian tube filled with dye</a:t>
            </a:r>
            <a:endParaRPr lang="en-US" dirty="0">
              <a:solidFill>
                <a:schemeClr val="bg1"/>
              </a:solidFill>
            </a:endParaRPr>
          </a:p>
        </p:txBody>
      </p:sp>
      <p:cxnSp>
        <p:nvCxnSpPr>
          <p:cNvPr id="18" name="Straight Connector 17"/>
          <p:cNvCxnSpPr/>
          <p:nvPr/>
        </p:nvCxnSpPr>
        <p:spPr>
          <a:xfrm flipH="1">
            <a:off x="5083946" y="1546472"/>
            <a:ext cx="463119" cy="631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47065" y="900141"/>
            <a:ext cx="1393794" cy="646331"/>
          </a:xfrm>
          <a:prstGeom prst="rect">
            <a:avLst/>
          </a:prstGeom>
          <a:noFill/>
        </p:spPr>
        <p:txBody>
          <a:bodyPr wrap="square" rtlCol="0">
            <a:spAutoFit/>
          </a:bodyPr>
          <a:lstStyle/>
          <a:p>
            <a:r>
              <a:rPr lang="en-US" dirty="0" smtClean="0">
                <a:solidFill>
                  <a:schemeClr val="bg1"/>
                </a:solidFill>
              </a:rPr>
              <a:t>Dye in the pelvic cavity</a:t>
            </a:r>
            <a:endParaRPr lang="en-US" dirty="0">
              <a:solidFill>
                <a:schemeClr val="bg1"/>
              </a:solidFill>
            </a:endParaRPr>
          </a:p>
        </p:txBody>
      </p:sp>
      <p:sp>
        <p:nvSpPr>
          <p:cNvPr id="13" name="Rectangle 12"/>
          <p:cNvSpPr/>
          <p:nvPr/>
        </p:nvSpPr>
        <p:spPr>
          <a:xfrm>
            <a:off x="4571999" y="6588529"/>
            <a:ext cx="4572000" cy="276999"/>
          </a:xfrm>
          <a:prstGeom prst="rect">
            <a:avLst/>
          </a:prstGeom>
        </p:spPr>
        <p:txBody>
          <a:bodyPr>
            <a:spAutoFit/>
          </a:bodyPr>
          <a:lstStyle/>
          <a:p>
            <a:r>
              <a:rPr lang="en-US" sz="1200" dirty="0">
                <a:hlinkClick r:id="rId3"/>
              </a:rPr>
              <a:t>http://commons.wikimedia.org/wiki/File:Hysterosalpingogram.jpg</a:t>
            </a:r>
            <a:endParaRPr lang="en-US" sz="1200" dirty="0"/>
          </a:p>
        </p:txBody>
      </p:sp>
      <p:pic>
        <p:nvPicPr>
          <p:cNvPr id="16" name="Picture 15">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2368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age16.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
            <a:ext cx="10386757" cy="7192829"/>
          </a:xfrm>
          <a:prstGeom prst="rect">
            <a:avLst/>
          </a:prstGeom>
        </p:spPr>
      </p:pic>
      <p:sp>
        <p:nvSpPr>
          <p:cNvPr id="2" name="TextBox 1"/>
          <p:cNvSpPr txBox="1"/>
          <p:nvPr/>
        </p:nvSpPr>
        <p:spPr>
          <a:xfrm>
            <a:off x="2698811" y="80642"/>
            <a:ext cx="6445189" cy="6309420"/>
          </a:xfrm>
          <a:prstGeom prst="rect">
            <a:avLst/>
          </a:prstGeom>
          <a:noFill/>
        </p:spPr>
        <p:txBody>
          <a:bodyPr wrap="square" rtlCol="0">
            <a:spAutoFit/>
          </a:bodyPr>
          <a:lstStyle/>
          <a:p>
            <a:r>
              <a:rPr lang="en-US" sz="4000" b="1" dirty="0" smtClean="0"/>
              <a:t>Other causes of infertility:</a:t>
            </a:r>
          </a:p>
          <a:p>
            <a:r>
              <a:rPr lang="en-US" sz="2800" b="1" dirty="0" smtClean="0"/>
              <a:t>Female:</a:t>
            </a:r>
          </a:p>
          <a:p>
            <a:pPr marL="457200" indent="-457200">
              <a:buFont typeface="Arial" pitchFamily="34" charset="0"/>
              <a:buChar char="•"/>
            </a:pPr>
            <a:r>
              <a:rPr lang="en-US" sz="2800" dirty="0" smtClean="0"/>
              <a:t>Ova not maturing or being released</a:t>
            </a:r>
          </a:p>
          <a:p>
            <a:pPr marL="457200" indent="-457200">
              <a:buFont typeface="Arial" pitchFamily="34" charset="0"/>
              <a:buChar char="•"/>
            </a:pPr>
            <a:r>
              <a:rPr lang="en-US" sz="2800" dirty="0" smtClean="0"/>
              <a:t>Abnormality in uterus prevents implantation</a:t>
            </a:r>
          </a:p>
          <a:p>
            <a:pPr marL="457200" indent="-457200">
              <a:buFont typeface="Arial" pitchFamily="34" charset="0"/>
              <a:buChar char="•"/>
            </a:pPr>
            <a:r>
              <a:rPr lang="en-US" sz="2800" dirty="0" smtClean="0"/>
              <a:t>Antibodies in cervical mucus impair sperm</a:t>
            </a:r>
          </a:p>
          <a:p>
            <a:endParaRPr lang="en-US" sz="2800" dirty="0"/>
          </a:p>
          <a:p>
            <a:r>
              <a:rPr lang="en-US" sz="2800" b="1" dirty="0" smtClean="0"/>
              <a:t>Male</a:t>
            </a:r>
          </a:p>
          <a:p>
            <a:pPr marL="457200" indent="-457200">
              <a:buFont typeface="Arial" pitchFamily="34" charset="0"/>
              <a:buChar char="•"/>
            </a:pPr>
            <a:r>
              <a:rPr lang="en-US" sz="2800" dirty="0" smtClean="0"/>
              <a:t>Unable to achieve an erection or normal ejaculation</a:t>
            </a:r>
          </a:p>
          <a:p>
            <a:pPr marL="457200" indent="-457200">
              <a:buFont typeface="Arial" pitchFamily="34" charset="0"/>
              <a:buChar char="•"/>
            </a:pPr>
            <a:r>
              <a:rPr lang="en-US" sz="2800" dirty="0" smtClean="0"/>
              <a:t>Low sperm count or sperm are abnormal with low motility</a:t>
            </a:r>
          </a:p>
          <a:p>
            <a:pPr marL="457200" indent="-457200">
              <a:buFont typeface="Arial" pitchFamily="34" charset="0"/>
              <a:buChar char="•"/>
            </a:pPr>
            <a:r>
              <a:rPr lang="en-US" sz="2800" dirty="0" smtClean="0"/>
              <a:t>Blocked vas deferens</a:t>
            </a:r>
            <a:endParaRPr lang="en-GB" sz="2800" dirty="0"/>
          </a:p>
        </p:txBody>
      </p:sp>
      <p:sp>
        <p:nvSpPr>
          <p:cNvPr id="3" name="TextBox 2"/>
          <p:cNvSpPr txBox="1"/>
          <p:nvPr/>
        </p:nvSpPr>
        <p:spPr>
          <a:xfrm>
            <a:off x="257452" y="5220070"/>
            <a:ext cx="1979720" cy="646331"/>
          </a:xfrm>
          <a:prstGeom prst="rect">
            <a:avLst/>
          </a:prstGeom>
          <a:noFill/>
        </p:spPr>
        <p:txBody>
          <a:bodyPr wrap="square" rtlCol="0">
            <a:spAutoFit/>
          </a:bodyPr>
          <a:lstStyle/>
          <a:p>
            <a:r>
              <a:rPr lang="en-US" dirty="0" smtClean="0"/>
              <a:t>Two tailed sperm, unable to swim </a:t>
            </a:r>
            <a:endParaRPr lang="en-US" dirty="0"/>
          </a:p>
        </p:txBody>
      </p:sp>
      <p:sp>
        <p:nvSpPr>
          <p:cNvPr id="5" name="Rectangle 4"/>
          <p:cNvSpPr/>
          <p:nvPr/>
        </p:nvSpPr>
        <p:spPr>
          <a:xfrm>
            <a:off x="5921405" y="6581001"/>
            <a:ext cx="1461234" cy="276999"/>
          </a:xfrm>
          <a:prstGeom prst="rect">
            <a:avLst/>
          </a:prstGeom>
        </p:spPr>
        <p:txBody>
          <a:bodyPr wrap="none">
            <a:spAutoFit/>
          </a:bodyPr>
          <a:lstStyle/>
          <a:p>
            <a:r>
              <a:rPr lang="en-US" sz="1200" dirty="0">
                <a:hlinkClick r:id="rId3"/>
              </a:rPr>
              <a:t>http://goo.gl/XqAOk</a:t>
            </a:r>
            <a:endParaRPr lang="en-US" sz="1200" dirty="0"/>
          </a:p>
        </p:txBody>
      </p:sp>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248400"/>
            <a:ext cx="6096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6614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54416"/>
            <a:ext cx="9144000" cy="6140824"/>
          </a:xfrm>
          <a:prstGeom prst="rect">
            <a:avLst/>
          </a:prstGeom>
        </p:spPr>
      </p:pic>
      <p:sp>
        <p:nvSpPr>
          <p:cNvPr id="2" name="Rectangle 1"/>
          <p:cNvSpPr/>
          <p:nvPr/>
        </p:nvSpPr>
        <p:spPr>
          <a:xfrm>
            <a:off x="5517883" y="2867991"/>
            <a:ext cx="3404654" cy="461665"/>
          </a:xfrm>
          <a:prstGeom prst="rect">
            <a:avLst/>
          </a:prstGeom>
          <a:solidFill>
            <a:srgbClr val="FFFFFF"/>
          </a:solidFill>
          <a:ln>
            <a:solidFill>
              <a:srgbClr val="000000"/>
            </a:solidFill>
          </a:ln>
        </p:spPr>
        <p:txBody>
          <a:bodyPr wrap="square">
            <a:spAutoFit/>
          </a:bodyPr>
          <a:lstStyle/>
          <a:p>
            <a:r>
              <a:rPr lang="en-US" sz="1200" dirty="0">
                <a:hlinkClick r:id="rId3"/>
              </a:rPr>
              <a:t>http://www.sumanasinc.com/webcontent/animations/content/</a:t>
            </a:r>
            <a:r>
              <a:rPr lang="en-US" sz="1200" dirty="0" smtClean="0">
                <a:hlinkClick r:id="rId3"/>
              </a:rPr>
              <a:t>invitrofertilization.html</a:t>
            </a:r>
            <a:endParaRPr lang="en-US" sz="1200" dirty="0"/>
          </a:p>
        </p:txBody>
      </p:sp>
      <p:pic>
        <p:nvPicPr>
          <p:cNvPr id="3" name="Picture 2" descr="Screen Shot 2016-03-16 at 10.26.08.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17883" y="196518"/>
            <a:ext cx="3404654" cy="2671473"/>
          </a:xfrm>
          <a:prstGeom prst="rect">
            <a:avLst/>
          </a:prstGeom>
          <a:ln>
            <a:solidFill>
              <a:srgbClr val="000000"/>
            </a:solidFill>
          </a:ln>
        </p:spPr>
      </p:pic>
      <p:sp>
        <p:nvSpPr>
          <p:cNvPr id="4" name="TextBox 3"/>
          <p:cNvSpPr txBox="1"/>
          <p:nvPr/>
        </p:nvSpPr>
        <p:spPr>
          <a:xfrm>
            <a:off x="0" y="0"/>
            <a:ext cx="5215791" cy="461665"/>
          </a:xfrm>
          <a:prstGeom prst="rect">
            <a:avLst/>
          </a:prstGeom>
          <a:noFill/>
        </p:spPr>
        <p:txBody>
          <a:bodyPr wrap="none" rtlCol="0">
            <a:spAutoFit/>
          </a:bodyPr>
          <a:lstStyle/>
          <a:p>
            <a:r>
              <a:rPr lang="en-US" sz="2400" dirty="0" smtClean="0"/>
              <a:t>Introduction to </a:t>
            </a:r>
            <a:r>
              <a:rPr lang="en-US" sz="2400" i="1" dirty="0" smtClean="0"/>
              <a:t>In vitro </a:t>
            </a:r>
            <a:r>
              <a:rPr lang="en-US" sz="2400" dirty="0" err="1" smtClean="0"/>
              <a:t>fertilisation</a:t>
            </a:r>
            <a:r>
              <a:rPr lang="en-US" sz="2400" dirty="0" smtClean="0"/>
              <a:t> (IVF)</a:t>
            </a:r>
            <a:endParaRPr lang="en-US" sz="2400" dirty="0"/>
          </a:p>
        </p:txBody>
      </p:sp>
      <p:sp>
        <p:nvSpPr>
          <p:cNvPr id="6" name="Rectangle 5"/>
          <p:cNvSpPr/>
          <p:nvPr/>
        </p:nvSpPr>
        <p:spPr>
          <a:xfrm>
            <a:off x="4572000" y="6591998"/>
            <a:ext cx="4572000" cy="276999"/>
          </a:xfrm>
          <a:prstGeom prst="rect">
            <a:avLst/>
          </a:prstGeom>
        </p:spPr>
        <p:txBody>
          <a:bodyPr>
            <a:spAutoFit/>
          </a:bodyPr>
          <a:lstStyle/>
          <a:p>
            <a:r>
              <a:rPr lang="en-US" sz="1200" dirty="0" smtClean="0"/>
              <a:t>Edited from: </a:t>
            </a:r>
            <a:r>
              <a:rPr lang="en-US" sz="1200" dirty="0" smtClean="0">
                <a:hlinkClick r:id="rId5"/>
              </a:rPr>
              <a:t>http</a:t>
            </a:r>
            <a:r>
              <a:rPr lang="en-US" sz="1200" dirty="0">
                <a:hlinkClick r:id="rId5"/>
              </a:rPr>
              <a:t>://www.slideshare.net/gurustip/reproduction-</a:t>
            </a:r>
            <a:r>
              <a:rPr lang="en-US" sz="1200" dirty="0" smtClean="0">
                <a:hlinkClick r:id="rId5"/>
              </a:rPr>
              <a:t>core</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713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20906" y="-255652"/>
            <a:ext cx="12631716" cy="7113651"/>
          </a:xfrm>
          <a:prstGeom prst="rect">
            <a:avLst/>
          </a:prstGeom>
        </p:spPr>
      </p:pic>
      <p:sp>
        <p:nvSpPr>
          <p:cNvPr id="3" name="Title 1"/>
          <p:cNvSpPr txBox="1">
            <a:spLocks/>
          </p:cNvSpPr>
          <p:nvPr/>
        </p:nvSpPr>
        <p:spPr>
          <a:xfrm>
            <a:off x="0" y="4761"/>
            <a:ext cx="9144000" cy="42558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6.6.A4</a:t>
            </a:r>
            <a:r>
              <a:rPr lang="en-US" sz="1400" dirty="0">
                <a:latin typeface="Arial"/>
                <a:cs typeface="Arial"/>
              </a:rPr>
              <a:t> The use in IVF of drugs to suspend the normal secretion of hormones, followed by the use of artificial doses of hormones to induce superovulation and establish a pregnancy</a:t>
            </a:r>
            <a:r>
              <a:rPr lang="en-US" sz="1400" dirty="0" smtClean="0">
                <a:latin typeface="Arial"/>
                <a:cs typeface="Arial"/>
              </a:rPr>
              <a:t>.</a:t>
            </a:r>
            <a:endParaRPr lang="en-US" sz="1400" dirty="0">
              <a:latin typeface="Arial"/>
              <a:cs typeface="Arial"/>
            </a:endParaRPr>
          </a:p>
        </p:txBody>
      </p:sp>
      <p:sp>
        <p:nvSpPr>
          <p:cNvPr id="4" name="TextBox 3"/>
          <p:cNvSpPr txBox="1"/>
          <p:nvPr/>
        </p:nvSpPr>
        <p:spPr>
          <a:xfrm>
            <a:off x="689700" y="4465712"/>
            <a:ext cx="8454301" cy="830997"/>
          </a:xfrm>
          <a:prstGeom prst="rect">
            <a:avLst/>
          </a:prstGeom>
          <a:solidFill>
            <a:schemeClr val="bg1">
              <a:alpha val="58000"/>
            </a:schemeClr>
          </a:solidFill>
        </p:spPr>
        <p:txBody>
          <a:bodyPr wrap="square">
            <a:spAutoFit/>
          </a:bodyPr>
          <a:lstStyle>
            <a:defPPr>
              <a:defRPr lang="en-US"/>
            </a:defPPr>
            <a:lvl1pPr>
              <a:defRPr sz="1600"/>
            </a:lvl1pPr>
          </a:lstStyle>
          <a:p>
            <a:r>
              <a:rPr lang="en-US" dirty="0" smtClean="0"/>
              <a:t>For </a:t>
            </a:r>
            <a:r>
              <a:rPr lang="en-US" dirty="0"/>
              <a:t>approximately two </a:t>
            </a:r>
            <a:r>
              <a:rPr lang="en-US" dirty="0" smtClean="0"/>
              <a:t>weeks before </a:t>
            </a:r>
            <a:r>
              <a:rPr lang="en-US" b="1" dirty="0" smtClean="0"/>
              <a:t>implantation</a:t>
            </a:r>
            <a:r>
              <a:rPr lang="en-US" dirty="0" smtClean="0"/>
              <a:t> </a:t>
            </a:r>
            <a:r>
              <a:rPr lang="en-US" dirty="0"/>
              <a:t>the woman takes </a:t>
            </a:r>
            <a:r>
              <a:rPr lang="en-US" dirty="0" smtClean="0">
                <a:solidFill>
                  <a:schemeClr val="accent6">
                    <a:lumMod val="50000"/>
                  </a:schemeClr>
                </a:solidFill>
              </a:rPr>
              <a:t>progesterone</a:t>
            </a:r>
            <a:r>
              <a:rPr lang="en-US" dirty="0" smtClean="0"/>
              <a:t> </a:t>
            </a:r>
            <a:r>
              <a:rPr lang="en-US" dirty="0"/>
              <a:t>(which maintains the endometrium), usually in the form of a suppository, to aid implantation. This treatment is continued until pregnancy test, and if positive, until 12 weeks of gestation. </a:t>
            </a:r>
          </a:p>
        </p:txBody>
      </p:sp>
      <p:sp>
        <p:nvSpPr>
          <p:cNvPr id="5" name="Rectangle 4"/>
          <p:cNvSpPr/>
          <p:nvPr/>
        </p:nvSpPr>
        <p:spPr>
          <a:xfrm>
            <a:off x="0" y="5926892"/>
            <a:ext cx="8966101" cy="523220"/>
          </a:xfrm>
          <a:prstGeom prst="rect">
            <a:avLst/>
          </a:prstGeom>
          <a:solidFill>
            <a:schemeClr val="bg1">
              <a:alpha val="58000"/>
            </a:schemeClr>
          </a:solidFill>
        </p:spPr>
        <p:txBody>
          <a:bodyPr wrap="square">
            <a:spAutoFit/>
          </a:bodyPr>
          <a:lstStyle/>
          <a:p>
            <a:r>
              <a:rPr lang="en-US" sz="1400" i="1" dirty="0"/>
              <a:t>As the natural success rate of implantation is around 40% usually two or three blastocysts (growing </a:t>
            </a:r>
            <a:r>
              <a:rPr lang="en-US" sz="1400" i="1" dirty="0" err="1"/>
              <a:t>fertilised</a:t>
            </a:r>
            <a:r>
              <a:rPr lang="en-US" sz="1400" i="1" dirty="0"/>
              <a:t> egg) are implanted. As a consequence the chances of IVF treatment leading to multiple pregnancies are high.</a:t>
            </a:r>
          </a:p>
        </p:txBody>
      </p:sp>
      <p:sp>
        <p:nvSpPr>
          <p:cNvPr id="7" name="Rectangle 6"/>
          <p:cNvSpPr/>
          <p:nvPr/>
        </p:nvSpPr>
        <p:spPr>
          <a:xfrm>
            <a:off x="4572000" y="6581001"/>
            <a:ext cx="4572000" cy="276999"/>
          </a:xfrm>
          <a:prstGeom prst="rect">
            <a:avLst/>
          </a:prstGeom>
        </p:spPr>
        <p:txBody>
          <a:bodyPr>
            <a:spAutoFit/>
          </a:bodyPr>
          <a:lstStyle/>
          <a:p>
            <a:pPr algn="r"/>
            <a:r>
              <a:rPr lang="en-US" sz="1200" dirty="0">
                <a:hlinkClick r:id="rId3"/>
              </a:rPr>
              <a:t>http://hopefulmum.co.nz/wp-content/uploads/2015/05/</a:t>
            </a:r>
            <a:r>
              <a:rPr lang="en-US" sz="1200" dirty="0" smtClean="0">
                <a:hlinkClick r:id="rId3"/>
              </a:rPr>
              <a:t>IVF.jpg</a:t>
            </a:r>
            <a:endParaRPr lang="en-US" sz="1200" dirty="0"/>
          </a:p>
        </p:txBody>
      </p:sp>
      <p:sp>
        <p:nvSpPr>
          <p:cNvPr id="8" name="Rectangle 7"/>
          <p:cNvSpPr/>
          <p:nvPr/>
        </p:nvSpPr>
        <p:spPr>
          <a:xfrm>
            <a:off x="1" y="1044749"/>
            <a:ext cx="8966100" cy="830997"/>
          </a:xfrm>
          <a:prstGeom prst="rect">
            <a:avLst/>
          </a:prstGeom>
          <a:solidFill>
            <a:schemeClr val="bg1">
              <a:alpha val="58000"/>
            </a:schemeClr>
          </a:solidFill>
        </p:spPr>
        <p:txBody>
          <a:bodyPr wrap="square">
            <a:spAutoFit/>
          </a:bodyPr>
          <a:lstStyle/>
          <a:p>
            <a:r>
              <a:rPr lang="en-US" sz="1600" b="1" dirty="0"/>
              <a:t>Down-regulation </a:t>
            </a:r>
            <a:r>
              <a:rPr lang="en-US" sz="1600" dirty="0" smtClean="0"/>
              <a:t>is </a:t>
            </a:r>
            <a:r>
              <a:rPr lang="en-US" sz="1600" dirty="0"/>
              <a:t>the first step in IVF is the shutting down of the menstrual cycle, by </a:t>
            </a:r>
            <a:r>
              <a:rPr lang="en-US" sz="1600" dirty="0">
                <a:solidFill>
                  <a:schemeClr val="accent2">
                    <a:lumMod val="75000"/>
                  </a:schemeClr>
                </a:solidFill>
              </a:rPr>
              <a:t>stopping secretion of the </a:t>
            </a:r>
            <a:r>
              <a:rPr lang="en-US" sz="1600" dirty="0" smtClean="0">
                <a:solidFill>
                  <a:schemeClr val="accent2">
                    <a:lumMod val="75000"/>
                  </a:schemeClr>
                </a:solidFill>
              </a:rPr>
              <a:t>pituitary </a:t>
            </a:r>
            <a:r>
              <a:rPr lang="en-US" sz="1600" dirty="0">
                <a:solidFill>
                  <a:schemeClr val="accent2">
                    <a:lumMod val="75000"/>
                  </a:schemeClr>
                </a:solidFill>
              </a:rPr>
              <a:t>and ovarian hormones</a:t>
            </a:r>
            <a:r>
              <a:rPr lang="en-US" sz="1600" dirty="0"/>
              <a:t>. The process takes about two weeks and allows better control of superovulation. Down-</a:t>
            </a:r>
            <a:r>
              <a:rPr lang="en-US" sz="1600" dirty="0" smtClean="0"/>
              <a:t>regulation </a:t>
            </a:r>
            <a:r>
              <a:rPr lang="en-US" sz="1600" dirty="0"/>
              <a:t>is </a:t>
            </a:r>
            <a:r>
              <a:rPr lang="en-US" sz="1600" dirty="0" smtClean="0"/>
              <a:t>done with </a:t>
            </a:r>
            <a:r>
              <a:rPr lang="en-US" sz="1600" dirty="0"/>
              <a:t>a drug, commonly in the form of a nasal spray.</a:t>
            </a:r>
          </a:p>
        </p:txBody>
      </p:sp>
      <p:sp>
        <p:nvSpPr>
          <p:cNvPr id="9" name="TextBox 8"/>
          <p:cNvSpPr txBox="1"/>
          <p:nvPr/>
        </p:nvSpPr>
        <p:spPr>
          <a:xfrm>
            <a:off x="0" y="430346"/>
            <a:ext cx="4794551" cy="461665"/>
          </a:xfrm>
          <a:prstGeom prst="rect">
            <a:avLst/>
          </a:prstGeom>
          <a:noFill/>
        </p:spPr>
        <p:txBody>
          <a:bodyPr wrap="none" rtlCol="0">
            <a:spAutoFit/>
          </a:bodyPr>
          <a:lstStyle/>
          <a:p>
            <a:r>
              <a:rPr lang="en-US" sz="2400" dirty="0" smtClean="0"/>
              <a:t>Hormonal treatments involved in IVF</a:t>
            </a:r>
            <a:endParaRPr lang="en-US" sz="2400" dirty="0"/>
          </a:p>
        </p:txBody>
      </p:sp>
      <p:sp>
        <p:nvSpPr>
          <p:cNvPr id="10" name="Rectangle 9"/>
          <p:cNvSpPr/>
          <p:nvPr/>
        </p:nvSpPr>
        <p:spPr>
          <a:xfrm>
            <a:off x="933284" y="2112122"/>
            <a:ext cx="8210716" cy="1323439"/>
          </a:xfrm>
          <a:prstGeom prst="rect">
            <a:avLst/>
          </a:prstGeom>
          <a:solidFill>
            <a:schemeClr val="bg1">
              <a:alpha val="58000"/>
            </a:schemeClr>
          </a:solidFill>
        </p:spPr>
        <p:txBody>
          <a:bodyPr wrap="square">
            <a:spAutoFit/>
          </a:bodyPr>
          <a:lstStyle/>
          <a:p>
            <a:r>
              <a:rPr lang="en-US" sz="1600" dirty="0" smtClean="0"/>
              <a:t>Next </a:t>
            </a:r>
            <a:r>
              <a:rPr lang="en-US" sz="1600" b="1" dirty="0"/>
              <a:t>s</a:t>
            </a:r>
            <a:r>
              <a:rPr lang="en-US" sz="1600" b="1" dirty="0" smtClean="0"/>
              <a:t>uperovulation </a:t>
            </a:r>
            <a:r>
              <a:rPr lang="en-US" sz="1600" dirty="0" smtClean="0"/>
              <a:t>collects multiple eggs from the woman. </a:t>
            </a:r>
            <a:r>
              <a:rPr lang="en-US" sz="1600" dirty="0" smtClean="0">
                <a:solidFill>
                  <a:srgbClr val="4F6228"/>
                </a:solidFill>
              </a:rPr>
              <a:t>High </a:t>
            </a:r>
            <a:r>
              <a:rPr lang="en-US" sz="1600" dirty="0">
                <a:solidFill>
                  <a:srgbClr val="4F6228"/>
                </a:solidFill>
              </a:rPr>
              <a:t>doses of FSH </a:t>
            </a:r>
            <a:r>
              <a:rPr lang="en-US" sz="1600" dirty="0" smtClean="0"/>
              <a:t>are </a:t>
            </a:r>
            <a:r>
              <a:rPr lang="en-US" sz="1600" dirty="0"/>
              <a:t>injected over approximately a ten day period to </a:t>
            </a:r>
            <a:r>
              <a:rPr lang="en-US" sz="1600" dirty="0">
                <a:solidFill>
                  <a:srgbClr val="008000"/>
                </a:solidFill>
              </a:rPr>
              <a:t>stimulate the development </a:t>
            </a:r>
            <a:r>
              <a:rPr lang="en-US" sz="1600" dirty="0"/>
              <a:t>of multiple follicles </a:t>
            </a:r>
            <a:r>
              <a:rPr lang="en-US" sz="1600" dirty="0" smtClean="0"/>
              <a:t>(the developing egg </a:t>
            </a:r>
            <a:r>
              <a:rPr lang="en-US" sz="1600" dirty="0"/>
              <a:t>and their surrounding cells). When follicles reach 15-20mm in diameter an </a:t>
            </a:r>
            <a:r>
              <a:rPr lang="en-US" sz="1600" dirty="0">
                <a:solidFill>
                  <a:schemeClr val="accent4">
                    <a:lumMod val="75000"/>
                  </a:schemeClr>
                </a:solidFill>
              </a:rPr>
              <a:t>injection of HCG </a:t>
            </a:r>
            <a:r>
              <a:rPr lang="en-US" sz="1600" dirty="0"/>
              <a:t>is given to </a:t>
            </a:r>
            <a:r>
              <a:rPr lang="en-US" sz="1600" dirty="0">
                <a:solidFill>
                  <a:srgbClr val="604A7B"/>
                </a:solidFill>
              </a:rPr>
              <a:t>start maturation process</a:t>
            </a:r>
            <a:r>
              <a:rPr lang="en-US" sz="1600" dirty="0"/>
              <a:t>. Approximately 36 hours later, under a general anesthetic, follicles (typically 8 – 12) are collected from the ovaries.</a:t>
            </a:r>
          </a:p>
        </p:txBody>
      </p:sp>
      <p:sp>
        <p:nvSpPr>
          <p:cNvPr id="11" name="Rectangle 10"/>
          <p:cNvSpPr/>
          <p:nvPr/>
        </p:nvSpPr>
        <p:spPr>
          <a:xfrm>
            <a:off x="0" y="3633111"/>
            <a:ext cx="8151870" cy="584776"/>
          </a:xfrm>
          <a:prstGeom prst="rect">
            <a:avLst/>
          </a:prstGeom>
          <a:solidFill>
            <a:schemeClr val="bg1">
              <a:alpha val="58000"/>
            </a:schemeClr>
          </a:solidFill>
        </p:spPr>
        <p:txBody>
          <a:bodyPr wrap="square">
            <a:spAutoFit/>
          </a:bodyPr>
          <a:lstStyle/>
          <a:p>
            <a:r>
              <a:rPr lang="en-US" sz="1600" dirty="0"/>
              <a:t>P</a:t>
            </a:r>
            <a:r>
              <a:rPr lang="en-US" sz="1600" dirty="0" smtClean="0"/>
              <a:t>repared </a:t>
            </a:r>
            <a:r>
              <a:rPr lang="en-US" sz="1600" dirty="0"/>
              <a:t>eggs (removed from the follicles) are combined with sperm in sterile conditions. Successfully </a:t>
            </a:r>
            <a:r>
              <a:rPr lang="en-US" sz="1600" b="1" dirty="0" err="1"/>
              <a:t>fertilised</a:t>
            </a:r>
            <a:r>
              <a:rPr lang="en-US" sz="1600" b="1" dirty="0"/>
              <a:t> eggs</a:t>
            </a:r>
            <a:r>
              <a:rPr lang="en-US" sz="1600" dirty="0"/>
              <a:t> are then incubated before implantation.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30082" y="76200"/>
            <a:ext cx="4013917" cy="6471779"/>
          </a:xfrm>
          <a:prstGeom prst="rect">
            <a:avLst/>
          </a:prstGeom>
        </p:spPr>
      </p:pic>
      <p:sp>
        <p:nvSpPr>
          <p:cNvPr id="2" name="TextBox 1"/>
          <p:cNvSpPr txBox="1"/>
          <p:nvPr/>
        </p:nvSpPr>
        <p:spPr>
          <a:xfrm>
            <a:off x="76200" y="0"/>
            <a:ext cx="6858000" cy="6278641"/>
          </a:xfrm>
          <a:prstGeom prst="rect">
            <a:avLst/>
          </a:prstGeom>
          <a:noFill/>
        </p:spPr>
        <p:txBody>
          <a:bodyPr wrap="square" rtlCol="0">
            <a:spAutoFit/>
          </a:bodyPr>
          <a:lstStyle/>
          <a:p>
            <a:r>
              <a:rPr kumimoji="1" lang="en-US" altLang="ja-JP" sz="4000" b="1" dirty="0" smtClean="0"/>
              <a:t>The Endocrine System</a:t>
            </a:r>
          </a:p>
          <a:p>
            <a:r>
              <a:rPr kumimoji="1" lang="en-US" altLang="ja-JP" dirty="0" smtClean="0"/>
              <a:t>A </a:t>
            </a:r>
            <a:r>
              <a:rPr kumimoji="1" lang="en-US" altLang="ja-JP" b="1" dirty="0" smtClean="0"/>
              <a:t>stimulus</a:t>
            </a:r>
            <a:r>
              <a:rPr kumimoji="1" lang="en-US" altLang="ja-JP" dirty="0" smtClean="0"/>
              <a:t> is received and processed. </a:t>
            </a:r>
          </a:p>
          <a:p>
            <a:r>
              <a:rPr kumimoji="1" lang="en-US" altLang="ja-JP" b="1" dirty="0" smtClean="0"/>
              <a:t>Hormones</a:t>
            </a:r>
            <a:r>
              <a:rPr kumimoji="1" lang="en-US" altLang="ja-JP" dirty="0" smtClean="0"/>
              <a:t> are </a:t>
            </a:r>
            <a:r>
              <a:rPr kumimoji="1" lang="en-US" altLang="ja-JP" b="1" dirty="0" smtClean="0">
                <a:solidFill>
                  <a:schemeClr val="accent3">
                    <a:lumMod val="75000"/>
                  </a:schemeClr>
                </a:solidFill>
              </a:rPr>
              <a:t>secreted</a:t>
            </a:r>
            <a:r>
              <a:rPr kumimoji="1" lang="en-US" altLang="ja-JP" dirty="0" smtClean="0"/>
              <a:t> </a:t>
            </a:r>
            <a:r>
              <a:rPr kumimoji="1" lang="en-US" altLang="ja-JP" i="1" dirty="0" smtClean="0"/>
              <a:t>directly into the blood</a:t>
            </a:r>
            <a:r>
              <a:rPr kumimoji="1" lang="en-US" altLang="ja-JP" dirty="0" smtClean="0"/>
              <a:t>. </a:t>
            </a:r>
          </a:p>
          <a:p>
            <a:r>
              <a:rPr kumimoji="1" lang="en-US" altLang="ja-JP" dirty="0" smtClean="0"/>
              <a:t>They are carried to the </a:t>
            </a:r>
            <a:r>
              <a:rPr kumimoji="1" lang="en-US" altLang="ja-JP" b="1" dirty="0" smtClean="0">
                <a:solidFill>
                  <a:schemeClr val="accent6"/>
                </a:solidFill>
              </a:rPr>
              <a:t>target tissues </a:t>
            </a:r>
            <a:r>
              <a:rPr kumimoji="1" lang="en-US" altLang="ja-JP" dirty="0" smtClean="0"/>
              <a:t>(the place of intended action). </a:t>
            </a:r>
          </a:p>
          <a:p>
            <a:r>
              <a:rPr kumimoji="1" lang="en-US" altLang="ja-JP" i="1" dirty="0" smtClean="0"/>
              <a:t>The action of the hormone changes the condition of the tissue. </a:t>
            </a:r>
          </a:p>
          <a:p>
            <a:r>
              <a:rPr kumimoji="1" lang="en-US" altLang="ja-JP" dirty="0" smtClean="0"/>
              <a:t>This change in monitored through </a:t>
            </a:r>
            <a:r>
              <a:rPr kumimoji="1" lang="en-US" altLang="ja-JP" sz="2000" b="1" dirty="0" smtClean="0"/>
              <a:t>feedback</a:t>
            </a:r>
            <a:r>
              <a:rPr kumimoji="1" lang="en-US" altLang="ja-JP" dirty="0" smtClean="0"/>
              <a:t>. </a:t>
            </a:r>
          </a:p>
          <a:p>
            <a:r>
              <a:rPr kumimoji="1" lang="en-US" altLang="ja-JP" dirty="0" smtClean="0"/>
              <a:t>Most hormonal change results in </a:t>
            </a:r>
            <a:r>
              <a:rPr kumimoji="1" lang="en-US" altLang="ja-JP" b="1" dirty="0" smtClean="0">
                <a:solidFill>
                  <a:srgbClr val="984807"/>
                </a:solidFill>
              </a:rPr>
              <a:t>negative</a:t>
            </a:r>
            <a:r>
              <a:rPr kumimoji="1" lang="en-US" altLang="ja-JP" dirty="0" smtClean="0">
                <a:solidFill>
                  <a:srgbClr val="984807"/>
                </a:solidFill>
              </a:rPr>
              <a:t> </a:t>
            </a:r>
            <a:r>
              <a:rPr kumimoji="1" lang="en-US" altLang="ja-JP" b="1" dirty="0" smtClean="0">
                <a:solidFill>
                  <a:srgbClr val="984807"/>
                </a:solidFill>
              </a:rPr>
              <a:t>feedback</a:t>
            </a:r>
            <a:r>
              <a:rPr kumimoji="1" lang="en-US" altLang="ja-JP" dirty="0" smtClean="0"/>
              <a:t>. </a:t>
            </a:r>
          </a:p>
          <a:p>
            <a:endParaRPr kumimoji="1" lang="en-US" altLang="ja-JP" dirty="0"/>
          </a:p>
          <a:p>
            <a:endParaRPr kumimoji="1" lang="en-US" altLang="ja-JP" dirty="0" smtClean="0"/>
          </a:p>
          <a:p>
            <a:r>
              <a:rPr kumimoji="1" lang="en-US" altLang="ja-JP" sz="2400" b="1" dirty="0" smtClean="0"/>
              <a:t>Key endocrine glands: </a:t>
            </a:r>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a:p>
            <a:pPr marL="914400" lvl="1" indent="-457200">
              <a:buFont typeface="+mj-lt"/>
              <a:buAutoNum type="arabicPeriod"/>
            </a:pPr>
            <a:r>
              <a:rPr kumimoji="1" lang="en-US" altLang="ja-JP" sz="2400" b="1" dirty="0"/>
              <a:t> </a:t>
            </a:r>
            <a:endParaRPr kumimoji="1" lang="en-US" altLang="ja-JP" sz="2400" b="1" dirty="0" smtClean="0"/>
          </a:p>
        </p:txBody>
      </p:sp>
      <p:sp>
        <p:nvSpPr>
          <p:cNvPr id="4" name="TextBox 3"/>
          <p:cNvSpPr txBox="1"/>
          <p:nvPr/>
        </p:nvSpPr>
        <p:spPr>
          <a:xfrm>
            <a:off x="4267200" y="6581001"/>
            <a:ext cx="4876800" cy="276999"/>
          </a:xfrm>
          <a:prstGeom prst="rect">
            <a:avLst/>
          </a:prstGeom>
          <a:noFill/>
        </p:spPr>
        <p:txBody>
          <a:bodyPr wrap="square" rtlCol="0">
            <a:spAutoFit/>
          </a:bodyPr>
          <a:lstStyle/>
          <a:p>
            <a:r>
              <a:rPr kumimoji="1" lang="en-US" altLang="ja-JP" sz="1200" dirty="0" smtClean="0"/>
              <a:t>Endocrine </a:t>
            </a:r>
            <a:r>
              <a:rPr kumimoji="1" lang="en-US" altLang="ja-JP" sz="1200" dirty="0"/>
              <a:t>glands from: </a:t>
            </a:r>
            <a:r>
              <a:rPr kumimoji="1" lang="en-US" altLang="ja-JP" sz="1200" dirty="0">
                <a:hlinkClick r:id="rId3"/>
              </a:rPr>
              <a:t>http://</a:t>
            </a:r>
            <a:r>
              <a:rPr kumimoji="1" lang="en-US" altLang="ja-JP" sz="1200" dirty="0" err="1">
                <a:hlinkClick r:id="rId3"/>
              </a:rPr>
              <a:t>en.wikipedia.org</a:t>
            </a:r>
            <a:r>
              <a:rPr kumimoji="1" lang="en-US" altLang="ja-JP" sz="1200" dirty="0">
                <a:hlinkClick r:id="rId3"/>
              </a:rPr>
              <a:t>/wiki/</a:t>
            </a:r>
            <a:r>
              <a:rPr kumimoji="1" lang="en-US" altLang="ja-JP" sz="1200" dirty="0" err="1">
                <a:hlinkClick r:id="rId3"/>
              </a:rPr>
              <a:t>Endocrine_gland</a:t>
            </a:r>
            <a:endParaRPr kumimoji="1" lang="ja-JP" altLang="en-US" sz="1200" dirty="0"/>
          </a:p>
        </p:txBody>
      </p:sp>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547979"/>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7649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itle 1"/>
          <p:cNvSpPr txBox="1">
            <a:spLocks/>
          </p:cNvSpPr>
          <p:nvPr/>
        </p:nvSpPr>
        <p:spPr>
          <a:xfrm>
            <a:off x="0" y="4762"/>
            <a:ext cx="9144000" cy="32654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6.6.A5</a:t>
            </a:r>
            <a:r>
              <a:rPr lang="en-US" sz="1400" dirty="0">
                <a:latin typeface="Arial"/>
                <a:cs typeface="Arial"/>
              </a:rPr>
              <a:t> William Harvey’s investigation of sexual reproduction in deer.</a:t>
            </a:r>
          </a:p>
        </p:txBody>
      </p:sp>
      <p:sp>
        <p:nvSpPr>
          <p:cNvPr id="2" name="Rectangle 1"/>
          <p:cNvSpPr/>
          <p:nvPr/>
        </p:nvSpPr>
        <p:spPr>
          <a:xfrm>
            <a:off x="4572000" y="6581001"/>
            <a:ext cx="4572000" cy="276999"/>
          </a:xfrm>
          <a:prstGeom prst="rect">
            <a:avLst/>
          </a:prstGeom>
        </p:spPr>
        <p:txBody>
          <a:bodyPr>
            <a:spAutoFit/>
          </a:bodyPr>
          <a:lstStyle/>
          <a:p>
            <a:pPr algn="r"/>
            <a:r>
              <a:rPr lang="en-US" sz="1200" dirty="0">
                <a:hlinkClick r:id="rId3"/>
              </a:rPr>
              <a:t>https://commons.wikimedia.org/wiki/</a:t>
            </a:r>
            <a:r>
              <a:rPr lang="en-US" sz="1200" dirty="0" smtClean="0">
                <a:hlinkClick r:id="rId3"/>
              </a:rPr>
              <a:t>File:Fawn_and_mother.jpg</a:t>
            </a:r>
            <a:endParaRPr lang="en-US" sz="1200" dirty="0"/>
          </a:p>
        </p:txBody>
      </p:sp>
      <p:sp>
        <p:nvSpPr>
          <p:cNvPr id="5" name="Rectangle 4"/>
          <p:cNvSpPr/>
          <p:nvPr/>
        </p:nvSpPr>
        <p:spPr>
          <a:xfrm>
            <a:off x="5181600" y="2393078"/>
            <a:ext cx="3962400" cy="1477328"/>
          </a:xfrm>
          <a:prstGeom prst="rect">
            <a:avLst/>
          </a:prstGeom>
          <a:solidFill>
            <a:srgbClr val="FFFFFF">
              <a:alpha val="72000"/>
            </a:srgbClr>
          </a:solidFill>
        </p:spPr>
        <p:txBody>
          <a:bodyPr wrap="square">
            <a:spAutoFit/>
          </a:bodyPr>
          <a:lstStyle/>
          <a:p>
            <a:r>
              <a:rPr lang="en-US" dirty="0"/>
              <a:t>Harvey </a:t>
            </a:r>
            <a:r>
              <a:rPr lang="en-US" dirty="0" smtClean="0"/>
              <a:t>studied </a:t>
            </a:r>
            <a:r>
              <a:rPr lang="en-US" dirty="0"/>
              <a:t>animal reproduction, particularly in chickens and </a:t>
            </a:r>
            <a:r>
              <a:rPr lang="en-US" dirty="0" smtClean="0"/>
              <a:t>deer. He dissected female deer after mating to observe changes in the sexual organs and found none.</a:t>
            </a:r>
          </a:p>
        </p:txBody>
      </p:sp>
      <p:sp>
        <p:nvSpPr>
          <p:cNvPr id="6" name="Rectangle 5"/>
          <p:cNvSpPr/>
          <p:nvPr/>
        </p:nvSpPr>
        <p:spPr>
          <a:xfrm>
            <a:off x="0" y="1114475"/>
            <a:ext cx="6248400" cy="923330"/>
          </a:xfrm>
          <a:prstGeom prst="rect">
            <a:avLst/>
          </a:prstGeom>
          <a:solidFill>
            <a:srgbClr val="FFFFFF">
              <a:alpha val="72000"/>
            </a:srgbClr>
          </a:solidFill>
        </p:spPr>
        <p:txBody>
          <a:bodyPr wrap="square">
            <a:spAutoFit/>
          </a:bodyPr>
          <a:lstStyle/>
          <a:p>
            <a:r>
              <a:rPr lang="en-US" dirty="0"/>
              <a:t>‘seed and soil’ theory of </a:t>
            </a:r>
            <a:r>
              <a:rPr lang="en-US" dirty="0" smtClean="0"/>
              <a:t>Aristotle states that the </a:t>
            </a:r>
            <a:r>
              <a:rPr lang="en-US" dirty="0"/>
              <a:t>male produces a </a:t>
            </a:r>
            <a:r>
              <a:rPr lang="en-US" dirty="0" smtClean="0"/>
              <a:t>seed</a:t>
            </a:r>
            <a:r>
              <a:rPr lang="en-US" dirty="0"/>
              <a:t> </a:t>
            </a:r>
            <a:r>
              <a:rPr lang="en-US" dirty="0" smtClean="0"/>
              <a:t>which </a:t>
            </a:r>
            <a:r>
              <a:rPr lang="en-US" dirty="0"/>
              <a:t>forms an egg when </a:t>
            </a:r>
            <a:r>
              <a:rPr lang="en-US" dirty="0" smtClean="0"/>
              <a:t>mixed </a:t>
            </a:r>
            <a:r>
              <a:rPr lang="en-US" dirty="0"/>
              <a:t>with menstrual blood. The egg </a:t>
            </a:r>
            <a:r>
              <a:rPr lang="en-US" dirty="0" smtClean="0"/>
              <a:t>then develops </a:t>
            </a:r>
            <a:r>
              <a:rPr lang="en-US" dirty="0"/>
              <a:t>into a fetus inside the mother.</a:t>
            </a:r>
          </a:p>
        </p:txBody>
      </p:sp>
      <p:sp>
        <p:nvSpPr>
          <p:cNvPr id="7" name="Rectangle 6"/>
          <p:cNvSpPr/>
          <p:nvPr/>
        </p:nvSpPr>
        <p:spPr>
          <a:xfrm>
            <a:off x="0" y="331304"/>
            <a:ext cx="8290560" cy="461665"/>
          </a:xfrm>
          <a:prstGeom prst="rect">
            <a:avLst/>
          </a:prstGeom>
          <a:solidFill>
            <a:srgbClr val="FFFFFF">
              <a:alpha val="72000"/>
            </a:srgbClr>
          </a:solidFill>
        </p:spPr>
        <p:txBody>
          <a:bodyPr wrap="square">
            <a:spAutoFit/>
          </a:bodyPr>
          <a:lstStyle/>
          <a:p>
            <a:r>
              <a:rPr lang="en-US" sz="2400" dirty="0">
                <a:latin typeface="Arial"/>
                <a:cs typeface="Arial"/>
              </a:rPr>
              <a:t>William Harvey’s investigation of sexual reproduction </a:t>
            </a:r>
            <a:endParaRPr lang="en-US" sz="2400" dirty="0"/>
          </a:p>
        </p:txBody>
      </p:sp>
      <p:sp>
        <p:nvSpPr>
          <p:cNvPr id="8" name="Rectangle 7"/>
          <p:cNvSpPr/>
          <p:nvPr/>
        </p:nvSpPr>
        <p:spPr>
          <a:xfrm>
            <a:off x="0" y="4476710"/>
            <a:ext cx="4572000" cy="923330"/>
          </a:xfrm>
          <a:prstGeom prst="rect">
            <a:avLst/>
          </a:prstGeom>
          <a:solidFill>
            <a:srgbClr val="FFFFFF">
              <a:alpha val="72000"/>
            </a:srgbClr>
          </a:solidFill>
        </p:spPr>
        <p:txBody>
          <a:bodyPr>
            <a:spAutoFit/>
          </a:bodyPr>
          <a:lstStyle/>
          <a:p>
            <a:r>
              <a:rPr lang="en-US" dirty="0"/>
              <a:t>Harvey came to understand that menstrual blood did not contribute to the formation of a </a:t>
            </a:r>
            <a:r>
              <a:rPr lang="en-US" dirty="0" smtClean="0"/>
              <a:t>fetus (true), </a:t>
            </a:r>
            <a:r>
              <a:rPr lang="en-US" dirty="0"/>
              <a:t>putting Aristotle's idea to rest. </a:t>
            </a:r>
          </a:p>
        </p:txBody>
      </p:sp>
      <p:sp>
        <p:nvSpPr>
          <p:cNvPr id="9" name="Rectangle 8"/>
          <p:cNvSpPr/>
          <p:nvPr/>
        </p:nvSpPr>
        <p:spPr>
          <a:xfrm>
            <a:off x="0" y="5633720"/>
            <a:ext cx="4572000" cy="646331"/>
          </a:xfrm>
          <a:prstGeom prst="rect">
            <a:avLst/>
          </a:prstGeom>
          <a:solidFill>
            <a:srgbClr val="FFFFFF">
              <a:alpha val="72000"/>
            </a:srgbClr>
          </a:solidFill>
        </p:spPr>
        <p:txBody>
          <a:bodyPr>
            <a:spAutoFit/>
          </a:bodyPr>
          <a:lstStyle/>
          <a:p>
            <a:r>
              <a:rPr lang="en-US" dirty="0" smtClean="0"/>
              <a:t>He also </a:t>
            </a:r>
            <a:r>
              <a:rPr lang="en-US" dirty="0"/>
              <a:t>questioned the direct role of semen in </a:t>
            </a:r>
            <a:r>
              <a:rPr lang="en-US" dirty="0" smtClean="0"/>
              <a:t>reproduction (false).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6975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itle 1"/>
          <p:cNvSpPr txBox="1">
            <a:spLocks/>
          </p:cNvSpPr>
          <p:nvPr/>
        </p:nvSpPr>
        <p:spPr>
          <a:xfrm>
            <a:off x="0" y="4762"/>
            <a:ext cx="9144000" cy="55737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300" dirty="0">
                <a:latin typeface="Arial"/>
                <a:cs typeface="Arial"/>
              </a:rPr>
              <a:t>Nature of science: Developments in scientific research follow improvements in apparatus - William Harvey was hampered in his observational research into reproduction by lack of equipment. The microscope was invented 17 years after his death. (1.8)</a:t>
            </a:r>
          </a:p>
        </p:txBody>
      </p:sp>
      <p:sp>
        <p:nvSpPr>
          <p:cNvPr id="2" name="Rectangle 1"/>
          <p:cNvSpPr/>
          <p:nvPr/>
        </p:nvSpPr>
        <p:spPr>
          <a:xfrm>
            <a:off x="4572000" y="6581001"/>
            <a:ext cx="4572000" cy="276999"/>
          </a:xfrm>
          <a:prstGeom prst="rect">
            <a:avLst/>
          </a:prstGeom>
        </p:spPr>
        <p:txBody>
          <a:bodyPr>
            <a:spAutoFit/>
          </a:bodyPr>
          <a:lstStyle/>
          <a:p>
            <a:pPr algn="r"/>
            <a:r>
              <a:rPr lang="en-US" sz="1200" dirty="0">
                <a:hlinkClick r:id="rId3"/>
              </a:rPr>
              <a:t>https://commons.wikimedia.org/wiki/</a:t>
            </a:r>
            <a:r>
              <a:rPr lang="en-US" sz="1200" dirty="0" smtClean="0">
                <a:hlinkClick r:id="rId3"/>
              </a:rPr>
              <a:t>File:Fawn_and_mother.jpg</a:t>
            </a:r>
            <a:endParaRPr lang="en-US" sz="1200" dirty="0"/>
          </a:p>
        </p:txBody>
      </p:sp>
      <p:sp>
        <p:nvSpPr>
          <p:cNvPr id="6" name="Rectangle 5"/>
          <p:cNvSpPr/>
          <p:nvPr/>
        </p:nvSpPr>
        <p:spPr>
          <a:xfrm>
            <a:off x="4084320" y="4650155"/>
            <a:ext cx="5059680" cy="923330"/>
          </a:xfrm>
          <a:prstGeom prst="rect">
            <a:avLst/>
          </a:prstGeom>
          <a:solidFill>
            <a:srgbClr val="FFFFFF">
              <a:alpha val="69000"/>
            </a:srgbClr>
          </a:solidFill>
        </p:spPr>
        <p:txBody>
          <a:bodyPr wrap="square">
            <a:spAutoFit/>
          </a:bodyPr>
          <a:lstStyle/>
          <a:p>
            <a:r>
              <a:rPr lang="en-US" dirty="0" smtClean="0"/>
              <a:t>His biggest problem was that without microscopes (invented 17 years after his death) that sperm, eggs and embryos are too small to observe.</a:t>
            </a:r>
            <a:endParaRPr lang="en-US" dirty="0"/>
          </a:p>
        </p:txBody>
      </p:sp>
      <p:sp>
        <p:nvSpPr>
          <p:cNvPr id="7" name="Rectangle 6"/>
          <p:cNvSpPr/>
          <p:nvPr/>
        </p:nvSpPr>
        <p:spPr>
          <a:xfrm>
            <a:off x="0" y="553763"/>
            <a:ext cx="7376160" cy="461665"/>
          </a:xfrm>
          <a:prstGeom prst="rect">
            <a:avLst/>
          </a:prstGeom>
          <a:solidFill>
            <a:srgbClr val="FFFFFF">
              <a:alpha val="69000"/>
            </a:srgbClr>
          </a:solidFill>
        </p:spPr>
        <p:txBody>
          <a:bodyPr wrap="square">
            <a:spAutoFit/>
          </a:bodyPr>
          <a:lstStyle/>
          <a:p>
            <a:r>
              <a:rPr lang="en-US" sz="2400" dirty="0">
                <a:latin typeface="Arial"/>
                <a:cs typeface="Arial"/>
              </a:rPr>
              <a:t>William Harvey’s investigation of sexual reproduction </a:t>
            </a:r>
            <a:endParaRPr lang="en-US" sz="2400" dirty="0"/>
          </a:p>
        </p:txBody>
      </p:sp>
      <p:sp>
        <p:nvSpPr>
          <p:cNvPr id="10" name="TextBox 9"/>
          <p:cNvSpPr txBox="1"/>
          <p:nvPr/>
        </p:nvSpPr>
        <p:spPr>
          <a:xfrm>
            <a:off x="0" y="1306732"/>
            <a:ext cx="4358640" cy="646331"/>
          </a:xfrm>
          <a:prstGeom prst="rect">
            <a:avLst/>
          </a:prstGeom>
          <a:solidFill>
            <a:srgbClr val="FFFFFF">
              <a:alpha val="69000"/>
            </a:srgbClr>
          </a:solidFill>
        </p:spPr>
        <p:txBody>
          <a:bodyPr wrap="square" rtlCol="0">
            <a:spAutoFit/>
          </a:bodyPr>
          <a:lstStyle/>
          <a:p>
            <a:r>
              <a:rPr lang="en-US" dirty="0" smtClean="0"/>
              <a:t>His findings, both true and false, are based on a misinterpretation of insufficient 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474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4991640" y="4746591"/>
            <a:ext cx="1219200" cy="1219200"/>
          </a:xfrm>
          <a:prstGeom prst="rect">
            <a:avLst/>
          </a:prstGeom>
        </p:spPr>
      </p:pic>
      <p:sp>
        <p:nvSpPr>
          <p:cNvPr id="12" name="Rectangle 11"/>
          <p:cNvSpPr/>
          <p:nvPr/>
        </p:nvSpPr>
        <p:spPr>
          <a:xfrm>
            <a:off x="4937095" y="59735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grpSp>
        <p:nvGrpSpPr>
          <p:cNvPr id="8" name="Group 7"/>
          <p:cNvGrpSpPr/>
          <p:nvPr/>
        </p:nvGrpSpPr>
        <p:grpSpPr>
          <a:xfrm>
            <a:off x="6210840" y="3827999"/>
            <a:ext cx="2634592" cy="918592"/>
            <a:chOff x="6000646" y="4051300"/>
            <a:chExt cx="2634592" cy="918592"/>
          </a:xfrm>
        </p:grpSpPr>
        <p:pic>
          <p:nvPicPr>
            <p:cNvPr id="9" name="Picture 8">
              <a:hlinkClick r:id="rId9"/>
            </p:cNvPr>
            <p:cNvPicPr>
              <a:picLocks noChangeAspect="1"/>
            </p:cNvPicPr>
            <p:nvPr/>
          </p:nvPicPr>
          <p:blipFill>
            <a:blip r:embed="rId10"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71638" y="4106292"/>
              <a:ext cx="825500" cy="825500"/>
            </a:xfrm>
            <a:prstGeom prst="rect">
              <a:avLst/>
            </a:prstGeom>
          </p:spPr>
        </p:pic>
        <p:sp>
          <p:nvSpPr>
            <p:cNvPr id="10" name="TextBox 9"/>
            <p:cNvSpPr txBox="1"/>
            <p:nvPr/>
          </p:nvSpPr>
          <p:spPr>
            <a:xfrm>
              <a:off x="6000646" y="4106292"/>
              <a:ext cx="1781384" cy="400110"/>
            </a:xfrm>
            <a:prstGeom prst="rect">
              <a:avLst/>
            </a:prstGeom>
            <a:noFill/>
          </p:spPr>
          <p:txBody>
            <a:bodyPr wrap="square" rtlCol="0">
              <a:spAutoFit/>
            </a:bodyPr>
            <a:lstStyle/>
            <a:p>
              <a:pPr algn="r"/>
              <a:r>
                <a:rPr lang="fr-FR" sz="2000" b="1" dirty="0">
                  <a:hlinkClick r:id="rId9"/>
                </a:rPr>
                <a:t>Jason de </a:t>
              </a:r>
              <a:r>
                <a:rPr lang="fr-FR" sz="2000" b="1" dirty="0" smtClean="0">
                  <a:hlinkClick r:id="rId9"/>
                </a:rPr>
                <a:t>Nys</a:t>
              </a:r>
              <a:endParaRPr lang="fr-FR" sz="2000" b="1" dirty="0" smtClean="0"/>
            </a:p>
          </p:txBody>
        </p:sp>
        <p:sp>
          <p:nvSpPr>
            <p:cNvPr id="13" name="Rectangle 12"/>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146511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30082" y="76200"/>
            <a:ext cx="4013917" cy="6471779"/>
          </a:xfrm>
          <a:prstGeom prst="rect">
            <a:avLst/>
          </a:prstGeom>
        </p:spPr>
      </p:pic>
      <p:sp>
        <p:nvSpPr>
          <p:cNvPr id="2" name="TextBox 1"/>
          <p:cNvSpPr txBox="1"/>
          <p:nvPr/>
        </p:nvSpPr>
        <p:spPr>
          <a:xfrm>
            <a:off x="76200" y="0"/>
            <a:ext cx="6858000" cy="5539979"/>
          </a:xfrm>
          <a:prstGeom prst="rect">
            <a:avLst/>
          </a:prstGeom>
          <a:noFill/>
        </p:spPr>
        <p:txBody>
          <a:bodyPr wrap="square" rtlCol="0">
            <a:spAutoFit/>
          </a:bodyPr>
          <a:lstStyle/>
          <a:p>
            <a:r>
              <a:rPr kumimoji="1" lang="en-US" altLang="ja-JP" sz="4000" b="1" dirty="0" smtClean="0"/>
              <a:t>The Endocrine System</a:t>
            </a:r>
          </a:p>
          <a:p>
            <a:r>
              <a:rPr kumimoji="1" lang="en-US" altLang="ja-JP" dirty="0" smtClean="0"/>
              <a:t>A </a:t>
            </a:r>
            <a:r>
              <a:rPr kumimoji="1" lang="en-US" altLang="ja-JP" b="1" dirty="0" smtClean="0"/>
              <a:t>stimulus</a:t>
            </a:r>
            <a:r>
              <a:rPr kumimoji="1" lang="en-US" altLang="ja-JP" dirty="0" smtClean="0"/>
              <a:t> is received and processed. </a:t>
            </a:r>
          </a:p>
          <a:p>
            <a:r>
              <a:rPr kumimoji="1" lang="en-US" altLang="ja-JP" b="1" dirty="0" smtClean="0"/>
              <a:t>Hormones</a:t>
            </a:r>
            <a:r>
              <a:rPr kumimoji="1" lang="en-US" altLang="ja-JP" dirty="0" smtClean="0"/>
              <a:t> are </a:t>
            </a:r>
            <a:r>
              <a:rPr kumimoji="1" lang="en-US" altLang="ja-JP" b="1" dirty="0" smtClean="0">
                <a:solidFill>
                  <a:schemeClr val="accent3">
                    <a:lumMod val="75000"/>
                  </a:schemeClr>
                </a:solidFill>
              </a:rPr>
              <a:t>secreted</a:t>
            </a:r>
            <a:r>
              <a:rPr kumimoji="1" lang="en-US" altLang="ja-JP" dirty="0" smtClean="0"/>
              <a:t> </a:t>
            </a:r>
            <a:r>
              <a:rPr kumimoji="1" lang="en-US" altLang="ja-JP" i="1" dirty="0" smtClean="0"/>
              <a:t>directly into the blood</a:t>
            </a:r>
            <a:r>
              <a:rPr kumimoji="1" lang="en-US" altLang="ja-JP" dirty="0" smtClean="0"/>
              <a:t>. </a:t>
            </a:r>
          </a:p>
          <a:p>
            <a:r>
              <a:rPr kumimoji="1" lang="en-US" altLang="ja-JP" dirty="0" smtClean="0"/>
              <a:t>They are carried to the </a:t>
            </a:r>
            <a:r>
              <a:rPr kumimoji="1" lang="en-US" altLang="ja-JP" b="1" dirty="0" smtClean="0">
                <a:solidFill>
                  <a:schemeClr val="accent6"/>
                </a:solidFill>
              </a:rPr>
              <a:t>target tissues </a:t>
            </a:r>
            <a:r>
              <a:rPr kumimoji="1" lang="en-US" altLang="ja-JP" dirty="0" smtClean="0"/>
              <a:t>(the place of intended action). </a:t>
            </a:r>
          </a:p>
          <a:p>
            <a:r>
              <a:rPr kumimoji="1" lang="en-US" altLang="ja-JP" i="1" dirty="0" smtClean="0"/>
              <a:t>The action of the hormone changes the condition of the tissue. </a:t>
            </a:r>
          </a:p>
          <a:p>
            <a:r>
              <a:rPr kumimoji="1" lang="en-US" altLang="ja-JP" dirty="0" smtClean="0"/>
              <a:t>This change in monitored through </a:t>
            </a:r>
            <a:r>
              <a:rPr kumimoji="1" lang="en-US" altLang="ja-JP" sz="2000" b="1" dirty="0" smtClean="0"/>
              <a:t>feedback</a:t>
            </a:r>
            <a:r>
              <a:rPr kumimoji="1" lang="en-US" altLang="ja-JP" dirty="0" smtClean="0"/>
              <a:t>. </a:t>
            </a:r>
          </a:p>
          <a:p>
            <a:r>
              <a:rPr kumimoji="1" lang="en-US" altLang="ja-JP" dirty="0" smtClean="0"/>
              <a:t>Most hormonal change results in </a:t>
            </a:r>
            <a:r>
              <a:rPr kumimoji="1" lang="en-US" altLang="ja-JP" b="1" dirty="0" smtClean="0">
                <a:solidFill>
                  <a:srgbClr val="984807"/>
                </a:solidFill>
              </a:rPr>
              <a:t>negative</a:t>
            </a:r>
            <a:r>
              <a:rPr kumimoji="1" lang="en-US" altLang="ja-JP" dirty="0" smtClean="0">
                <a:solidFill>
                  <a:srgbClr val="984807"/>
                </a:solidFill>
              </a:rPr>
              <a:t> </a:t>
            </a:r>
            <a:r>
              <a:rPr kumimoji="1" lang="en-US" altLang="ja-JP" b="1" dirty="0" smtClean="0">
                <a:solidFill>
                  <a:srgbClr val="984807"/>
                </a:solidFill>
              </a:rPr>
              <a:t>feedback</a:t>
            </a:r>
            <a:r>
              <a:rPr kumimoji="1" lang="en-US" altLang="ja-JP" dirty="0" smtClean="0"/>
              <a:t>. </a:t>
            </a:r>
          </a:p>
          <a:p>
            <a:endParaRPr kumimoji="1" lang="en-US" altLang="ja-JP" dirty="0"/>
          </a:p>
          <a:p>
            <a:endParaRPr kumimoji="1" lang="en-US" altLang="ja-JP" dirty="0" smtClean="0"/>
          </a:p>
          <a:p>
            <a:r>
              <a:rPr kumimoji="1" lang="en-US" altLang="ja-JP" sz="2400" b="1" dirty="0" smtClean="0"/>
              <a:t>Key endocrine glands: </a:t>
            </a:r>
          </a:p>
          <a:p>
            <a:pPr marL="800100" lvl="1" indent="-342900">
              <a:buFont typeface="+mj-lt"/>
              <a:buAutoNum type="arabicPeriod"/>
            </a:pPr>
            <a:r>
              <a:rPr kumimoji="1" lang="en-US" altLang="ja-JP" dirty="0" smtClean="0">
                <a:hlinkClick r:id="rId3"/>
              </a:rPr>
              <a:t>Pineal gland</a:t>
            </a:r>
            <a:endParaRPr kumimoji="1" lang="en-US" altLang="ja-JP" dirty="0" smtClean="0"/>
          </a:p>
          <a:p>
            <a:pPr marL="800100" lvl="1" indent="-342900">
              <a:buFont typeface="+mj-lt"/>
              <a:buAutoNum type="arabicPeriod"/>
            </a:pPr>
            <a:r>
              <a:rPr kumimoji="1" lang="en-US" altLang="ja-JP" dirty="0" smtClean="0">
                <a:hlinkClick r:id="rId4"/>
              </a:rPr>
              <a:t>Pituitary gland</a:t>
            </a:r>
            <a:endParaRPr kumimoji="1" lang="en-US" altLang="ja-JP" dirty="0" smtClean="0"/>
          </a:p>
          <a:p>
            <a:pPr marL="800100" lvl="1" indent="-342900">
              <a:buFont typeface="+mj-lt"/>
              <a:buAutoNum type="arabicPeriod"/>
            </a:pPr>
            <a:r>
              <a:rPr kumimoji="1" lang="en-US" altLang="ja-JP" dirty="0" smtClean="0">
                <a:hlinkClick r:id="rId5"/>
              </a:rPr>
              <a:t>Thyroid gland</a:t>
            </a:r>
            <a:endParaRPr kumimoji="1" lang="en-US" altLang="ja-JP" dirty="0" smtClean="0"/>
          </a:p>
          <a:p>
            <a:pPr marL="800100" lvl="1" indent="-342900">
              <a:buFont typeface="+mj-lt"/>
              <a:buAutoNum type="arabicPeriod"/>
            </a:pPr>
            <a:r>
              <a:rPr kumimoji="1" lang="en-US" altLang="ja-JP" dirty="0" smtClean="0">
                <a:hlinkClick r:id="rId6"/>
              </a:rPr>
              <a:t>Thymus</a:t>
            </a:r>
            <a:endParaRPr kumimoji="1" lang="en-US" altLang="ja-JP" dirty="0" smtClean="0"/>
          </a:p>
          <a:p>
            <a:pPr marL="800100" lvl="1" indent="-342900">
              <a:buFont typeface="+mj-lt"/>
              <a:buAutoNum type="arabicPeriod"/>
            </a:pPr>
            <a:r>
              <a:rPr kumimoji="1" lang="en-US" altLang="ja-JP" dirty="0" smtClean="0">
                <a:hlinkClick r:id="rId7"/>
              </a:rPr>
              <a:t>Adrenal gland</a:t>
            </a:r>
            <a:endParaRPr kumimoji="1" lang="en-US" altLang="ja-JP" dirty="0" smtClean="0"/>
          </a:p>
          <a:p>
            <a:pPr marL="800100" lvl="1" indent="-342900">
              <a:buFont typeface="+mj-lt"/>
              <a:buAutoNum type="arabicPeriod"/>
            </a:pPr>
            <a:r>
              <a:rPr kumimoji="1" lang="en-US" altLang="ja-JP" dirty="0" smtClean="0">
                <a:hlinkClick r:id="rId8"/>
              </a:rPr>
              <a:t>Pancreas</a:t>
            </a:r>
            <a:endParaRPr kumimoji="1" lang="en-US" altLang="ja-JP" dirty="0" smtClean="0"/>
          </a:p>
          <a:p>
            <a:pPr marL="800100" lvl="1" indent="-342900">
              <a:buFont typeface="+mj-lt"/>
              <a:buAutoNum type="arabicPeriod"/>
            </a:pPr>
            <a:r>
              <a:rPr kumimoji="1" lang="en-US" altLang="ja-JP" dirty="0" smtClean="0">
                <a:hlinkClick r:id="rId9"/>
              </a:rPr>
              <a:t>Ovary (female)</a:t>
            </a:r>
          </a:p>
          <a:p>
            <a:pPr marL="800100" lvl="1" indent="-342900">
              <a:buFont typeface="+mj-lt"/>
              <a:buAutoNum type="arabicPeriod"/>
            </a:pPr>
            <a:r>
              <a:rPr kumimoji="1" lang="en-US" altLang="ja-JP" dirty="0" smtClean="0">
                <a:hlinkClick r:id="rId10"/>
              </a:rPr>
              <a:t>Testes (male)</a:t>
            </a:r>
            <a:endParaRPr kumimoji="1" lang="ja-JP" altLang="en-US" dirty="0"/>
          </a:p>
        </p:txBody>
      </p:sp>
      <p:sp>
        <p:nvSpPr>
          <p:cNvPr id="4" name="TextBox 3"/>
          <p:cNvSpPr txBox="1"/>
          <p:nvPr/>
        </p:nvSpPr>
        <p:spPr>
          <a:xfrm>
            <a:off x="4267200" y="6581001"/>
            <a:ext cx="4876800" cy="276999"/>
          </a:xfrm>
          <a:prstGeom prst="rect">
            <a:avLst/>
          </a:prstGeom>
          <a:noFill/>
        </p:spPr>
        <p:txBody>
          <a:bodyPr wrap="square" rtlCol="0">
            <a:spAutoFit/>
          </a:bodyPr>
          <a:lstStyle/>
          <a:p>
            <a:r>
              <a:rPr kumimoji="1" lang="en-US" altLang="ja-JP" sz="1200" dirty="0" smtClean="0"/>
              <a:t>Endocrine </a:t>
            </a:r>
            <a:r>
              <a:rPr kumimoji="1" lang="en-US" altLang="ja-JP" sz="1200" dirty="0"/>
              <a:t>glands from: </a:t>
            </a:r>
            <a:r>
              <a:rPr kumimoji="1" lang="en-US" altLang="ja-JP" sz="1200" dirty="0">
                <a:hlinkClick r:id="rId11"/>
              </a:rPr>
              <a:t>http://</a:t>
            </a:r>
            <a:r>
              <a:rPr kumimoji="1" lang="en-US" altLang="ja-JP" sz="1200" dirty="0" err="1">
                <a:hlinkClick r:id="rId11"/>
              </a:rPr>
              <a:t>en.wikipedia.org</a:t>
            </a:r>
            <a:r>
              <a:rPr kumimoji="1" lang="en-US" altLang="ja-JP" sz="1200" dirty="0">
                <a:hlinkClick r:id="rId11"/>
              </a:rPr>
              <a:t>/wiki/</a:t>
            </a:r>
            <a:r>
              <a:rPr kumimoji="1" lang="en-US" altLang="ja-JP" sz="1200" dirty="0" err="1">
                <a:hlinkClick r:id="rId11"/>
              </a:rPr>
              <a:t>Endocrine_gland</a:t>
            </a:r>
            <a:endParaRPr kumimoji="1" lang="ja-JP" altLang="en-US" sz="1200" dirty="0"/>
          </a:p>
        </p:txBody>
      </p:sp>
      <p:pic>
        <p:nvPicPr>
          <p:cNvPr id="5" name="Picture 4">
            <a:hlinkClick r:id="rId12"/>
          </p:cNvPr>
          <p:cNvPicPr>
            <a:picLocks noChangeAspect="1"/>
          </p:cNvPicPr>
          <p:nvPr/>
        </p:nvPicPr>
        <p:blipFill>
          <a:blip r:embed="rId1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547979"/>
            <a:ext cx="1384737" cy="3317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692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a:t>
            </a:r>
            <a:endParaRPr lang="en-US" dirty="0"/>
          </a:p>
        </p:txBody>
      </p:sp>
      <p:sp>
        <p:nvSpPr>
          <p:cNvPr id="3" name="TextBox 2"/>
          <p:cNvSpPr txBox="1"/>
          <p:nvPr/>
        </p:nvSpPr>
        <p:spPr>
          <a:xfrm>
            <a:off x="239708" y="2149340"/>
            <a:ext cx="5872573" cy="3046988"/>
          </a:xfrm>
          <a:prstGeom prst="rect">
            <a:avLst/>
          </a:prstGeom>
          <a:noFill/>
        </p:spPr>
        <p:txBody>
          <a:bodyPr wrap="square" rtlCol="0">
            <a:spAutoFit/>
          </a:bodyPr>
          <a:lstStyle/>
          <a:p>
            <a:r>
              <a:rPr lang="en-US" sz="2400" dirty="0" smtClean="0"/>
              <a:t>Pancreas – Two glands in one organ</a:t>
            </a:r>
          </a:p>
          <a:p>
            <a:r>
              <a:rPr lang="en-US" sz="2400" dirty="0" smtClean="0"/>
              <a:t>#1 – produce digestive enzymes</a:t>
            </a:r>
          </a:p>
          <a:p>
            <a:endParaRPr lang="en-US" sz="2400" dirty="0" smtClean="0"/>
          </a:p>
          <a:p>
            <a:r>
              <a:rPr lang="en-US" sz="2400" dirty="0" smtClean="0"/>
              <a:t>#2 – Islets of </a:t>
            </a:r>
            <a:r>
              <a:rPr lang="en-US" sz="2400" dirty="0" err="1" smtClean="0"/>
              <a:t>Langerhans</a:t>
            </a:r>
            <a:endParaRPr lang="en-US" sz="2400" dirty="0" smtClean="0"/>
          </a:p>
          <a:p>
            <a:r>
              <a:rPr lang="en-US" sz="2400" dirty="0" smtClean="0"/>
              <a:t>	Alpha cells – synthesize GLYCOGON</a:t>
            </a:r>
          </a:p>
          <a:p>
            <a:r>
              <a:rPr lang="en-US" sz="2400" dirty="0" smtClean="0"/>
              <a:t>		triggers glycogen </a:t>
            </a:r>
            <a:r>
              <a:rPr lang="en-US" sz="2400" dirty="0" err="1" smtClean="0">
                <a:sym typeface="Wingdings"/>
              </a:rPr>
              <a:t></a:t>
            </a:r>
            <a:r>
              <a:rPr lang="en-US" sz="2400" dirty="0" smtClean="0">
                <a:sym typeface="Wingdings"/>
              </a:rPr>
              <a:t> glucose</a:t>
            </a:r>
          </a:p>
          <a:p>
            <a:r>
              <a:rPr lang="en-US" sz="2400" dirty="0" smtClean="0">
                <a:sym typeface="Wingdings"/>
              </a:rPr>
              <a:t>	Beta cells – synthesize insulin</a:t>
            </a:r>
          </a:p>
          <a:p>
            <a:r>
              <a:rPr lang="en-US" sz="2400" dirty="0" smtClean="0">
                <a:sym typeface="Wingdings"/>
              </a:rPr>
              <a:t>		triggers uptake of glucose into cells</a:t>
            </a:r>
            <a:endParaRPr lang="en-US" sz="2400" dirty="0" smtClean="0"/>
          </a:p>
        </p:txBody>
      </p:sp>
      <p:pic>
        <p:nvPicPr>
          <p:cNvPr id="4" name="Picture 3"/>
          <p:cNvPicPr>
            <a:picLocks noChangeAspect="1"/>
          </p:cNvPicPr>
          <p:nvPr/>
        </p:nvPicPr>
        <p:blipFill>
          <a:blip r:embed="rId2"/>
          <a:stretch>
            <a:fillRect/>
          </a:stretch>
        </p:blipFill>
        <p:spPr>
          <a:xfrm>
            <a:off x="5685262" y="1479700"/>
            <a:ext cx="3458738" cy="4270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150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U1 Insulin and glucagon are secreted by β and α cells of the pancreas respectively to control blood glucose concentration.</a:t>
            </a:r>
          </a:p>
        </p:txBody>
      </p:sp>
      <p:pic>
        <p:nvPicPr>
          <p:cNvPr id="4" name="Picture 2"/>
          <p:cNvPicPr>
            <a:picLocks noChangeAspect="1" noChangeArrowheads="1"/>
          </p:cNvPicPr>
          <p:nvPr/>
        </p:nvPicPr>
        <p:blipFill>
          <a:blip r:embed="rId2" cstate="print"/>
          <a:srcRect r="28437" b="47119"/>
          <a:stretch>
            <a:fillRect/>
          </a:stretch>
        </p:blipFill>
        <p:spPr bwMode="auto">
          <a:xfrm>
            <a:off x="18288" y="419850"/>
            <a:ext cx="6135858" cy="3248724"/>
          </a:xfrm>
          <a:prstGeom prst="rect">
            <a:avLst/>
          </a:prstGeom>
          <a:noFill/>
          <a:ln w="9525">
            <a:noFill/>
            <a:miter lim="800000"/>
            <a:headEnd/>
            <a:tailEnd/>
          </a:ln>
          <a:effectLst/>
        </p:spPr>
      </p:pic>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
        <p:nvSpPr>
          <p:cNvPr id="10" name="TextBox 9"/>
          <p:cNvSpPr txBox="1"/>
          <p:nvPr/>
        </p:nvSpPr>
        <p:spPr>
          <a:xfrm>
            <a:off x="4688873" y="3168183"/>
            <a:ext cx="3949259" cy="3416320"/>
          </a:xfrm>
          <a:prstGeom prst="rect">
            <a:avLst/>
          </a:prstGeom>
          <a:solidFill>
            <a:schemeClr val="bg1"/>
          </a:solidFill>
        </p:spPr>
        <p:txBody>
          <a:bodyPr wrap="square" rtlCol="0">
            <a:spAutoFit/>
          </a:bodyPr>
          <a:lstStyle/>
          <a:p>
            <a:r>
              <a:rPr lang="en-US" dirty="0" smtClean="0"/>
              <a:t>Glucose levels are high</a:t>
            </a:r>
          </a:p>
          <a:p>
            <a:r>
              <a:rPr lang="en-US" dirty="0" smtClean="0"/>
              <a:t>	Detected by </a:t>
            </a:r>
            <a:r>
              <a:rPr lang="en-US" b="1" dirty="0" smtClean="0">
                <a:solidFill>
                  <a:srgbClr val="FF0000"/>
                </a:solidFill>
              </a:rPr>
              <a:t>Beta-cells </a:t>
            </a:r>
            <a:r>
              <a:rPr lang="en-US" dirty="0" smtClean="0"/>
              <a:t>in pancreas.</a:t>
            </a:r>
          </a:p>
          <a:p>
            <a:r>
              <a:rPr lang="en-US" dirty="0" smtClean="0"/>
              <a:t>	Beta-cells secrete insulin</a:t>
            </a:r>
          </a:p>
          <a:p>
            <a:r>
              <a:rPr lang="en-US" dirty="0" smtClean="0"/>
              <a:t>	Insulin causes liver to convert 			glucose into glycogen</a:t>
            </a:r>
          </a:p>
          <a:p>
            <a:r>
              <a:rPr lang="en-US" dirty="0" smtClean="0"/>
              <a:t>	Increases glucose uptake into cells</a:t>
            </a:r>
          </a:p>
          <a:p>
            <a:r>
              <a:rPr lang="en-US" dirty="0" smtClean="0"/>
              <a:t>Results in lower blood sugar</a:t>
            </a:r>
          </a:p>
          <a:p>
            <a:endParaRPr lang="en-US" dirty="0" smtClean="0"/>
          </a:p>
          <a:p>
            <a:endParaRPr lang="en-US" dirty="0" smtClean="0"/>
          </a:p>
          <a:p>
            <a:r>
              <a:rPr lang="en-US" dirty="0" smtClean="0"/>
              <a:t>Tip – you are studying the </a:t>
            </a:r>
            <a:r>
              <a:rPr lang="en-US" dirty="0" smtClean="0">
                <a:solidFill>
                  <a:srgbClr val="FF0000"/>
                </a:solidFill>
              </a:rPr>
              <a:t>IB</a:t>
            </a:r>
            <a:r>
              <a:rPr lang="en-US" dirty="0" smtClean="0"/>
              <a:t> course –</a:t>
            </a:r>
          </a:p>
          <a:p>
            <a:r>
              <a:rPr lang="en-US" dirty="0" smtClean="0"/>
              <a:t>	</a:t>
            </a:r>
            <a:r>
              <a:rPr lang="en-US" dirty="0" smtClean="0">
                <a:solidFill>
                  <a:srgbClr val="FF0000"/>
                </a:solidFill>
              </a:rPr>
              <a:t>I</a:t>
            </a:r>
            <a:r>
              <a:rPr lang="en-US" dirty="0" smtClean="0"/>
              <a:t>nsulin --- Beta cells.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3087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4761"/>
            <a:ext cx="9144000" cy="415089"/>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latin typeface="Arial"/>
                <a:cs typeface="Arial"/>
              </a:rPr>
              <a:t>6.6.</a:t>
            </a:r>
            <a:r>
              <a:rPr lang="en-US" sz="1400" dirty="0">
                <a:latin typeface="Arial"/>
                <a:cs typeface="Arial"/>
              </a:rPr>
              <a:t>U1 Insulin and glucagon are secreted by β and α cells of the pancreas respectively to control blood glucose concentration.</a:t>
            </a:r>
          </a:p>
        </p:txBody>
      </p:sp>
      <p:pic>
        <p:nvPicPr>
          <p:cNvPr id="4" name="Picture 2"/>
          <p:cNvPicPr>
            <a:picLocks noChangeAspect="1" noChangeArrowheads="1"/>
          </p:cNvPicPr>
          <p:nvPr/>
        </p:nvPicPr>
        <p:blipFill>
          <a:blip r:embed="rId2" cstate="print"/>
          <a:srcRect l="44415" t="45075"/>
          <a:stretch>
            <a:fillRect/>
          </a:stretch>
        </p:blipFill>
        <p:spPr bwMode="auto">
          <a:xfrm>
            <a:off x="4033296" y="3339343"/>
            <a:ext cx="5024726" cy="3557506"/>
          </a:xfrm>
          <a:prstGeom prst="rect">
            <a:avLst/>
          </a:prstGeom>
          <a:noFill/>
          <a:ln w="9525">
            <a:noFill/>
            <a:miter lim="800000"/>
            <a:headEnd/>
            <a:tailEnd/>
          </a:ln>
          <a:effectLst/>
        </p:spPr>
      </p:pic>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759263" y="6526211"/>
            <a:ext cx="1384737" cy="331789"/>
          </a:xfrm>
          <a:prstGeom prst="rect">
            <a:avLst/>
          </a:prstGeom>
        </p:spPr>
      </p:pic>
      <p:sp>
        <p:nvSpPr>
          <p:cNvPr id="8" name="Rectangle 7"/>
          <p:cNvSpPr/>
          <p:nvPr/>
        </p:nvSpPr>
        <p:spPr>
          <a:xfrm>
            <a:off x="6984775" y="3092420"/>
            <a:ext cx="2073247" cy="7054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1594" y="3092420"/>
            <a:ext cx="2073247" cy="7054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85582" y="1061095"/>
            <a:ext cx="7547856" cy="1754327"/>
          </a:xfrm>
          <a:prstGeom prst="rect">
            <a:avLst/>
          </a:prstGeom>
          <a:solidFill>
            <a:schemeClr val="bg1"/>
          </a:solidFill>
        </p:spPr>
        <p:txBody>
          <a:bodyPr wrap="square" rtlCol="0">
            <a:spAutoFit/>
          </a:bodyPr>
          <a:lstStyle/>
          <a:p>
            <a:r>
              <a:rPr lang="en-US" dirty="0" smtClean="0"/>
              <a:t>Glucose levels are low</a:t>
            </a:r>
          </a:p>
          <a:p>
            <a:r>
              <a:rPr lang="en-US" dirty="0" smtClean="0"/>
              <a:t>	Detected by alpha-cells in pancreas.</a:t>
            </a:r>
          </a:p>
          <a:p>
            <a:r>
              <a:rPr lang="en-US" dirty="0" smtClean="0"/>
              <a:t>	Alpha-cells produce </a:t>
            </a:r>
            <a:r>
              <a:rPr lang="en-US" b="1" dirty="0" smtClean="0">
                <a:solidFill>
                  <a:srgbClr val="FF0000"/>
                </a:solidFill>
              </a:rPr>
              <a:t>GLYCOGON</a:t>
            </a:r>
            <a:endParaRPr lang="en-US" dirty="0" smtClean="0"/>
          </a:p>
          <a:p>
            <a:r>
              <a:rPr lang="en-US" dirty="0" smtClean="0"/>
              <a:t>	</a:t>
            </a:r>
            <a:r>
              <a:rPr lang="en-US" dirty="0" err="1" smtClean="0"/>
              <a:t>Glycog</a:t>
            </a:r>
            <a:r>
              <a:rPr lang="en-US" dirty="0" err="1" smtClean="0">
                <a:solidFill>
                  <a:srgbClr val="FF0000"/>
                </a:solidFill>
              </a:rPr>
              <a:t>o</a:t>
            </a:r>
            <a:r>
              <a:rPr lang="en-US" dirty="0" err="1" smtClean="0"/>
              <a:t>n</a:t>
            </a:r>
            <a:r>
              <a:rPr lang="en-US" dirty="0" smtClean="0"/>
              <a:t> causes liver to convert glycog</a:t>
            </a:r>
            <a:r>
              <a:rPr lang="en-US" dirty="0" smtClean="0">
                <a:solidFill>
                  <a:srgbClr val="FF0000"/>
                </a:solidFill>
              </a:rPr>
              <a:t>e</a:t>
            </a:r>
            <a:r>
              <a:rPr lang="en-US" dirty="0" smtClean="0"/>
              <a:t>n into glucose</a:t>
            </a:r>
          </a:p>
          <a:p>
            <a:r>
              <a:rPr lang="en-US" dirty="0" smtClean="0"/>
              <a:t>Result increase in blood sugar</a:t>
            </a:r>
          </a:p>
          <a:p>
            <a:endParaRPr lang="en-US" dirty="0"/>
          </a:p>
        </p:txBody>
      </p:sp>
      <p:sp>
        <p:nvSpPr>
          <p:cNvPr id="11" name="TextBox 10"/>
          <p:cNvSpPr txBox="1"/>
          <p:nvPr/>
        </p:nvSpPr>
        <p:spPr>
          <a:xfrm>
            <a:off x="252977" y="4801123"/>
            <a:ext cx="3347714" cy="1200329"/>
          </a:xfrm>
          <a:prstGeom prst="rect">
            <a:avLst/>
          </a:prstGeom>
          <a:noFill/>
        </p:spPr>
        <p:txBody>
          <a:bodyPr wrap="square" rtlCol="0">
            <a:spAutoFit/>
          </a:bodyPr>
          <a:lstStyle/>
          <a:p>
            <a:r>
              <a:rPr lang="en-US" dirty="0" smtClean="0"/>
              <a:t>Insulin and </a:t>
            </a:r>
            <a:r>
              <a:rPr lang="en-US" dirty="0" err="1" smtClean="0"/>
              <a:t>Glycogon</a:t>
            </a:r>
            <a:r>
              <a:rPr lang="en-US" dirty="0" smtClean="0"/>
              <a:t> are broken down in the process so they must be constantly generated in response to blood sugar levels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3087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9163" y="416333"/>
            <a:ext cx="7577554" cy="5687540"/>
          </a:xfrm>
          <a:prstGeom prst="rect">
            <a:avLst/>
          </a:prstGeom>
        </p:spPr>
      </p:pic>
    </p:spTree>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51329</TotalTime>
  <Words>3654</Words>
  <Application>Microsoft Macintosh PowerPoint</Application>
  <PresentationFormat>On-screen Show (4:3)</PresentationFormat>
  <Paragraphs>368</Paragraphs>
  <Slides>42</Slides>
  <Notes>0</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IB DP Student Notes</vt:lpstr>
      <vt:lpstr>6.6 Hormones, homeostasis and reproduction</vt:lpstr>
      <vt:lpstr>Understandings</vt:lpstr>
      <vt:lpstr>Applications and Skills</vt:lpstr>
      <vt:lpstr>Slide 4</vt:lpstr>
      <vt:lpstr>Slide 5</vt:lpstr>
      <vt:lpstr>Pancreas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Pregnancy – hCG = Human chorionic gonadotropin produced by embryo to inhibit LH and FSH and promote Progesterone and Estrogen</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Bibliography / Acknowledgments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admin</cp:lastModifiedBy>
  <cp:revision>831</cp:revision>
  <cp:lastPrinted>2016-10-13T13:39:56Z</cp:lastPrinted>
  <dcterms:created xsi:type="dcterms:W3CDTF">2016-10-13T11:49:18Z</dcterms:created>
  <dcterms:modified xsi:type="dcterms:W3CDTF">2016-10-17T14:26:34Z</dcterms:modified>
</cp:coreProperties>
</file>