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87"/>
  </p:notesMasterIdLst>
  <p:sldIdLst>
    <p:sldId id="256" r:id="rId2"/>
    <p:sldId id="257" r:id="rId3"/>
    <p:sldId id="258" r:id="rId4"/>
    <p:sldId id="259" r:id="rId5"/>
    <p:sldId id="279" r:id="rId6"/>
    <p:sldId id="280" r:id="rId7"/>
    <p:sldId id="304" r:id="rId8"/>
    <p:sldId id="305" r:id="rId9"/>
    <p:sldId id="306" r:id="rId10"/>
    <p:sldId id="309" r:id="rId11"/>
    <p:sldId id="307" r:id="rId12"/>
    <p:sldId id="310" r:id="rId13"/>
    <p:sldId id="311" r:id="rId14"/>
    <p:sldId id="276" r:id="rId15"/>
    <p:sldId id="260" r:id="rId16"/>
    <p:sldId id="312" r:id="rId17"/>
    <p:sldId id="313" r:id="rId18"/>
    <p:sldId id="314" r:id="rId19"/>
    <p:sldId id="315" r:id="rId20"/>
    <p:sldId id="261" r:id="rId21"/>
    <p:sldId id="316" r:id="rId22"/>
    <p:sldId id="324" r:id="rId23"/>
    <p:sldId id="262" r:id="rId24"/>
    <p:sldId id="277" r:id="rId25"/>
    <p:sldId id="263" r:id="rId26"/>
    <p:sldId id="327" r:id="rId27"/>
    <p:sldId id="278" r:id="rId28"/>
    <p:sldId id="265" r:id="rId29"/>
    <p:sldId id="266" r:id="rId30"/>
    <p:sldId id="267" r:id="rId31"/>
    <p:sldId id="326" r:id="rId32"/>
    <p:sldId id="328" r:id="rId33"/>
    <p:sldId id="346" r:id="rId34"/>
    <p:sldId id="347" r:id="rId35"/>
    <p:sldId id="348" r:id="rId36"/>
    <p:sldId id="349" r:id="rId37"/>
    <p:sldId id="270" r:id="rId38"/>
    <p:sldId id="271" r:id="rId39"/>
    <p:sldId id="273" r:id="rId40"/>
    <p:sldId id="274" r:id="rId41"/>
    <p:sldId id="275" r:id="rId42"/>
    <p:sldId id="350" r:id="rId43"/>
    <p:sldId id="264" r:id="rId44"/>
    <p:sldId id="351" r:id="rId45"/>
    <p:sldId id="352" r:id="rId46"/>
    <p:sldId id="353" r:id="rId47"/>
    <p:sldId id="268" r:id="rId48"/>
    <p:sldId id="269" r:id="rId49"/>
    <p:sldId id="354" r:id="rId50"/>
    <p:sldId id="272" r:id="rId51"/>
    <p:sldId id="355" r:id="rId52"/>
    <p:sldId id="356" r:id="rId53"/>
    <p:sldId id="357" r:id="rId54"/>
    <p:sldId id="358" r:id="rId55"/>
    <p:sldId id="359" r:id="rId56"/>
    <p:sldId id="321" r:id="rId57"/>
    <p:sldId id="360" r:id="rId58"/>
    <p:sldId id="361" r:id="rId59"/>
    <p:sldId id="281" r:id="rId60"/>
    <p:sldId id="365" r:id="rId61"/>
    <p:sldId id="366" r:id="rId62"/>
    <p:sldId id="362" r:id="rId63"/>
    <p:sldId id="363" r:id="rId64"/>
    <p:sldId id="364" r:id="rId65"/>
    <p:sldId id="367" r:id="rId66"/>
    <p:sldId id="368" r:id="rId67"/>
    <p:sldId id="369" r:id="rId68"/>
    <p:sldId id="370" r:id="rId69"/>
    <p:sldId id="371" r:id="rId70"/>
    <p:sldId id="372" r:id="rId71"/>
    <p:sldId id="373" r:id="rId72"/>
    <p:sldId id="374" r:id="rId73"/>
    <p:sldId id="376" r:id="rId74"/>
    <p:sldId id="377" r:id="rId75"/>
    <p:sldId id="378" r:id="rId76"/>
    <p:sldId id="379" r:id="rId77"/>
    <p:sldId id="375" r:id="rId78"/>
    <p:sldId id="380" r:id="rId79"/>
    <p:sldId id="383" r:id="rId80"/>
    <p:sldId id="386" r:id="rId81"/>
    <p:sldId id="387" r:id="rId82"/>
    <p:sldId id="389" r:id="rId83"/>
    <p:sldId id="388" r:id="rId84"/>
    <p:sldId id="384" r:id="rId85"/>
    <p:sldId id="385" r:id="rId8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6"/>
    <p:restoredTop sz="94648"/>
  </p:normalViewPr>
  <p:slideViewPr>
    <p:cSldViewPr>
      <p:cViewPr varScale="1">
        <p:scale>
          <a:sx n="117" d="100"/>
          <a:sy n="117" d="100"/>
        </p:scale>
        <p:origin x="12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B3BC0-F857-B040-A826-8601B20B2F8E}" type="datetimeFigureOut">
              <a:rPr lang="en-US" smtClean="0"/>
              <a:t>1/24/22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764B3-2C04-3344-9362-1960BA59D445}" type="slidenum">
              <a:rPr lang="en-US" smtClean="0"/>
              <a:t>‹#›</a:t>
            </a:fld>
            <a:endParaRPr lang="en-US"/>
          </a:p>
        </p:txBody>
      </p:sp>
    </p:spTree>
    <p:extLst>
      <p:ext uri="{BB962C8B-B14F-4D97-AF65-F5344CB8AC3E}">
        <p14:creationId xmlns:p14="http://schemas.microsoft.com/office/powerpoint/2010/main" val="78359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64B3-2C04-3344-9362-1960BA59D445}" type="slidenum">
              <a:rPr lang="en-US" smtClean="0"/>
              <a:t>19</a:t>
            </a:fld>
            <a:endParaRPr lang="en-US"/>
          </a:p>
        </p:txBody>
      </p:sp>
    </p:spTree>
    <p:extLst>
      <p:ext uri="{BB962C8B-B14F-4D97-AF65-F5344CB8AC3E}">
        <p14:creationId xmlns:p14="http://schemas.microsoft.com/office/powerpoint/2010/main" val="415329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64B3-2C04-3344-9362-1960BA59D445}" type="slidenum">
              <a:rPr lang="en-US" smtClean="0"/>
              <a:t>49</a:t>
            </a:fld>
            <a:endParaRPr lang="en-US"/>
          </a:p>
        </p:txBody>
      </p:sp>
    </p:spTree>
    <p:extLst>
      <p:ext uri="{BB962C8B-B14F-4D97-AF65-F5344CB8AC3E}">
        <p14:creationId xmlns:p14="http://schemas.microsoft.com/office/powerpoint/2010/main" val="3671667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8B090E0F-0539-3546-8897-0BF5F52EE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a:extLst>
              <a:ext uri="{FF2B5EF4-FFF2-40B4-BE49-F238E27FC236}">
                <a16:creationId xmlns:a16="http://schemas.microsoft.com/office/drawing/2014/main" id="{A6400BAC-3DDB-0E4D-A0E9-B39229D158BB}"/>
              </a:ext>
            </a:extLst>
          </p:cNvPr>
          <p:cNvSpPr>
            <a:spLocks noGrp="1" noChangeArrowheads="1"/>
          </p:cNvSpPr>
          <p:nvPr>
            <p:ph type="dt" sz="half" idx="2"/>
          </p:nvPr>
        </p:nvSpPr>
        <p:spPr>
          <a:xfrm>
            <a:off x="3048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endParaRPr lang="en-US" altLang="en-US"/>
          </a:p>
        </p:txBody>
      </p:sp>
      <p:sp>
        <p:nvSpPr>
          <p:cNvPr id="19460" name="Rectangle 4">
            <a:extLst>
              <a:ext uri="{FF2B5EF4-FFF2-40B4-BE49-F238E27FC236}">
                <a16:creationId xmlns:a16="http://schemas.microsoft.com/office/drawing/2014/main" id="{A35A930D-EE46-7C4F-B721-2F90EF57C819}"/>
              </a:ext>
            </a:extLst>
          </p:cNvPr>
          <p:cNvSpPr>
            <a:spLocks noGrp="1" noChangeArrowheads="1"/>
          </p:cNvSpPr>
          <p:nvPr>
            <p:ph type="ftr" sz="quarter" idx="3"/>
          </p:nvPr>
        </p:nvSpPr>
        <p:spPr>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endParaRPr lang="en-US" altLang="en-US"/>
          </a:p>
        </p:txBody>
      </p:sp>
      <p:sp>
        <p:nvSpPr>
          <p:cNvPr id="19461" name="Rectangle 5">
            <a:extLst>
              <a:ext uri="{FF2B5EF4-FFF2-40B4-BE49-F238E27FC236}">
                <a16:creationId xmlns:a16="http://schemas.microsoft.com/office/drawing/2014/main" id="{E20A0322-5BAF-BB46-B646-0012E09C2CB0}"/>
              </a:ext>
            </a:extLst>
          </p:cNvPr>
          <p:cNvSpPr>
            <a:spLocks noGrp="1" noChangeArrowheads="1"/>
          </p:cNvSpPr>
          <p:nvPr>
            <p:ph type="sldNum" sz="quarter" idx="4"/>
          </p:nvPr>
        </p:nvSpPr>
        <p:spPr>
          <a:xfrm>
            <a:off x="70104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fld id="{76E40052-4AB5-0445-BAFC-1139AA8C0478}" type="slidenum">
              <a:rPr lang="en-US" altLang="en-US"/>
              <a:pPr/>
              <a:t>‹#›</a:t>
            </a:fld>
            <a:endParaRPr lang="en-US" altLang="en-US"/>
          </a:p>
        </p:txBody>
      </p:sp>
      <p:sp>
        <p:nvSpPr>
          <p:cNvPr id="19462" name="Rectangle 6">
            <a:extLst>
              <a:ext uri="{FF2B5EF4-FFF2-40B4-BE49-F238E27FC236}">
                <a16:creationId xmlns:a16="http://schemas.microsoft.com/office/drawing/2014/main" id="{402BE12E-BDFC-824D-9EFD-95A0390F2F54}"/>
              </a:ext>
            </a:extLst>
          </p:cNvPr>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itchFamily="2" charset="2"/>
              <a:buNone/>
              <a:defRPr/>
            </a:lvl1pPr>
          </a:lstStyle>
          <a:p>
            <a:pPr lvl="0"/>
            <a:r>
              <a:rPr lang="en-US" altLang="en-US" noProof="0"/>
              <a:t>Click to edit Master subtitle style</a:t>
            </a:r>
          </a:p>
        </p:txBody>
      </p:sp>
      <p:sp>
        <p:nvSpPr>
          <p:cNvPr id="19463" name="Rectangle 7">
            <a:extLst>
              <a:ext uri="{FF2B5EF4-FFF2-40B4-BE49-F238E27FC236}">
                <a16:creationId xmlns:a16="http://schemas.microsoft.com/office/drawing/2014/main" id="{94DC14EB-D916-6941-9A95-5C329DCC283C}"/>
              </a:ext>
            </a:extLst>
          </p:cNvPr>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en-US" altLang="en-US" noProof="0"/>
              <a:t>Click to edit Master title style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9463">
                                            <p:txEl>
                                              <p:charRg st="4294967295" end="4294967295"/>
                                            </p:txEl>
                                          </p:spTgt>
                                        </p:tgtEl>
                                        <p:attrNameLst>
                                          <p:attrName>style.visibility</p:attrName>
                                        </p:attrNameLst>
                                      </p:cBhvr>
                                      <p:to>
                                        <p:strVal val="visible"/>
                                      </p:to>
                                    </p:set>
                                    <p:animEffect transition="in" filter="fade">
                                      <p:cBhvr>
                                        <p:cTn id="7" dur="600">
                                          <p:stCondLst>
                                            <p:cond delay="0"/>
                                          </p:stCondLst>
                                        </p:cTn>
                                        <p:tgtEl>
                                          <p:spTgt spid="19463">
                                            <p:txEl>
                                              <p:charRg st="4294967295" end="4294967295"/>
                                            </p:txEl>
                                          </p:spTgt>
                                        </p:tgtEl>
                                      </p:cBhvr>
                                    </p:animEffect>
                                    <p:anim calcmode="lin" valueType="num">
                                      <p:cBhvr>
                                        <p:cTn id="8" dur="600" fill="hold">
                                          <p:stCondLst>
                                            <p:cond delay="0"/>
                                          </p:stCondLst>
                                        </p:cTn>
                                        <p:tgtEl>
                                          <p:spTgt spid="19463">
                                            <p:txEl>
                                              <p:charRg st="4294967295" end="4294967295"/>
                                            </p:txEl>
                                          </p:spTgt>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9463">
                                            <p:txEl>
                                              <p:charRg st="4294967295" end="4294967295"/>
                                            </p:txEl>
                                          </p:spTgt>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9463">
                                            <p:txEl>
                                              <p:charRg st="4294967295" end="4294967295"/>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462">
                                            <p:txEl>
                                              <p:pRg st="0" end="0"/>
                                            </p:txEl>
                                          </p:spTgt>
                                        </p:tgtEl>
                                        <p:attrNameLst>
                                          <p:attrName>style.visibility</p:attrName>
                                        </p:attrNameLst>
                                      </p:cBhvr>
                                      <p:to>
                                        <p:strVal val="visible"/>
                                      </p:to>
                                    </p:set>
                                    <p:animEffect transition="in" filter="slide(fromBottom)">
                                      <p:cBhvr>
                                        <p:cTn id="15" dur="500">
                                          <p:stCondLst>
                                            <p:cond delay="0"/>
                                          </p:stCondLst>
                                        </p:cTn>
                                        <p:tgtEl>
                                          <p:spTgt spid="194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tmplLst>
          <p:tmpl lvl="1">
            <p:tnLst>
              <p:par>
                <p:cTn presetID="12" presetClass="entr" presetSubtype="4" fill="hold" nodeType="clickEffect">
                  <p:stCondLst>
                    <p:cond delay="0"/>
                  </p:stCondLst>
                  <p:childTnLst>
                    <p:set>
                      <p:cBhvr>
                        <p:cTn dur="1" fill="hold">
                          <p:stCondLst>
                            <p:cond delay="0"/>
                          </p:stCondLst>
                        </p:cTn>
                        <p:tgtEl>
                          <p:spTgt spid="19462"/>
                        </p:tgtEl>
                        <p:attrNameLst>
                          <p:attrName>style.visibility</p:attrName>
                        </p:attrNameLst>
                      </p:cBhvr>
                      <p:to>
                        <p:strVal val="visible"/>
                      </p:to>
                    </p:set>
                    <p:animEffect transition="in" filter="slide(fromBottom)">
                      <p:cBhvr>
                        <p:cTn dur="500">
                          <p:stCondLst>
                            <p:cond delay="0"/>
                          </p:stCondLst>
                        </p:cTn>
                        <p:tgtEl>
                          <p:spTgt spid="19462"/>
                        </p:tgtEl>
                      </p:cBhvr>
                    </p:animEffect>
                  </p:childTnLst>
                </p:cTn>
              </p:par>
            </p:tnLst>
          </p:tmpl>
        </p:tmplLst>
      </p:bldP>
      <p:bldP spid="1946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9E98-9CBC-2846-B7BA-F9A6384BB3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953053-C844-514D-850D-6FAA1D1ED9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44C2A-1AA1-CD40-905C-C59FBA280A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84D6CD6-5D8F-0345-82E1-8BFEDCCF31D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5F6BF56-50F2-BD4E-AC82-2762FB05B1C5}"/>
              </a:ext>
            </a:extLst>
          </p:cNvPr>
          <p:cNvSpPr>
            <a:spLocks noGrp="1"/>
          </p:cNvSpPr>
          <p:nvPr>
            <p:ph type="sldNum" sz="quarter" idx="12"/>
          </p:nvPr>
        </p:nvSpPr>
        <p:spPr/>
        <p:txBody>
          <a:bodyPr/>
          <a:lstStyle>
            <a:lvl1pPr>
              <a:defRPr/>
            </a:lvl1pPr>
          </a:lstStyle>
          <a:p>
            <a:fld id="{DEC85074-2006-9A40-8F33-36DC28034BCB}" type="slidenum">
              <a:rPr lang="en-US" altLang="en-US"/>
              <a:pPr/>
              <a:t>‹#›</a:t>
            </a:fld>
            <a:endParaRPr lang="en-US" altLang="en-US"/>
          </a:p>
        </p:txBody>
      </p:sp>
    </p:spTree>
    <p:extLst>
      <p:ext uri="{BB962C8B-B14F-4D97-AF65-F5344CB8AC3E}">
        <p14:creationId xmlns:p14="http://schemas.microsoft.com/office/powerpoint/2010/main" val="27520134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9D5B6-72A8-1742-85C2-2B1EF4335EF2}"/>
              </a:ext>
            </a:extLst>
          </p:cNvPr>
          <p:cNvSpPr>
            <a:spLocks noGrp="1"/>
          </p:cNvSpPr>
          <p:nvPr>
            <p:ph type="title" orient="vert"/>
          </p:nvPr>
        </p:nvSpPr>
        <p:spPr>
          <a:xfrm>
            <a:off x="7239000" y="228600"/>
            <a:ext cx="16002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C2D104-EDD0-6B49-87DD-357591E7B231}"/>
              </a:ext>
            </a:extLst>
          </p:cNvPr>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CD52F-FF62-5D4E-B606-B080255D1F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FD60FE-13A9-074F-82F8-F24BEFCB740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D26EAB-107B-7C48-9F52-671B049A31D7}"/>
              </a:ext>
            </a:extLst>
          </p:cNvPr>
          <p:cNvSpPr>
            <a:spLocks noGrp="1"/>
          </p:cNvSpPr>
          <p:nvPr>
            <p:ph type="sldNum" sz="quarter" idx="12"/>
          </p:nvPr>
        </p:nvSpPr>
        <p:spPr/>
        <p:txBody>
          <a:bodyPr/>
          <a:lstStyle>
            <a:lvl1pPr>
              <a:defRPr/>
            </a:lvl1pPr>
          </a:lstStyle>
          <a:p>
            <a:fld id="{36EE6BC5-0042-B84F-B22F-CA0AD5315192}" type="slidenum">
              <a:rPr lang="en-US" altLang="en-US"/>
              <a:pPr/>
              <a:t>‹#›</a:t>
            </a:fld>
            <a:endParaRPr lang="en-US" altLang="en-US"/>
          </a:p>
        </p:txBody>
      </p:sp>
    </p:spTree>
    <p:extLst>
      <p:ext uri="{BB962C8B-B14F-4D97-AF65-F5344CB8AC3E}">
        <p14:creationId xmlns:p14="http://schemas.microsoft.com/office/powerpoint/2010/main" val="23610083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3F5B-70B0-5A45-B949-B9A445A8823A}"/>
              </a:ext>
            </a:extLst>
          </p:cNvPr>
          <p:cNvSpPr>
            <a:spLocks noGrp="1"/>
          </p:cNvSpPr>
          <p:nvPr>
            <p:ph type="title"/>
          </p:nvPr>
        </p:nvSpPr>
        <p:spPr>
          <a:xfrm>
            <a:off x="2438400" y="228600"/>
            <a:ext cx="6400800" cy="1219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399A9-00E7-6F45-BEF9-4DAE6141A527}"/>
              </a:ext>
            </a:extLst>
          </p:cNvPr>
          <p:cNvSpPr>
            <a:spLocks noGrp="1"/>
          </p:cNvSpPr>
          <p:nvPr>
            <p:ph type="body" sz="half" idx="1"/>
          </p:nvPr>
        </p:nvSpPr>
        <p:spPr>
          <a:xfrm>
            <a:off x="24384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F651DC-892E-3E41-94BE-63275113CB88}"/>
              </a:ext>
            </a:extLst>
          </p:cNvPr>
          <p:cNvSpPr>
            <a:spLocks noGrp="1"/>
          </p:cNvSpPr>
          <p:nvPr>
            <p:ph sz="half" idx="2"/>
          </p:nvPr>
        </p:nvSpPr>
        <p:spPr>
          <a:xfrm>
            <a:off x="57150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794069-1089-6E49-A327-C1BF5340BD3A}"/>
              </a:ext>
            </a:extLst>
          </p:cNvPr>
          <p:cNvSpPr>
            <a:spLocks noGrp="1"/>
          </p:cNvSpPr>
          <p:nvPr>
            <p:ph type="dt" sz="half" idx="10"/>
          </p:nvPr>
        </p:nvSpPr>
        <p:spPr>
          <a:xfrm>
            <a:off x="152400" y="6248400"/>
            <a:ext cx="1901825"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0393C2A-A1FE-894F-A075-90553BE125C7}"/>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7D5072-D7DD-434B-AC2C-DB9DD80BBB17}"/>
              </a:ext>
            </a:extLst>
          </p:cNvPr>
          <p:cNvSpPr>
            <a:spLocks noGrp="1"/>
          </p:cNvSpPr>
          <p:nvPr>
            <p:ph type="sldNum" sz="quarter" idx="12"/>
          </p:nvPr>
        </p:nvSpPr>
        <p:spPr>
          <a:xfrm>
            <a:off x="6934200" y="6248400"/>
            <a:ext cx="1905000" cy="457200"/>
          </a:xfrm>
        </p:spPr>
        <p:txBody>
          <a:bodyPr/>
          <a:lstStyle>
            <a:lvl1pPr>
              <a:defRPr/>
            </a:lvl1pPr>
          </a:lstStyle>
          <a:p>
            <a:fld id="{C51D91AB-E2B0-2148-A9C3-0EBA8520B45D}" type="slidenum">
              <a:rPr lang="en-US" altLang="en-US"/>
              <a:pPr/>
              <a:t>‹#›</a:t>
            </a:fld>
            <a:endParaRPr lang="en-US" altLang="en-US"/>
          </a:p>
        </p:txBody>
      </p:sp>
    </p:spTree>
    <p:extLst>
      <p:ext uri="{BB962C8B-B14F-4D97-AF65-F5344CB8AC3E}">
        <p14:creationId xmlns:p14="http://schemas.microsoft.com/office/powerpoint/2010/main" val="16246036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8">
            <a:extLst>
              <a:ext uri="{FF2B5EF4-FFF2-40B4-BE49-F238E27FC236}">
                <a16:creationId xmlns:a16="http://schemas.microsoft.com/office/drawing/2014/main" id="{0A503593-8155-BE45-A6DB-49D3A8551A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4718BF6-ADA3-1342-A3B4-3EF27CA7D1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21D6CC45-AFB1-B249-919A-552F1D8C9E88}"/>
              </a:ext>
            </a:extLst>
          </p:cNvPr>
          <p:cNvSpPr>
            <a:spLocks noGrp="1" noChangeArrowheads="1"/>
          </p:cNvSpPr>
          <p:nvPr>
            <p:ph type="sldNum" sz="quarter" idx="12"/>
          </p:nvPr>
        </p:nvSpPr>
        <p:spPr>
          <a:ln/>
        </p:spPr>
        <p:txBody>
          <a:bodyPr/>
          <a:lstStyle>
            <a:lvl1pPr>
              <a:defRPr/>
            </a:lvl1pPr>
          </a:lstStyle>
          <a:p>
            <a:fld id="{E1601802-5156-C04E-AB3B-4A4F5FA3483F}" type="slidenum">
              <a:rPr lang="en-US" altLang="en-US"/>
              <a:pPr/>
              <a:t>‹#›</a:t>
            </a:fld>
            <a:endParaRPr lang="en-US" altLang="en-US"/>
          </a:p>
        </p:txBody>
      </p:sp>
    </p:spTree>
    <p:extLst>
      <p:ext uri="{BB962C8B-B14F-4D97-AF65-F5344CB8AC3E}">
        <p14:creationId xmlns:p14="http://schemas.microsoft.com/office/powerpoint/2010/main" val="3824149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AF7734B5-5BFA-A741-8E07-CC021060EB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0F082CF-C316-3E47-918F-950A4680DA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F71EE1AD-5327-6042-AB46-975EDB837C76}"/>
              </a:ext>
            </a:extLst>
          </p:cNvPr>
          <p:cNvSpPr>
            <a:spLocks noGrp="1" noChangeArrowheads="1"/>
          </p:cNvSpPr>
          <p:nvPr>
            <p:ph type="sldNum" sz="quarter" idx="12"/>
          </p:nvPr>
        </p:nvSpPr>
        <p:spPr>
          <a:ln/>
        </p:spPr>
        <p:txBody>
          <a:bodyPr/>
          <a:lstStyle>
            <a:lvl1pPr>
              <a:defRPr/>
            </a:lvl1pPr>
          </a:lstStyle>
          <a:p>
            <a:pPr>
              <a:defRPr/>
            </a:pPr>
            <a:fld id="{20A559CD-A0F3-FD4C-AD54-509B0EB95F64}" type="slidenum">
              <a:rPr lang="en-US" altLang="en-US"/>
              <a:pPr>
                <a:defRPr/>
              </a:pPr>
              <a:t>‹#›</a:t>
            </a:fld>
            <a:endParaRPr lang="en-US" altLang="en-US"/>
          </a:p>
        </p:txBody>
      </p:sp>
    </p:spTree>
    <p:extLst>
      <p:ext uri="{BB962C8B-B14F-4D97-AF65-F5344CB8AC3E}">
        <p14:creationId xmlns:p14="http://schemas.microsoft.com/office/powerpoint/2010/main" val="188803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3">
            <a:extLst>
              <a:ext uri="{FF2B5EF4-FFF2-40B4-BE49-F238E27FC236}">
                <a16:creationId xmlns:a16="http://schemas.microsoft.com/office/drawing/2014/main" id="{131AACC3-81FA-9E47-BC72-A23D1528A9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172CD7F0-F725-0C4B-9D4C-3ADDE894EB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57CC3D74-0B1A-4A4E-BE58-01A37D2F8B0F}"/>
              </a:ext>
            </a:extLst>
          </p:cNvPr>
          <p:cNvSpPr>
            <a:spLocks noGrp="1" noChangeArrowheads="1"/>
          </p:cNvSpPr>
          <p:nvPr>
            <p:ph type="sldNum" sz="quarter" idx="12"/>
          </p:nvPr>
        </p:nvSpPr>
        <p:spPr>
          <a:ln/>
        </p:spPr>
        <p:txBody>
          <a:bodyPr/>
          <a:lstStyle>
            <a:lvl1pPr>
              <a:defRPr/>
            </a:lvl1pPr>
          </a:lstStyle>
          <a:p>
            <a:pPr>
              <a:defRPr/>
            </a:pPr>
            <a:fld id="{71A1FF9D-CBCC-D942-98DE-F2DAD9DC680B}" type="slidenum">
              <a:rPr lang="en-US" altLang="en-US"/>
              <a:pPr>
                <a:defRPr/>
              </a:pPr>
              <a:t>‹#›</a:t>
            </a:fld>
            <a:endParaRPr lang="en-US" altLang="en-US"/>
          </a:p>
        </p:txBody>
      </p:sp>
    </p:spTree>
    <p:extLst>
      <p:ext uri="{BB962C8B-B14F-4D97-AF65-F5344CB8AC3E}">
        <p14:creationId xmlns:p14="http://schemas.microsoft.com/office/powerpoint/2010/main" val="327101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5155-7E4A-0443-8063-A806B7B6DB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EE3C2-0B7A-E448-98B1-9E7FA3CE28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F2D7C-9E6E-604B-A368-F4A0738CB94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75B0F0-B437-404F-97CC-EBA136CFAB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EB1A449-7A43-7C4F-B7F0-6F4661BEF92D}"/>
              </a:ext>
            </a:extLst>
          </p:cNvPr>
          <p:cNvSpPr>
            <a:spLocks noGrp="1"/>
          </p:cNvSpPr>
          <p:nvPr>
            <p:ph type="sldNum" sz="quarter" idx="12"/>
          </p:nvPr>
        </p:nvSpPr>
        <p:spPr/>
        <p:txBody>
          <a:bodyPr/>
          <a:lstStyle>
            <a:lvl1pPr>
              <a:defRPr/>
            </a:lvl1pPr>
          </a:lstStyle>
          <a:p>
            <a:fld id="{26E61DC3-FB39-6742-A05E-03DFB175E085}" type="slidenum">
              <a:rPr lang="en-US" altLang="en-US"/>
              <a:pPr/>
              <a:t>‹#›</a:t>
            </a:fld>
            <a:endParaRPr lang="en-US" altLang="en-US"/>
          </a:p>
        </p:txBody>
      </p:sp>
    </p:spTree>
    <p:extLst>
      <p:ext uri="{BB962C8B-B14F-4D97-AF65-F5344CB8AC3E}">
        <p14:creationId xmlns:p14="http://schemas.microsoft.com/office/powerpoint/2010/main" val="19445874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2612-5DCA-0646-9387-DA16AE3D2EF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6DCDF8-86B6-A141-9A18-49876A83376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492A732-61CB-064A-B9D1-1481540E25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7FECB6-157F-9144-9FBF-D7AF07F08DB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BBFC84-2D2F-7043-8F54-9D38CC37D68C}"/>
              </a:ext>
            </a:extLst>
          </p:cNvPr>
          <p:cNvSpPr>
            <a:spLocks noGrp="1"/>
          </p:cNvSpPr>
          <p:nvPr>
            <p:ph type="sldNum" sz="quarter" idx="12"/>
          </p:nvPr>
        </p:nvSpPr>
        <p:spPr/>
        <p:txBody>
          <a:bodyPr/>
          <a:lstStyle>
            <a:lvl1pPr>
              <a:defRPr/>
            </a:lvl1pPr>
          </a:lstStyle>
          <a:p>
            <a:fld id="{8BA2A356-9DA5-C34A-B766-FB4B61ABC4CA}" type="slidenum">
              <a:rPr lang="en-US" altLang="en-US"/>
              <a:pPr/>
              <a:t>‹#›</a:t>
            </a:fld>
            <a:endParaRPr lang="en-US" altLang="en-US"/>
          </a:p>
        </p:txBody>
      </p:sp>
    </p:spTree>
    <p:extLst>
      <p:ext uri="{BB962C8B-B14F-4D97-AF65-F5344CB8AC3E}">
        <p14:creationId xmlns:p14="http://schemas.microsoft.com/office/powerpoint/2010/main" val="25677553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6C8B-24D9-5B4B-922B-5B17B4766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A5E81-EB14-C545-A6B8-3535690A84E8}"/>
              </a:ext>
            </a:extLst>
          </p:cNvPr>
          <p:cNvSpPr>
            <a:spLocks noGrp="1"/>
          </p:cNvSpPr>
          <p:nvPr>
            <p:ph sz="half" idx="1"/>
          </p:nvPr>
        </p:nvSpPr>
        <p:spPr>
          <a:xfrm>
            <a:off x="24384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D110D-9C23-DC42-B9E5-8E7DDE9DA685}"/>
              </a:ext>
            </a:extLst>
          </p:cNvPr>
          <p:cNvSpPr>
            <a:spLocks noGrp="1"/>
          </p:cNvSpPr>
          <p:nvPr>
            <p:ph sz="half" idx="2"/>
          </p:nvPr>
        </p:nvSpPr>
        <p:spPr>
          <a:xfrm>
            <a:off x="57150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05FD6-9855-AE40-AF02-FD9434553FF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42A94B-13AC-164D-AEC3-7A1C02F503E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A967BD3-577D-6146-8305-CE2561C473EA}"/>
              </a:ext>
            </a:extLst>
          </p:cNvPr>
          <p:cNvSpPr>
            <a:spLocks noGrp="1"/>
          </p:cNvSpPr>
          <p:nvPr>
            <p:ph type="sldNum" sz="quarter" idx="12"/>
          </p:nvPr>
        </p:nvSpPr>
        <p:spPr/>
        <p:txBody>
          <a:bodyPr/>
          <a:lstStyle>
            <a:lvl1pPr>
              <a:defRPr/>
            </a:lvl1pPr>
          </a:lstStyle>
          <a:p>
            <a:fld id="{BF54A0F0-5D7B-8343-ABFA-E19FFA680C8F}" type="slidenum">
              <a:rPr lang="en-US" altLang="en-US"/>
              <a:pPr/>
              <a:t>‹#›</a:t>
            </a:fld>
            <a:endParaRPr lang="en-US" altLang="en-US"/>
          </a:p>
        </p:txBody>
      </p:sp>
    </p:spTree>
    <p:extLst>
      <p:ext uri="{BB962C8B-B14F-4D97-AF65-F5344CB8AC3E}">
        <p14:creationId xmlns:p14="http://schemas.microsoft.com/office/powerpoint/2010/main" val="5610986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4E31-93C6-714A-B56F-5A1136A1CC3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D7B6D6-41D2-E447-90B2-89A1AFA28B0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DE773-354E-C244-8F22-569A2440305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6FFE6-9928-1844-B828-52385497BA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3DCA3B-B09C-8044-AFF6-6E8C2FC5FA7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BC0832-9FA3-B844-9246-3A31473B6D6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1200FF8-5D74-0F48-BFE8-8B762857746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ECFCDB2-94AF-BC44-888B-CC9C8E3531D9}"/>
              </a:ext>
            </a:extLst>
          </p:cNvPr>
          <p:cNvSpPr>
            <a:spLocks noGrp="1"/>
          </p:cNvSpPr>
          <p:nvPr>
            <p:ph type="sldNum" sz="quarter" idx="12"/>
          </p:nvPr>
        </p:nvSpPr>
        <p:spPr/>
        <p:txBody>
          <a:bodyPr/>
          <a:lstStyle>
            <a:lvl1pPr>
              <a:defRPr/>
            </a:lvl1pPr>
          </a:lstStyle>
          <a:p>
            <a:fld id="{7ED84D46-0F2D-FA4C-9BD0-67CF3420AD8F}" type="slidenum">
              <a:rPr lang="en-US" altLang="en-US"/>
              <a:pPr/>
              <a:t>‹#›</a:t>
            </a:fld>
            <a:endParaRPr lang="en-US" altLang="en-US"/>
          </a:p>
        </p:txBody>
      </p:sp>
    </p:spTree>
    <p:extLst>
      <p:ext uri="{BB962C8B-B14F-4D97-AF65-F5344CB8AC3E}">
        <p14:creationId xmlns:p14="http://schemas.microsoft.com/office/powerpoint/2010/main" val="33218915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F40C-53B2-0E4B-B629-408AB34EED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E28C6A-4AA8-0546-A337-ECDE3447572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2ECD33-4978-E94F-BED3-461AEFC4F69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15BF104-CD7B-E648-AE88-882A955EE0CD}"/>
              </a:ext>
            </a:extLst>
          </p:cNvPr>
          <p:cNvSpPr>
            <a:spLocks noGrp="1"/>
          </p:cNvSpPr>
          <p:nvPr>
            <p:ph type="sldNum" sz="quarter" idx="12"/>
          </p:nvPr>
        </p:nvSpPr>
        <p:spPr/>
        <p:txBody>
          <a:bodyPr/>
          <a:lstStyle>
            <a:lvl1pPr>
              <a:defRPr/>
            </a:lvl1pPr>
          </a:lstStyle>
          <a:p>
            <a:fld id="{3065E7EB-1B46-A64A-A3A9-BA6EDC0852C5}" type="slidenum">
              <a:rPr lang="en-US" altLang="en-US"/>
              <a:pPr/>
              <a:t>‹#›</a:t>
            </a:fld>
            <a:endParaRPr lang="en-US" altLang="en-US"/>
          </a:p>
        </p:txBody>
      </p:sp>
    </p:spTree>
    <p:extLst>
      <p:ext uri="{BB962C8B-B14F-4D97-AF65-F5344CB8AC3E}">
        <p14:creationId xmlns:p14="http://schemas.microsoft.com/office/powerpoint/2010/main" val="4959347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C236B-4237-5347-82EB-F1DB6429EC3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48423AB-811F-0E43-9F66-8699F9CD4AF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BA8D9BB-9778-DC4D-9CF0-45C57929045E}"/>
              </a:ext>
            </a:extLst>
          </p:cNvPr>
          <p:cNvSpPr>
            <a:spLocks noGrp="1"/>
          </p:cNvSpPr>
          <p:nvPr>
            <p:ph type="sldNum" sz="quarter" idx="12"/>
          </p:nvPr>
        </p:nvSpPr>
        <p:spPr/>
        <p:txBody>
          <a:bodyPr/>
          <a:lstStyle>
            <a:lvl1pPr>
              <a:defRPr/>
            </a:lvl1pPr>
          </a:lstStyle>
          <a:p>
            <a:fld id="{BA64DF29-F549-5047-8A2E-49EA79A68AAF}" type="slidenum">
              <a:rPr lang="en-US" altLang="en-US"/>
              <a:pPr/>
              <a:t>‹#›</a:t>
            </a:fld>
            <a:endParaRPr lang="en-US" altLang="en-US"/>
          </a:p>
        </p:txBody>
      </p:sp>
    </p:spTree>
    <p:extLst>
      <p:ext uri="{BB962C8B-B14F-4D97-AF65-F5344CB8AC3E}">
        <p14:creationId xmlns:p14="http://schemas.microsoft.com/office/powerpoint/2010/main" val="41687014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AD55-DD2C-1645-8ABB-EE24869B614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EEF7B-7FE0-B649-B038-2C8040ABBA9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EEC379-A961-EC49-A470-1E0411412E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C46E4-B8C3-D842-A0B5-2623718A4A0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0CB2AAF-EB27-8843-AC42-9D35D605662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66608B-6819-4D4C-BE38-39DF4AEEE264}"/>
              </a:ext>
            </a:extLst>
          </p:cNvPr>
          <p:cNvSpPr>
            <a:spLocks noGrp="1"/>
          </p:cNvSpPr>
          <p:nvPr>
            <p:ph type="sldNum" sz="quarter" idx="12"/>
          </p:nvPr>
        </p:nvSpPr>
        <p:spPr/>
        <p:txBody>
          <a:bodyPr/>
          <a:lstStyle>
            <a:lvl1pPr>
              <a:defRPr/>
            </a:lvl1pPr>
          </a:lstStyle>
          <a:p>
            <a:fld id="{E6BAFFB5-5ABC-7D40-9DAC-00B7CB6E00A8}" type="slidenum">
              <a:rPr lang="en-US" altLang="en-US"/>
              <a:pPr/>
              <a:t>‹#›</a:t>
            </a:fld>
            <a:endParaRPr lang="en-US" altLang="en-US"/>
          </a:p>
        </p:txBody>
      </p:sp>
    </p:spTree>
    <p:extLst>
      <p:ext uri="{BB962C8B-B14F-4D97-AF65-F5344CB8AC3E}">
        <p14:creationId xmlns:p14="http://schemas.microsoft.com/office/powerpoint/2010/main" val="28253423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F140-4EF8-A84B-825A-442F3C22BC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74B73-80BF-4F4F-9484-27BFF5E0E4B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32087-10B7-9C42-92A5-D3F02EB402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16067-C90C-744C-9BF9-214315898F3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12ABE51-9FAF-A447-932E-BEF4789D50A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F84D28E-06B6-1943-A1F2-A7D21989BE84}"/>
              </a:ext>
            </a:extLst>
          </p:cNvPr>
          <p:cNvSpPr>
            <a:spLocks noGrp="1"/>
          </p:cNvSpPr>
          <p:nvPr>
            <p:ph type="sldNum" sz="quarter" idx="12"/>
          </p:nvPr>
        </p:nvSpPr>
        <p:spPr/>
        <p:txBody>
          <a:bodyPr/>
          <a:lstStyle>
            <a:lvl1pPr>
              <a:defRPr/>
            </a:lvl1pPr>
          </a:lstStyle>
          <a:p>
            <a:fld id="{3ED31FCD-2F5F-8A44-85A7-AC3036A31D7A}" type="slidenum">
              <a:rPr lang="en-US" altLang="en-US"/>
              <a:pPr/>
              <a:t>‹#›</a:t>
            </a:fld>
            <a:endParaRPr lang="en-US" altLang="en-US"/>
          </a:p>
        </p:txBody>
      </p:sp>
    </p:spTree>
    <p:extLst>
      <p:ext uri="{BB962C8B-B14F-4D97-AF65-F5344CB8AC3E}">
        <p14:creationId xmlns:p14="http://schemas.microsoft.com/office/powerpoint/2010/main" val="24340223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2F02983F-E6B9-CB46-8BF4-B2F2A4585074}"/>
              </a:ext>
            </a:extLst>
          </p:cNvPr>
          <p:cNvGrpSpPr>
            <a:grpSpLocks/>
          </p:cNvGrpSpPr>
          <p:nvPr/>
        </p:nvGrpSpPr>
        <p:grpSpPr bwMode="auto">
          <a:xfrm>
            <a:off x="0" y="0"/>
            <a:ext cx="2667000" cy="6858000"/>
            <a:chOff x="0" y="0"/>
            <a:chExt cx="1680" cy="4320"/>
          </a:xfrm>
        </p:grpSpPr>
        <p:sp>
          <p:nvSpPr>
            <p:cNvPr id="18435" name="Rectangle 3">
              <a:extLst>
                <a:ext uri="{FF2B5EF4-FFF2-40B4-BE49-F238E27FC236}">
                  <a16:creationId xmlns:a16="http://schemas.microsoft.com/office/drawing/2014/main" id="{C58C90C7-326B-DC4C-93D3-0C8E41FFF9FA}"/>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p>
          </p:txBody>
        </p:sp>
        <p:pic>
          <p:nvPicPr>
            <p:cNvPr id="18436" name="Picture 4">
              <a:extLst>
                <a:ext uri="{FF2B5EF4-FFF2-40B4-BE49-F238E27FC236}">
                  <a16:creationId xmlns:a16="http://schemas.microsoft.com/office/drawing/2014/main" id="{9A818D96-FD88-7A41-92F2-9391576C0D9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18437" name="Rectangle 5">
            <a:extLst>
              <a:ext uri="{FF2B5EF4-FFF2-40B4-BE49-F238E27FC236}">
                <a16:creationId xmlns:a16="http://schemas.microsoft.com/office/drawing/2014/main" id="{BB6F1878-C25B-8C43-87A7-7F43CA93BBEB}"/>
              </a:ext>
            </a:extLst>
          </p:cNvPr>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8" name="Rectangle 6">
            <a:extLst>
              <a:ext uri="{FF2B5EF4-FFF2-40B4-BE49-F238E27FC236}">
                <a16:creationId xmlns:a16="http://schemas.microsoft.com/office/drawing/2014/main" id="{86071FD8-E531-0643-A3C9-6C554BF30418}"/>
              </a:ext>
            </a:extLst>
          </p:cNvPr>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9" name="Rectangle 7">
            <a:extLst>
              <a:ext uri="{FF2B5EF4-FFF2-40B4-BE49-F238E27FC236}">
                <a16:creationId xmlns:a16="http://schemas.microsoft.com/office/drawing/2014/main" id="{87F45788-0225-6E47-AC32-1D6EABCA570D}"/>
              </a:ext>
            </a:extLst>
          </p:cNvPr>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endParaRPr lang="en-US" altLang="en-US"/>
          </a:p>
        </p:txBody>
      </p:sp>
      <p:sp>
        <p:nvSpPr>
          <p:cNvPr id="18440" name="Rectangle 8">
            <a:extLst>
              <a:ext uri="{FF2B5EF4-FFF2-40B4-BE49-F238E27FC236}">
                <a16:creationId xmlns:a16="http://schemas.microsoft.com/office/drawing/2014/main" id="{8F7B00EE-1247-9644-9FC5-277DE4DDBBD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endParaRPr lang="en-US" altLang="en-US"/>
          </a:p>
        </p:txBody>
      </p:sp>
      <p:sp>
        <p:nvSpPr>
          <p:cNvPr id="18441" name="Rectangle 9">
            <a:extLst>
              <a:ext uri="{FF2B5EF4-FFF2-40B4-BE49-F238E27FC236}">
                <a16:creationId xmlns:a16="http://schemas.microsoft.com/office/drawing/2014/main" id="{71E661C6-C7E0-9342-A431-16CD8E9872F3}"/>
              </a:ext>
            </a:extLst>
          </p:cNvPr>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fld id="{B2B04607-C80F-0C42-A8FD-16EF9197AC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8437"/>
                                        </p:tgtEl>
                                        <p:attrNameLst>
                                          <p:attrName>style.visibility</p:attrName>
                                        </p:attrNameLst>
                                      </p:cBhvr>
                                      <p:to>
                                        <p:strVal val="visible"/>
                                      </p:to>
                                    </p:set>
                                    <p:animEffect transition="in" filter="fade">
                                      <p:cBhvr>
                                        <p:cTn id="7" dur="600">
                                          <p:stCondLst>
                                            <p:cond delay="0"/>
                                          </p:stCondLst>
                                        </p:cTn>
                                        <p:tgtEl>
                                          <p:spTgt spid="18437"/>
                                        </p:tgtEl>
                                      </p:cBhvr>
                                    </p:animEffect>
                                    <p:anim calcmode="lin" valueType="num">
                                      <p:cBhvr>
                                        <p:cTn id="8" dur="600" fill="hold">
                                          <p:stCondLst>
                                            <p:cond delay="0"/>
                                          </p:stCondLst>
                                        </p:cTn>
                                        <p:tgtEl>
                                          <p:spTgt spid="18437"/>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8437"/>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8437"/>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8438">
                                            <p:txEl>
                                              <p:pRg st="0" end="0"/>
                                            </p:txEl>
                                          </p:spTgt>
                                        </p:tgtEl>
                                        <p:attrNameLst>
                                          <p:attrName>style.visibility</p:attrName>
                                        </p:attrNameLst>
                                      </p:cBhvr>
                                      <p:to>
                                        <p:strVal val="visible"/>
                                      </p:to>
                                    </p:set>
                                    <p:animEffect transition="in" filter="slide(fromBottom)">
                                      <p:cBhvr>
                                        <p:cTn id="15" dur="500">
                                          <p:stCondLst>
                                            <p:cond delay="0"/>
                                          </p:stCondLst>
                                        </p:cTn>
                                        <p:tgtEl>
                                          <p:spTgt spid="18438">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8438">
                                            <p:txEl>
                                              <p:pRg st="1" end="1"/>
                                            </p:txEl>
                                          </p:spTgt>
                                        </p:tgtEl>
                                        <p:attrNameLst>
                                          <p:attrName>style.visibility</p:attrName>
                                        </p:attrNameLst>
                                      </p:cBhvr>
                                      <p:to>
                                        <p:strVal val="visible"/>
                                      </p:to>
                                    </p:set>
                                    <p:animEffect transition="in" filter="slide(fromBottom)">
                                      <p:cBhvr>
                                        <p:cTn id="18" dur="500">
                                          <p:stCondLst>
                                            <p:cond delay="0"/>
                                          </p:stCondLst>
                                        </p:cTn>
                                        <p:tgtEl>
                                          <p:spTgt spid="18438">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8438">
                                            <p:txEl>
                                              <p:pRg st="2" end="2"/>
                                            </p:txEl>
                                          </p:spTgt>
                                        </p:tgtEl>
                                        <p:attrNameLst>
                                          <p:attrName>style.visibility</p:attrName>
                                        </p:attrNameLst>
                                      </p:cBhvr>
                                      <p:to>
                                        <p:strVal val="visible"/>
                                      </p:to>
                                    </p:set>
                                    <p:animEffect transition="in" filter="slide(fromBottom)">
                                      <p:cBhvr>
                                        <p:cTn id="21" dur="500">
                                          <p:stCondLst>
                                            <p:cond delay="0"/>
                                          </p:stCondLst>
                                        </p:cTn>
                                        <p:tgtEl>
                                          <p:spTgt spid="18438">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8438">
                                            <p:txEl>
                                              <p:pRg st="3" end="3"/>
                                            </p:txEl>
                                          </p:spTgt>
                                        </p:tgtEl>
                                        <p:attrNameLst>
                                          <p:attrName>style.visibility</p:attrName>
                                        </p:attrNameLst>
                                      </p:cBhvr>
                                      <p:to>
                                        <p:strVal val="visible"/>
                                      </p:to>
                                    </p:set>
                                    <p:animEffect transition="in" filter="slide(fromBottom)">
                                      <p:cBhvr>
                                        <p:cTn id="24" dur="500">
                                          <p:stCondLst>
                                            <p:cond delay="0"/>
                                          </p:stCondLst>
                                        </p:cTn>
                                        <p:tgtEl>
                                          <p:spTgt spid="18438">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8438">
                                            <p:txEl>
                                              <p:pRg st="4" end="4"/>
                                            </p:txEl>
                                          </p:spTgt>
                                        </p:tgtEl>
                                        <p:attrNameLst>
                                          <p:attrName>style.visibility</p:attrName>
                                        </p:attrNameLst>
                                      </p:cBhvr>
                                      <p:to>
                                        <p:strVal val="visible"/>
                                      </p:to>
                                    </p:set>
                                    <p:animEffect transition="in" filter="slide(fromBottom)">
                                      <p:cBhvr>
                                        <p:cTn id="27" dur="500">
                                          <p:stCondLst>
                                            <p:cond delay="0"/>
                                          </p:stCondLst>
                                        </p:cTn>
                                        <p:tgtEl>
                                          <p:spTgt spid="184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build="p">
        <p:tmplLst>
          <p:tmpl lvl="1">
            <p:tnLst>
              <p:par>
                <p:cTn presetID="12" presetClass="entr" presetSubtype="4" fill="hold" nodeType="clickEffect">
                  <p:stCondLst>
                    <p:cond delay="0"/>
                  </p:stCondLst>
                  <p:childTnLst>
                    <p:set>
                      <p:cBhvr>
                        <p:cTn dur="1" fill="hold">
                          <p:stCondLst>
                            <p:cond delay="0"/>
                          </p:stCondLst>
                        </p:cTn>
                        <p:tgtEl>
                          <p:spTgt spid="18438"/>
                        </p:tgtEl>
                        <p:attrNameLst>
                          <p:attrName>style.visibility</p:attrName>
                        </p:attrNameLst>
                      </p:cBhvr>
                      <p:to>
                        <p:strVal val="visible"/>
                      </p:to>
                    </p:set>
                    <p:animEffect transition="in" filter="slide(fromBottom)">
                      <p:cBhvr>
                        <p:cTn dur="500">
                          <p:stCondLst>
                            <p:cond delay="0"/>
                          </p:stCondLst>
                        </p:cTn>
                        <p:tgtEl>
                          <p:spTgt spid="18438"/>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8438"/>
                        </p:tgtEl>
                        <p:attrNameLst>
                          <p:attrName>style.visibility</p:attrName>
                        </p:attrNameLst>
                      </p:cBhvr>
                      <p:to>
                        <p:strVal val="visible"/>
                      </p:to>
                    </p:set>
                    <p:animEffect transition="in" filter="slide(fromBottom)">
                      <p:cBhvr>
                        <p:cTn dur="500">
                          <p:stCondLst>
                            <p:cond delay="0"/>
                          </p:stCondLst>
                        </p:cTn>
                        <p:tgtEl>
                          <p:spTgt spid="18438"/>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8438"/>
                        </p:tgtEl>
                        <p:attrNameLst>
                          <p:attrName>style.visibility</p:attrName>
                        </p:attrNameLst>
                      </p:cBhvr>
                      <p:to>
                        <p:strVal val="visible"/>
                      </p:to>
                    </p:set>
                    <p:animEffect transition="in" filter="slide(fromBottom)">
                      <p:cBhvr>
                        <p:cTn dur="500">
                          <p:stCondLst>
                            <p:cond delay="0"/>
                          </p:stCondLst>
                        </p:cTn>
                        <p:tgtEl>
                          <p:spTgt spid="18438"/>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8438"/>
                        </p:tgtEl>
                        <p:attrNameLst>
                          <p:attrName>style.visibility</p:attrName>
                        </p:attrNameLst>
                      </p:cBhvr>
                      <p:to>
                        <p:strVal val="visible"/>
                      </p:to>
                    </p:set>
                    <p:animEffect transition="in" filter="slide(fromBottom)">
                      <p:cBhvr>
                        <p:cTn dur="500">
                          <p:stCondLst>
                            <p:cond delay="0"/>
                          </p:stCondLst>
                        </p:cTn>
                        <p:tgtEl>
                          <p:spTgt spid="18438"/>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8438"/>
                        </p:tgtEl>
                        <p:attrNameLst>
                          <p:attrName>style.visibility</p:attrName>
                        </p:attrNameLst>
                      </p:cBhvr>
                      <p:to>
                        <p:strVal val="visible"/>
                      </p:to>
                    </p:set>
                    <p:animEffect transition="in" filter="slide(fromBottom)">
                      <p:cBhvr>
                        <p:cTn dur="500">
                          <p:stCondLst>
                            <p:cond delay="0"/>
                          </p:stCondLst>
                        </p:cTn>
                        <p:tgtEl>
                          <p:spTgt spid="18438"/>
                        </p:tgtEl>
                      </p:cBhvr>
                    </p:animEffect>
                  </p:childTnLst>
                </p:cTn>
              </p:par>
            </p:tnLst>
          </p:tmpl>
        </p:tmplLst>
      </p:bldP>
    </p:bldLst>
  </p:timing>
  <p:txStyles>
    <p:titleStyle>
      <a:lvl1pPr algn="l" rtl="0" fontAlgn="base">
        <a:spcBef>
          <a:spcPct val="0"/>
        </a:spcBef>
        <a:spcAft>
          <a:spcPct val="0"/>
        </a:spcAft>
        <a:defRPr sz="3600" kern="1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itchFamily="2" charset="2"/>
        <a:buChar char="n"/>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fontAlgn="base">
        <a:spcBef>
          <a:spcPct val="20000"/>
        </a:spcBef>
        <a:spcAft>
          <a:spcPct val="0"/>
        </a:spcAft>
        <a:buClr>
          <a:schemeClr val="folHlink"/>
        </a:buClr>
        <a:buSzPct val="70000"/>
        <a:buFont typeface="Wingdings" pitchFamily="2" charset="2"/>
        <a:buChar char="l"/>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C2D65A-54C9-564E-9EE0-557D9464C0FD}"/>
              </a:ext>
            </a:extLst>
          </p:cNvPr>
          <p:cNvSpPr>
            <a:spLocks noGrp="1" noChangeArrowheads="1"/>
          </p:cNvSpPr>
          <p:nvPr>
            <p:ph type="ctrTitle"/>
          </p:nvPr>
        </p:nvSpPr>
        <p:spPr>
          <a:ln/>
        </p:spPr>
        <p:txBody>
          <a:bodyPr/>
          <a:lstStyle/>
          <a:p>
            <a:r>
              <a:rPr lang="en-US" altLang="en-US" dirty="0"/>
              <a:t>Chapter 24/25</a:t>
            </a:r>
          </a:p>
        </p:txBody>
      </p:sp>
      <p:sp>
        <p:nvSpPr>
          <p:cNvPr id="2051" name="Rectangle 3">
            <a:extLst>
              <a:ext uri="{FF2B5EF4-FFF2-40B4-BE49-F238E27FC236}">
                <a16:creationId xmlns:a16="http://schemas.microsoft.com/office/drawing/2014/main" id="{F9002C9C-6806-1746-B951-3E29699ED2DD}"/>
              </a:ext>
            </a:extLst>
          </p:cNvPr>
          <p:cNvSpPr>
            <a:spLocks noGrp="1" noChangeArrowheads="1"/>
          </p:cNvSpPr>
          <p:nvPr>
            <p:ph type="subTitle" idx="1"/>
          </p:nvPr>
        </p:nvSpPr>
        <p:spPr>
          <a:ln/>
        </p:spPr>
        <p:txBody>
          <a:bodyPr/>
          <a:lstStyle/>
          <a:p>
            <a:r>
              <a:rPr lang="en-US" altLang="en-US" dirty="0"/>
              <a:t>The Expansion of American Industry and it’s effects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D6AA-9A38-694E-9D13-F043FCBF7A48}"/>
              </a:ext>
            </a:extLst>
          </p:cNvPr>
          <p:cNvSpPr>
            <a:spLocks noGrp="1"/>
          </p:cNvSpPr>
          <p:nvPr>
            <p:ph type="title"/>
          </p:nvPr>
        </p:nvSpPr>
        <p:spPr>
          <a:xfrm>
            <a:off x="2209800" y="228600"/>
            <a:ext cx="6781800" cy="609600"/>
          </a:xfrm>
        </p:spPr>
        <p:txBody>
          <a:bodyPr rtlCol="0">
            <a:normAutofit fontScale="90000"/>
          </a:bodyPr>
          <a:lstStyle/>
          <a:p>
            <a:pPr eaLnBrk="1" fontAlgn="auto" hangingPunct="1">
              <a:spcAft>
                <a:spcPts val="0"/>
              </a:spcAft>
              <a:defRPr/>
            </a:pPr>
            <a:r>
              <a:rPr lang="en-US" dirty="0">
                <a:solidFill>
                  <a:schemeClr val="tx1"/>
                </a:solidFill>
                <a:ea typeface="+mj-ea"/>
                <a:cs typeface="+mj-cs"/>
              </a:rPr>
              <a:t>II. Spanning the Continent with Rails</a:t>
            </a:r>
          </a:p>
        </p:txBody>
      </p:sp>
      <p:sp>
        <p:nvSpPr>
          <p:cNvPr id="9219" name="Content Placeholder 2">
            <a:extLst>
              <a:ext uri="{FF2B5EF4-FFF2-40B4-BE49-F238E27FC236}">
                <a16:creationId xmlns:a16="http://schemas.microsoft.com/office/drawing/2014/main" id="{3C6FF1C0-79C5-7F40-9C1B-42366F20AA01}"/>
              </a:ext>
            </a:extLst>
          </p:cNvPr>
          <p:cNvSpPr>
            <a:spLocks noGrp="1"/>
          </p:cNvSpPr>
          <p:nvPr>
            <p:ph idx="1"/>
          </p:nvPr>
        </p:nvSpPr>
        <p:spPr>
          <a:xfrm>
            <a:off x="2144486" y="849086"/>
            <a:ext cx="6999514" cy="4114800"/>
          </a:xfrm>
        </p:spPr>
        <p:txBody>
          <a:bodyPr/>
          <a:lstStyle/>
          <a:p>
            <a:pPr eaLnBrk="1" hangingPunct="1"/>
            <a:r>
              <a:rPr lang="en-US" altLang="en-US" dirty="0"/>
              <a:t>In 1862 Congress started long-awaited line:</a:t>
            </a:r>
          </a:p>
          <a:p>
            <a:pPr lvl="1"/>
            <a:r>
              <a:rPr lang="en-US" altLang="en-US" dirty="0"/>
              <a:t>Argument for action was urgency of bolstering Union:</a:t>
            </a:r>
          </a:p>
          <a:p>
            <a:pPr lvl="3" eaLnBrk="1" hangingPunct="1"/>
            <a:r>
              <a:rPr lang="en-US" altLang="en-US" dirty="0"/>
              <a:t>By binding Pacific Coast—especially gold-rich California—more security with rest of Republic</a:t>
            </a:r>
          </a:p>
          <a:p>
            <a:pPr lvl="1" eaLnBrk="1" hangingPunct="1"/>
            <a:r>
              <a:rPr lang="en-US" altLang="en-US" dirty="0"/>
              <a:t>Union Pacific Railroad:</a:t>
            </a:r>
          </a:p>
          <a:p>
            <a:pPr lvl="2" eaLnBrk="1" hangingPunct="1"/>
            <a:r>
              <a:rPr lang="en-US" altLang="en-US" dirty="0"/>
              <a:t>Note word </a:t>
            </a:r>
            <a:r>
              <a:rPr lang="en-US" altLang="en-US" i="1" dirty="0"/>
              <a:t>Union</a:t>
            </a:r>
            <a:r>
              <a:rPr lang="en-US" altLang="en-US" dirty="0"/>
              <a:t>: thrust westward from Omaha</a:t>
            </a:r>
          </a:p>
          <a:p>
            <a:pPr lvl="2" eaLnBrk="1" hangingPunct="1"/>
            <a:r>
              <a:rPr lang="en-US" altLang="en-US" sz="2000" dirty="0"/>
              <a:t>For each mile of track constructed:</a:t>
            </a:r>
          </a:p>
          <a:p>
            <a:pPr lvl="3" eaLnBrk="1" hangingPunct="1"/>
            <a:r>
              <a:rPr lang="en-US" altLang="en-US" dirty="0"/>
              <a:t>Company granted twenty square miles of land</a:t>
            </a:r>
          </a:p>
          <a:p>
            <a:pPr lvl="3" eaLnBrk="1" hangingPunct="1"/>
            <a:r>
              <a:rPr lang="en-US" altLang="en-US" dirty="0"/>
              <a:t>Alternating in 640-acre sections on either side of track. For each mile, builders given generous federal loans from $16,000 on flat land to $48,000 for mountainous country</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3B6F301-C497-FE46-ABE2-308FEEF5393A}"/>
              </a:ext>
            </a:extLst>
          </p:cNvPr>
          <p:cNvSpPr>
            <a:spLocks noGrp="1"/>
          </p:cNvSpPr>
          <p:nvPr>
            <p:ph type="title"/>
          </p:nvPr>
        </p:nvSpPr>
        <p:spPr>
          <a:xfrm>
            <a:off x="2209800" y="152400"/>
            <a:ext cx="6248400" cy="762000"/>
          </a:xfrm>
        </p:spPr>
        <p:txBody>
          <a:bodyPr/>
          <a:lstStyle/>
          <a:p>
            <a:pPr algn="r"/>
            <a:r>
              <a:rPr lang="en-US" altLang="en-US" sz="3200" dirty="0">
                <a:solidFill>
                  <a:schemeClr val="tx1"/>
                </a:solidFill>
              </a:rPr>
              <a:t>II. Spanning the Continent with Rails</a:t>
            </a:r>
          </a:p>
        </p:txBody>
      </p:sp>
      <p:sp>
        <p:nvSpPr>
          <p:cNvPr id="10243" name="Content Placeholder 2">
            <a:extLst>
              <a:ext uri="{FF2B5EF4-FFF2-40B4-BE49-F238E27FC236}">
                <a16:creationId xmlns:a16="http://schemas.microsoft.com/office/drawing/2014/main" id="{BC2AA558-E13B-BE4A-A60C-34A942720B5C}"/>
              </a:ext>
            </a:extLst>
          </p:cNvPr>
          <p:cNvSpPr>
            <a:spLocks noGrp="1"/>
          </p:cNvSpPr>
          <p:nvPr>
            <p:ph idx="1"/>
          </p:nvPr>
        </p:nvSpPr>
        <p:spPr>
          <a:xfrm>
            <a:off x="1371600" y="925286"/>
            <a:ext cx="7696200" cy="4297363"/>
          </a:xfrm>
        </p:spPr>
        <p:txBody>
          <a:bodyPr/>
          <a:lstStyle/>
          <a:p>
            <a:pPr lvl="1">
              <a:buFont typeface="Arial" panose="020B0604020202020204" pitchFamily="34" charset="0"/>
              <a:buChar char="•"/>
            </a:pPr>
            <a:r>
              <a:rPr lang="en-US" altLang="en-US" dirty="0"/>
              <a:t>Credit Mobilier:</a:t>
            </a:r>
          </a:p>
          <a:p>
            <a:pPr lvl="2"/>
            <a:r>
              <a:rPr lang="en-US" altLang="en-US" dirty="0"/>
              <a:t>Construction company that reaped fabulous profits</a:t>
            </a:r>
          </a:p>
          <a:p>
            <a:pPr lvl="2"/>
            <a:r>
              <a:rPr lang="en-US" altLang="en-US" dirty="0"/>
              <a:t>Pocketed $73 million for $50 million worth of breakneck construction</a:t>
            </a:r>
          </a:p>
          <a:p>
            <a:pPr lvl="2"/>
            <a:r>
              <a:rPr lang="en-US" altLang="en-US" dirty="0"/>
              <a:t>Bribed congressmen to look other way</a:t>
            </a:r>
          </a:p>
          <a:p>
            <a:pPr lvl="1"/>
            <a:r>
              <a:rPr lang="en-US" altLang="en-US" dirty="0"/>
              <a:t>Construction work:</a:t>
            </a:r>
          </a:p>
          <a:p>
            <a:pPr lvl="2"/>
            <a:r>
              <a:rPr lang="en-US" altLang="en-US" dirty="0"/>
              <a:t>Sweaty construction gangs, Irish </a:t>
            </a:r>
            <a:r>
              <a:rPr lang="ja-JP" altLang="en-US"/>
              <a:t>“</a:t>
            </a:r>
            <a:r>
              <a:rPr lang="en-US" altLang="ja-JP" dirty="0"/>
              <a:t>Paddies</a:t>
            </a:r>
            <a:r>
              <a:rPr lang="ja-JP" altLang="en-US"/>
              <a:t>”</a:t>
            </a:r>
            <a:r>
              <a:rPr lang="en-US" altLang="ja-JP" dirty="0"/>
              <a:t> (</a:t>
            </a:r>
            <a:r>
              <a:rPr lang="en-US" altLang="ja-JP" dirty="0" err="1"/>
              <a:t>Patricks</a:t>
            </a:r>
            <a:r>
              <a:rPr lang="en-US" altLang="ja-JP" dirty="0"/>
              <a:t>) worked at frantic pace</a:t>
            </a:r>
          </a:p>
          <a:p>
            <a:pPr lvl="2"/>
            <a:r>
              <a:rPr lang="en-US" altLang="en-US" dirty="0"/>
              <a:t>When Indians, whose land was seized, would attack, workers would use their rifles</a:t>
            </a:r>
          </a:p>
          <a:p>
            <a:pPr lvl="2"/>
            <a:r>
              <a:rPr lang="en-US" altLang="en-US" dirty="0"/>
              <a:t>Scores of people died </a:t>
            </a:r>
          </a:p>
          <a:p>
            <a:pPr lvl="2"/>
            <a:r>
              <a:rPr lang="en-US" altLang="en-US" dirty="0"/>
              <a:t>At end of tracks, workers tried to find relaxation in tented towns</a:t>
            </a:r>
          </a:p>
          <a:p>
            <a:pPr lvl="1"/>
            <a:endParaRPr lang="en-US" altLang="en-US" dirty="0">
              <a:solidFill>
                <a:schemeClr val="tx2">
                  <a:lumMod val="20000"/>
                  <a:lumOff val="80000"/>
                </a:schemeClr>
              </a:solidFill>
            </a:endParaRPr>
          </a:p>
          <a:p>
            <a:pPr lvl="1"/>
            <a:endParaRPr lang="en-US" altLang="en-US" dirty="0">
              <a:solidFill>
                <a:srgbClr val="00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081D0EF-6AA7-9342-818F-CB4A0FA7FF6A}"/>
              </a:ext>
            </a:extLst>
          </p:cNvPr>
          <p:cNvSpPr>
            <a:spLocks noGrp="1"/>
          </p:cNvSpPr>
          <p:nvPr>
            <p:ph type="title"/>
          </p:nvPr>
        </p:nvSpPr>
        <p:spPr>
          <a:xfrm>
            <a:off x="2209800" y="76200"/>
            <a:ext cx="7772400" cy="609600"/>
          </a:xfrm>
        </p:spPr>
        <p:txBody>
          <a:bodyPr/>
          <a:lstStyle/>
          <a:p>
            <a:r>
              <a:rPr lang="en-US" altLang="en-US" sz="3200" dirty="0">
                <a:solidFill>
                  <a:schemeClr val="tx1"/>
                </a:solidFill>
              </a:rPr>
              <a:t>II. Spanning the Continent with Rails</a:t>
            </a:r>
          </a:p>
        </p:txBody>
      </p:sp>
      <p:sp>
        <p:nvSpPr>
          <p:cNvPr id="12291" name="Content Placeholder 2">
            <a:extLst>
              <a:ext uri="{FF2B5EF4-FFF2-40B4-BE49-F238E27FC236}">
                <a16:creationId xmlns:a16="http://schemas.microsoft.com/office/drawing/2014/main" id="{40BF6D98-87C7-6446-826E-40C6B97AA464}"/>
              </a:ext>
            </a:extLst>
          </p:cNvPr>
          <p:cNvSpPr>
            <a:spLocks noGrp="1"/>
          </p:cNvSpPr>
          <p:nvPr>
            <p:ph idx="1"/>
          </p:nvPr>
        </p:nvSpPr>
        <p:spPr>
          <a:xfrm>
            <a:off x="2209800" y="1338943"/>
            <a:ext cx="6248400" cy="4114800"/>
          </a:xfrm>
        </p:spPr>
        <p:txBody>
          <a:bodyPr/>
          <a:lstStyle/>
          <a:p>
            <a:r>
              <a:rPr lang="en-US" altLang="en-US" dirty="0"/>
              <a:t>Central Pacific Railroad:</a:t>
            </a:r>
          </a:p>
          <a:p>
            <a:pPr lvl="2"/>
            <a:r>
              <a:rPr lang="en-US" altLang="en-US" dirty="0"/>
              <a:t>Pushed east from boomtown Sacramento, through towering snow-clogged Sierra Nevada</a:t>
            </a:r>
          </a:p>
          <a:p>
            <a:pPr lvl="2"/>
            <a:r>
              <a:rPr lang="en-US" altLang="en-US" dirty="0"/>
              <a:t>Four far-seeing men—Big Four—chief financial backers of enterprise:</a:t>
            </a:r>
          </a:p>
          <a:p>
            <a:pPr lvl="3"/>
            <a:r>
              <a:rPr lang="en-US" altLang="en-US" dirty="0"/>
              <a:t>Enterprising ex-governor Leland Stanford of California, used his political connections</a:t>
            </a:r>
          </a:p>
          <a:p>
            <a:pPr lvl="3"/>
            <a:r>
              <a:rPr lang="en-US" altLang="en-US" dirty="0"/>
              <a:t>Collis P. Huntington, an adept lobbyist</a:t>
            </a:r>
          </a:p>
          <a:p>
            <a:pPr lvl="3"/>
            <a:r>
              <a:rPr lang="en-US" altLang="en-US" dirty="0"/>
              <a:t>Big Four operated two construction companies, pocketed tens of millions in profits, kept hands clean from bribes</a:t>
            </a:r>
          </a:p>
          <a:p>
            <a:pPr lvl="1"/>
            <a:endParaRPr lang="en-US" altLang="en-US" dirty="0">
              <a:solidFill>
                <a:srgbClr val="00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CB558A6-803F-8742-A9EB-B4E3FF986E9A}"/>
              </a:ext>
            </a:extLst>
          </p:cNvPr>
          <p:cNvSpPr>
            <a:spLocks noGrp="1"/>
          </p:cNvSpPr>
          <p:nvPr>
            <p:ph type="title"/>
          </p:nvPr>
        </p:nvSpPr>
        <p:spPr>
          <a:xfrm>
            <a:off x="2133600" y="228600"/>
            <a:ext cx="6934200" cy="609600"/>
          </a:xfrm>
        </p:spPr>
        <p:txBody>
          <a:bodyPr/>
          <a:lstStyle/>
          <a:p>
            <a:r>
              <a:rPr lang="en-US" altLang="en-US" sz="3200" dirty="0">
                <a:solidFill>
                  <a:schemeClr val="tx1"/>
                </a:solidFill>
              </a:rPr>
              <a:t>II. Spanning the Continent with Rails</a:t>
            </a:r>
          </a:p>
        </p:txBody>
      </p:sp>
      <p:sp>
        <p:nvSpPr>
          <p:cNvPr id="13315" name="Content Placeholder 2">
            <a:extLst>
              <a:ext uri="{FF2B5EF4-FFF2-40B4-BE49-F238E27FC236}">
                <a16:creationId xmlns:a16="http://schemas.microsoft.com/office/drawing/2014/main" id="{A02EC364-FCE1-D74B-90B2-3044D216F8CA}"/>
              </a:ext>
            </a:extLst>
          </p:cNvPr>
          <p:cNvSpPr>
            <a:spLocks noGrp="1"/>
          </p:cNvSpPr>
          <p:nvPr>
            <p:ph idx="1"/>
          </p:nvPr>
        </p:nvSpPr>
        <p:spPr>
          <a:xfrm>
            <a:off x="2286000" y="838200"/>
            <a:ext cx="6400800" cy="4525963"/>
          </a:xfrm>
        </p:spPr>
        <p:txBody>
          <a:bodyPr/>
          <a:lstStyle/>
          <a:p>
            <a:pPr lvl="3"/>
            <a:r>
              <a:rPr lang="en-US" altLang="en-US" dirty="0"/>
              <a:t>Granted same princely subsidies as Union Pacific</a:t>
            </a:r>
          </a:p>
          <a:p>
            <a:pPr lvl="3"/>
            <a:r>
              <a:rPr lang="en-US" altLang="en-US" dirty="0"/>
              <a:t>Had same incentive to haste</a:t>
            </a:r>
          </a:p>
          <a:p>
            <a:pPr lvl="3"/>
            <a:r>
              <a:rPr lang="en-US" altLang="en-US" dirty="0"/>
              <a:t>Used ten thousand Chinese laborers:</a:t>
            </a:r>
          </a:p>
          <a:p>
            <a:pPr lvl="4"/>
            <a:r>
              <a:rPr lang="en-US" altLang="en-US" dirty="0"/>
              <a:t>Sweated from dawn to dusk</a:t>
            </a:r>
          </a:p>
          <a:p>
            <a:pPr lvl="4"/>
            <a:r>
              <a:rPr lang="en-US" altLang="en-US" dirty="0"/>
              <a:t>Proved to be cheap, efficient, and expendable</a:t>
            </a:r>
          </a:p>
          <a:p>
            <a:pPr lvl="3"/>
            <a:r>
              <a:rPr lang="en-US" altLang="en-US" dirty="0"/>
              <a:t>Over Sierra Nevada, gained only a few inches each day tunneling through solid rock</a:t>
            </a:r>
          </a:p>
          <a:p>
            <a:pPr lvl="3"/>
            <a:r>
              <a:rPr lang="en-US" altLang="en-US" dirty="0"/>
              <a:t>While those sledgehammering westward crossed open plains</a:t>
            </a:r>
          </a:p>
          <a:p>
            <a:pPr lvl="2"/>
            <a:r>
              <a:rPr lang="ja-JP" altLang="en-US"/>
              <a:t>“</a:t>
            </a:r>
            <a:r>
              <a:rPr lang="en-US" altLang="ja-JP" dirty="0"/>
              <a:t>Wedding of the rails</a:t>
            </a:r>
            <a:r>
              <a:rPr lang="ja-JP" altLang="en-US"/>
              <a:t>”</a:t>
            </a:r>
            <a:r>
              <a:rPr lang="en-US" altLang="ja-JP" dirty="0"/>
              <a:t> consummated near Ogden, Utah, 1869 with colorful ceremony</a:t>
            </a:r>
          </a:p>
          <a:p>
            <a:pPr lvl="2"/>
            <a:r>
              <a:rPr lang="en-US" altLang="en-US" dirty="0"/>
              <a:t>Union Pacific built 1,086 miles; Central Pacific 689 miles</a:t>
            </a:r>
          </a:p>
          <a:p>
            <a:pPr lvl="2"/>
            <a:endParaRPr lang="en-US" altLang="en-US" dirty="0">
              <a:solidFill>
                <a:srgbClr val="00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3" name="Rectangle 11">
            <a:extLst>
              <a:ext uri="{FF2B5EF4-FFF2-40B4-BE49-F238E27FC236}">
                <a16:creationId xmlns:a16="http://schemas.microsoft.com/office/drawing/2014/main" id="{5C9FAA06-77E0-CF49-8FCD-94436E57DF11}"/>
              </a:ext>
            </a:extLst>
          </p:cNvPr>
          <p:cNvSpPr>
            <a:spLocks noGrp="1" noChangeArrowheads="1"/>
          </p:cNvSpPr>
          <p:nvPr>
            <p:ph type="title"/>
          </p:nvPr>
        </p:nvSpPr>
        <p:spPr/>
        <p:txBody>
          <a:bodyPr/>
          <a:lstStyle/>
          <a:p>
            <a:r>
              <a:rPr lang="en-US" altLang="en-US"/>
              <a:t>The Railroad is complete!</a:t>
            </a:r>
          </a:p>
        </p:txBody>
      </p:sp>
      <p:pic>
        <p:nvPicPr>
          <p:cNvPr id="44038" name="Picture 6" descr="Last spike is laid at Promontory, Utah to complete the Transcontinental road">
            <a:extLst>
              <a:ext uri="{FF2B5EF4-FFF2-40B4-BE49-F238E27FC236}">
                <a16:creationId xmlns:a16="http://schemas.microsoft.com/office/drawing/2014/main" id="{E33B32D3-F1BF-D54F-926E-FB8B32FD1688}"/>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95400" y="1524000"/>
            <a:ext cx="4267200" cy="3484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42" name="Picture 10" descr="Photo of workers at Promontory Point, Utah">
            <a:extLst>
              <a:ext uri="{FF2B5EF4-FFF2-40B4-BE49-F238E27FC236}">
                <a16:creationId xmlns:a16="http://schemas.microsoft.com/office/drawing/2014/main" id="{A4BFD10D-CAAD-3E49-8CAF-725DE5AB0DA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3581400"/>
            <a:ext cx="4038600" cy="300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5B6D71E-F23A-9040-84BD-2DCCACF8B7B7}"/>
              </a:ext>
            </a:extLst>
          </p:cNvPr>
          <p:cNvSpPr>
            <a:spLocks noGrp="1" noChangeArrowheads="1"/>
          </p:cNvSpPr>
          <p:nvPr>
            <p:ph type="title"/>
          </p:nvPr>
        </p:nvSpPr>
        <p:spPr/>
        <p:txBody>
          <a:bodyPr/>
          <a:lstStyle/>
          <a:p>
            <a:r>
              <a:rPr lang="en-US" altLang="en-US"/>
              <a:t>The Transcontinental Railroad</a:t>
            </a:r>
          </a:p>
        </p:txBody>
      </p:sp>
      <p:sp>
        <p:nvSpPr>
          <p:cNvPr id="23555" name="Rectangle 3">
            <a:extLst>
              <a:ext uri="{FF2B5EF4-FFF2-40B4-BE49-F238E27FC236}">
                <a16:creationId xmlns:a16="http://schemas.microsoft.com/office/drawing/2014/main" id="{41C0AF00-0867-F049-8FC8-E8CB48E775B9}"/>
              </a:ext>
            </a:extLst>
          </p:cNvPr>
          <p:cNvSpPr>
            <a:spLocks noGrp="1" noChangeArrowheads="1"/>
          </p:cNvSpPr>
          <p:nvPr>
            <p:ph type="body" idx="1"/>
          </p:nvPr>
        </p:nvSpPr>
        <p:spPr/>
        <p:txBody>
          <a:bodyPr/>
          <a:lstStyle/>
          <a:p>
            <a:r>
              <a:rPr lang="en-US" altLang="en-US" sz="2400"/>
              <a:t>In 1869, the two crews met at Promontory Summit, Utah.</a:t>
            </a:r>
          </a:p>
          <a:p>
            <a:r>
              <a:rPr lang="en-US" altLang="en-US" sz="2400"/>
              <a:t>On May 10, 1869, Leland Stanford (Central Pacific’s president) drove a final, golden spike to complete the Transcontinental Railroad. </a:t>
            </a:r>
          </a:p>
          <a:p>
            <a:r>
              <a:rPr lang="en-US" altLang="en-US" sz="2400"/>
              <a:t>Within 1 year, the first train accident on the Transcontinental Railroad claimed 6 lives.</a:t>
            </a:r>
          </a:p>
          <a:p>
            <a:r>
              <a:rPr lang="en-US" altLang="en-US" sz="2400"/>
              <a:t>The reality of transcontinental rail travel also brought the advent of time zones, since scheduling travel became difficult.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E381ABD-F911-7D48-9FDB-6EA240E01C1F}"/>
              </a:ext>
            </a:extLst>
          </p:cNvPr>
          <p:cNvSpPr>
            <a:spLocks noGrp="1"/>
          </p:cNvSpPr>
          <p:nvPr>
            <p:ph type="title"/>
          </p:nvPr>
        </p:nvSpPr>
        <p:spPr>
          <a:xfrm>
            <a:off x="2209800" y="108857"/>
            <a:ext cx="6858000" cy="685800"/>
          </a:xfrm>
        </p:spPr>
        <p:txBody>
          <a:bodyPr/>
          <a:lstStyle/>
          <a:p>
            <a:r>
              <a:rPr lang="en-US" altLang="en-US" sz="3200" dirty="0">
                <a:solidFill>
                  <a:schemeClr val="tx1"/>
                </a:solidFill>
              </a:rPr>
              <a:t>II. Spanning the Continent with Rails</a:t>
            </a:r>
          </a:p>
        </p:txBody>
      </p:sp>
      <p:sp>
        <p:nvSpPr>
          <p:cNvPr id="14339" name="Content Placeholder 2">
            <a:extLst>
              <a:ext uri="{FF2B5EF4-FFF2-40B4-BE49-F238E27FC236}">
                <a16:creationId xmlns:a16="http://schemas.microsoft.com/office/drawing/2014/main" id="{45A15991-7600-4F4A-B2D3-CDD077C92143}"/>
              </a:ext>
            </a:extLst>
          </p:cNvPr>
          <p:cNvSpPr>
            <a:spLocks noGrp="1"/>
          </p:cNvSpPr>
          <p:nvPr>
            <p:ph idx="1"/>
          </p:nvPr>
        </p:nvSpPr>
        <p:spPr>
          <a:xfrm>
            <a:off x="2438400" y="914400"/>
            <a:ext cx="6400800" cy="4495800"/>
          </a:xfrm>
        </p:spPr>
        <p:txBody>
          <a:bodyPr/>
          <a:lstStyle/>
          <a:p>
            <a:r>
              <a:rPr lang="en-US" altLang="en-US" dirty="0"/>
              <a:t>Results of railroad construction:</a:t>
            </a:r>
          </a:p>
          <a:p>
            <a:pPr lvl="1"/>
            <a:r>
              <a:rPr lang="en-US" altLang="en-US" dirty="0"/>
              <a:t>One of America</a:t>
            </a:r>
            <a:r>
              <a:rPr lang="fr-FR" altLang="ja-JP" dirty="0"/>
              <a:t>'</a:t>
            </a:r>
            <a:r>
              <a:rPr lang="en-US" altLang="en-US" dirty="0"/>
              <a:t>s most impressive peacetime undertakings</a:t>
            </a:r>
          </a:p>
          <a:p>
            <a:pPr lvl="1"/>
            <a:r>
              <a:rPr lang="en-US" altLang="en-US" dirty="0"/>
              <a:t>Welded West Coast more firmly to Union</a:t>
            </a:r>
          </a:p>
          <a:p>
            <a:pPr lvl="1"/>
            <a:r>
              <a:rPr lang="en-US" altLang="en-US" dirty="0"/>
              <a:t>Facilitated flourishing trade with Asia</a:t>
            </a:r>
          </a:p>
          <a:p>
            <a:pPr lvl="1"/>
            <a:r>
              <a:rPr lang="en-US" altLang="en-US" dirty="0"/>
              <a:t>Penetrated arid barriers of deserts, paving way for phenomenal growth of Great West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F08C49F-CD1B-DA42-8CFA-8888B74A923E}"/>
              </a:ext>
            </a:extLst>
          </p:cNvPr>
          <p:cNvSpPr>
            <a:spLocks noGrp="1"/>
          </p:cNvSpPr>
          <p:nvPr>
            <p:ph type="title"/>
          </p:nvPr>
        </p:nvSpPr>
        <p:spPr>
          <a:xfrm>
            <a:off x="2438400" y="-19878"/>
            <a:ext cx="6400800" cy="1219200"/>
          </a:xfrm>
        </p:spPr>
        <p:txBody>
          <a:bodyPr/>
          <a:lstStyle/>
          <a:p>
            <a:pPr eaLnBrk="1" hangingPunct="1"/>
            <a:r>
              <a:rPr lang="en-US" altLang="en-US" dirty="0">
                <a:solidFill>
                  <a:srgbClr val="000000"/>
                </a:solidFill>
              </a:rPr>
              <a:t>V. Revolution by Railways</a:t>
            </a:r>
          </a:p>
        </p:txBody>
      </p:sp>
      <p:sp>
        <p:nvSpPr>
          <p:cNvPr id="18435" name="Content Placeholder 2">
            <a:extLst>
              <a:ext uri="{FF2B5EF4-FFF2-40B4-BE49-F238E27FC236}">
                <a16:creationId xmlns:a16="http://schemas.microsoft.com/office/drawing/2014/main" id="{8C887B89-0E60-F44B-944D-95E1D9EB05A3}"/>
              </a:ext>
            </a:extLst>
          </p:cNvPr>
          <p:cNvSpPr>
            <a:spLocks noGrp="1"/>
          </p:cNvSpPr>
          <p:nvPr>
            <p:ph idx="1"/>
          </p:nvPr>
        </p:nvSpPr>
        <p:spPr>
          <a:xfrm>
            <a:off x="2286000" y="990600"/>
            <a:ext cx="6553200" cy="4525963"/>
          </a:xfrm>
        </p:spPr>
        <p:txBody>
          <a:bodyPr/>
          <a:lstStyle/>
          <a:p>
            <a:pPr eaLnBrk="1" hangingPunct="1"/>
            <a:r>
              <a:rPr lang="en-US" altLang="en-US" dirty="0">
                <a:solidFill>
                  <a:srgbClr val="000000"/>
                </a:solidFill>
              </a:rPr>
              <a:t>Railroads intimately touched countless phases of American life:</a:t>
            </a:r>
          </a:p>
          <a:p>
            <a:pPr lvl="1" eaLnBrk="1" hangingPunct="1"/>
            <a:r>
              <a:rPr lang="en-US" altLang="en-US" sz="2000" dirty="0">
                <a:solidFill>
                  <a:srgbClr val="000000"/>
                </a:solidFill>
              </a:rPr>
              <a:t>For first time, sprawling nation united in physical sense, bound with ribs of iron and steel</a:t>
            </a:r>
          </a:p>
          <a:p>
            <a:pPr lvl="1" eaLnBrk="1" hangingPunct="1"/>
            <a:r>
              <a:rPr lang="en-US" altLang="en-US" sz="2000" dirty="0">
                <a:solidFill>
                  <a:srgbClr val="000000"/>
                </a:solidFill>
              </a:rPr>
              <a:t>America</a:t>
            </a:r>
            <a:r>
              <a:rPr lang="fr-FR" altLang="ja-JP" sz="2000" dirty="0">
                <a:solidFill>
                  <a:srgbClr val="000000"/>
                </a:solidFill>
              </a:rPr>
              <a:t>'</a:t>
            </a:r>
            <a:r>
              <a:rPr lang="en-US" altLang="en-US" sz="2000" dirty="0">
                <a:solidFill>
                  <a:srgbClr val="000000"/>
                </a:solidFill>
              </a:rPr>
              <a:t>s biggest industry:</a:t>
            </a:r>
          </a:p>
          <a:p>
            <a:pPr lvl="2" eaLnBrk="1" hangingPunct="1"/>
            <a:r>
              <a:rPr lang="en-US" altLang="en-US" sz="2000" dirty="0">
                <a:solidFill>
                  <a:srgbClr val="000000"/>
                </a:solidFill>
              </a:rPr>
              <a:t>Employed more people than any other industry</a:t>
            </a:r>
          </a:p>
          <a:p>
            <a:pPr lvl="2" eaLnBrk="1" hangingPunct="1"/>
            <a:r>
              <a:rPr lang="en-US" altLang="en-US" sz="2000" dirty="0">
                <a:solidFill>
                  <a:srgbClr val="000000"/>
                </a:solidFill>
              </a:rPr>
              <a:t>Gobbled up nearly 20% of investment dollars from foreign and domestic investors</a:t>
            </a:r>
          </a:p>
          <a:p>
            <a:pPr lvl="1" eaLnBrk="1" hangingPunct="1"/>
            <a:r>
              <a:rPr lang="en-US" altLang="en-US" sz="2000" dirty="0">
                <a:solidFill>
                  <a:srgbClr val="000000"/>
                </a:solidFill>
              </a:rPr>
              <a:t>Spurred amazing economic growth post-Civil War </a:t>
            </a:r>
          </a:p>
          <a:p>
            <a:pPr lvl="1" eaLnBrk="1" hangingPunct="1"/>
            <a:endParaRPr lang="en-US" altLang="en-US" dirty="0">
              <a:solidFill>
                <a:srgbClr val="000000"/>
              </a:solidFill>
            </a:endParaRPr>
          </a:p>
          <a:p>
            <a:pPr lvl="4" eaLnBrk="1" hangingPunct="1"/>
            <a:endParaRPr lang="en-US" altLang="en-US" dirty="0">
              <a:solidFill>
                <a:srgbClr val="0000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5232409-A510-0A44-95F9-7E9AECFE798E}"/>
              </a:ext>
            </a:extLst>
          </p:cNvPr>
          <p:cNvSpPr>
            <a:spLocks noGrp="1"/>
          </p:cNvSpPr>
          <p:nvPr>
            <p:ph type="title"/>
          </p:nvPr>
        </p:nvSpPr>
        <p:spPr/>
        <p:txBody>
          <a:bodyPr/>
          <a:lstStyle/>
          <a:p>
            <a:r>
              <a:rPr lang="en-US" altLang="en-US">
                <a:solidFill>
                  <a:srgbClr val="000000"/>
                </a:solidFill>
              </a:rPr>
              <a:t>V. Revolution by Railways</a:t>
            </a:r>
            <a:br>
              <a:rPr lang="en-US" altLang="en-US">
                <a:solidFill>
                  <a:srgbClr val="000000"/>
                </a:solidFill>
              </a:rPr>
            </a:br>
            <a:r>
              <a:rPr lang="en-US" altLang="en-US">
                <a:solidFill>
                  <a:srgbClr val="000000"/>
                </a:solidFill>
              </a:rPr>
              <a:t>(cont.)</a:t>
            </a:r>
          </a:p>
        </p:txBody>
      </p:sp>
      <p:sp>
        <p:nvSpPr>
          <p:cNvPr id="20483" name="Content Placeholder 2">
            <a:extLst>
              <a:ext uri="{FF2B5EF4-FFF2-40B4-BE49-F238E27FC236}">
                <a16:creationId xmlns:a16="http://schemas.microsoft.com/office/drawing/2014/main" id="{57CA188F-9C00-EA4B-8DC5-FA5ED3396844}"/>
              </a:ext>
            </a:extLst>
          </p:cNvPr>
          <p:cNvSpPr>
            <a:spLocks noGrp="1"/>
          </p:cNvSpPr>
          <p:nvPr>
            <p:ph idx="1"/>
          </p:nvPr>
        </p:nvSpPr>
        <p:spPr>
          <a:xfrm>
            <a:off x="2133600" y="1752600"/>
            <a:ext cx="6553200" cy="4373563"/>
          </a:xfrm>
        </p:spPr>
        <p:txBody>
          <a:bodyPr/>
          <a:lstStyle/>
          <a:p>
            <a:pPr lvl="1"/>
            <a:r>
              <a:rPr lang="en-US" altLang="en-US" dirty="0">
                <a:solidFill>
                  <a:srgbClr val="000000"/>
                </a:solidFill>
              </a:rPr>
              <a:t>Stimulated mighty stream of immigration</a:t>
            </a:r>
          </a:p>
          <a:p>
            <a:r>
              <a:rPr lang="en-US" altLang="en-US" dirty="0">
                <a:solidFill>
                  <a:srgbClr val="000000"/>
                </a:solidFill>
              </a:rPr>
              <a:t>Land also felt impact:</a:t>
            </a:r>
          </a:p>
          <a:p>
            <a:pPr lvl="2"/>
            <a:r>
              <a:rPr lang="en-US" altLang="en-US" dirty="0">
                <a:solidFill>
                  <a:srgbClr val="000000"/>
                </a:solidFill>
              </a:rPr>
              <a:t>Especially broad, ecologically fragile midsection</a:t>
            </a:r>
          </a:p>
          <a:p>
            <a:pPr lvl="2"/>
            <a:r>
              <a:rPr lang="en-US" altLang="en-US" dirty="0">
                <a:solidFill>
                  <a:srgbClr val="000000"/>
                </a:solidFill>
              </a:rPr>
              <a:t>Settlers plowed up tallgrass prairies and planted well-drained, rectangular cornfields</a:t>
            </a:r>
          </a:p>
          <a:p>
            <a:pPr lvl="2"/>
            <a:r>
              <a:rPr lang="en-US" altLang="en-US" dirty="0">
                <a:solidFill>
                  <a:srgbClr val="000000"/>
                </a:solidFill>
              </a:rPr>
              <a:t>Range-fed cattle displaced buffalo, hunted to near-extinction</a:t>
            </a:r>
          </a:p>
          <a:p>
            <a:pPr lvl="2"/>
            <a:r>
              <a:rPr lang="en-US" altLang="en-US" dirty="0">
                <a:solidFill>
                  <a:srgbClr val="000000"/>
                </a:solidFill>
              </a:rPr>
              <a:t>White pine forests disappeared into lumber to build houses and fences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244A061-7015-3D46-AEFA-9F4CAC190116}"/>
              </a:ext>
            </a:extLst>
          </p:cNvPr>
          <p:cNvSpPr>
            <a:spLocks noGrp="1"/>
          </p:cNvSpPr>
          <p:nvPr>
            <p:ph type="title"/>
          </p:nvPr>
        </p:nvSpPr>
        <p:spPr/>
        <p:txBody>
          <a:bodyPr/>
          <a:lstStyle/>
          <a:p>
            <a:r>
              <a:rPr lang="en-US" altLang="en-US">
                <a:solidFill>
                  <a:srgbClr val="000000"/>
                </a:solidFill>
              </a:rPr>
              <a:t>V. Revolution by Railways</a:t>
            </a:r>
            <a:br>
              <a:rPr lang="en-US" altLang="en-US">
                <a:solidFill>
                  <a:srgbClr val="000000"/>
                </a:solidFill>
              </a:rPr>
            </a:br>
            <a:r>
              <a:rPr lang="en-US" altLang="en-US">
                <a:solidFill>
                  <a:srgbClr val="000000"/>
                </a:solidFill>
              </a:rPr>
              <a:t>(cont.)</a:t>
            </a:r>
          </a:p>
        </p:txBody>
      </p:sp>
      <p:sp>
        <p:nvSpPr>
          <p:cNvPr id="21507" name="Content Placeholder 2">
            <a:extLst>
              <a:ext uri="{FF2B5EF4-FFF2-40B4-BE49-F238E27FC236}">
                <a16:creationId xmlns:a16="http://schemas.microsoft.com/office/drawing/2014/main" id="{FE6C0C1E-9EF8-5C48-81DF-1DE4EE498986}"/>
              </a:ext>
            </a:extLst>
          </p:cNvPr>
          <p:cNvSpPr>
            <a:spLocks noGrp="1"/>
          </p:cNvSpPr>
          <p:nvPr>
            <p:ph idx="1"/>
          </p:nvPr>
        </p:nvSpPr>
        <p:spPr/>
        <p:txBody>
          <a:bodyPr/>
          <a:lstStyle/>
          <a:p>
            <a:r>
              <a:rPr lang="en-US" altLang="en-US" sz="2400" dirty="0">
                <a:solidFill>
                  <a:srgbClr val="000000"/>
                </a:solidFill>
              </a:rPr>
              <a:t>Time itself bent to railroad</a:t>
            </a:r>
            <a:r>
              <a:rPr lang="fr-FR" altLang="ja-JP" sz="2400" dirty="0">
                <a:solidFill>
                  <a:srgbClr val="000000"/>
                </a:solidFill>
              </a:rPr>
              <a:t>'</a:t>
            </a:r>
            <a:r>
              <a:rPr lang="en-US" altLang="en-US" sz="2400" dirty="0">
                <a:solidFill>
                  <a:srgbClr val="000000"/>
                </a:solidFill>
              </a:rPr>
              <a:t>s needs:</a:t>
            </a:r>
          </a:p>
          <a:p>
            <a:pPr lvl="1"/>
            <a:r>
              <a:rPr lang="en-US" altLang="en-US" sz="2400" dirty="0">
                <a:solidFill>
                  <a:srgbClr val="000000"/>
                </a:solidFill>
              </a:rPr>
              <a:t>Until 1880s, each town had its own </a:t>
            </a:r>
            <a:r>
              <a:rPr lang="ja-JP" altLang="en-US" sz="2400">
                <a:solidFill>
                  <a:srgbClr val="000000"/>
                </a:solidFill>
              </a:rPr>
              <a:t>“</a:t>
            </a:r>
            <a:r>
              <a:rPr lang="en-US" altLang="ja-JP" sz="2400" dirty="0">
                <a:solidFill>
                  <a:srgbClr val="000000"/>
                </a:solidFill>
              </a:rPr>
              <a:t>local</a:t>
            </a:r>
            <a:r>
              <a:rPr lang="ja-JP" altLang="en-US" sz="2400">
                <a:solidFill>
                  <a:srgbClr val="000000"/>
                </a:solidFill>
              </a:rPr>
              <a:t>”</a:t>
            </a:r>
            <a:r>
              <a:rPr lang="en-US" altLang="ja-JP" sz="2400" dirty="0">
                <a:solidFill>
                  <a:srgbClr val="000000"/>
                </a:solidFill>
              </a:rPr>
              <a:t> time</a:t>
            </a:r>
          </a:p>
          <a:p>
            <a:pPr lvl="1"/>
            <a:r>
              <a:rPr lang="en-US" altLang="en-US" sz="2400" dirty="0">
                <a:solidFill>
                  <a:srgbClr val="000000"/>
                </a:solidFill>
              </a:rPr>
              <a:t>On November 18, 1883, major rail lines decreed continent would be divided in four </a:t>
            </a:r>
            <a:r>
              <a:rPr lang="ja-JP" altLang="en-US" sz="2400">
                <a:solidFill>
                  <a:srgbClr val="000000"/>
                </a:solidFill>
              </a:rPr>
              <a:t>“</a:t>
            </a:r>
            <a:r>
              <a:rPr lang="en-US" altLang="ja-JP" sz="2400" dirty="0">
                <a:solidFill>
                  <a:srgbClr val="000000"/>
                </a:solidFill>
              </a:rPr>
              <a:t>time zones</a:t>
            </a:r>
            <a:r>
              <a:rPr lang="ja-JP" altLang="en-US" sz="2400">
                <a:solidFill>
                  <a:srgbClr val="000000"/>
                </a:solidFill>
              </a:rPr>
              <a:t>”</a:t>
            </a:r>
            <a:endParaRPr lang="en-US" altLang="ja-JP" sz="2400" dirty="0">
              <a:solidFill>
                <a:srgbClr val="000000"/>
              </a:solidFill>
            </a:endParaRPr>
          </a:p>
          <a:p>
            <a:pPr lvl="1"/>
            <a:r>
              <a:rPr lang="en-US" altLang="en-US" sz="2400" dirty="0">
                <a:solidFill>
                  <a:srgbClr val="000000"/>
                </a:solidFill>
              </a:rPr>
              <a:t>Most communities adopted </a:t>
            </a:r>
            <a:r>
              <a:rPr lang="ja-JP" altLang="en-US" sz="2400">
                <a:solidFill>
                  <a:srgbClr val="000000"/>
                </a:solidFill>
              </a:rPr>
              <a:t>“</a:t>
            </a:r>
            <a:r>
              <a:rPr lang="en-US" altLang="ja-JP" sz="2400" dirty="0">
                <a:solidFill>
                  <a:srgbClr val="000000"/>
                </a:solidFill>
              </a:rPr>
              <a:t>standard</a:t>
            </a:r>
            <a:r>
              <a:rPr lang="ja-JP" altLang="en-US" sz="2400">
                <a:solidFill>
                  <a:srgbClr val="000000"/>
                </a:solidFill>
              </a:rPr>
              <a:t>”</a:t>
            </a:r>
            <a:r>
              <a:rPr lang="en-US" altLang="ja-JP" sz="2400" dirty="0">
                <a:solidFill>
                  <a:srgbClr val="000000"/>
                </a:solidFill>
              </a:rPr>
              <a:t> time</a:t>
            </a:r>
          </a:p>
          <a:p>
            <a:r>
              <a:rPr lang="en-US" altLang="en-US" sz="2400" dirty="0">
                <a:solidFill>
                  <a:srgbClr val="000000"/>
                </a:solidFill>
              </a:rPr>
              <a:t>Railroads made millionaires:</a:t>
            </a:r>
          </a:p>
          <a:p>
            <a:pPr lvl="1"/>
            <a:r>
              <a:rPr lang="en-US" altLang="en-US" sz="2400" dirty="0">
                <a:solidFill>
                  <a:srgbClr val="000000"/>
                </a:solidFill>
              </a:rPr>
              <a:t>Colossal wealth amassed by stock speculators and railroad wreckers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3DF48E4-8FE9-5D42-891A-657B2C5D3165}"/>
              </a:ext>
            </a:extLst>
          </p:cNvPr>
          <p:cNvSpPr>
            <a:spLocks noGrp="1" noChangeArrowheads="1"/>
          </p:cNvSpPr>
          <p:nvPr>
            <p:ph type="title"/>
          </p:nvPr>
        </p:nvSpPr>
        <p:spPr>
          <a:xfrm>
            <a:off x="2362200" y="228600"/>
            <a:ext cx="6781800" cy="1219200"/>
          </a:xfrm>
        </p:spPr>
        <p:txBody>
          <a:bodyPr/>
          <a:lstStyle/>
          <a:p>
            <a:r>
              <a:rPr lang="en-US" altLang="en-US" sz="3200"/>
              <a:t>Section 1: A Technology Revolution</a:t>
            </a:r>
          </a:p>
        </p:txBody>
      </p:sp>
      <p:sp>
        <p:nvSpPr>
          <p:cNvPr id="20483" name="Rectangle 3">
            <a:extLst>
              <a:ext uri="{FF2B5EF4-FFF2-40B4-BE49-F238E27FC236}">
                <a16:creationId xmlns:a16="http://schemas.microsoft.com/office/drawing/2014/main" id="{BE7966C9-CA67-0F49-87A1-1B353B931C8B}"/>
              </a:ext>
            </a:extLst>
          </p:cNvPr>
          <p:cNvSpPr>
            <a:spLocks noGrp="1" noChangeArrowheads="1"/>
          </p:cNvSpPr>
          <p:nvPr>
            <p:ph type="body" idx="1"/>
          </p:nvPr>
        </p:nvSpPr>
        <p:spPr/>
        <p:txBody>
          <a:bodyPr/>
          <a:lstStyle/>
          <a:p>
            <a:pPr>
              <a:lnSpc>
                <a:spcPct val="90000"/>
              </a:lnSpc>
            </a:pPr>
            <a:r>
              <a:rPr lang="en-US" altLang="en-US" sz="2400"/>
              <a:t>America (once it was united again) quickly became an industrial powerhouse.</a:t>
            </a:r>
          </a:p>
          <a:p>
            <a:pPr>
              <a:lnSpc>
                <a:spcPct val="90000"/>
              </a:lnSpc>
            </a:pPr>
            <a:r>
              <a:rPr lang="en-US" altLang="en-US" sz="2400"/>
              <a:t>Life was still very different at this time versus today:</a:t>
            </a:r>
          </a:p>
          <a:p>
            <a:pPr lvl="1">
              <a:lnSpc>
                <a:spcPct val="90000"/>
              </a:lnSpc>
            </a:pPr>
            <a:r>
              <a:rPr lang="en-US" altLang="en-US" sz="2400"/>
              <a:t>No electric lighting meant that day and night determined life’s patterns.</a:t>
            </a:r>
          </a:p>
          <a:p>
            <a:pPr lvl="1">
              <a:lnSpc>
                <a:spcPct val="90000"/>
              </a:lnSpc>
            </a:pPr>
            <a:r>
              <a:rPr lang="en-US" altLang="en-US" sz="2400"/>
              <a:t>No refrigerators meant usage of icehouses and ice delivery (at great cost)</a:t>
            </a:r>
          </a:p>
          <a:p>
            <a:pPr lvl="1">
              <a:lnSpc>
                <a:spcPct val="90000"/>
              </a:lnSpc>
            </a:pPr>
            <a:r>
              <a:rPr lang="en-US" altLang="en-US" sz="2400"/>
              <a:t>Mail in America took 3 weeks to get coast to coast, and European news took months to receive.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C2F47BA-5CD6-AC44-9CD2-4CC8570E8B8A}"/>
              </a:ext>
            </a:extLst>
          </p:cNvPr>
          <p:cNvSpPr>
            <a:spLocks noGrp="1" noChangeArrowheads="1"/>
          </p:cNvSpPr>
          <p:nvPr>
            <p:ph type="title"/>
          </p:nvPr>
        </p:nvSpPr>
        <p:spPr/>
        <p:txBody>
          <a:bodyPr/>
          <a:lstStyle/>
          <a:p>
            <a:r>
              <a:rPr lang="en-US" altLang="en-US"/>
              <a:t>Communication Advances</a:t>
            </a:r>
          </a:p>
        </p:txBody>
      </p:sp>
      <p:sp>
        <p:nvSpPr>
          <p:cNvPr id="24579" name="Rectangle 3">
            <a:extLst>
              <a:ext uri="{FF2B5EF4-FFF2-40B4-BE49-F238E27FC236}">
                <a16:creationId xmlns:a16="http://schemas.microsoft.com/office/drawing/2014/main" id="{FE0A3470-268E-E34B-9474-7C6CED1F2E06}"/>
              </a:ext>
            </a:extLst>
          </p:cNvPr>
          <p:cNvSpPr>
            <a:spLocks noGrp="1" noChangeArrowheads="1"/>
          </p:cNvSpPr>
          <p:nvPr>
            <p:ph type="body" idx="1"/>
          </p:nvPr>
        </p:nvSpPr>
        <p:spPr>
          <a:xfrm>
            <a:off x="2438400" y="1371600"/>
            <a:ext cx="6400800" cy="5105400"/>
          </a:xfrm>
        </p:spPr>
        <p:txBody>
          <a:bodyPr/>
          <a:lstStyle/>
          <a:p>
            <a:pPr>
              <a:lnSpc>
                <a:spcPct val="90000"/>
              </a:lnSpc>
            </a:pPr>
            <a:r>
              <a:rPr lang="en-US" altLang="en-US" sz="2400"/>
              <a:t>Samuel Morse patented the code used in telegraph in 1844, which served to standardize the telegraph. (Morse code)</a:t>
            </a:r>
          </a:p>
          <a:p>
            <a:pPr>
              <a:lnSpc>
                <a:spcPct val="90000"/>
              </a:lnSpc>
            </a:pPr>
            <a:r>
              <a:rPr lang="en-US" altLang="en-US" sz="2400"/>
              <a:t>After the Civil War, several companies joined forces to form Western Union telegraph, who by 1870 had 100K miles of wire, and over 9 million messages were sent.</a:t>
            </a:r>
          </a:p>
          <a:p>
            <a:pPr>
              <a:lnSpc>
                <a:spcPct val="90000"/>
              </a:lnSpc>
            </a:pPr>
            <a:r>
              <a:rPr lang="en-US" altLang="en-US" sz="2400"/>
              <a:t>By 1900 Western Union had 900K miles of wire.</a:t>
            </a:r>
          </a:p>
          <a:p>
            <a:pPr>
              <a:lnSpc>
                <a:spcPct val="90000"/>
              </a:lnSpc>
            </a:pPr>
            <a:r>
              <a:rPr lang="en-US" altLang="en-US" sz="2400"/>
              <a:t>In 1871, this gets even better as Alexander Graham Bell invents the telephone. By 1900, 1.5 million (corded) telephones were in use.</a:t>
            </a:r>
          </a:p>
          <a:p>
            <a:pPr>
              <a:lnSpc>
                <a:spcPct val="90000"/>
              </a:lnSpc>
            </a:pPr>
            <a:endParaRPr lang="en-US" altLang="en-US" sz="24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DBA0818-555C-144E-86C1-8105D9FA6A30}"/>
              </a:ext>
            </a:extLst>
          </p:cNvPr>
          <p:cNvSpPr>
            <a:spLocks noGrp="1"/>
          </p:cNvSpPr>
          <p:nvPr>
            <p:ph type="title"/>
          </p:nvPr>
        </p:nvSpPr>
        <p:spPr>
          <a:xfrm>
            <a:off x="2438400" y="228600"/>
            <a:ext cx="6400800" cy="533400"/>
          </a:xfrm>
        </p:spPr>
        <p:txBody>
          <a:bodyPr/>
          <a:lstStyle/>
          <a:p>
            <a:pPr eaLnBrk="1" hangingPunct="1"/>
            <a:r>
              <a:rPr lang="en-US" altLang="en-US" dirty="0">
                <a:solidFill>
                  <a:srgbClr val="000000"/>
                </a:solidFill>
              </a:rPr>
              <a:t>Miracles of Mechanization</a:t>
            </a:r>
          </a:p>
        </p:txBody>
      </p:sp>
      <p:sp>
        <p:nvSpPr>
          <p:cNvPr id="29699" name="Content Placeholder 2">
            <a:extLst>
              <a:ext uri="{FF2B5EF4-FFF2-40B4-BE49-F238E27FC236}">
                <a16:creationId xmlns:a16="http://schemas.microsoft.com/office/drawing/2014/main" id="{1E838EEA-CEB0-4745-AF34-ED4B4C683BEB}"/>
              </a:ext>
            </a:extLst>
          </p:cNvPr>
          <p:cNvSpPr>
            <a:spLocks noGrp="1"/>
          </p:cNvSpPr>
          <p:nvPr>
            <p:ph idx="1"/>
          </p:nvPr>
        </p:nvSpPr>
        <p:spPr>
          <a:xfrm>
            <a:off x="2286000" y="1371600"/>
            <a:ext cx="7010400" cy="4648200"/>
          </a:xfrm>
        </p:spPr>
        <p:txBody>
          <a:bodyPr/>
          <a:lstStyle/>
          <a:p>
            <a:pPr eaLnBrk="1" hangingPunct="1"/>
            <a:r>
              <a:rPr lang="en-US" altLang="en-US" dirty="0">
                <a:solidFill>
                  <a:srgbClr val="000000"/>
                </a:solidFill>
              </a:rPr>
              <a:t>Postwar industrial expansion:</a:t>
            </a:r>
          </a:p>
          <a:p>
            <a:pPr lvl="1" eaLnBrk="1" hangingPunct="1"/>
            <a:r>
              <a:rPr lang="en-US" altLang="en-US" dirty="0">
                <a:solidFill>
                  <a:srgbClr val="000000"/>
                </a:solidFill>
              </a:rPr>
              <a:t>1860—Republic ranked fourth in world </a:t>
            </a:r>
          </a:p>
          <a:p>
            <a:pPr lvl="1" eaLnBrk="1" hangingPunct="1"/>
            <a:r>
              <a:rPr lang="en-US" altLang="en-US" dirty="0">
                <a:solidFill>
                  <a:srgbClr val="000000"/>
                </a:solidFill>
              </a:rPr>
              <a:t>1894—Republic ranked first</a:t>
            </a:r>
          </a:p>
          <a:p>
            <a:pPr lvl="1" eaLnBrk="1" hangingPunct="1"/>
            <a:r>
              <a:rPr lang="en-US" altLang="en-US" dirty="0">
                <a:solidFill>
                  <a:srgbClr val="000000"/>
                </a:solidFill>
              </a:rPr>
              <a:t>Why sudden upsurge:</a:t>
            </a:r>
          </a:p>
          <a:p>
            <a:pPr lvl="2" eaLnBrk="1" hangingPunct="1"/>
            <a:r>
              <a:rPr lang="en-US" altLang="en-US" sz="2000" dirty="0">
                <a:solidFill>
                  <a:srgbClr val="000000"/>
                </a:solidFill>
              </a:rPr>
              <a:t>Liquid capital, once scarce, now abundant</a:t>
            </a:r>
          </a:p>
          <a:p>
            <a:pPr lvl="2" eaLnBrk="1" hangingPunct="1"/>
            <a:r>
              <a:rPr lang="en-US" altLang="en-US" sz="2000" dirty="0">
                <a:solidFill>
                  <a:srgbClr val="000000"/>
                </a:solidFill>
              </a:rPr>
              <a:t>Word </a:t>
            </a:r>
            <a:r>
              <a:rPr lang="en-US" altLang="en-US" sz="2000" i="1" dirty="0">
                <a:solidFill>
                  <a:srgbClr val="000000"/>
                </a:solidFill>
              </a:rPr>
              <a:t>millionaire</a:t>
            </a:r>
            <a:r>
              <a:rPr lang="en-US" altLang="en-US" sz="2000" dirty="0">
                <a:solidFill>
                  <a:srgbClr val="000000"/>
                </a:solidFill>
              </a:rPr>
              <a:t> had not been coined until 1840s</a:t>
            </a:r>
          </a:p>
          <a:p>
            <a:pPr lvl="2" eaLnBrk="1" hangingPunct="1"/>
            <a:r>
              <a:rPr lang="en-US" altLang="en-US" sz="2000" dirty="0">
                <a:solidFill>
                  <a:srgbClr val="000000"/>
                </a:solidFill>
              </a:rPr>
              <a:t>1861: only a handful of millionaires</a:t>
            </a:r>
          </a:p>
          <a:p>
            <a:pPr lvl="2" eaLnBrk="1" hangingPunct="1"/>
            <a:r>
              <a:rPr lang="en-US" altLang="en-US" sz="2000" dirty="0">
                <a:solidFill>
                  <a:srgbClr val="000000"/>
                </a:solidFill>
              </a:rPr>
              <a:t>Civil War profiteering created huge fortunes which combined with investments from foreign capitalists</a:t>
            </a:r>
          </a:p>
          <a:p>
            <a:pPr lvl="2" eaLnBrk="1" hangingPunct="1"/>
            <a:r>
              <a:rPr lang="en-US" altLang="en-US" sz="2000" dirty="0">
                <a:solidFill>
                  <a:srgbClr val="000000"/>
                </a:solidFill>
              </a:rPr>
              <a:t>Post-1865, massive foreign investment in U.S.A.</a:t>
            </a:r>
          </a:p>
          <a:p>
            <a:pPr lvl="2" eaLnBrk="1" hangingPunct="1"/>
            <a:endParaRPr lang="en-US" altLang="en-US" dirty="0">
              <a:solidFill>
                <a:srgbClr val="000000"/>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D01794B-32AB-6A47-99E1-2B0224CA6B63}"/>
              </a:ext>
            </a:extLst>
          </p:cNvPr>
          <p:cNvSpPr>
            <a:spLocks noGrp="1"/>
          </p:cNvSpPr>
          <p:nvPr>
            <p:ph type="title"/>
          </p:nvPr>
        </p:nvSpPr>
        <p:spPr>
          <a:xfrm>
            <a:off x="2438400" y="228600"/>
            <a:ext cx="6400800" cy="533400"/>
          </a:xfrm>
        </p:spPr>
        <p:txBody>
          <a:bodyPr/>
          <a:lstStyle/>
          <a:p>
            <a:r>
              <a:rPr lang="en-US" altLang="en-US" dirty="0">
                <a:solidFill>
                  <a:srgbClr val="000000"/>
                </a:solidFill>
              </a:rPr>
              <a:t>Miracles of Mechanization</a:t>
            </a:r>
          </a:p>
        </p:txBody>
      </p:sp>
      <p:sp>
        <p:nvSpPr>
          <p:cNvPr id="33795" name="Content Placeholder 2">
            <a:extLst>
              <a:ext uri="{FF2B5EF4-FFF2-40B4-BE49-F238E27FC236}">
                <a16:creationId xmlns:a16="http://schemas.microsoft.com/office/drawing/2014/main" id="{55B87AD1-E60A-C742-A970-0FA19A8B485F}"/>
              </a:ext>
            </a:extLst>
          </p:cNvPr>
          <p:cNvSpPr>
            <a:spLocks noGrp="1"/>
          </p:cNvSpPr>
          <p:nvPr>
            <p:ph idx="1"/>
          </p:nvPr>
        </p:nvSpPr>
        <p:spPr>
          <a:xfrm>
            <a:off x="1981200" y="914400"/>
            <a:ext cx="6858000" cy="4495800"/>
          </a:xfrm>
        </p:spPr>
        <p:txBody>
          <a:bodyPr/>
          <a:lstStyle/>
          <a:p>
            <a:pPr lvl="1"/>
            <a:r>
              <a:rPr lang="en-US" altLang="en-US" dirty="0">
                <a:solidFill>
                  <a:srgbClr val="000000"/>
                </a:solidFill>
              </a:rPr>
              <a:t>Brilliant ideas gave rise to whole new businesses:</a:t>
            </a:r>
          </a:p>
          <a:p>
            <a:pPr lvl="2"/>
            <a:r>
              <a:rPr lang="en-US" altLang="en-US" dirty="0">
                <a:solidFill>
                  <a:srgbClr val="000000"/>
                </a:solidFill>
              </a:rPr>
              <a:t>Between 1860-1890, some 440,000 patents issued</a:t>
            </a:r>
          </a:p>
          <a:p>
            <a:pPr lvl="2"/>
            <a:r>
              <a:rPr lang="en-US" altLang="en-US" dirty="0">
                <a:solidFill>
                  <a:srgbClr val="000000"/>
                </a:solidFill>
              </a:rPr>
              <a:t>Business operations facilitated by cash register, stock ticker, typewriter</a:t>
            </a:r>
          </a:p>
          <a:p>
            <a:pPr lvl="2"/>
            <a:r>
              <a:rPr lang="en-US" altLang="en-US" dirty="0">
                <a:solidFill>
                  <a:srgbClr val="000000"/>
                </a:solidFill>
              </a:rPr>
              <a:t>Refrigerator car, electric dynamo, and electric railway speeded urbanization</a:t>
            </a:r>
          </a:p>
          <a:p>
            <a:pPr lvl="2"/>
            <a:r>
              <a:rPr lang="en-US" altLang="en-US" dirty="0">
                <a:solidFill>
                  <a:srgbClr val="000000"/>
                </a:solidFill>
              </a:rPr>
              <a:t>One of most ingenious inventions was telephone—Alexander Graham Bell, 1876:</a:t>
            </a:r>
          </a:p>
          <a:p>
            <a:pPr lvl="3"/>
            <a:r>
              <a:rPr lang="en-US" altLang="en-US" dirty="0">
                <a:solidFill>
                  <a:srgbClr val="000000"/>
                </a:solidFill>
              </a:rPr>
              <a:t>Created gigantic communication network</a:t>
            </a:r>
          </a:p>
          <a:p>
            <a:pPr lvl="3"/>
            <a:r>
              <a:rPr lang="en-US" altLang="en-US" dirty="0">
                <a:solidFill>
                  <a:srgbClr val="000000"/>
                </a:solidFill>
              </a:rPr>
              <a:t>Social impact when lure of </a:t>
            </a:r>
            <a:r>
              <a:rPr lang="ja-JP" altLang="en-US">
                <a:solidFill>
                  <a:srgbClr val="000000"/>
                </a:solidFill>
              </a:rPr>
              <a:t>“</a:t>
            </a:r>
            <a:r>
              <a:rPr lang="en-US" altLang="ja-JP" dirty="0">
                <a:solidFill>
                  <a:srgbClr val="000000"/>
                </a:solidFill>
              </a:rPr>
              <a:t>number please</a:t>
            </a:r>
            <a:r>
              <a:rPr lang="ja-JP" altLang="en-US">
                <a:solidFill>
                  <a:srgbClr val="000000"/>
                </a:solidFill>
              </a:rPr>
              <a:t>”</a:t>
            </a:r>
            <a:r>
              <a:rPr lang="en-US" altLang="ja-JP" dirty="0">
                <a:solidFill>
                  <a:srgbClr val="000000"/>
                </a:solidFill>
              </a:rPr>
              <a:t> took women away from stove to switchboard</a:t>
            </a:r>
            <a:endParaRPr lang="en-US" altLang="en-US" dirty="0">
              <a:solidFill>
                <a:srgbClr val="000000"/>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D34AA27-37B1-B243-90A7-10258B819936}"/>
              </a:ext>
            </a:extLst>
          </p:cNvPr>
          <p:cNvSpPr>
            <a:spLocks noGrp="1" noChangeArrowheads="1"/>
          </p:cNvSpPr>
          <p:nvPr>
            <p:ph type="title"/>
          </p:nvPr>
        </p:nvSpPr>
        <p:spPr/>
        <p:txBody>
          <a:bodyPr/>
          <a:lstStyle/>
          <a:p>
            <a:r>
              <a:rPr lang="en-US" altLang="en-US"/>
              <a:t>The Use of Electric Power</a:t>
            </a:r>
          </a:p>
        </p:txBody>
      </p:sp>
      <p:sp>
        <p:nvSpPr>
          <p:cNvPr id="25603" name="Rectangle 3">
            <a:extLst>
              <a:ext uri="{FF2B5EF4-FFF2-40B4-BE49-F238E27FC236}">
                <a16:creationId xmlns:a16="http://schemas.microsoft.com/office/drawing/2014/main" id="{2F7A548C-ADF1-B84A-A9B5-D10EE398EC90}"/>
              </a:ext>
            </a:extLst>
          </p:cNvPr>
          <p:cNvSpPr>
            <a:spLocks noGrp="1" noChangeArrowheads="1"/>
          </p:cNvSpPr>
          <p:nvPr>
            <p:ph type="body" sz="half" idx="1"/>
          </p:nvPr>
        </p:nvSpPr>
        <p:spPr>
          <a:xfrm>
            <a:off x="2438400" y="1295400"/>
            <a:ext cx="6400800" cy="4495800"/>
          </a:xfrm>
        </p:spPr>
        <p:txBody>
          <a:bodyPr/>
          <a:lstStyle/>
          <a:p>
            <a:r>
              <a:rPr lang="en-US" altLang="en-US" sz="2400"/>
              <a:t>The first pioneer in electric power use was Thomas Edison, who first invented stock tickers, then used his bonus to become a private inventor.</a:t>
            </a:r>
          </a:p>
          <a:p>
            <a:r>
              <a:rPr lang="en-US" altLang="en-US" sz="2400"/>
              <a:t>In 1877, he invented the phonograph, which played sounds similar to a record player. His first recording was “Mary had a little lamb.”</a:t>
            </a:r>
          </a:p>
          <a:p>
            <a:r>
              <a:rPr lang="en-US" altLang="en-US" sz="2400"/>
              <a:t>In 1879, following numerous failed attempts, Edison was able to invent the first electric light. (Edison Electric Company later renamed itself as General Electric)</a:t>
            </a:r>
          </a:p>
        </p:txBody>
      </p:sp>
      <p:pic>
        <p:nvPicPr>
          <p:cNvPr id="25605" name="Picture 5" descr="GE Lighting">
            <a:extLst>
              <a:ext uri="{FF2B5EF4-FFF2-40B4-BE49-F238E27FC236}">
                <a16:creationId xmlns:a16="http://schemas.microsoft.com/office/drawing/2014/main" id="{EB4C81CE-C1F3-6348-A59B-FF38D0BADB9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14600" y="5867400"/>
            <a:ext cx="4267200" cy="833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9A611100-0DDA-C947-B808-B7A346A9E49F}"/>
              </a:ext>
            </a:extLst>
          </p:cNvPr>
          <p:cNvSpPr>
            <a:spLocks noGrp="1" noChangeArrowheads="1"/>
          </p:cNvSpPr>
          <p:nvPr>
            <p:ph type="title"/>
          </p:nvPr>
        </p:nvSpPr>
        <p:spPr/>
        <p:txBody>
          <a:bodyPr/>
          <a:lstStyle/>
          <a:p>
            <a:r>
              <a:rPr lang="en-US" altLang="en-US"/>
              <a:t>A telegraph pole…</a:t>
            </a:r>
          </a:p>
        </p:txBody>
      </p:sp>
      <p:pic>
        <p:nvPicPr>
          <p:cNvPr id="48133" name="Picture 5">
            <a:extLst>
              <a:ext uri="{FF2B5EF4-FFF2-40B4-BE49-F238E27FC236}">
                <a16:creationId xmlns:a16="http://schemas.microsoft.com/office/drawing/2014/main" id="{B02CEB80-C064-7648-A484-1A2B8817A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9A4299D-ABF9-1C46-9EA3-35AEE49B8F28}"/>
              </a:ext>
            </a:extLst>
          </p:cNvPr>
          <p:cNvSpPr>
            <a:spLocks noGrp="1" noChangeArrowheads="1"/>
          </p:cNvSpPr>
          <p:nvPr>
            <p:ph type="title"/>
          </p:nvPr>
        </p:nvSpPr>
        <p:spPr/>
        <p:txBody>
          <a:bodyPr/>
          <a:lstStyle/>
          <a:p>
            <a:r>
              <a:rPr lang="en-US" altLang="en-US"/>
              <a:t>Another major innovation…</a:t>
            </a:r>
          </a:p>
        </p:txBody>
      </p:sp>
      <p:sp>
        <p:nvSpPr>
          <p:cNvPr id="27651" name="Rectangle 3">
            <a:extLst>
              <a:ext uri="{FF2B5EF4-FFF2-40B4-BE49-F238E27FC236}">
                <a16:creationId xmlns:a16="http://schemas.microsoft.com/office/drawing/2014/main" id="{F936ADE0-E5E6-B545-A23B-8629B1BE5384}"/>
              </a:ext>
            </a:extLst>
          </p:cNvPr>
          <p:cNvSpPr>
            <a:spLocks noGrp="1" noChangeArrowheads="1"/>
          </p:cNvSpPr>
          <p:nvPr>
            <p:ph type="body" idx="1"/>
          </p:nvPr>
        </p:nvSpPr>
        <p:spPr>
          <a:xfrm>
            <a:off x="2438400" y="1600200"/>
            <a:ext cx="6400800" cy="4800600"/>
          </a:xfrm>
        </p:spPr>
        <p:txBody>
          <a:bodyPr/>
          <a:lstStyle/>
          <a:p>
            <a:pPr>
              <a:lnSpc>
                <a:spcPct val="90000"/>
              </a:lnSpc>
            </a:pPr>
            <a:r>
              <a:rPr lang="en-US" altLang="en-US"/>
              <a:t>Was the Bessemer process, which enabled us to produce steel.</a:t>
            </a:r>
          </a:p>
          <a:p>
            <a:pPr>
              <a:lnSpc>
                <a:spcPct val="90000"/>
              </a:lnSpc>
            </a:pPr>
            <a:r>
              <a:rPr lang="en-US" altLang="en-US"/>
              <a:t>Steel production helped drive out iron, which was heavier and less workable.</a:t>
            </a:r>
          </a:p>
          <a:p>
            <a:pPr>
              <a:lnSpc>
                <a:spcPct val="90000"/>
              </a:lnSpc>
            </a:pPr>
            <a:r>
              <a:rPr lang="en-US" altLang="en-US"/>
              <a:t>The greatest monument to Bessemer steel was the Brooklyn Bridge, completed in May of 1883.</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8735-7C03-994E-B943-CE0DC666BE19}"/>
              </a:ext>
            </a:extLst>
          </p:cNvPr>
          <p:cNvSpPr>
            <a:spLocks noGrp="1"/>
          </p:cNvSpPr>
          <p:nvPr>
            <p:ph type="title"/>
          </p:nvPr>
        </p:nvSpPr>
        <p:spPr/>
        <p:txBody>
          <a:bodyPr rtlCol="0">
            <a:normAutofit/>
          </a:bodyPr>
          <a:lstStyle/>
          <a:p>
            <a:pPr algn="r" eaLnBrk="1" fontAlgn="auto" hangingPunct="1">
              <a:spcAft>
                <a:spcPts val="0"/>
              </a:spcAft>
              <a:defRPr/>
            </a:pPr>
            <a:r>
              <a:rPr lang="en-US" dirty="0">
                <a:solidFill>
                  <a:srgbClr val="000000"/>
                </a:solidFill>
                <a:ea typeface="+mj-ea"/>
                <a:cs typeface="+mj-cs"/>
              </a:rPr>
              <a:t>Carnegie and Other Sultans of Steel</a:t>
            </a:r>
          </a:p>
        </p:txBody>
      </p:sp>
      <p:sp>
        <p:nvSpPr>
          <p:cNvPr id="41987" name="Content Placeholder 2">
            <a:extLst>
              <a:ext uri="{FF2B5EF4-FFF2-40B4-BE49-F238E27FC236}">
                <a16:creationId xmlns:a16="http://schemas.microsoft.com/office/drawing/2014/main" id="{5FDD0FB7-586D-EE4C-9DF1-FB9D16287220}"/>
              </a:ext>
            </a:extLst>
          </p:cNvPr>
          <p:cNvSpPr>
            <a:spLocks noGrp="1"/>
          </p:cNvSpPr>
          <p:nvPr>
            <p:ph idx="1"/>
          </p:nvPr>
        </p:nvSpPr>
        <p:spPr>
          <a:xfrm>
            <a:off x="2133600" y="1447800"/>
            <a:ext cx="7010400" cy="4525963"/>
          </a:xfrm>
        </p:spPr>
        <p:txBody>
          <a:bodyPr/>
          <a:lstStyle/>
          <a:p>
            <a:pPr eaLnBrk="1" hangingPunct="1"/>
            <a:r>
              <a:rPr lang="en-US" altLang="en-US" dirty="0">
                <a:solidFill>
                  <a:srgbClr val="000000"/>
                </a:solidFill>
              </a:rPr>
              <a:t>Andrew Carnegie—kingpin </a:t>
            </a:r>
            <a:r>
              <a:rPr lang="en-US" altLang="en-US" dirty="0" err="1">
                <a:solidFill>
                  <a:srgbClr val="000000"/>
                </a:solidFill>
              </a:rPr>
              <a:t>steelmaster</a:t>
            </a:r>
            <a:r>
              <a:rPr lang="en-US" altLang="en-US" dirty="0">
                <a:solidFill>
                  <a:srgbClr val="000000"/>
                </a:solidFill>
              </a:rPr>
              <a:t>:</a:t>
            </a:r>
          </a:p>
          <a:p>
            <a:pPr lvl="1" eaLnBrk="1" hangingPunct="1"/>
            <a:r>
              <a:rPr lang="en-US" altLang="en-US" dirty="0">
                <a:solidFill>
                  <a:srgbClr val="000000"/>
                </a:solidFill>
              </a:rPr>
              <a:t>Gifted organizer and administrator:</a:t>
            </a:r>
          </a:p>
          <a:p>
            <a:pPr lvl="2" eaLnBrk="1" hangingPunct="1"/>
            <a:r>
              <a:rPr lang="en-US" altLang="en-US" sz="2200" dirty="0">
                <a:solidFill>
                  <a:srgbClr val="000000"/>
                </a:solidFill>
              </a:rPr>
              <a:t>Succeeded by picking high-class associates</a:t>
            </a:r>
          </a:p>
          <a:p>
            <a:pPr lvl="2" eaLnBrk="1" hangingPunct="1"/>
            <a:r>
              <a:rPr lang="en-US" altLang="en-US" sz="2200" dirty="0">
                <a:solidFill>
                  <a:srgbClr val="000000"/>
                </a:solidFill>
              </a:rPr>
              <a:t>Eliminated many middlemen</a:t>
            </a:r>
          </a:p>
          <a:p>
            <a:pPr lvl="2" eaLnBrk="1" hangingPunct="1"/>
            <a:r>
              <a:rPr lang="en-US" altLang="en-US" sz="2200" dirty="0">
                <a:solidFill>
                  <a:srgbClr val="000000"/>
                </a:solidFill>
              </a:rPr>
              <a:t>His partnership involved about 40 </a:t>
            </a:r>
            <a:r>
              <a:rPr lang="ja-JP" altLang="en-US" sz="2200">
                <a:solidFill>
                  <a:srgbClr val="000000"/>
                </a:solidFill>
              </a:rPr>
              <a:t>“</a:t>
            </a:r>
            <a:r>
              <a:rPr lang="en-US" altLang="ja-JP" sz="2200" dirty="0">
                <a:solidFill>
                  <a:srgbClr val="000000"/>
                </a:solidFill>
              </a:rPr>
              <a:t>Pittsburgh millionaires</a:t>
            </a:r>
            <a:r>
              <a:rPr lang="ja-JP" altLang="en-US" sz="2200">
                <a:solidFill>
                  <a:srgbClr val="000000"/>
                </a:solidFill>
              </a:rPr>
              <a:t>”</a:t>
            </a:r>
            <a:endParaRPr lang="en-US" altLang="ja-JP" sz="2200" dirty="0">
              <a:solidFill>
                <a:srgbClr val="000000"/>
              </a:solidFill>
            </a:endParaRPr>
          </a:p>
          <a:p>
            <a:pPr lvl="2" eaLnBrk="1" hangingPunct="1"/>
            <a:r>
              <a:rPr lang="en-US" altLang="en-US" sz="2200" dirty="0">
                <a:solidFill>
                  <a:srgbClr val="000000"/>
                </a:solidFill>
              </a:rPr>
              <a:t>By 1900, he produced ¼ of nation</a:t>
            </a:r>
            <a:r>
              <a:rPr lang="fr-FR" altLang="ja-JP" sz="2200" dirty="0">
                <a:solidFill>
                  <a:srgbClr val="000000"/>
                </a:solidFill>
              </a:rPr>
              <a:t>'</a:t>
            </a:r>
            <a:r>
              <a:rPr lang="en-US" altLang="en-US" sz="2200" dirty="0">
                <a:solidFill>
                  <a:srgbClr val="000000"/>
                </a:solidFill>
              </a:rPr>
              <a:t>s Bessemer steel:</a:t>
            </a:r>
          </a:p>
          <a:p>
            <a:pPr lvl="3" eaLnBrk="1" hangingPunct="1"/>
            <a:r>
              <a:rPr lang="en-US" altLang="en-US" dirty="0">
                <a:solidFill>
                  <a:srgbClr val="000000"/>
                </a:solidFill>
              </a:rPr>
              <a:t>Partners, pre-income tax days, divided profits of $40 million a year as take-home pay</a:t>
            </a:r>
          </a:p>
          <a:p>
            <a:pPr lvl="3" eaLnBrk="1" hangingPunct="1"/>
            <a:r>
              <a:rPr lang="ja-JP" altLang="en-US">
                <a:solidFill>
                  <a:srgbClr val="000000"/>
                </a:solidFill>
              </a:rPr>
              <a:t>“</a:t>
            </a:r>
            <a:r>
              <a:rPr lang="en-US" altLang="ja-JP" dirty="0">
                <a:solidFill>
                  <a:srgbClr val="000000"/>
                </a:solidFill>
              </a:rPr>
              <a:t>Napoleon of the Smokestacks</a:t>
            </a:r>
            <a:r>
              <a:rPr lang="ja-JP" altLang="en-US">
                <a:solidFill>
                  <a:srgbClr val="000000"/>
                </a:solidFill>
              </a:rPr>
              <a:t>”</a:t>
            </a:r>
            <a:r>
              <a:rPr lang="en-US" altLang="ja-JP" dirty="0">
                <a:solidFill>
                  <a:srgbClr val="000000"/>
                </a:solidFill>
              </a:rPr>
              <a:t> received $25 million</a:t>
            </a:r>
          </a:p>
          <a:p>
            <a:pPr eaLnBrk="1" hangingPunct="1"/>
            <a:endParaRPr lang="en-US" altLang="en-US" dirty="0">
              <a:solidFill>
                <a:srgbClr val="00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5D54986-863B-E747-8F0A-4363651B1642}"/>
              </a:ext>
            </a:extLst>
          </p:cNvPr>
          <p:cNvSpPr>
            <a:spLocks noGrp="1" noChangeArrowheads="1"/>
          </p:cNvSpPr>
          <p:nvPr>
            <p:ph type="title"/>
          </p:nvPr>
        </p:nvSpPr>
        <p:spPr/>
        <p:txBody>
          <a:bodyPr/>
          <a:lstStyle/>
          <a:p>
            <a:r>
              <a:rPr lang="en-US" altLang="en-US"/>
              <a:t>My Brooklyn Bridge picture…</a:t>
            </a:r>
          </a:p>
        </p:txBody>
      </p:sp>
      <p:pic>
        <p:nvPicPr>
          <p:cNvPr id="50180" name="Picture 4">
            <a:extLst>
              <a:ext uri="{FF2B5EF4-FFF2-40B4-BE49-F238E27FC236}">
                <a16:creationId xmlns:a16="http://schemas.microsoft.com/office/drawing/2014/main" id="{559A327C-6D86-C043-A0A3-D408A1BC9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74676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A3BEBC7-5D06-294B-A228-8F74274CD97C}"/>
              </a:ext>
            </a:extLst>
          </p:cNvPr>
          <p:cNvSpPr>
            <a:spLocks noGrp="1" noChangeArrowheads="1"/>
          </p:cNvSpPr>
          <p:nvPr>
            <p:ph type="title"/>
          </p:nvPr>
        </p:nvSpPr>
        <p:spPr/>
        <p:txBody>
          <a:bodyPr/>
          <a:lstStyle/>
          <a:p>
            <a:r>
              <a:rPr lang="en-US" altLang="en-US"/>
              <a:t>The Debate over the Industrialists</a:t>
            </a:r>
          </a:p>
        </p:txBody>
      </p:sp>
      <p:sp>
        <p:nvSpPr>
          <p:cNvPr id="30723" name="Rectangle 3">
            <a:extLst>
              <a:ext uri="{FF2B5EF4-FFF2-40B4-BE49-F238E27FC236}">
                <a16:creationId xmlns:a16="http://schemas.microsoft.com/office/drawing/2014/main" id="{1392FB26-7B6A-D24A-8940-ECF92FA2AE5F}"/>
              </a:ext>
            </a:extLst>
          </p:cNvPr>
          <p:cNvSpPr>
            <a:spLocks noGrp="1" noChangeArrowheads="1"/>
          </p:cNvSpPr>
          <p:nvPr>
            <p:ph type="body" idx="1"/>
          </p:nvPr>
        </p:nvSpPr>
        <p:spPr>
          <a:xfrm>
            <a:off x="2438400" y="1447800"/>
            <a:ext cx="6400800" cy="5181600"/>
          </a:xfrm>
        </p:spPr>
        <p:txBody>
          <a:bodyPr/>
          <a:lstStyle/>
          <a:p>
            <a:pPr>
              <a:lnSpc>
                <a:spcPct val="90000"/>
              </a:lnSpc>
            </a:pPr>
            <a:r>
              <a:rPr lang="en-US" altLang="en-US" sz="2400"/>
              <a:t>Some circles of history considered the business tycoons of the 1800s “robber barons” because they took way more than they gave back to society.</a:t>
            </a:r>
          </a:p>
          <a:p>
            <a:pPr>
              <a:lnSpc>
                <a:spcPct val="90000"/>
              </a:lnSpc>
            </a:pPr>
            <a:r>
              <a:rPr lang="en-US" altLang="en-US" sz="2400"/>
              <a:t>Others believe these men were “captains of industry” because they did indeed contribute to society through their production and employment levels.</a:t>
            </a:r>
          </a:p>
          <a:p>
            <a:pPr>
              <a:lnSpc>
                <a:spcPct val="90000"/>
              </a:lnSpc>
            </a:pPr>
            <a:r>
              <a:rPr lang="en-US" altLang="en-US" sz="2400"/>
              <a:t>A good example of this was Andrew Carnegie, who controlled the steel industry. He drove competitors out of the steel market, and his labor practices were questionable. Yet he donated $350 million to philanthropy.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85B5954-FF1F-BE46-A88E-A1A2845CE90B}"/>
              </a:ext>
            </a:extLst>
          </p:cNvPr>
          <p:cNvSpPr>
            <a:spLocks noGrp="1" noChangeArrowheads="1"/>
          </p:cNvSpPr>
          <p:nvPr>
            <p:ph type="title"/>
          </p:nvPr>
        </p:nvSpPr>
        <p:spPr>
          <a:xfrm>
            <a:off x="2438400" y="228600"/>
            <a:ext cx="6553200" cy="1219200"/>
          </a:xfrm>
        </p:spPr>
        <p:txBody>
          <a:bodyPr/>
          <a:lstStyle/>
          <a:p>
            <a:r>
              <a:rPr lang="en-US" altLang="en-US" sz="3200"/>
              <a:t>Industrialists and Social Darwinism</a:t>
            </a:r>
          </a:p>
        </p:txBody>
      </p:sp>
      <p:sp>
        <p:nvSpPr>
          <p:cNvPr id="31747" name="Rectangle 3">
            <a:extLst>
              <a:ext uri="{FF2B5EF4-FFF2-40B4-BE49-F238E27FC236}">
                <a16:creationId xmlns:a16="http://schemas.microsoft.com/office/drawing/2014/main" id="{9B5E1856-7C3D-D840-9735-42223381FBCE}"/>
              </a:ext>
            </a:extLst>
          </p:cNvPr>
          <p:cNvSpPr>
            <a:spLocks noGrp="1" noChangeArrowheads="1"/>
          </p:cNvSpPr>
          <p:nvPr>
            <p:ph type="body" idx="1"/>
          </p:nvPr>
        </p:nvSpPr>
        <p:spPr/>
        <p:txBody>
          <a:bodyPr/>
          <a:lstStyle/>
          <a:p>
            <a:pPr>
              <a:lnSpc>
                <a:spcPct val="90000"/>
              </a:lnSpc>
            </a:pPr>
            <a:r>
              <a:rPr lang="en-US" altLang="en-US" sz="2400"/>
              <a:t>Social Darwinism uses Darwin’s evolutionary theory and applies it to business.</a:t>
            </a:r>
          </a:p>
          <a:p>
            <a:pPr>
              <a:lnSpc>
                <a:spcPct val="90000"/>
              </a:lnSpc>
            </a:pPr>
            <a:r>
              <a:rPr lang="en-US" altLang="en-US" sz="2400"/>
              <a:t>This meant the most “fit” businesses would survive, the others wouldn’t, and the government should back off.</a:t>
            </a:r>
          </a:p>
          <a:p>
            <a:pPr>
              <a:lnSpc>
                <a:spcPct val="90000"/>
              </a:lnSpc>
            </a:pPr>
            <a:r>
              <a:rPr lang="en-US" altLang="en-US" sz="2400"/>
              <a:t>The problem with this was that </a:t>
            </a:r>
            <a:r>
              <a:rPr lang="en-US" altLang="en-US" sz="2400" b="1"/>
              <a:t>monopolies</a:t>
            </a:r>
            <a:r>
              <a:rPr lang="en-US" altLang="en-US" sz="2400"/>
              <a:t> and </a:t>
            </a:r>
            <a:r>
              <a:rPr lang="en-US" altLang="en-US" sz="2400" b="1"/>
              <a:t>consolidation</a:t>
            </a:r>
            <a:r>
              <a:rPr lang="en-US" altLang="en-US" sz="2400"/>
              <a:t> made this tough.</a:t>
            </a:r>
          </a:p>
          <a:p>
            <a:pPr>
              <a:lnSpc>
                <a:spcPct val="90000"/>
              </a:lnSpc>
            </a:pPr>
            <a:r>
              <a:rPr lang="en-US" altLang="en-US" sz="2400"/>
              <a:t>A monopoly is where a customer wishing to purchase something can only buy it from one company, because only one exists.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0878193-4B5E-644A-B464-CDE53C8A3309}"/>
              </a:ext>
            </a:extLst>
          </p:cNvPr>
          <p:cNvSpPr>
            <a:spLocks noGrp="1" noChangeArrowheads="1"/>
          </p:cNvSpPr>
          <p:nvPr>
            <p:ph type="title"/>
          </p:nvPr>
        </p:nvSpPr>
        <p:spPr/>
        <p:txBody>
          <a:bodyPr/>
          <a:lstStyle/>
          <a:p>
            <a:r>
              <a:rPr lang="en-US" altLang="en-US"/>
              <a:t>But all this was to change:</a:t>
            </a:r>
          </a:p>
        </p:txBody>
      </p:sp>
      <p:sp>
        <p:nvSpPr>
          <p:cNvPr id="21507" name="Rectangle 3">
            <a:extLst>
              <a:ext uri="{FF2B5EF4-FFF2-40B4-BE49-F238E27FC236}">
                <a16:creationId xmlns:a16="http://schemas.microsoft.com/office/drawing/2014/main" id="{AD679AD2-D34E-0A4B-97F8-4A53BEEE5D0E}"/>
              </a:ext>
            </a:extLst>
          </p:cNvPr>
          <p:cNvSpPr>
            <a:spLocks noGrp="1" noChangeArrowheads="1"/>
          </p:cNvSpPr>
          <p:nvPr>
            <p:ph type="body" idx="1"/>
          </p:nvPr>
        </p:nvSpPr>
        <p:spPr/>
        <p:txBody>
          <a:bodyPr/>
          <a:lstStyle/>
          <a:p>
            <a:r>
              <a:rPr lang="en-US" altLang="en-US" sz="2400"/>
              <a:t>New ideas and inventions arrived in multitudes between 1865 and 1900. </a:t>
            </a:r>
          </a:p>
          <a:p>
            <a:r>
              <a:rPr lang="en-US" altLang="en-US" sz="2400"/>
              <a:t>From 1780 to 1860, the US Patent Office issued 36,000 patents. Between 1860 and 1890, 500,000 patents were issued. </a:t>
            </a:r>
          </a:p>
          <a:p>
            <a:pPr lvl="1"/>
            <a:r>
              <a:rPr lang="en-US" altLang="en-US" sz="2200"/>
              <a:t>These inventions included the typewriter, sewing machine, and phonograph.</a:t>
            </a:r>
          </a:p>
          <a:p>
            <a:pPr lvl="1"/>
            <a:r>
              <a:rPr lang="en-US" altLang="en-US" sz="2200"/>
              <a:t>Other fields were also impacted greatly by advances in technology.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655817D-210E-B547-97B0-4C523C035B3B}"/>
              </a:ext>
            </a:extLst>
          </p:cNvPr>
          <p:cNvSpPr>
            <a:spLocks noGrp="1" noChangeArrowheads="1"/>
          </p:cNvSpPr>
          <p:nvPr>
            <p:ph type="title"/>
          </p:nvPr>
        </p:nvSpPr>
        <p:spPr/>
        <p:txBody>
          <a:bodyPr/>
          <a:lstStyle/>
          <a:p>
            <a:r>
              <a:rPr lang="en-US" altLang="en-US"/>
              <a:t>Why do monopolies matter?</a:t>
            </a:r>
          </a:p>
        </p:txBody>
      </p:sp>
      <p:sp>
        <p:nvSpPr>
          <p:cNvPr id="32771" name="Rectangle 3">
            <a:extLst>
              <a:ext uri="{FF2B5EF4-FFF2-40B4-BE49-F238E27FC236}">
                <a16:creationId xmlns:a16="http://schemas.microsoft.com/office/drawing/2014/main" id="{F3BB75E8-37DC-E94A-BC18-67DE86661940}"/>
              </a:ext>
            </a:extLst>
          </p:cNvPr>
          <p:cNvSpPr>
            <a:spLocks noGrp="1" noChangeArrowheads="1"/>
          </p:cNvSpPr>
          <p:nvPr>
            <p:ph type="body" idx="1"/>
          </p:nvPr>
        </p:nvSpPr>
        <p:spPr/>
        <p:txBody>
          <a:bodyPr/>
          <a:lstStyle/>
          <a:p>
            <a:pPr>
              <a:lnSpc>
                <a:spcPct val="90000"/>
              </a:lnSpc>
            </a:pPr>
            <a:r>
              <a:rPr lang="en-US" altLang="en-US" sz="2400"/>
              <a:t>When a company is a monopoly, they then also control the prices.</a:t>
            </a:r>
          </a:p>
          <a:p>
            <a:pPr>
              <a:lnSpc>
                <a:spcPct val="90000"/>
              </a:lnSpc>
            </a:pPr>
            <a:r>
              <a:rPr lang="en-US" altLang="en-US" sz="2400"/>
              <a:t>Some companies consolidated, both vertically and horizontally in order to gain total control of consumption.</a:t>
            </a:r>
          </a:p>
          <a:p>
            <a:pPr>
              <a:lnSpc>
                <a:spcPct val="90000"/>
              </a:lnSpc>
            </a:pPr>
            <a:r>
              <a:rPr lang="en-US" altLang="en-US" sz="2400"/>
              <a:t>In either case, they controlled the market, and this was bad for both the employees, who only could work for 1 company, and consumers, who could only buy from 1 company.</a:t>
            </a:r>
          </a:p>
          <a:p>
            <a:pPr>
              <a:lnSpc>
                <a:spcPct val="90000"/>
              </a:lnSpc>
            </a:pPr>
            <a:r>
              <a:rPr lang="en-US" altLang="en-US" sz="2400"/>
              <a:t>So, this ultimately hurts the people, like you and me!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9D149E6-0220-BB45-922A-0C0AB3875A8C}"/>
              </a:ext>
            </a:extLst>
          </p:cNvPr>
          <p:cNvSpPr>
            <a:spLocks noGrp="1"/>
          </p:cNvSpPr>
          <p:nvPr>
            <p:ph type="title"/>
          </p:nvPr>
        </p:nvSpPr>
        <p:spPr>
          <a:xfrm>
            <a:off x="2438400" y="228600"/>
            <a:ext cx="6400800" cy="381000"/>
          </a:xfrm>
        </p:spPr>
        <p:txBody>
          <a:bodyPr/>
          <a:lstStyle/>
          <a:p>
            <a:r>
              <a:rPr lang="en-US" altLang="en-US" dirty="0">
                <a:solidFill>
                  <a:srgbClr val="000000"/>
                </a:solidFill>
              </a:rPr>
              <a:t>Monopoly types…</a:t>
            </a:r>
          </a:p>
        </p:txBody>
      </p:sp>
      <p:sp>
        <p:nvSpPr>
          <p:cNvPr id="36867" name="Content Placeholder 2">
            <a:extLst>
              <a:ext uri="{FF2B5EF4-FFF2-40B4-BE49-F238E27FC236}">
                <a16:creationId xmlns:a16="http://schemas.microsoft.com/office/drawing/2014/main" id="{8AACC9A5-84A1-1843-B904-CE844C5AADC7}"/>
              </a:ext>
            </a:extLst>
          </p:cNvPr>
          <p:cNvSpPr>
            <a:spLocks noGrp="1"/>
          </p:cNvSpPr>
          <p:nvPr>
            <p:ph idx="1"/>
          </p:nvPr>
        </p:nvSpPr>
        <p:spPr>
          <a:xfrm>
            <a:off x="2133600" y="990600"/>
            <a:ext cx="6727371" cy="4495800"/>
          </a:xfrm>
        </p:spPr>
        <p:txBody>
          <a:bodyPr/>
          <a:lstStyle/>
          <a:p>
            <a:r>
              <a:rPr lang="en-US" altLang="en-US" dirty="0">
                <a:solidFill>
                  <a:srgbClr val="000000"/>
                </a:solidFill>
              </a:rPr>
              <a:t>Carnegie pioneered creative entrepreneurial tactic of </a:t>
            </a:r>
            <a:r>
              <a:rPr lang="en-US" altLang="en-US" b="1" dirty="0">
                <a:solidFill>
                  <a:srgbClr val="000000"/>
                </a:solidFill>
              </a:rPr>
              <a:t>vertical integration:</a:t>
            </a:r>
          </a:p>
          <a:p>
            <a:pPr lvl="3"/>
            <a:r>
              <a:rPr lang="en-US" altLang="en-US" dirty="0">
                <a:solidFill>
                  <a:srgbClr val="000000"/>
                </a:solidFill>
              </a:rPr>
              <a:t>Combine into one organization all phases of manufacturing from mining to marketing</a:t>
            </a:r>
          </a:p>
          <a:p>
            <a:pPr lvl="3"/>
            <a:r>
              <a:rPr lang="en-US" altLang="en-US" dirty="0">
                <a:solidFill>
                  <a:srgbClr val="000000"/>
                </a:solidFill>
              </a:rPr>
              <a:t>Goal to improve efficiency by:</a:t>
            </a:r>
          </a:p>
          <a:p>
            <a:pPr lvl="4"/>
            <a:r>
              <a:rPr lang="en-US" altLang="en-US" dirty="0">
                <a:solidFill>
                  <a:srgbClr val="000000"/>
                </a:solidFill>
              </a:rPr>
              <a:t>Making supplies more reliable</a:t>
            </a:r>
          </a:p>
          <a:p>
            <a:pPr lvl="4"/>
            <a:r>
              <a:rPr lang="en-US" altLang="en-US" dirty="0">
                <a:solidFill>
                  <a:srgbClr val="000000"/>
                </a:solidFill>
              </a:rPr>
              <a:t>Control product quality at all stages of production</a:t>
            </a:r>
          </a:p>
          <a:p>
            <a:pPr lvl="4"/>
            <a:r>
              <a:rPr lang="en-US" altLang="en-US" dirty="0">
                <a:solidFill>
                  <a:srgbClr val="000000"/>
                </a:solidFill>
              </a:rPr>
              <a:t>Eliminate middlemen</a:t>
            </a:r>
            <a:r>
              <a:rPr lang="fr-FR" altLang="ja-JP" dirty="0">
                <a:solidFill>
                  <a:srgbClr val="000000"/>
                </a:solidFill>
              </a:rPr>
              <a:t>'</a:t>
            </a:r>
            <a:r>
              <a:rPr lang="en-US" altLang="en-US" dirty="0">
                <a:solidFill>
                  <a:srgbClr val="000000"/>
                </a:solidFill>
              </a:rPr>
              <a:t>s fees</a:t>
            </a:r>
          </a:p>
          <a:p>
            <a:pPr lvl="1"/>
            <a:r>
              <a:rPr lang="en-US" altLang="en-US" dirty="0">
                <a:solidFill>
                  <a:srgbClr val="000000"/>
                </a:solidFill>
              </a:rPr>
              <a:t>John D. Rockefeller mastered technique of </a:t>
            </a:r>
            <a:r>
              <a:rPr lang="en-US" altLang="en-US" b="1" dirty="0">
                <a:solidFill>
                  <a:srgbClr val="000000"/>
                </a:solidFill>
              </a:rPr>
              <a:t>horizontal integration</a:t>
            </a:r>
            <a:r>
              <a:rPr lang="en-US" altLang="en-US" dirty="0">
                <a:solidFill>
                  <a:srgbClr val="000000"/>
                </a:solidFill>
              </a:rPr>
              <a:t>:</a:t>
            </a:r>
          </a:p>
          <a:p>
            <a:pPr lvl="4"/>
            <a:r>
              <a:rPr lang="en-US" altLang="en-US" dirty="0">
                <a:solidFill>
                  <a:srgbClr val="000000"/>
                </a:solidFill>
              </a:rPr>
              <a:t>Allying with competitors to monopolize a market</a:t>
            </a:r>
          </a:p>
          <a:p>
            <a:pPr lvl="2"/>
            <a:endParaRPr lang="en-US" altLang="en-US" dirty="0">
              <a:solidFill>
                <a:srgbClr val="00000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C056-20C5-214A-82FE-AB51D33746F3}"/>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rgbClr val="000000"/>
                </a:solidFill>
                <a:ea typeface="+mj-ea"/>
                <a:cs typeface="+mj-cs"/>
              </a:rPr>
              <a:t>XVI. The Impact of the New Industrial Revolution on America</a:t>
            </a:r>
          </a:p>
        </p:txBody>
      </p:sp>
      <p:sp>
        <p:nvSpPr>
          <p:cNvPr id="63491" name="Content Placeholder 2">
            <a:extLst>
              <a:ext uri="{FF2B5EF4-FFF2-40B4-BE49-F238E27FC236}">
                <a16:creationId xmlns:a16="http://schemas.microsoft.com/office/drawing/2014/main" id="{52554F7F-47E4-8D4D-8A0E-5101B7EFB0B3}"/>
              </a:ext>
            </a:extLst>
          </p:cNvPr>
          <p:cNvSpPr>
            <a:spLocks noGrp="1"/>
          </p:cNvSpPr>
          <p:nvPr>
            <p:ph idx="1"/>
          </p:nvPr>
        </p:nvSpPr>
        <p:spPr/>
        <p:txBody>
          <a:bodyPr/>
          <a:lstStyle/>
          <a:p>
            <a:pPr eaLnBrk="1" hangingPunct="1"/>
            <a:r>
              <a:rPr lang="en-US" altLang="en-US">
                <a:solidFill>
                  <a:srgbClr val="000000"/>
                </a:solidFill>
              </a:rPr>
              <a:t>Economic miracles:</a:t>
            </a:r>
          </a:p>
          <a:p>
            <a:pPr lvl="2" eaLnBrk="1" hangingPunct="1"/>
            <a:r>
              <a:rPr lang="en-US" altLang="en-US">
                <a:solidFill>
                  <a:srgbClr val="000000"/>
                </a:solidFill>
              </a:rPr>
              <a:t>Standards of living rose sharply</a:t>
            </a:r>
          </a:p>
          <a:p>
            <a:pPr lvl="2" eaLnBrk="1" hangingPunct="1"/>
            <a:r>
              <a:rPr lang="en-US" altLang="en-US">
                <a:solidFill>
                  <a:srgbClr val="000000"/>
                </a:solidFill>
              </a:rPr>
              <a:t>U.S. workers enjoyed more physical comforts than in other industrial nations</a:t>
            </a:r>
          </a:p>
          <a:p>
            <a:pPr lvl="2" eaLnBrk="1" hangingPunct="1"/>
            <a:r>
              <a:rPr lang="en-US" altLang="en-US">
                <a:solidFill>
                  <a:srgbClr val="000000"/>
                </a:solidFill>
              </a:rPr>
              <a:t>Cities mushroomed as factories demanded more labor and more immigrants arrived seeking jobs (see Map 24.2)</a:t>
            </a:r>
          </a:p>
          <a:p>
            <a:pPr lvl="2" eaLnBrk="1" hangingPunct="1"/>
            <a:r>
              <a:rPr lang="en-US" altLang="en-US">
                <a:solidFill>
                  <a:srgbClr val="000000"/>
                </a:solidFill>
              </a:rPr>
              <a:t>Federal authority now committed to decades of corporation curbing and </a:t>
            </a:r>
            <a:r>
              <a:rPr lang="ja-JP" altLang="en-US">
                <a:solidFill>
                  <a:srgbClr val="000000"/>
                </a:solidFill>
              </a:rPr>
              <a:t>“</a:t>
            </a:r>
            <a:r>
              <a:rPr lang="en-US" altLang="ja-JP">
                <a:solidFill>
                  <a:srgbClr val="000000"/>
                </a:solidFill>
              </a:rPr>
              <a:t>trust-busting</a:t>
            </a:r>
            <a:r>
              <a:rPr lang="ja-JP" altLang="en-US">
                <a:solidFill>
                  <a:srgbClr val="000000"/>
                </a:solidFill>
              </a:rPr>
              <a:t>”</a:t>
            </a:r>
            <a:endParaRPr lang="en-US" altLang="ja-JP">
              <a:solidFill>
                <a:srgbClr val="000000"/>
              </a:solidFill>
            </a:endParaRPr>
          </a:p>
          <a:p>
            <a:pPr lvl="2" eaLnBrk="1" hangingPunct="1"/>
            <a:r>
              <a:rPr lang="en-US" altLang="en-US">
                <a:solidFill>
                  <a:srgbClr val="000000"/>
                </a:solidFill>
              </a:rPr>
              <a:t>Very concept of time revolutionized:</a:t>
            </a:r>
          </a:p>
          <a:p>
            <a:pPr lvl="3" eaLnBrk="1" hangingPunct="1"/>
            <a:r>
              <a:rPr lang="en-US" altLang="en-US">
                <a:solidFill>
                  <a:srgbClr val="000000"/>
                </a:solidFill>
              </a:rPr>
              <a:t>Not by clock of nature but by factory whistle</a:t>
            </a:r>
          </a:p>
          <a:p>
            <a:pPr lvl="1" eaLnBrk="1" hangingPunct="1"/>
            <a:endParaRPr lang="en-US" altLang="en-US">
              <a:solidFill>
                <a:srgbClr val="00000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1AA4080-0590-0247-A9E2-4CDA496E74FB}"/>
              </a:ext>
            </a:extLst>
          </p:cNvPr>
          <p:cNvSpPr>
            <a:spLocks noGrp="1"/>
          </p:cNvSpPr>
          <p:nvPr>
            <p:ph type="title"/>
          </p:nvPr>
        </p:nvSpPr>
        <p:spPr/>
        <p:txBody>
          <a:bodyPr/>
          <a:lstStyle/>
          <a:p>
            <a:r>
              <a:rPr lang="en-US" altLang="en-US" dirty="0">
                <a:solidFill>
                  <a:srgbClr val="000000"/>
                </a:solidFill>
              </a:rPr>
              <a:t>The Impact of the New Industrial Revolution of USA</a:t>
            </a:r>
          </a:p>
        </p:txBody>
      </p:sp>
      <p:sp>
        <p:nvSpPr>
          <p:cNvPr id="64515" name="Content Placeholder 2">
            <a:extLst>
              <a:ext uri="{FF2B5EF4-FFF2-40B4-BE49-F238E27FC236}">
                <a16:creationId xmlns:a16="http://schemas.microsoft.com/office/drawing/2014/main" id="{E151FB33-5E6D-5F4F-B228-179F2150EA6B}"/>
              </a:ext>
            </a:extLst>
          </p:cNvPr>
          <p:cNvSpPr>
            <a:spLocks noGrp="1"/>
          </p:cNvSpPr>
          <p:nvPr>
            <p:ph idx="1"/>
          </p:nvPr>
        </p:nvSpPr>
        <p:spPr>
          <a:xfrm>
            <a:off x="1600200" y="1752600"/>
            <a:ext cx="7086600" cy="4373563"/>
          </a:xfrm>
        </p:spPr>
        <p:txBody>
          <a:bodyPr/>
          <a:lstStyle/>
          <a:p>
            <a:pPr lvl="2"/>
            <a:r>
              <a:rPr lang="en-US" altLang="en-US" dirty="0">
                <a:solidFill>
                  <a:srgbClr val="000000"/>
                </a:solidFill>
              </a:rPr>
              <a:t>Most affected group was women</a:t>
            </a:r>
          </a:p>
          <a:p>
            <a:pPr lvl="3"/>
            <a:r>
              <a:rPr lang="en-US" altLang="en-US" dirty="0">
                <a:solidFill>
                  <a:srgbClr val="000000"/>
                </a:solidFill>
              </a:rPr>
              <a:t>Propelled into industry by new inventions, they discovered new economic and social opportunities</a:t>
            </a:r>
          </a:p>
          <a:p>
            <a:pPr lvl="3"/>
            <a:r>
              <a:rPr lang="ja-JP" altLang="en-US">
                <a:solidFill>
                  <a:srgbClr val="000000"/>
                </a:solidFill>
              </a:rPr>
              <a:t>“</a:t>
            </a:r>
            <a:r>
              <a:rPr lang="en-US" altLang="ja-JP" dirty="0">
                <a:solidFill>
                  <a:srgbClr val="000000"/>
                </a:solidFill>
              </a:rPr>
              <a:t>Gibson Girl</a:t>
            </a:r>
            <a:r>
              <a:rPr lang="ja-JP" altLang="en-US">
                <a:solidFill>
                  <a:srgbClr val="000000"/>
                </a:solidFill>
              </a:rPr>
              <a:t>”</a:t>
            </a:r>
            <a:r>
              <a:rPr lang="en-US" altLang="ja-JP" dirty="0">
                <a:solidFill>
                  <a:srgbClr val="000000"/>
                </a:solidFill>
              </a:rPr>
              <a:t> created by Charles Dana Gibson showed independent and athletic </a:t>
            </a:r>
            <a:r>
              <a:rPr lang="ja-JP" altLang="en-US">
                <a:solidFill>
                  <a:srgbClr val="000000"/>
                </a:solidFill>
              </a:rPr>
              <a:t>“</a:t>
            </a:r>
            <a:r>
              <a:rPr lang="en-US" altLang="ja-JP" dirty="0">
                <a:solidFill>
                  <a:srgbClr val="000000"/>
                </a:solidFill>
              </a:rPr>
              <a:t>new woman</a:t>
            </a:r>
            <a:r>
              <a:rPr lang="ja-JP" altLang="en-US">
                <a:solidFill>
                  <a:srgbClr val="000000"/>
                </a:solidFill>
              </a:rPr>
              <a:t>”</a:t>
            </a:r>
            <a:endParaRPr lang="en-US" altLang="ja-JP" dirty="0">
              <a:solidFill>
                <a:srgbClr val="000000"/>
              </a:solidFill>
            </a:endParaRPr>
          </a:p>
          <a:p>
            <a:pPr lvl="3"/>
            <a:r>
              <a:rPr lang="en-US" altLang="en-US" dirty="0">
                <a:solidFill>
                  <a:srgbClr val="000000"/>
                </a:solidFill>
              </a:rPr>
              <a:t>Most women workers toiled neither for independence nor for glamour, but out of economic necessity</a:t>
            </a:r>
          </a:p>
          <a:p>
            <a:pPr lvl="3"/>
            <a:r>
              <a:rPr lang="en-US" altLang="en-US" dirty="0">
                <a:solidFill>
                  <a:srgbClr val="000000"/>
                </a:solidFill>
              </a:rPr>
              <a:t>Faced long hours and dangerous conditions as did their mates and brothers</a:t>
            </a:r>
          </a:p>
          <a:p>
            <a:pPr lvl="3"/>
            <a:r>
              <a:rPr lang="en-US" altLang="en-US" dirty="0">
                <a:solidFill>
                  <a:srgbClr val="000000"/>
                </a:solidFill>
              </a:rPr>
              <a:t>Earned less, as wages for </a:t>
            </a:r>
            <a:r>
              <a:rPr lang="ja-JP" altLang="en-US">
                <a:solidFill>
                  <a:srgbClr val="000000"/>
                </a:solidFill>
              </a:rPr>
              <a:t>“</a:t>
            </a:r>
            <a:r>
              <a:rPr lang="en-US" altLang="ja-JP" dirty="0">
                <a:solidFill>
                  <a:srgbClr val="000000"/>
                </a:solidFill>
              </a:rPr>
              <a:t>women</a:t>
            </a:r>
            <a:r>
              <a:rPr lang="fr-FR" altLang="ja-JP" dirty="0">
                <a:solidFill>
                  <a:srgbClr val="000000"/>
                </a:solidFill>
              </a:rPr>
              <a:t>'</a:t>
            </a:r>
            <a:r>
              <a:rPr lang="en-US" altLang="ja-JP" dirty="0">
                <a:solidFill>
                  <a:srgbClr val="000000"/>
                </a:solidFill>
              </a:rPr>
              <a:t>s jobs</a:t>
            </a:r>
            <a:r>
              <a:rPr lang="ja-JP" altLang="en-US">
                <a:solidFill>
                  <a:srgbClr val="000000"/>
                </a:solidFill>
              </a:rPr>
              <a:t>”</a:t>
            </a:r>
            <a:r>
              <a:rPr lang="en-US" altLang="ja-JP" dirty="0">
                <a:solidFill>
                  <a:srgbClr val="000000"/>
                </a:solidFill>
              </a:rPr>
              <a:t> usually set below those for men</a:t>
            </a:r>
            <a:r>
              <a:rPr lang="fr-FR" altLang="ja-JP" dirty="0">
                <a:solidFill>
                  <a:srgbClr val="000000"/>
                </a:solidFill>
              </a:rPr>
              <a:t>'</a:t>
            </a:r>
            <a:r>
              <a:rPr lang="en-US" altLang="ja-JP" dirty="0">
                <a:solidFill>
                  <a:srgbClr val="000000"/>
                </a:solidFill>
              </a:rPr>
              <a:t>s jobs</a:t>
            </a:r>
            <a:endParaRPr lang="en-US" altLang="en-US" dirty="0">
              <a:solidFill>
                <a:srgbClr val="0000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A8CA849-C5BA-7840-995E-2094C175B075}"/>
              </a:ext>
            </a:extLst>
          </p:cNvPr>
          <p:cNvSpPr>
            <a:spLocks noGrp="1"/>
          </p:cNvSpPr>
          <p:nvPr>
            <p:ph type="title"/>
          </p:nvPr>
        </p:nvSpPr>
        <p:spPr/>
        <p:txBody>
          <a:bodyPr/>
          <a:lstStyle/>
          <a:p>
            <a:r>
              <a:rPr lang="en-US" altLang="en-US" dirty="0">
                <a:solidFill>
                  <a:srgbClr val="000000"/>
                </a:solidFill>
              </a:rPr>
              <a:t>XVI. The Impact of the New Industrial Revolution in America</a:t>
            </a:r>
          </a:p>
        </p:txBody>
      </p:sp>
      <p:sp>
        <p:nvSpPr>
          <p:cNvPr id="65539" name="Content Placeholder 2">
            <a:extLst>
              <a:ext uri="{FF2B5EF4-FFF2-40B4-BE49-F238E27FC236}">
                <a16:creationId xmlns:a16="http://schemas.microsoft.com/office/drawing/2014/main" id="{62A60E14-4838-2348-B0A2-33D60054B834}"/>
              </a:ext>
            </a:extLst>
          </p:cNvPr>
          <p:cNvSpPr>
            <a:spLocks noGrp="1"/>
          </p:cNvSpPr>
          <p:nvPr>
            <p:ph idx="1"/>
          </p:nvPr>
        </p:nvSpPr>
        <p:spPr>
          <a:xfrm>
            <a:off x="1981200" y="1752600"/>
            <a:ext cx="7010400" cy="4525963"/>
          </a:xfrm>
        </p:spPr>
        <p:txBody>
          <a:bodyPr/>
          <a:lstStyle/>
          <a:p>
            <a:pPr lvl="1"/>
            <a:r>
              <a:rPr lang="en-US" altLang="en-US" dirty="0">
                <a:solidFill>
                  <a:srgbClr val="000000"/>
                </a:solidFill>
              </a:rPr>
              <a:t>Machine age accentuated class division:</a:t>
            </a:r>
          </a:p>
          <a:p>
            <a:pPr lvl="2"/>
            <a:r>
              <a:rPr lang="ja-JP" altLang="en-US" sz="2200">
                <a:solidFill>
                  <a:srgbClr val="000000"/>
                </a:solidFill>
              </a:rPr>
              <a:t>“</a:t>
            </a:r>
            <a:r>
              <a:rPr lang="en-US" altLang="ja-JP" sz="2200" dirty="0">
                <a:solidFill>
                  <a:srgbClr val="000000"/>
                </a:solidFill>
              </a:rPr>
              <a:t>Industrial buccaneers</a:t>
            </a:r>
            <a:r>
              <a:rPr lang="ja-JP" altLang="en-US" sz="2200">
                <a:solidFill>
                  <a:srgbClr val="000000"/>
                </a:solidFill>
              </a:rPr>
              <a:t>”</a:t>
            </a:r>
            <a:r>
              <a:rPr lang="en-US" altLang="ja-JP" sz="2200" dirty="0">
                <a:solidFill>
                  <a:srgbClr val="000000"/>
                </a:solidFill>
              </a:rPr>
              <a:t> flaunted bloated fortunes</a:t>
            </a:r>
          </a:p>
          <a:p>
            <a:pPr lvl="2"/>
            <a:r>
              <a:rPr lang="en-US" altLang="en-US" sz="2200" dirty="0">
                <a:solidFill>
                  <a:srgbClr val="000000"/>
                </a:solidFill>
              </a:rPr>
              <a:t>Spouses displayed glittering diamonds</a:t>
            </a:r>
          </a:p>
          <a:p>
            <a:pPr lvl="2"/>
            <a:r>
              <a:rPr lang="en-US" altLang="en-US" sz="2200" dirty="0">
                <a:solidFill>
                  <a:srgbClr val="000000"/>
                </a:solidFill>
              </a:rPr>
              <a:t>Such extravagances evoked bitter criticism</a:t>
            </a:r>
          </a:p>
          <a:p>
            <a:pPr lvl="2"/>
            <a:r>
              <a:rPr lang="en-US" altLang="en-US" sz="2200" dirty="0">
                <a:solidFill>
                  <a:srgbClr val="000000"/>
                </a:solidFill>
              </a:rPr>
              <a:t>Some of it was envy</a:t>
            </a:r>
          </a:p>
          <a:p>
            <a:pPr lvl="2"/>
            <a:r>
              <a:rPr lang="en-US" altLang="en-US" sz="2200" dirty="0">
                <a:solidFill>
                  <a:srgbClr val="000000"/>
                </a:solidFill>
              </a:rPr>
              <a:t>Much arose from socialists and other radicals, some recent European immigrants</a:t>
            </a:r>
          </a:p>
          <a:p>
            <a:pPr lvl="2"/>
            <a:r>
              <a:rPr lang="en-US" altLang="en-US" sz="2200" dirty="0">
                <a:solidFill>
                  <a:srgbClr val="000000"/>
                </a:solidFill>
              </a:rPr>
              <a:t>Oligarchy of money demonstrated by fact that in 1900 about 10% of people owned 90% of nation</a:t>
            </a:r>
            <a:r>
              <a:rPr lang="fr-FR" altLang="ja-JP" sz="2200" dirty="0">
                <a:solidFill>
                  <a:srgbClr val="000000"/>
                </a:solidFill>
              </a:rPr>
              <a:t>'</a:t>
            </a:r>
            <a:r>
              <a:rPr lang="en-US" altLang="en-US" sz="2200" dirty="0">
                <a:solidFill>
                  <a:srgbClr val="000000"/>
                </a:solidFill>
              </a:rPr>
              <a:t>s wealth</a:t>
            </a:r>
          </a:p>
          <a:p>
            <a:pPr marL="1314450" lvl="3" indent="0">
              <a:buFont typeface="Arial" panose="020B0604020202020204" pitchFamily="34" charset="0"/>
              <a:buNone/>
            </a:pPr>
            <a:endParaRPr lang="en-US" altLang="en-US" sz="2200" dirty="0">
              <a:solidFill>
                <a:srgbClr val="000000"/>
              </a:solidFill>
            </a:endParaRPr>
          </a:p>
          <a:p>
            <a:pPr lvl="2"/>
            <a:endParaRPr lang="en-US" altLang="en-US" dirty="0">
              <a:solidFill>
                <a:srgbClr val="0000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A08ECB3-A855-A144-AAB7-F5C133721F40}"/>
              </a:ext>
            </a:extLst>
          </p:cNvPr>
          <p:cNvSpPr>
            <a:spLocks noGrp="1"/>
          </p:cNvSpPr>
          <p:nvPr>
            <p:ph type="title"/>
          </p:nvPr>
        </p:nvSpPr>
        <p:spPr>
          <a:xfrm>
            <a:off x="2438400" y="0"/>
            <a:ext cx="6400800" cy="1219200"/>
          </a:xfrm>
        </p:spPr>
        <p:txBody>
          <a:bodyPr/>
          <a:lstStyle/>
          <a:p>
            <a:r>
              <a:rPr lang="en-US" altLang="en-US" sz="3200" dirty="0">
                <a:solidFill>
                  <a:srgbClr val="000000"/>
                </a:solidFill>
              </a:rPr>
              <a:t>XVI. The Impact of the New Industrial Revolution in America</a:t>
            </a:r>
          </a:p>
        </p:txBody>
      </p:sp>
      <p:sp>
        <p:nvSpPr>
          <p:cNvPr id="66563" name="Content Placeholder 2">
            <a:extLst>
              <a:ext uri="{FF2B5EF4-FFF2-40B4-BE49-F238E27FC236}">
                <a16:creationId xmlns:a16="http://schemas.microsoft.com/office/drawing/2014/main" id="{BCDE4D3D-2F8D-E143-80F7-AE21B72BC765}"/>
              </a:ext>
            </a:extLst>
          </p:cNvPr>
          <p:cNvSpPr>
            <a:spLocks noGrp="1"/>
          </p:cNvSpPr>
          <p:nvPr>
            <p:ph idx="1"/>
          </p:nvPr>
        </p:nvSpPr>
        <p:spPr>
          <a:xfrm>
            <a:off x="1905000" y="1600200"/>
            <a:ext cx="7239000" cy="4648200"/>
          </a:xfrm>
        </p:spPr>
        <p:txBody>
          <a:bodyPr/>
          <a:lstStyle/>
          <a:p>
            <a:pPr lvl="1"/>
            <a:r>
              <a:rPr lang="en-US" altLang="en-US" dirty="0">
                <a:solidFill>
                  <a:srgbClr val="000000"/>
                </a:solidFill>
              </a:rPr>
              <a:t>A nation of farmers and independent producers  became a nation of wage-earners:</a:t>
            </a:r>
          </a:p>
          <a:p>
            <a:pPr lvl="2"/>
            <a:r>
              <a:rPr lang="en-US" altLang="en-US" sz="2200" dirty="0">
                <a:solidFill>
                  <a:srgbClr val="000000"/>
                </a:solidFill>
              </a:rPr>
              <a:t>In 1860, half of all workers self-employed</a:t>
            </a:r>
          </a:p>
          <a:p>
            <a:pPr lvl="2"/>
            <a:r>
              <a:rPr lang="en-US" altLang="en-US" sz="2200" dirty="0">
                <a:solidFill>
                  <a:srgbClr val="000000"/>
                </a:solidFill>
              </a:rPr>
              <a:t>By 1900, two of every three working Americans depended on wage</a:t>
            </a:r>
          </a:p>
          <a:p>
            <a:pPr lvl="2"/>
            <a:r>
              <a:rPr lang="en-US" altLang="en-US" sz="2200" dirty="0">
                <a:solidFill>
                  <a:srgbClr val="000000"/>
                </a:solidFill>
              </a:rPr>
              <a:t>With dependence on wages came vulnerability to swings of economy and whims of employer </a:t>
            </a:r>
          </a:p>
          <a:p>
            <a:pPr lvl="2"/>
            <a:r>
              <a:rPr lang="en-US" altLang="en-US" sz="2200" dirty="0">
                <a:solidFill>
                  <a:srgbClr val="000000"/>
                </a:solidFill>
              </a:rPr>
              <a:t>Fear of unemployment constant</a:t>
            </a:r>
          </a:p>
          <a:p>
            <a:pPr lvl="2"/>
            <a:r>
              <a:rPr lang="en-US" altLang="en-US" sz="2200" dirty="0">
                <a:solidFill>
                  <a:srgbClr val="000000"/>
                </a:solidFill>
              </a:rPr>
              <a:t>Reformers struggled to introduce a measure of security—job and wage protection, provision for temporary unemployment—into lives of </a:t>
            </a:r>
            <a:r>
              <a:rPr lang="en-US" altLang="en-US" dirty="0">
                <a:solidFill>
                  <a:srgbClr val="000000"/>
                </a:solidFill>
              </a:rPr>
              <a:t>workers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C48BF9F9-E771-A147-A701-7050F7E813E9}"/>
              </a:ext>
            </a:extLst>
          </p:cNvPr>
          <p:cNvSpPr>
            <a:spLocks noGrp="1"/>
          </p:cNvSpPr>
          <p:nvPr>
            <p:ph type="title"/>
          </p:nvPr>
        </p:nvSpPr>
        <p:spPr/>
        <p:txBody>
          <a:bodyPr/>
          <a:lstStyle/>
          <a:p>
            <a:r>
              <a:rPr lang="en-US" altLang="en-US" dirty="0">
                <a:solidFill>
                  <a:srgbClr val="000000"/>
                </a:solidFill>
              </a:rPr>
              <a:t>The Impact of the New Industrial Revolution in America</a:t>
            </a:r>
          </a:p>
        </p:txBody>
      </p:sp>
      <p:sp>
        <p:nvSpPr>
          <p:cNvPr id="67587" name="Content Placeholder 2">
            <a:extLst>
              <a:ext uri="{FF2B5EF4-FFF2-40B4-BE49-F238E27FC236}">
                <a16:creationId xmlns:a16="http://schemas.microsoft.com/office/drawing/2014/main" id="{1F316528-B3F2-3546-9E9E-D4CB86A5278C}"/>
              </a:ext>
            </a:extLst>
          </p:cNvPr>
          <p:cNvSpPr>
            <a:spLocks noGrp="1"/>
          </p:cNvSpPr>
          <p:nvPr>
            <p:ph idx="1"/>
          </p:nvPr>
        </p:nvSpPr>
        <p:spPr>
          <a:xfrm>
            <a:off x="2209800" y="1676400"/>
            <a:ext cx="6477000" cy="4449763"/>
          </a:xfrm>
        </p:spPr>
        <p:txBody>
          <a:bodyPr/>
          <a:lstStyle/>
          <a:p>
            <a:pPr lvl="1"/>
            <a:r>
              <a:rPr lang="en-US" altLang="en-US" dirty="0">
                <a:solidFill>
                  <a:srgbClr val="000000"/>
                </a:solidFill>
              </a:rPr>
              <a:t>Strong pressures for increased foreign trade developed:</a:t>
            </a:r>
          </a:p>
          <a:p>
            <a:pPr lvl="2"/>
            <a:r>
              <a:rPr lang="en-US" altLang="en-US" dirty="0">
                <a:solidFill>
                  <a:srgbClr val="000000"/>
                </a:solidFill>
              </a:rPr>
              <a:t>Factories saturated domestic market</a:t>
            </a:r>
          </a:p>
          <a:p>
            <a:pPr lvl="2"/>
            <a:r>
              <a:rPr lang="en-US" altLang="en-US" dirty="0">
                <a:solidFill>
                  <a:srgbClr val="000000"/>
                </a:solidFill>
              </a:rPr>
              <a:t>International trade became cheaper, faster, and easier</a:t>
            </a:r>
          </a:p>
          <a:p>
            <a:pPr lvl="2"/>
            <a:r>
              <a:rPr lang="en-US" altLang="en-US" dirty="0">
                <a:solidFill>
                  <a:srgbClr val="000000"/>
                </a:solidFill>
              </a:rPr>
              <a:t>Flag follows trade, and empire tends to follow flag—a lesson America would soon learn</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4163FFB-1F93-2345-9CE1-DE0DE4696CFA}"/>
              </a:ext>
            </a:extLst>
          </p:cNvPr>
          <p:cNvSpPr>
            <a:spLocks noGrp="1" noChangeArrowheads="1"/>
          </p:cNvSpPr>
          <p:nvPr>
            <p:ph type="title"/>
          </p:nvPr>
        </p:nvSpPr>
        <p:spPr/>
        <p:txBody>
          <a:bodyPr/>
          <a:lstStyle/>
          <a:p>
            <a:r>
              <a:rPr lang="en-US" altLang="en-US"/>
              <a:t>The Growing Work Force</a:t>
            </a:r>
          </a:p>
        </p:txBody>
      </p:sp>
      <p:sp>
        <p:nvSpPr>
          <p:cNvPr id="36867" name="Rectangle 3">
            <a:extLst>
              <a:ext uri="{FF2B5EF4-FFF2-40B4-BE49-F238E27FC236}">
                <a16:creationId xmlns:a16="http://schemas.microsoft.com/office/drawing/2014/main" id="{4E1DC850-AA3A-5847-B8A5-E6FBE0739500}"/>
              </a:ext>
            </a:extLst>
          </p:cNvPr>
          <p:cNvSpPr>
            <a:spLocks noGrp="1" noChangeArrowheads="1"/>
          </p:cNvSpPr>
          <p:nvPr>
            <p:ph type="body" idx="1"/>
          </p:nvPr>
        </p:nvSpPr>
        <p:spPr/>
        <p:txBody>
          <a:bodyPr/>
          <a:lstStyle/>
          <a:p>
            <a:pPr>
              <a:lnSpc>
                <a:spcPct val="90000"/>
              </a:lnSpc>
            </a:pPr>
            <a:r>
              <a:rPr lang="en-US" altLang="en-US" sz="2400"/>
              <a:t>Immigration was booming during this time, 14 million came between 1860-1900.</a:t>
            </a:r>
          </a:p>
          <a:p>
            <a:pPr>
              <a:lnSpc>
                <a:spcPct val="90000"/>
              </a:lnSpc>
            </a:pPr>
            <a:r>
              <a:rPr lang="en-US" altLang="en-US" sz="2400"/>
              <a:t>At the same time, 8 to 9 million people left the agricultural lifestyle for city and industrial life.</a:t>
            </a:r>
          </a:p>
          <a:p>
            <a:pPr>
              <a:lnSpc>
                <a:spcPct val="90000"/>
              </a:lnSpc>
            </a:pPr>
            <a:r>
              <a:rPr lang="en-US" altLang="en-US" sz="2400"/>
              <a:t>Factory life meant the whole family worked. There was little help from the government, so kids as young as 6 went to work in order to help provide for their families.</a:t>
            </a:r>
          </a:p>
          <a:p>
            <a:pPr>
              <a:lnSpc>
                <a:spcPct val="90000"/>
              </a:lnSpc>
            </a:pPr>
            <a:r>
              <a:rPr lang="en-US" altLang="en-US" sz="2400"/>
              <a:t>Factories also had very tough working schedules, and there were little laws to stop them.</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4773922-EBFC-6D4F-B94E-2EF35CB0B5E2}"/>
              </a:ext>
            </a:extLst>
          </p:cNvPr>
          <p:cNvSpPr>
            <a:spLocks noGrp="1" noChangeArrowheads="1"/>
          </p:cNvSpPr>
          <p:nvPr>
            <p:ph type="title"/>
          </p:nvPr>
        </p:nvSpPr>
        <p:spPr/>
        <p:txBody>
          <a:bodyPr/>
          <a:lstStyle/>
          <a:p>
            <a:r>
              <a:rPr lang="en-US" altLang="en-US"/>
              <a:t>More on Factory Work</a:t>
            </a:r>
          </a:p>
        </p:txBody>
      </p:sp>
      <p:sp>
        <p:nvSpPr>
          <p:cNvPr id="37891" name="Rectangle 3">
            <a:extLst>
              <a:ext uri="{FF2B5EF4-FFF2-40B4-BE49-F238E27FC236}">
                <a16:creationId xmlns:a16="http://schemas.microsoft.com/office/drawing/2014/main" id="{6D42A453-3B42-5448-9BAB-DA1B4E2564D3}"/>
              </a:ext>
            </a:extLst>
          </p:cNvPr>
          <p:cNvSpPr>
            <a:spLocks noGrp="1" noChangeArrowheads="1"/>
          </p:cNvSpPr>
          <p:nvPr>
            <p:ph type="body" idx="1"/>
          </p:nvPr>
        </p:nvSpPr>
        <p:spPr>
          <a:xfrm>
            <a:off x="2438400" y="1600200"/>
            <a:ext cx="6400800" cy="4876800"/>
          </a:xfrm>
        </p:spPr>
        <p:txBody>
          <a:bodyPr/>
          <a:lstStyle/>
          <a:p>
            <a:pPr>
              <a:lnSpc>
                <a:spcPct val="90000"/>
              </a:lnSpc>
            </a:pPr>
            <a:r>
              <a:rPr lang="en-US" altLang="en-US" sz="2400"/>
              <a:t>Most workers typically worked a 12 hour day, six days a week (or more if they missed production goals)</a:t>
            </a:r>
          </a:p>
          <a:p>
            <a:pPr>
              <a:lnSpc>
                <a:spcPct val="90000"/>
              </a:lnSpc>
            </a:pPr>
            <a:r>
              <a:rPr lang="en-US" altLang="en-US" sz="2400"/>
              <a:t>Also, workers were not paid for time spent, instead they were paid for their amount of production.</a:t>
            </a:r>
          </a:p>
          <a:p>
            <a:pPr>
              <a:lnSpc>
                <a:spcPct val="90000"/>
              </a:lnSpc>
            </a:pPr>
            <a:r>
              <a:rPr lang="en-US" altLang="en-US" sz="2400"/>
              <a:t>Factories also tried new ways to increase productivity, such as F. Taylor’s </a:t>
            </a:r>
            <a:r>
              <a:rPr lang="en-US" altLang="en-US" sz="2400" i="1"/>
              <a:t>Principles of Scientific Management, </a:t>
            </a:r>
            <a:r>
              <a:rPr lang="en-US" altLang="en-US" sz="2400"/>
              <a:t>and this higher productivity meant less safety.</a:t>
            </a:r>
          </a:p>
          <a:p>
            <a:pPr>
              <a:lnSpc>
                <a:spcPct val="90000"/>
              </a:lnSpc>
            </a:pPr>
            <a:r>
              <a:rPr lang="en-US" altLang="en-US" sz="2400"/>
              <a:t>Since this was kind of unsafe, owners never really got involved, and the workers saw this.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D61D7EB-C600-914F-BB9E-3F7400E18A71}"/>
              </a:ext>
            </a:extLst>
          </p:cNvPr>
          <p:cNvSpPr>
            <a:spLocks noGrp="1" noChangeArrowheads="1"/>
          </p:cNvSpPr>
          <p:nvPr>
            <p:ph type="title"/>
          </p:nvPr>
        </p:nvSpPr>
        <p:spPr/>
        <p:txBody>
          <a:bodyPr/>
          <a:lstStyle/>
          <a:p>
            <a:r>
              <a:rPr lang="en-US" altLang="en-US"/>
              <a:t>The Rich and the Poor….</a:t>
            </a:r>
          </a:p>
        </p:txBody>
      </p:sp>
      <p:sp>
        <p:nvSpPr>
          <p:cNvPr id="40963" name="Rectangle 3">
            <a:extLst>
              <a:ext uri="{FF2B5EF4-FFF2-40B4-BE49-F238E27FC236}">
                <a16:creationId xmlns:a16="http://schemas.microsoft.com/office/drawing/2014/main" id="{B430BA62-D4A2-B142-9A71-E178E2E943E4}"/>
              </a:ext>
            </a:extLst>
          </p:cNvPr>
          <p:cNvSpPr>
            <a:spLocks noGrp="1" noChangeArrowheads="1"/>
          </p:cNvSpPr>
          <p:nvPr>
            <p:ph type="body" idx="1"/>
          </p:nvPr>
        </p:nvSpPr>
        <p:spPr/>
        <p:txBody>
          <a:bodyPr/>
          <a:lstStyle/>
          <a:p>
            <a:pPr>
              <a:lnSpc>
                <a:spcPct val="90000"/>
              </a:lnSpc>
            </a:pPr>
            <a:r>
              <a:rPr lang="en-US" altLang="en-US" sz="2400"/>
              <a:t>…was a ever widening divide. The richest 9% of the nation owned 75% of the nation’s wealth.</a:t>
            </a:r>
          </a:p>
          <a:p>
            <a:pPr>
              <a:lnSpc>
                <a:spcPct val="90000"/>
              </a:lnSpc>
            </a:pPr>
            <a:r>
              <a:rPr lang="en-US" altLang="en-US" sz="2400"/>
              <a:t>Socialism, a political system that is based on denouncing capitalist theories, began to take hold in Europe.</a:t>
            </a:r>
          </a:p>
          <a:p>
            <a:pPr>
              <a:lnSpc>
                <a:spcPct val="90000"/>
              </a:lnSpc>
            </a:pPr>
            <a:r>
              <a:rPr lang="en-US" altLang="en-US" sz="2400"/>
              <a:t>Most Americans denounced this, but some used Socialist theories to work within the American system.</a:t>
            </a:r>
          </a:p>
          <a:p>
            <a:pPr>
              <a:lnSpc>
                <a:spcPct val="90000"/>
              </a:lnSpc>
            </a:pPr>
            <a:r>
              <a:rPr lang="en-US" altLang="en-US" sz="2400"/>
              <a:t>This resulted in the first of many labor unions, and in 1866, the National Labor Union had 66,000 members.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84C5BF2-FC43-3E43-9B14-42EC69BEEDD0}"/>
              </a:ext>
            </a:extLst>
          </p:cNvPr>
          <p:cNvSpPr>
            <a:spLocks noGrp="1" noChangeArrowheads="1"/>
          </p:cNvSpPr>
          <p:nvPr>
            <p:ph type="title"/>
          </p:nvPr>
        </p:nvSpPr>
        <p:spPr/>
        <p:txBody>
          <a:bodyPr/>
          <a:lstStyle/>
          <a:p>
            <a:r>
              <a:rPr lang="en-US" altLang="en-US"/>
              <a:t>Transportation Advances</a:t>
            </a:r>
          </a:p>
        </p:txBody>
      </p:sp>
      <p:sp>
        <p:nvSpPr>
          <p:cNvPr id="22531" name="Rectangle 3">
            <a:extLst>
              <a:ext uri="{FF2B5EF4-FFF2-40B4-BE49-F238E27FC236}">
                <a16:creationId xmlns:a16="http://schemas.microsoft.com/office/drawing/2014/main" id="{5B47E818-AB23-554B-B622-57ACE81ACC72}"/>
              </a:ext>
            </a:extLst>
          </p:cNvPr>
          <p:cNvSpPr>
            <a:spLocks noGrp="1" noChangeArrowheads="1"/>
          </p:cNvSpPr>
          <p:nvPr>
            <p:ph type="body" idx="1"/>
          </p:nvPr>
        </p:nvSpPr>
        <p:spPr>
          <a:xfrm>
            <a:off x="2209800" y="1600200"/>
            <a:ext cx="6629400" cy="4495800"/>
          </a:xfrm>
        </p:spPr>
        <p:txBody>
          <a:bodyPr/>
          <a:lstStyle/>
          <a:p>
            <a:r>
              <a:rPr lang="en-US" altLang="en-US" sz="2400"/>
              <a:t>In 1862, work began on the Transcontinental Railroad, which was designed to connect Omaha, Nebraska and Sacramento, California.</a:t>
            </a:r>
          </a:p>
          <a:p>
            <a:r>
              <a:rPr lang="en-US" altLang="en-US" sz="2400"/>
              <a:t>Two separate companies began working from each city in order to make this connection, and both had government assistance, since neither could afford this.</a:t>
            </a:r>
          </a:p>
          <a:p>
            <a:pPr lvl="1"/>
            <a:r>
              <a:rPr lang="en-US" altLang="en-US" sz="2000" b="1"/>
              <a:t>The Union Pacific Company worked west from Omaha using Irish immigrants.</a:t>
            </a:r>
          </a:p>
          <a:p>
            <a:pPr lvl="1"/>
            <a:r>
              <a:rPr lang="en-US" altLang="en-US" sz="2000" b="1"/>
              <a:t>The Central Pacific Company worked east from Sacramento using Asian immigrants.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94AA720-F457-DE49-9FA6-1DB3868E4E84}"/>
              </a:ext>
            </a:extLst>
          </p:cNvPr>
          <p:cNvSpPr>
            <a:spLocks noGrp="1" noChangeArrowheads="1"/>
          </p:cNvSpPr>
          <p:nvPr>
            <p:ph type="title"/>
          </p:nvPr>
        </p:nvSpPr>
        <p:spPr>
          <a:xfrm>
            <a:off x="2438400" y="228600"/>
            <a:ext cx="6553200" cy="1219200"/>
          </a:xfrm>
        </p:spPr>
        <p:txBody>
          <a:bodyPr/>
          <a:lstStyle/>
          <a:p>
            <a:r>
              <a:rPr lang="en-US" altLang="en-US" sz="3200"/>
              <a:t>The Knights of Labor and the AFL</a:t>
            </a:r>
          </a:p>
        </p:txBody>
      </p:sp>
      <p:sp>
        <p:nvSpPr>
          <p:cNvPr id="41987" name="Rectangle 3">
            <a:extLst>
              <a:ext uri="{FF2B5EF4-FFF2-40B4-BE49-F238E27FC236}">
                <a16:creationId xmlns:a16="http://schemas.microsoft.com/office/drawing/2014/main" id="{87829B92-E2F9-D34E-9A64-50390F30C2E0}"/>
              </a:ext>
            </a:extLst>
          </p:cNvPr>
          <p:cNvSpPr>
            <a:spLocks noGrp="1" noChangeArrowheads="1"/>
          </p:cNvSpPr>
          <p:nvPr>
            <p:ph type="body" idx="1"/>
          </p:nvPr>
        </p:nvSpPr>
        <p:spPr/>
        <p:txBody>
          <a:bodyPr/>
          <a:lstStyle/>
          <a:p>
            <a:r>
              <a:rPr lang="en-US" altLang="en-US" sz="2400"/>
              <a:t>The Knights of Labor was the first active union to pursue labor reform.</a:t>
            </a:r>
          </a:p>
          <a:p>
            <a:r>
              <a:rPr lang="en-US" altLang="en-US" sz="2400"/>
              <a:t>They were the first to successfully employ the strike as a compromise option.</a:t>
            </a:r>
          </a:p>
          <a:p>
            <a:r>
              <a:rPr lang="en-US" altLang="en-US" sz="2400"/>
              <a:t>Soon after, the American Federation of Labor united 250,000 men between 1886-1892.</a:t>
            </a:r>
          </a:p>
          <a:p>
            <a:r>
              <a:rPr lang="en-US" altLang="en-US" sz="2400"/>
              <a:t>The AFL utilized collective bargaining, where they pressed for “closed shops,” which is where companies only employ union labor.</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48B38DB-851D-EE47-A6AD-8398774C507F}"/>
              </a:ext>
            </a:extLst>
          </p:cNvPr>
          <p:cNvSpPr>
            <a:spLocks noGrp="1" noChangeArrowheads="1"/>
          </p:cNvSpPr>
          <p:nvPr>
            <p:ph type="title"/>
          </p:nvPr>
        </p:nvSpPr>
        <p:spPr/>
        <p:txBody>
          <a:bodyPr/>
          <a:lstStyle/>
          <a:p>
            <a:r>
              <a:rPr lang="en-US" altLang="en-US"/>
              <a:t>Unions Go on Strike</a:t>
            </a:r>
          </a:p>
        </p:txBody>
      </p:sp>
      <p:sp>
        <p:nvSpPr>
          <p:cNvPr id="43011" name="Rectangle 3">
            <a:extLst>
              <a:ext uri="{FF2B5EF4-FFF2-40B4-BE49-F238E27FC236}">
                <a16:creationId xmlns:a16="http://schemas.microsoft.com/office/drawing/2014/main" id="{30BB40A1-9DE6-6049-9E79-7F8F5BC1AD59}"/>
              </a:ext>
            </a:extLst>
          </p:cNvPr>
          <p:cNvSpPr>
            <a:spLocks noGrp="1" noChangeArrowheads="1"/>
          </p:cNvSpPr>
          <p:nvPr>
            <p:ph type="body" idx="1"/>
          </p:nvPr>
        </p:nvSpPr>
        <p:spPr>
          <a:xfrm>
            <a:off x="2438400" y="1295400"/>
            <a:ext cx="6400800" cy="5181600"/>
          </a:xfrm>
        </p:spPr>
        <p:txBody>
          <a:bodyPr/>
          <a:lstStyle/>
          <a:p>
            <a:pPr>
              <a:lnSpc>
                <a:spcPct val="90000"/>
              </a:lnSpc>
            </a:pPr>
            <a:r>
              <a:rPr lang="en-US" altLang="en-US" sz="2400"/>
              <a:t>In 1877, President Hayes sent Federal troops to Martinsburg, WV to put down a strike.</a:t>
            </a:r>
          </a:p>
          <a:p>
            <a:pPr>
              <a:lnSpc>
                <a:spcPct val="90000"/>
              </a:lnSpc>
            </a:pPr>
            <a:r>
              <a:rPr lang="en-US" altLang="en-US" sz="2400"/>
              <a:t>In 1886, there was a riot between striking workers and scabs (replacement employees) in Chicago’s Haymarket Square. 19 people were killed.</a:t>
            </a:r>
          </a:p>
          <a:p>
            <a:pPr>
              <a:lnSpc>
                <a:spcPct val="90000"/>
              </a:lnSpc>
            </a:pPr>
            <a:r>
              <a:rPr lang="en-US" altLang="en-US" sz="2400"/>
              <a:t>In 1892, there was a strike at the Carnegie plant in Homestead, PA, and more died in shooting.</a:t>
            </a:r>
          </a:p>
          <a:p>
            <a:pPr>
              <a:lnSpc>
                <a:spcPct val="90000"/>
              </a:lnSpc>
            </a:pPr>
            <a:r>
              <a:rPr lang="en-US" altLang="en-US" sz="2400"/>
              <a:t>In 1894, the Pullman Company had 120,000 workers go on strike, and by using the Sherman Antitrust Act, the Federal Government ended the strike.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C2D65A-54C9-564E-9EE0-557D9464C0FD}"/>
              </a:ext>
            </a:extLst>
          </p:cNvPr>
          <p:cNvSpPr>
            <a:spLocks noGrp="1" noChangeArrowheads="1"/>
          </p:cNvSpPr>
          <p:nvPr>
            <p:ph type="ctrTitle"/>
          </p:nvPr>
        </p:nvSpPr>
        <p:spPr>
          <a:ln/>
        </p:spPr>
        <p:txBody>
          <a:bodyPr/>
          <a:lstStyle/>
          <a:p>
            <a:r>
              <a:rPr lang="en-US" altLang="en-US" dirty="0"/>
              <a:t>Chapter 25</a:t>
            </a:r>
          </a:p>
        </p:txBody>
      </p:sp>
      <p:sp>
        <p:nvSpPr>
          <p:cNvPr id="2051" name="Rectangle 3">
            <a:extLst>
              <a:ext uri="{FF2B5EF4-FFF2-40B4-BE49-F238E27FC236}">
                <a16:creationId xmlns:a16="http://schemas.microsoft.com/office/drawing/2014/main" id="{F9002C9C-6806-1746-B951-3E29699ED2DD}"/>
              </a:ext>
            </a:extLst>
          </p:cNvPr>
          <p:cNvSpPr>
            <a:spLocks noGrp="1" noChangeArrowheads="1"/>
          </p:cNvSpPr>
          <p:nvPr>
            <p:ph type="subTitle" idx="1"/>
          </p:nvPr>
        </p:nvSpPr>
        <p:spPr>
          <a:ln/>
        </p:spPr>
        <p:txBody>
          <a:bodyPr/>
          <a:lstStyle/>
          <a:p>
            <a:r>
              <a:rPr lang="en-US" altLang="en-US" dirty="0"/>
              <a:t>The Expansion of American Industry and it’s effects</a:t>
            </a:r>
          </a:p>
        </p:txBody>
      </p:sp>
    </p:spTree>
    <p:extLst>
      <p:ext uri="{BB962C8B-B14F-4D97-AF65-F5344CB8AC3E}">
        <p14:creationId xmlns:p14="http://schemas.microsoft.com/office/powerpoint/2010/main" val="3829391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C941B3C7-59D2-FB47-AE46-777F188D7AB3}"/>
              </a:ext>
            </a:extLst>
          </p:cNvPr>
          <p:cNvSpPr>
            <a:spLocks noGrp="1" noChangeArrowheads="1"/>
          </p:cNvSpPr>
          <p:nvPr>
            <p:ph type="title"/>
          </p:nvPr>
        </p:nvSpPr>
        <p:spPr/>
        <p:txBody>
          <a:bodyPr/>
          <a:lstStyle/>
          <a:p>
            <a:r>
              <a:rPr lang="en-US" altLang="en-US"/>
              <a:t>Coming to America</a:t>
            </a:r>
          </a:p>
        </p:txBody>
      </p:sp>
      <p:sp>
        <p:nvSpPr>
          <p:cNvPr id="60418" name="Rectangle 3">
            <a:extLst>
              <a:ext uri="{FF2B5EF4-FFF2-40B4-BE49-F238E27FC236}">
                <a16:creationId xmlns:a16="http://schemas.microsoft.com/office/drawing/2014/main" id="{6B91E67A-E95E-6240-B3CC-DB541038CBB7}"/>
              </a:ext>
            </a:extLst>
          </p:cNvPr>
          <p:cNvSpPr>
            <a:spLocks noGrp="1" noChangeArrowheads="1"/>
          </p:cNvSpPr>
          <p:nvPr>
            <p:ph type="body" idx="1"/>
          </p:nvPr>
        </p:nvSpPr>
        <p:spPr>
          <a:xfrm>
            <a:off x="2209800" y="1752600"/>
            <a:ext cx="6932613" cy="4800600"/>
          </a:xfrm>
        </p:spPr>
        <p:txBody>
          <a:bodyPr/>
          <a:lstStyle/>
          <a:p>
            <a:pPr>
              <a:lnSpc>
                <a:spcPct val="90000"/>
              </a:lnSpc>
            </a:pPr>
            <a:r>
              <a:rPr lang="en-US" altLang="en-US" sz="2200" dirty="0"/>
              <a:t>People were still flooding into our country. In 1860, 31.5 million people lived in America. From 1865-1920, 30 million immigrated here.</a:t>
            </a:r>
          </a:p>
          <a:p>
            <a:pPr>
              <a:lnSpc>
                <a:spcPct val="90000"/>
              </a:lnSpc>
            </a:pPr>
            <a:r>
              <a:rPr lang="en-US" altLang="en-US" sz="2200" dirty="0"/>
              <a:t>Some wanted land, others education, yet others democracy.</a:t>
            </a:r>
          </a:p>
          <a:p>
            <a:pPr>
              <a:lnSpc>
                <a:spcPct val="90000"/>
              </a:lnSpc>
            </a:pPr>
            <a:r>
              <a:rPr lang="en-US" altLang="en-US" sz="2200" dirty="0"/>
              <a:t>Many traveled across the ocean in ships that took 1-3 weeks to cross, and they did so in </a:t>
            </a:r>
            <a:r>
              <a:rPr lang="en-US" altLang="en-US" sz="2200" b="1" dirty="0"/>
              <a:t>steerage, </a:t>
            </a:r>
            <a:r>
              <a:rPr lang="en-US" altLang="en-US" sz="2200" dirty="0"/>
              <a:t>large, open areas with no privacy, and little plumbing. Fares were cheap, though.</a:t>
            </a:r>
          </a:p>
          <a:p>
            <a:pPr>
              <a:lnSpc>
                <a:spcPct val="90000"/>
              </a:lnSpc>
            </a:pPr>
            <a:r>
              <a:rPr lang="en-US" altLang="en-US" sz="2200" dirty="0"/>
              <a:t>Between 1865-1890, most immigrants came from Northern Europe, and from 1890-1920, most came from Southern Europe.</a:t>
            </a:r>
          </a:p>
          <a:p>
            <a:pPr>
              <a:lnSpc>
                <a:spcPct val="90000"/>
              </a:lnSpc>
            </a:pPr>
            <a:r>
              <a:rPr lang="en-US" altLang="en-US" sz="2200" dirty="0"/>
              <a:t>More than 70% of European immigrants came through New York, known then as the “Golden Door.”</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1BA5F7CC-2FFA-AD4C-AF75-EE726A4ECBE4}"/>
              </a:ext>
            </a:extLst>
          </p:cNvPr>
          <p:cNvSpPr>
            <a:spLocks noGrp="1" noChangeArrowheads="1"/>
          </p:cNvSpPr>
          <p:nvPr>
            <p:ph type="title"/>
          </p:nvPr>
        </p:nvSpPr>
        <p:spPr/>
        <p:txBody>
          <a:bodyPr/>
          <a:lstStyle/>
          <a:p>
            <a:r>
              <a:rPr lang="en-US" altLang="en-US"/>
              <a:t>Entering the United States</a:t>
            </a:r>
          </a:p>
        </p:txBody>
      </p:sp>
      <p:sp>
        <p:nvSpPr>
          <p:cNvPr id="61442" name="Rectangle 3">
            <a:extLst>
              <a:ext uri="{FF2B5EF4-FFF2-40B4-BE49-F238E27FC236}">
                <a16:creationId xmlns:a16="http://schemas.microsoft.com/office/drawing/2014/main" id="{C7F57452-F25D-AA49-9745-FD9ADC750395}"/>
              </a:ext>
            </a:extLst>
          </p:cNvPr>
          <p:cNvSpPr>
            <a:spLocks noGrp="1" noChangeArrowheads="1"/>
          </p:cNvSpPr>
          <p:nvPr>
            <p:ph type="body" idx="1"/>
          </p:nvPr>
        </p:nvSpPr>
        <p:spPr>
          <a:xfrm>
            <a:off x="2285999" y="1828800"/>
            <a:ext cx="6856413" cy="4724400"/>
          </a:xfrm>
        </p:spPr>
        <p:txBody>
          <a:bodyPr/>
          <a:lstStyle/>
          <a:p>
            <a:pPr>
              <a:lnSpc>
                <a:spcPct val="90000"/>
              </a:lnSpc>
            </a:pPr>
            <a:r>
              <a:rPr lang="en-US" altLang="en-US" sz="2200" dirty="0"/>
              <a:t>In 1892, the Federal government built a huge reception center at Ellis Island, near the Statue of Liberty.</a:t>
            </a:r>
          </a:p>
          <a:p>
            <a:pPr>
              <a:lnSpc>
                <a:spcPct val="90000"/>
              </a:lnSpc>
            </a:pPr>
            <a:r>
              <a:rPr lang="en-US" altLang="en-US" sz="2200" dirty="0"/>
              <a:t>First, these immigrants were required to take physical exams. In some cases this could have meant their return to Europe.</a:t>
            </a:r>
          </a:p>
          <a:p>
            <a:pPr>
              <a:lnSpc>
                <a:spcPct val="90000"/>
              </a:lnSpc>
            </a:pPr>
            <a:r>
              <a:rPr lang="en-US" altLang="en-US" sz="2200" dirty="0"/>
              <a:t>Sometimes, as if when this was a child, this would have meant the separation of families.</a:t>
            </a:r>
          </a:p>
          <a:p>
            <a:pPr>
              <a:lnSpc>
                <a:spcPct val="90000"/>
              </a:lnSpc>
            </a:pPr>
            <a:r>
              <a:rPr lang="en-US" altLang="en-US" sz="2200" dirty="0"/>
              <a:t>Following this, they were free to go, but obviously, this is not easy.</a:t>
            </a:r>
          </a:p>
          <a:p>
            <a:pPr>
              <a:lnSpc>
                <a:spcPct val="90000"/>
              </a:lnSpc>
            </a:pPr>
            <a:r>
              <a:rPr lang="en-US" altLang="en-US" sz="2200" dirty="0"/>
              <a:t>Many immigrants found each other in towns across America, and most went where the jobs were. Only 2% went to the South.</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2EAFAE49-8E71-2F4F-8DDD-24848D5C0EE5}"/>
              </a:ext>
            </a:extLst>
          </p:cNvPr>
          <p:cNvSpPr>
            <a:spLocks noGrp="1" noChangeArrowheads="1"/>
          </p:cNvSpPr>
          <p:nvPr>
            <p:ph type="title"/>
          </p:nvPr>
        </p:nvSpPr>
        <p:spPr/>
        <p:txBody>
          <a:bodyPr/>
          <a:lstStyle/>
          <a:p>
            <a:r>
              <a:rPr lang="en-US" altLang="en-US"/>
              <a:t>The West Coast Entry</a:t>
            </a:r>
          </a:p>
        </p:txBody>
      </p:sp>
      <p:sp>
        <p:nvSpPr>
          <p:cNvPr id="62466" name="Rectangle 3">
            <a:extLst>
              <a:ext uri="{FF2B5EF4-FFF2-40B4-BE49-F238E27FC236}">
                <a16:creationId xmlns:a16="http://schemas.microsoft.com/office/drawing/2014/main" id="{85ED2C37-D583-BC4A-A01A-A803FD919C7E}"/>
              </a:ext>
            </a:extLst>
          </p:cNvPr>
          <p:cNvSpPr>
            <a:spLocks noGrp="1" noChangeArrowheads="1"/>
          </p:cNvSpPr>
          <p:nvPr>
            <p:ph type="body" idx="1"/>
          </p:nvPr>
        </p:nvSpPr>
        <p:spPr>
          <a:xfrm>
            <a:off x="2133600" y="1752600"/>
            <a:ext cx="7010400" cy="5105400"/>
          </a:xfrm>
        </p:spPr>
        <p:txBody>
          <a:bodyPr/>
          <a:lstStyle/>
          <a:p>
            <a:pPr>
              <a:lnSpc>
                <a:spcPct val="90000"/>
              </a:lnSpc>
            </a:pPr>
            <a:r>
              <a:rPr lang="en-US" altLang="en-US" sz="2200" dirty="0"/>
              <a:t>During this same time, Asian immigrants were entering the United States from Western port cities.</a:t>
            </a:r>
          </a:p>
          <a:p>
            <a:pPr>
              <a:lnSpc>
                <a:spcPct val="90000"/>
              </a:lnSpc>
            </a:pPr>
            <a:r>
              <a:rPr lang="en-US" altLang="en-US" sz="2200" dirty="0"/>
              <a:t>Their appearance brought on many levels of prejudice and hostility. </a:t>
            </a:r>
          </a:p>
          <a:p>
            <a:pPr>
              <a:lnSpc>
                <a:spcPct val="90000"/>
              </a:lnSpc>
            </a:pPr>
            <a:r>
              <a:rPr lang="en-US" altLang="en-US" sz="2200" dirty="0"/>
              <a:t>In order to avoid this, many Chinese (who arrived first) settled together in coastal cities, like Chinatown in San Francisco.</a:t>
            </a:r>
          </a:p>
          <a:p>
            <a:pPr>
              <a:lnSpc>
                <a:spcPct val="90000"/>
              </a:lnSpc>
            </a:pPr>
            <a:r>
              <a:rPr lang="en-US" altLang="en-US" sz="2200" dirty="0"/>
              <a:t>Unions had serious problems with Chinese immigrants since they accepted lower wages, resulting in the Chinese Exclusion Act of 1882. It prohibited new Chinese from entering the U.S. until it was repealed in 1943.</a:t>
            </a:r>
          </a:p>
          <a:p>
            <a:pPr>
              <a:lnSpc>
                <a:spcPct val="90000"/>
              </a:lnSpc>
            </a:pPr>
            <a:r>
              <a:rPr lang="en-US" altLang="en-US" sz="2200" dirty="0"/>
              <a:t>As part of the immigration process in the West, Chinese has to prove somehow that they belonged here, in addition to the physical examinations.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DEAAB5C-A264-1945-AA54-6EAEAB57881E}"/>
              </a:ext>
            </a:extLst>
          </p:cNvPr>
          <p:cNvSpPr>
            <a:spLocks noGrp="1" noChangeArrowheads="1"/>
          </p:cNvSpPr>
          <p:nvPr>
            <p:ph type="title"/>
          </p:nvPr>
        </p:nvSpPr>
        <p:spPr/>
        <p:txBody>
          <a:bodyPr/>
          <a:lstStyle/>
          <a:p>
            <a:r>
              <a:rPr lang="en-US" altLang="en-US"/>
              <a:t>Japanese immigration</a:t>
            </a:r>
          </a:p>
        </p:txBody>
      </p:sp>
      <p:sp>
        <p:nvSpPr>
          <p:cNvPr id="63490" name="Rectangle 3">
            <a:extLst>
              <a:ext uri="{FF2B5EF4-FFF2-40B4-BE49-F238E27FC236}">
                <a16:creationId xmlns:a16="http://schemas.microsoft.com/office/drawing/2014/main" id="{606F5EA2-BD7B-6C45-84DC-E15019CF924E}"/>
              </a:ext>
            </a:extLst>
          </p:cNvPr>
          <p:cNvSpPr>
            <a:spLocks noGrp="1" noChangeArrowheads="1"/>
          </p:cNvSpPr>
          <p:nvPr>
            <p:ph type="body" idx="1"/>
          </p:nvPr>
        </p:nvSpPr>
        <p:spPr>
          <a:xfrm>
            <a:off x="2438399" y="1752600"/>
            <a:ext cx="6704013" cy="4953000"/>
          </a:xfrm>
        </p:spPr>
        <p:txBody>
          <a:bodyPr/>
          <a:lstStyle/>
          <a:p>
            <a:r>
              <a:rPr lang="en-US" altLang="en-US" sz="2200" dirty="0"/>
              <a:t>Many Japanese had already been living in Hawaii, and when America acquired Hawaii in 1898, they saw an opportunity to move in.</a:t>
            </a:r>
          </a:p>
          <a:p>
            <a:r>
              <a:rPr lang="en-US" altLang="en-US" sz="2200" dirty="0"/>
              <a:t>Labor unions fought Japanese existence in America much like they fought the Chinese.</a:t>
            </a:r>
          </a:p>
          <a:p>
            <a:r>
              <a:rPr lang="en-US" altLang="en-US" sz="2200" dirty="0"/>
              <a:t>Most of the Japanese immigrants wound up settling in Los Angeles, working the Southern California farm industry.</a:t>
            </a:r>
          </a:p>
          <a:p>
            <a:r>
              <a:rPr lang="en-US" altLang="en-US" sz="2200" dirty="0"/>
              <a:t>Prejudices were still the norm, things like segregated schools were commonplace until the Japanese government intervened.</a:t>
            </a:r>
          </a:p>
          <a:p>
            <a:r>
              <a:rPr lang="en-US" altLang="en-US" sz="2200" dirty="0"/>
              <a:t>By 1913, all Asians were banned from owning farmland in California.</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DC1EE2EC-0EC7-C343-94EB-D2E6BB74A36C}"/>
              </a:ext>
            </a:extLst>
          </p:cNvPr>
          <p:cNvSpPr>
            <a:spLocks noGrp="1" noChangeArrowheads="1"/>
          </p:cNvSpPr>
          <p:nvPr>
            <p:ph type="title"/>
          </p:nvPr>
        </p:nvSpPr>
        <p:spPr/>
        <p:txBody>
          <a:bodyPr/>
          <a:lstStyle/>
          <a:p>
            <a:r>
              <a:rPr lang="en-US" altLang="en-US"/>
              <a:t>Immigration Photographs</a:t>
            </a:r>
          </a:p>
        </p:txBody>
      </p:sp>
      <p:pic>
        <p:nvPicPr>
          <p:cNvPr id="64514" name="Picture 5" descr="L67015">
            <a:extLst>
              <a:ext uri="{FF2B5EF4-FFF2-40B4-BE49-F238E27FC236}">
                <a16:creationId xmlns:a16="http://schemas.microsoft.com/office/drawing/2014/main" id="{4216306E-FC81-A245-9B20-579DCE015288}"/>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905000"/>
            <a:ext cx="7391400" cy="4208463"/>
          </a:xfrm>
          <a:noFill/>
        </p:spPr>
      </p:pic>
      <p:sp>
        <p:nvSpPr>
          <p:cNvPr id="36871" name="Text Box 7">
            <a:extLst>
              <a:ext uri="{FF2B5EF4-FFF2-40B4-BE49-F238E27FC236}">
                <a16:creationId xmlns:a16="http://schemas.microsoft.com/office/drawing/2014/main" id="{C24F0464-FD8B-804A-B844-AA03596C149C}"/>
              </a:ext>
            </a:extLst>
          </p:cNvPr>
          <p:cNvSpPr txBox="1">
            <a:spLocks noChangeArrowheads="1"/>
          </p:cNvSpPr>
          <p:nvPr/>
        </p:nvSpPr>
        <p:spPr bwMode="auto">
          <a:xfrm>
            <a:off x="2286000" y="6172200"/>
            <a:ext cx="6705600"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dirty="0">
                <a:effectLst>
                  <a:outerShdw blurRad="38100" dist="38100" dir="2700000" algn="tl">
                    <a:srgbClr val="FFFFFF"/>
                  </a:outerShdw>
                </a:effectLst>
              </a:rPr>
              <a:t>Ellis Island from the air: 1933.</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AF6B7358-93B0-1144-9F41-48214D0BCC3F}"/>
              </a:ext>
            </a:extLst>
          </p:cNvPr>
          <p:cNvSpPr>
            <a:spLocks noGrp="1" noChangeArrowheads="1"/>
          </p:cNvSpPr>
          <p:nvPr>
            <p:ph type="title"/>
          </p:nvPr>
        </p:nvSpPr>
        <p:spPr/>
        <p:txBody>
          <a:bodyPr/>
          <a:lstStyle/>
          <a:p>
            <a:r>
              <a:rPr lang="en-US" altLang="en-US"/>
              <a:t>Immigration Photographs</a:t>
            </a:r>
          </a:p>
        </p:txBody>
      </p:sp>
      <p:sp>
        <p:nvSpPr>
          <p:cNvPr id="38916" name="Text Box 4">
            <a:extLst>
              <a:ext uri="{FF2B5EF4-FFF2-40B4-BE49-F238E27FC236}">
                <a16:creationId xmlns:a16="http://schemas.microsoft.com/office/drawing/2014/main" id="{A1B2807B-D478-5E4D-9978-EAA760E9EEEC}"/>
              </a:ext>
            </a:extLst>
          </p:cNvPr>
          <p:cNvSpPr txBox="1">
            <a:spLocks noChangeArrowheads="1"/>
          </p:cNvSpPr>
          <p:nvPr/>
        </p:nvSpPr>
        <p:spPr bwMode="auto">
          <a:xfrm>
            <a:off x="2286000" y="6172200"/>
            <a:ext cx="6705600"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dirty="0">
                <a:effectLst>
                  <a:outerShdw blurRad="38100" dist="38100" dir="2700000" algn="tl">
                    <a:srgbClr val="FFFFFF"/>
                  </a:outerShdw>
                </a:effectLst>
              </a:rPr>
              <a:t>Immigrants arriving: 1926.</a:t>
            </a:r>
          </a:p>
        </p:txBody>
      </p:sp>
      <p:pic>
        <p:nvPicPr>
          <p:cNvPr id="65539" name="Picture 7" descr="KU83725">
            <a:extLst>
              <a:ext uri="{FF2B5EF4-FFF2-40B4-BE49-F238E27FC236}">
                <a16:creationId xmlns:a16="http://schemas.microsoft.com/office/drawing/2014/main" id="{BA1B8CD3-DA9B-8F4C-82D4-ECFA53DC5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662F3FDE-D10B-4F45-8697-AF848EFE9836}"/>
              </a:ext>
            </a:extLst>
          </p:cNvPr>
          <p:cNvSpPr>
            <a:spLocks noGrp="1" noChangeArrowheads="1"/>
          </p:cNvSpPr>
          <p:nvPr>
            <p:ph type="title"/>
          </p:nvPr>
        </p:nvSpPr>
        <p:spPr/>
        <p:txBody>
          <a:bodyPr/>
          <a:lstStyle/>
          <a:p>
            <a:r>
              <a:rPr lang="en-US" altLang="en-US"/>
              <a:t>Immigration Photographs</a:t>
            </a:r>
          </a:p>
        </p:txBody>
      </p:sp>
      <p:sp>
        <p:nvSpPr>
          <p:cNvPr id="40963" name="Text Box 3">
            <a:extLst>
              <a:ext uri="{FF2B5EF4-FFF2-40B4-BE49-F238E27FC236}">
                <a16:creationId xmlns:a16="http://schemas.microsoft.com/office/drawing/2014/main" id="{E475358A-BEFB-7245-B275-7D535DEDF9EA}"/>
              </a:ext>
            </a:extLst>
          </p:cNvPr>
          <p:cNvSpPr txBox="1">
            <a:spLocks noChangeArrowheads="1"/>
          </p:cNvSpPr>
          <p:nvPr/>
        </p:nvSpPr>
        <p:spPr bwMode="auto">
          <a:xfrm>
            <a:off x="2286000" y="6172200"/>
            <a:ext cx="6705600"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dirty="0">
                <a:effectLst>
                  <a:outerShdw blurRad="38100" dist="38100" dir="2700000" algn="tl">
                    <a:srgbClr val="FFFFFF"/>
                  </a:outerShdw>
                </a:effectLst>
              </a:rPr>
              <a:t>Waiting for physicals, 1922.</a:t>
            </a:r>
          </a:p>
        </p:txBody>
      </p:sp>
      <p:pic>
        <p:nvPicPr>
          <p:cNvPr id="66563" name="Picture 6" descr="V26109">
            <a:extLst>
              <a:ext uri="{FF2B5EF4-FFF2-40B4-BE49-F238E27FC236}">
                <a16:creationId xmlns:a16="http://schemas.microsoft.com/office/drawing/2014/main" id="{C14353CC-9AFC-1A4E-9483-C160D47D2F1A}"/>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905000"/>
            <a:ext cx="7239000" cy="4267200"/>
          </a:xfr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FA3BB7-12AF-704A-9752-4864AEB616F0}"/>
              </a:ext>
            </a:extLst>
          </p:cNvPr>
          <p:cNvSpPr>
            <a:spLocks noGrp="1" noChangeArrowheads="1"/>
          </p:cNvSpPr>
          <p:nvPr>
            <p:ph type="title"/>
          </p:nvPr>
        </p:nvSpPr>
        <p:spPr>
          <a:xfrm>
            <a:off x="0" y="228600"/>
            <a:ext cx="7772400" cy="1143000"/>
          </a:xfrm>
        </p:spPr>
        <p:txBody>
          <a:bodyPr/>
          <a:lstStyle/>
          <a:p>
            <a:pPr eaLnBrk="1" hangingPunct="1">
              <a:defRPr/>
            </a:pPr>
            <a:r>
              <a:rPr lang="en-US"/>
              <a:t>Lands for settlement</a:t>
            </a:r>
          </a:p>
        </p:txBody>
      </p:sp>
      <p:sp>
        <p:nvSpPr>
          <p:cNvPr id="4099" name="Rectangle 3">
            <a:extLst>
              <a:ext uri="{FF2B5EF4-FFF2-40B4-BE49-F238E27FC236}">
                <a16:creationId xmlns:a16="http://schemas.microsoft.com/office/drawing/2014/main" id="{2AD6E8C6-2E09-0449-935E-D997A3210938}"/>
              </a:ext>
            </a:extLst>
          </p:cNvPr>
          <p:cNvSpPr>
            <a:spLocks noGrp="1" noChangeArrowheads="1"/>
          </p:cNvSpPr>
          <p:nvPr>
            <p:ph type="body" sz="half" idx="1"/>
          </p:nvPr>
        </p:nvSpPr>
        <p:spPr>
          <a:xfrm>
            <a:off x="685800" y="1524000"/>
            <a:ext cx="3810000" cy="4114800"/>
          </a:xfrm>
        </p:spPr>
        <p:txBody>
          <a:bodyPr/>
          <a:lstStyle/>
          <a:p>
            <a:pPr eaLnBrk="1" hangingPunct="1">
              <a:lnSpc>
                <a:spcPct val="90000"/>
              </a:lnSpc>
            </a:pPr>
            <a:r>
              <a:rPr lang="en-US" altLang="en-US" sz="2400"/>
              <a:t>Following the Civil War, Americans began  settling the Great Plains, Southwest and Pacific Northwest.</a:t>
            </a:r>
          </a:p>
          <a:p>
            <a:pPr eaLnBrk="1" hangingPunct="1">
              <a:lnSpc>
                <a:spcPct val="90000"/>
              </a:lnSpc>
            </a:pPr>
            <a:r>
              <a:rPr lang="en-US" altLang="en-US" sz="2400"/>
              <a:t>Many railroads began receiving land grants for building lines that stretched across the U.S. (10 sq. miles on either side of the track.)</a:t>
            </a:r>
          </a:p>
          <a:p>
            <a:pPr eaLnBrk="1" hangingPunct="1">
              <a:lnSpc>
                <a:spcPct val="90000"/>
              </a:lnSpc>
            </a:pPr>
            <a:r>
              <a:rPr lang="en-US" altLang="en-US" sz="2400"/>
              <a:t>Land by railroads was very profitable because it was easy for farmers to transport good to large cities by Rail.</a:t>
            </a:r>
          </a:p>
        </p:txBody>
      </p:sp>
      <p:pic>
        <p:nvPicPr>
          <p:cNvPr id="4100" name="Picture 7" descr="USAH065-H">
            <a:extLst>
              <a:ext uri="{FF2B5EF4-FFF2-40B4-BE49-F238E27FC236}">
                <a16:creationId xmlns:a16="http://schemas.microsoft.com/office/drawing/2014/main" id="{E560B3E4-2DBF-7D46-B300-03A6F6EC6077}"/>
              </a:ext>
            </a:extLst>
          </p:cNvPr>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99088" y="2895600"/>
            <a:ext cx="3295650" cy="3962400"/>
          </a:xfrm>
          <a:noFill/>
        </p:spPr>
      </p:pic>
      <p:pic>
        <p:nvPicPr>
          <p:cNvPr id="4101" name="Picture 9" descr="USAH033-H">
            <a:extLst>
              <a:ext uri="{FF2B5EF4-FFF2-40B4-BE49-F238E27FC236}">
                <a16:creationId xmlns:a16="http://schemas.microsoft.com/office/drawing/2014/main" id="{0E0E9CCA-8A0B-434F-AF2F-5A8A021B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810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8AE6D221-E9DB-0F4D-BC9D-EDEAB9559FE1}"/>
              </a:ext>
            </a:extLst>
          </p:cNvPr>
          <p:cNvSpPr>
            <a:spLocks noGrp="1" noChangeArrowheads="1"/>
          </p:cNvSpPr>
          <p:nvPr>
            <p:ph type="title"/>
          </p:nvPr>
        </p:nvSpPr>
        <p:spPr/>
        <p:txBody>
          <a:bodyPr/>
          <a:lstStyle/>
          <a:p>
            <a:r>
              <a:rPr lang="en-US" altLang="en-US"/>
              <a:t>Immigration Photographs</a:t>
            </a:r>
          </a:p>
        </p:txBody>
      </p:sp>
      <p:sp>
        <p:nvSpPr>
          <p:cNvPr id="41987" name="Text Box 3">
            <a:extLst>
              <a:ext uri="{FF2B5EF4-FFF2-40B4-BE49-F238E27FC236}">
                <a16:creationId xmlns:a16="http://schemas.microsoft.com/office/drawing/2014/main" id="{FE450448-6C48-E44A-ABC3-F0CE7418886A}"/>
              </a:ext>
            </a:extLst>
          </p:cNvPr>
          <p:cNvSpPr txBox="1">
            <a:spLocks noChangeArrowheads="1"/>
          </p:cNvSpPr>
          <p:nvPr/>
        </p:nvSpPr>
        <p:spPr bwMode="auto">
          <a:xfrm>
            <a:off x="2438400" y="6172200"/>
            <a:ext cx="6553200"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dirty="0">
                <a:effectLst>
                  <a:outerShdw blurRad="38100" dist="38100" dir="2700000" algn="tl">
                    <a:srgbClr val="FFFFFF"/>
                  </a:outerShdw>
                </a:effectLst>
              </a:rPr>
              <a:t>Female physicals, 1922.</a:t>
            </a:r>
          </a:p>
        </p:txBody>
      </p:sp>
      <p:pic>
        <p:nvPicPr>
          <p:cNvPr id="67587" name="Picture 7" descr="X97322">
            <a:extLst>
              <a:ext uri="{FF2B5EF4-FFF2-40B4-BE49-F238E27FC236}">
                <a16:creationId xmlns:a16="http://schemas.microsoft.com/office/drawing/2014/main" id="{BC5FFEBE-442B-7345-92E9-D4207876C1C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905000"/>
            <a:ext cx="7391400" cy="4191000"/>
          </a:xfrm>
          <a:noFill/>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94186304-5B36-BA46-A85E-8997B9312198}"/>
              </a:ext>
            </a:extLst>
          </p:cNvPr>
          <p:cNvSpPr>
            <a:spLocks noGrp="1" noChangeArrowheads="1"/>
          </p:cNvSpPr>
          <p:nvPr>
            <p:ph type="title"/>
          </p:nvPr>
        </p:nvSpPr>
        <p:spPr/>
        <p:txBody>
          <a:bodyPr/>
          <a:lstStyle/>
          <a:p>
            <a:r>
              <a:rPr lang="en-US" altLang="en-US"/>
              <a:t>Immigration Photographs</a:t>
            </a:r>
          </a:p>
        </p:txBody>
      </p:sp>
      <p:sp>
        <p:nvSpPr>
          <p:cNvPr id="43011" name="Text Box 3">
            <a:extLst>
              <a:ext uri="{FF2B5EF4-FFF2-40B4-BE49-F238E27FC236}">
                <a16:creationId xmlns:a16="http://schemas.microsoft.com/office/drawing/2014/main" id="{0F5C0C14-B0C4-5F40-820F-ABD666357F45}"/>
              </a:ext>
            </a:extLst>
          </p:cNvPr>
          <p:cNvSpPr txBox="1">
            <a:spLocks noChangeArrowheads="1"/>
          </p:cNvSpPr>
          <p:nvPr/>
        </p:nvSpPr>
        <p:spPr bwMode="auto">
          <a:xfrm>
            <a:off x="2286000" y="6172200"/>
            <a:ext cx="6705600"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dirty="0">
                <a:effectLst>
                  <a:outerShdw blurRad="38100" dist="38100" dir="2700000" algn="tl">
                    <a:srgbClr val="FFFFFF"/>
                  </a:outerShdw>
                </a:effectLst>
              </a:rPr>
              <a:t>Buying tickets to U.S. cities, 1924.</a:t>
            </a:r>
          </a:p>
        </p:txBody>
      </p:sp>
      <p:pic>
        <p:nvPicPr>
          <p:cNvPr id="68611" name="Picture 7" descr="X97330">
            <a:extLst>
              <a:ext uri="{FF2B5EF4-FFF2-40B4-BE49-F238E27FC236}">
                <a16:creationId xmlns:a16="http://schemas.microsoft.com/office/drawing/2014/main" id="{D40133FC-A122-0A4C-B66C-6D3447FC839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828800"/>
            <a:ext cx="7391400" cy="4343400"/>
          </a:xfrm>
          <a:noFill/>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A76B1EB4-28F6-5949-8B63-C6664446201D}"/>
              </a:ext>
            </a:extLst>
          </p:cNvPr>
          <p:cNvSpPr>
            <a:spLocks noGrp="1" noChangeArrowheads="1"/>
          </p:cNvSpPr>
          <p:nvPr>
            <p:ph type="title"/>
          </p:nvPr>
        </p:nvSpPr>
        <p:spPr/>
        <p:txBody>
          <a:bodyPr/>
          <a:lstStyle/>
          <a:p>
            <a:r>
              <a:rPr lang="en-US" altLang="en-US"/>
              <a:t>Immigration Photographs</a:t>
            </a:r>
          </a:p>
        </p:txBody>
      </p:sp>
      <p:sp>
        <p:nvSpPr>
          <p:cNvPr id="45059" name="Text Box 3">
            <a:extLst>
              <a:ext uri="{FF2B5EF4-FFF2-40B4-BE49-F238E27FC236}">
                <a16:creationId xmlns:a16="http://schemas.microsoft.com/office/drawing/2014/main" id="{F6AD400E-2A7F-8B4E-A0C9-AD0E21015641}"/>
              </a:ext>
            </a:extLst>
          </p:cNvPr>
          <p:cNvSpPr txBox="1">
            <a:spLocks noChangeArrowheads="1"/>
          </p:cNvSpPr>
          <p:nvPr/>
        </p:nvSpPr>
        <p:spPr bwMode="auto">
          <a:xfrm>
            <a:off x="2209800" y="6172200"/>
            <a:ext cx="6781800"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dirty="0">
                <a:effectLst>
                  <a:outerShdw blurRad="38100" dist="38100" dir="2700000" algn="tl">
                    <a:srgbClr val="FFFFFF"/>
                  </a:outerShdw>
                </a:effectLst>
              </a:rPr>
              <a:t>Immigrants who have been admitted, 1924.</a:t>
            </a:r>
          </a:p>
        </p:txBody>
      </p:sp>
      <p:pic>
        <p:nvPicPr>
          <p:cNvPr id="69635" name="Picture 6" descr="X105605">
            <a:extLst>
              <a:ext uri="{FF2B5EF4-FFF2-40B4-BE49-F238E27FC236}">
                <a16:creationId xmlns:a16="http://schemas.microsoft.com/office/drawing/2014/main" id="{DBDDD249-2EE0-8644-9001-4C044E0E461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828800"/>
            <a:ext cx="7391400" cy="4343400"/>
          </a:xfr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a:extLst>
              <a:ext uri="{FF2B5EF4-FFF2-40B4-BE49-F238E27FC236}">
                <a16:creationId xmlns:a16="http://schemas.microsoft.com/office/drawing/2014/main" id="{3644ED6C-85A8-3F41-88D4-41B014197532}"/>
              </a:ext>
            </a:extLst>
          </p:cNvPr>
          <p:cNvSpPr>
            <a:spLocks noGrp="1" noChangeArrowheads="1"/>
          </p:cNvSpPr>
          <p:nvPr>
            <p:ph type="ctrTitle"/>
          </p:nvPr>
        </p:nvSpPr>
        <p:spPr/>
        <p:txBody>
          <a:bodyPr/>
          <a:lstStyle/>
          <a:p>
            <a:r>
              <a:rPr lang="en-US" altLang="en-US"/>
              <a:t>The Challenge of the Cities</a:t>
            </a:r>
          </a:p>
        </p:txBody>
      </p:sp>
      <p:sp>
        <p:nvSpPr>
          <p:cNvPr id="70658" name="Rectangle 5">
            <a:extLst>
              <a:ext uri="{FF2B5EF4-FFF2-40B4-BE49-F238E27FC236}">
                <a16:creationId xmlns:a16="http://schemas.microsoft.com/office/drawing/2014/main" id="{00F08829-D4BA-B340-9155-27357EA77096}"/>
              </a:ext>
            </a:extLst>
          </p:cNvPr>
          <p:cNvSpPr>
            <a:spLocks noGrp="1" noChangeArrowheads="1"/>
          </p:cNvSpPr>
          <p:nvPr>
            <p:ph type="subTitle" idx="1"/>
          </p:nvPr>
        </p:nvSpPr>
        <p:spPr/>
        <p:txBody>
          <a:bodyPr/>
          <a:lstStyle/>
          <a:p>
            <a:endParaRPr lang="en-US" alt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0C1C1793-33C0-EA41-B917-C6F91BF94557}"/>
              </a:ext>
            </a:extLst>
          </p:cNvPr>
          <p:cNvSpPr>
            <a:spLocks noGrp="1" noChangeArrowheads="1"/>
          </p:cNvSpPr>
          <p:nvPr>
            <p:ph type="title"/>
          </p:nvPr>
        </p:nvSpPr>
        <p:spPr/>
        <p:txBody>
          <a:bodyPr/>
          <a:lstStyle/>
          <a:p>
            <a:r>
              <a:rPr lang="en-US" altLang="en-US"/>
              <a:t>They were really growing…</a:t>
            </a:r>
          </a:p>
        </p:txBody>
      </p:sp>
      <p:sp>
        <p:nvSpPr>
          <p:cNvPr id="71682" name="Rectangle 3">
            <a:extLst>
              <a:ext uri="{FF2B5EF4-FFF2-40B4-BE49-F238E27FC236}">
                <a16:creationId xmlns:a16="http://schemas.microsoft.com/office/drawing/2014/main" id="{074AE640-3D5D-1942-B75D-5397312F6BA2}"/>
              </a:ext>
            </a:extLst>
          </p:cNvPr>
          <p:cNvSpPr>
            <a:spLocks noGrp="1" noChangeArrowheads="1"/>
          </p:cNvSpPr>
          <p:nvPr>
            <p:ph type="body" idx="1"/>
          </p:nvPr>
        </p:nvSpPr>
        <p:spPr>
          <a:xfrm>
            <a:off x="2286000" y="1676400"/>
            <a:ext cx="6857206" cy="4648200"/>
          </a:xfrm>
        </p:spPr>
        <p:txBody>
          <a:bodyPr/>
          <a:lstStyle/>
          <a:p>
            <a:pPr>
              <a:lnSpc>
                <a:spcPct val="90000"/>
              </a:lnSpc>
            </a:pPr>
            <a:r>
              <a:rPr lang="en-US" altLang="en-US" sz="2400" dirty="0"/>
              <a:t>…due both to immigration and to innovation.</a:t>
            </a:r>
          </a:p>
          <a:p>
            <a:pPr>
              <a:lnSpc>
                <a:spcPct val="90000"/>
              </a:lnSpc>
            </a:pPr>
            <a:r>
              <a:rPr lang="en-US" altLang="en-US" sz="2400" dirty="0"/>
              <a:t> African-Americans who were leaving the jobless South combined with European immigrants to heavily stunt city growth.</a:t>
            </a:r>
          </a:p>
          <a:p>
            <a:pPr>
              <a:lnSpc>
                <a:spcPct val="90000"/>
              </a:lnSpc>
            </a:pPr>
            <a:r>
              <a:rPr lang="en-US" altLang="en-US" sz="2400" dirty="0"/>
              <a:t>Also, innovation like horse-drawn rail carriages allowed affluent people to live outside of the cities. Later in the 1800s, the horses were replaced by motorized carriages, and the suburbs were born.</a:t>
            </a:r>
          </a:p>
          <a:p>
            <a:pPr>
              <a:lnSpc>
                <a:spcPct val="90000"/>
              </a:lnSpc>
            </a:pPr>
            <a:r>
              <a:rPr lang="en-US" altLang="en-US" sz="2400" dirty="0"/>
              <a:t>In 1853, the Otis company invented the 1</a:t>
            </a:r>
            <a:r>
              <a:rPr lang="en-US" altLang="en-US" sz="2400" baseline="30000" dirty="0"/>
              <a:t>st</a:t>
            </a:r>
            <a:r>
              <a:rPr lang="en-US" altLang="en-US" sz="2400" dirty="0"/>
              <a:t> elevator. When combined with Bessemer steel, we got out 1</a:t>
            </a:r>
            <a:r>
              <a:rPr lang="en-US" altLang="en-US" sz="2400" baseline="30000" dirty="0"/>
              <a:t>st</a:t>
            </a:r>
            <a:r>
              <a:rPr lang="en-US" altLang="en-US" sz="2400" dirty="0"/>
              <a:t> skyscraper (10 stories tall in Chicago). This expansion also meant zoning restrictions as well.</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9F183ACE-6C6B-2E49-A968-DA51AA449B55}"/>
              </a:ext>
            </a:extLst>
          </p:cNvPr>
          <p:cNvSpPr>
            <a:spLocks noGrp="1" noChangeArrowheads="1"/>
          </p:cNvSpPr>
          <p:nvPr>
            <p:ph type="title"/>
          </p:nvPr>
        </p:nvSpPr>
        <p:spPr/>
        <p:txBody>
          <a:bodyPr/>
          <a:lstStyle/>
          <a:p>
            <a:r>
              <a:rPr lang="en-US" altLang="en-US"/>
              <a:t>…and getting kind of bad.</a:t>
            </a:r>
          </a:p>
        </p:txBody>
      </p:sp>
      <p:sp>
        <p:nvSpPr>
          <p:cNvPr id="72706" name="Rectangle 3">
            <a:extLst>
              <a:ext uri="{FF2B5EF4-FFF2-40B4-BE49-F238E27FC236}">
                <a16:creationId xmlns:a16="http://schemas.microsoft.com/office/drawing/2014/main" id="{66686CE0-3F5F-3B42-8E2A-19A9C06958D0}"/>
              </a:ext>
            </a:extLst>
          </p:cNvPr>
          <p:cNvSpPr>
            <a:spLocks noGrp="1" noChangeArrowheads="1"/>
          </p:cNvSpPr>
          <p:nvPr>
            <p:ph type="body" idx="1"/>
          </p:nvPr>
        </p:nvSpPr>
        <p:spPr>
          <a:xfrm>
            <a:off x="2211387" y="1219200"/>
            <a:ext cx="6932613" cy="4876800"/>
          </a:xfrm>
        </p:spPr>
        <p:txBody>
          <a:bodyPr/>
          <a:lstStyle/>
          <a:p>
            <a:r>
              <a:rPr lang="en-US" altLang="en-US" sz="2200" dirty="0"/>
              <a:t>Some people going to the cities had apartments built for them by employers, others were on their own.</a:t>
            </a:r>
          </a:p>
          <a:p>
            <a:r>
              <a:rPr lang="en-US" altLang="en-US" sz="2200" dirty="0"/>
              <a:t>Vacated middle class homes became multi-family units, and other buildings became tenements, which were purely designed by the owner for profit. This meant as many families as possible in one building.</a:t>
            </a:r>
          </a:p>
          <a:p>
            <a:r>
              <a:rPr lang="en-US" altLang="en-US" sz="2200" dirty="0"/>
              <a:t>Several tenements in one neighborhood equaled a slum.</a:t>
            </a:r>
          </a:p>
          <a:p>
            <a:r>
              <a:rPr lang="en-US" altLang="en-US" sz="2200" dirty="0"/>
              <a:t>This overcrowding brought on all kind of issues with sanitation, disease and fire. Most major cities had major fires during this time.</a:t>
            </a:r>
          </a:p>
          <a:p>
            <a:r>
              <a:rPr lang="en-US" altLang="en-US" sz="2200" dirty="0"/>
              <a:t>The biggest was the Great Chicago Fire of 1871. It burned 18,000 buildings and left 100,000 homeless.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4AE4C48-7C79-2A44-AF13-7BED180E7D98}"/>
              </a:ext>
            </a:extLst>
          </p:cNvPr>
          <p:cNvSpPr>
            <a:spLocks noGrp="1"/>
          </p:cNvSpPr>
          <p:nvPr>
            <p:ph type="title"/>
          </p:nvPr>
        </p:nvSpPr>
        <p:spPr>
          <a:xfrm>
            <a:off x="2438400" y="228600"/>
            <a:ext cx="6400800" cy="609600"/>
          </a:xfrm>
        </p:spPr>
        <p:txBody>
          <a:bodyPr/>
          <a:lstStyle/>
          <a:p>
            <a:r>
              <a:rPr lang="en-US" altLang="en-US" dirty="0">
                <a:solidFill>
                  <a:srgbClr val="000000"/>
                </a:solidFill>
              </a:rPr>
              <a:t>I. The Urban Frontier</a:t>
            </a:r>
          </a:p>
        </p:txBody>
      </p:sp>
      <p:sp>
        <p:nvSpPr>
          <p:cNvPr id="12291" name="Content Placeholder 2">
            <a:extLst>
              <a:ext uri="{FF2B5EF4-FFF2-40B4-BE49-F238E27FC236}">
                <a16:creationId xmlns:a16="http://schemas.microsoft.com/office/drawing/2014/main" id="{FD187308-9586-224C-8D8C-1AB138F2B382}"/>
              </a:ext>
            </a:extLst>
          </p:cNvPr>
          <p:cNvSpPr>
            <a:spLocks noGrp="1"/>
          </p:cNvSpPr>
          <p:nvPr>
            <p:ph idx="1"/>
          </p:nvPr>
        </p:nvSpPr>
        <p:spPr>
          <a:xfrm>
            <a:off x="1371600" y="1066800"/>
            <a:ext cx="7467600" cy="4495800"/>
          </a:xfrm>
        </p:spPr>
        <p:txBody>
          <a:bodyPr/>
          <a:lstStyle/>
          <a:p>
            <a:pPr lvl="2"/>
            <a:r>
              <a:rPr lang="ja-JP" altLang="en-US">
                <a:solidFill>
                  <a:srgbClr val="000000"/>
                </a:solidFill>
              </a:rPr>
              <a:t>“</a:t>
            </a:r>
            <a:r>
              <a:rPr lang="en-US" altLang="ja-JP" dirty="0">
                <a:solidFill>
                  <a:srgbClr val="000000"/>
                </a:solidFill>
              </a:rPr>
              <a:t>Dumbbell</a:t>
            </a:r>
            <a:r>
              <a:rPr lang="ja-JP" altLang="en-US">
                <a:solidFill>
                  <a:srgbClr val="000000"/>
                </a:solidFill>
              </a:rPr>
              <a:t>”</a:t>
            </a:r>
            <a:r>
              <a:rPr lang="en-US" altLang="ja-JP" dirty="0">
                <a:solidFill>
                  <a:srgbClr val="000000"/>
                </a:solidFill>
              </a:rPr>
              <a:t> tenement:</a:t>
            </a:r>
          </a:p>
          <a:p>
            <a:pPr lvl="3"/>
            <a:r>
              <a:rPr lang="en-US" altLang="en-US" dirty="0">
                <a:solidFill>
                  <a:srgbClr val="000000"/>
                </a:solidFill>
              </a:rPr>
              <a:t>Named because of outline of floor plan</a:t>
            </a:r>
          </a:p>
          <a:p>
            <a:pPr lvl="3"/>
            <a:r>
              <a:rPr lang="en-US" altLang="en-US" dirty="0">
                <a:solidFill>
                  <a:srgbClr val="000000"/>
                </a:solidFill>
              </a:rPr>
              <a:t>Usually seven or eight stories high, with shallow, sunless, and ill-smelling air shafts providing minimal ventilation</a:t>
            </a:r>
          </a:p>
          <a:p>
            <a:pPr lvl="3"/>
            <a:r>
              <a:rPr lang="en-US" altLang="en-US" dirty="0">
                <a:solidFill>
                  <a:srgbClr val="000000"/>
                </a:solidFill>
              </a:rPr>
              <a:t>Several families sardined onto each floor of barracks-like structures; they shared a malodorous toilet in hall</a:t>
            </a:r>
          </a:p>
          <a:p>
            <a:pPr lvl="3"/>
            <a:r>
              <a:rPr lang="en-US" altLang="en-US" dirty="0">
                <a:solidFill>
                  <a:srgbClr val="000000"/>
                </a:solidFill>
              </a:rPr>
              <a:t>In New York</a:t>
            </a:r>
            <a:r>
              <a:rPr lang="fr-FR" altLang="ja-JP" dirty="0">
                <a:solidFill>
                  <a:srgbClr val="000000"/>
                </a:solidFill>
              </a:rPr>
              <a:t>'</a:t>
            </a:r>
            <a:r>
              <a:rPr lang="en-US" altLang="en-US" dirty="0">
                <a:solidFill>
                  <a:srgbClr val="000000"/>
                </a:solidFill>
              </a:rPr>
              <a:t>s </a:t>
            </a:r>
            <a:r>
              <a:rPr lang="ja-JP" altLang="en-US">
                <a:solidFill>
                  <a:srgbClr val="000000"/>
                </a:solidFill>
              </a:rPr>
              <a:t>“</a:t>
            </a:r>
            <a:r>
              <a:rPr lang="en-US" altLang="ja-JP" dirty="0">
                <a:solidFill>
                  <a:srgbClr val="000000"/>
                </a:solidFill>
              </a:rPr>
              <a:t>Lung Block</a:t>
            </a:r>
            <a:r>
              <a:rPr lang="ja-JP" altLang="en-US">
                <a:solidFill>
                  <a:srgbClr val="000000"/>
                </a:solidFill>
              </a:rPr>
              <a:t>”</a:t>
            </a:r>
            <a:r>
              <a:rPr lang="en-US" altLang="ja-JP" dirty="0">
                <a:solidFill>
                  <a:srgbClr val="000000"/>
                </a:solidFill>
              </a:rPr>
              <a:t> hundreds of unfortunate  urbanites coughed away their lives</a:t>
            </a:r>
          </a:p>
          <a:p>
            <a:pPr lvl="3"/>
            <a:r>
              <a:rPr lang="ja-JP" altLang="en-US">
                <a:solidFill>
                  <a:srgbClr val="000000"/>
                </a:solidFill>
              </a:rPr>
              <a:t>“</a:t>
            </a:r>
            <a:r>
              <a:rPr lang="en-US" altLang="ja-JP" dirty="0">
                <a:solidFill>
                  <a:srgbClr val="000000"/>
                </a:solidFill>
              </a:rPr>
              <a:t>Flophouses</a:t>
            </a:r>
            <a:r>
              <a:rPr lang="ja-JP" altLang="en-US">
                <a:solidFill>
                  <a:srgbClr val="000000"/>
                </a:solidFill>
              </a:rPr>
              <a:t>”</a:t>
            </a:r>
            <a:r>
              <a:rPr lang="en-US" altLang="ja-JP" dirty="0">
                <a:solidFill>
                  <a:srgbClr val="000000"/>
                </a:solidFill>
              </a:rPr>
              <a:t> abounded where half-starved and unemployed might sleep for a few cents on verminous mattresses</a:t>
            </a:r>
          </a:p>
          <a:p>
            <a:pPr lvl="3"/>
            <a:r>
              <a:rPr lang="en-US" altLang="en-US" dirty="0">
                <a:solidFill>
                  <a:srgbClr val="000000"/>
                </a:solidFill>
              </a:rPr>
              <a:t>Small wonder slum dwellers strove mightily to escape their wretched surroundings—as many did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6FB4E373-4E07-0343-8EBA-04D4DB3DF2CE}"/>
              </a:ext>
            </a:extLst>
          </p:cNvPr>
          <p:cNvSpPr>
            <a:spLocks noGrp="1" noChangeArrowheads="1"/>
          </p:cNvSpPr>
          <p:nvPr>
            <p:ph type="title"/>
          </p:nvPr>
        </p:nvSpPr>
        <p:spPr/>
        <p:txBody>
          <a:bodyPr/>
          <a:lstStyle/>
          <a:p>
            <a:r>
              <a:rPr lang="en-US" altLang="en-US"/>
              <a:t>So, what to do about it?</a:t>
            </a:r>
          </a:p>
        </p:txBody>
      </p:sp>
      <p:sp>
        <p:nvSpPr>
          <p:cNvPr id="73730" name="Rectangle 3">
            <a:extLst>
              <a:ext uri="{FF2B5EF4-FFF2-40B4-BE49-F238E27FC236}">
                <a16:creationId xmlns:a16="http://schemas.microsoft.com/office/drawing/2014/main" id="{E77F1A7A-9272-E646-9642-F351595A1D9A}"/>
              </a:ext>
            </a:extLst>
          </p:cNvPr>
          <p:cNvSpPr>
            <a:spLocks noGrp="1" noChangeArrowheads="1"/>
          </p:cNvSpPr>
          <p:nvPr>
            <p:ph type="body" idx="1"/>
          </p:nvPr>
        </p:nvSpPr>
        <p:spPr>
          <a:xfrm>
            <a:off x="2374673" y="1480457"/>
            <a:ext cx="6780213" cy="4648200"/>
          </a:xfrm>
        </p:spPr>
        <p:txBody>
          <a:bodyPr/>
          <a:lstStyle/>
          <a:p>
            <a:pPr>
              <a:lnSpc>
                <a:spcPct val="90000"/>
              </a:lnSpc>
            </a:pPr>
            <a:r>
              <a:rPr lang="en-US" altLang="en-US" sz="2200" dirty="0"/>
              <a:t>Many people dealt with city problems by simply leaving the city, if they could afford it.</a:t>
            </a:r>
          </a:p>
          <a:p>
            <a:pPr>
              <a:lnSpc>
                <a:spcPct val="90000"/>
              </a:lnSpc>
            </a:pPr>
            <a:r>
              <a:rPr lang="en-US" altLang="en-US" sz="2200" dirty="0"/>
              <a:t>In many cases, city growth put pressure on the government to increase government services, like police, fire, sanitation, etc.</a:t>
            </a:r>
          </a:p>
          <a:p>
            <a:pPr>
              <a:lnSpc>
                <a:spcPct val="90000"/>
              </a:lnSpc>
            </a:pPr>
            <a:r>
              <a:rPr lang="en-US" altLang="en-US" sz="2200" dirty="0"/>
              <a:t>This usually meant tax increases, and power became more desirable, since there is more to control.</a:t>
            </a:r>
          </a:p>
          <a:p>
            <a:pPr>
              <a:lnSpc>
                <a:spcPct val="90000"/>
              </a:lnSpc>
            </a:pPr>
            <a:r>
              <a:rPr lang="en-US" altLang="en-US" sz="2200" dirty="0"/>
              <a:t>With this, the </a:t>
            </a:r>
            <a:r>
              <a:rPr lang="en-US" altLang="en-US" sz="2200" b="1" dirty="0"/>
              <a:t>political machines </a:t>
            </a:r>
            <a:r>
              <a:rPr lang="en-US" altLang="en-US" sz="2200" dirty="0"/>
              <a:t>were born, which were designed to keep particular parties in office.</a:t>
            </a:r>
          </a:p>
          <a:p>
            <a:pPr>
              <a:lnSpc>
                <a:spcPct val="90000"/>
              </a:lnSpc>
            </a:pPr>
            <a:r>
              <a:rPr lang="en-US" altLang="en-US" sz="2200" dirty="0"/>
              <a:t>These machines worked on exchange of favors, and the most notorious of these machines was Tammany Hall, under “Boss” Tweed, which made millions.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57A0F719-CE28-3046-91AB-A671CF87C95E}"/>
              </a:ext>
            </a:extLst>
          </p:cNvPr>
          <p:cNvSpPr>
            <a:spLocks noGrp="1" noChangeArrowheads="1"/>
          </p:cNvSpPr>
          <p:nvPr>
            <p:ph type="title"/>
          </p:nvPr>
        </p:nvSpPr>
        <p:spPr>
          <a:xfrm>
            <a:off x="2438400" y="97971"/>
            <a:ext cx="6400800" cy="1219200"/>
          </a:xfrm>
        </p:spPr>
        <p:txBody>
          <a:bodyPr/>
          <a:lstStyle/>
          <a:p>
            <a:pPr algn="r"/>
            <a:r>
              <a:rPr lang="en-US" altLang="en-US" sz="4000" dirty="0"/>
              <a:t>Controlling Immigration/Behavior</a:t>
            </a:r>
          </a:p>
        </p:txBody>
      </p:sp>
      <p:sp>
        <p:nvSpPr>
          <p:cNvPr id="75778" name="Rectangle 3">
            <a:extLst>
              <a:ext uri="{FF2B5EF4-FFF2-40B4-BE49-F238E27FC236}">
                <a16:creationId xmlns:a16="http://schemas.microsoft.com/office/drawing/2014/main" id="{37B5074C-5321-6C46-8DE3-667DE9E54E8B}"/>
              </a:ext>
            </a:extLst>
          </p:cNvPr>
          <p:cNvSpPr>
            <a:spLocks noGrp="1" noChangeArrowheads="1"/>
          </p:cNvSpPr>
          <p:nvPr>
            <p:ph type="body" idx="1"/>
          </p:nvPr>
        </p:nvSpPr>
        <p:spPr>
          <a:xfrm>
            <a:off x="2439987" y="1447800"/>
            <a:ext cx="6704013" cy="4724400"/>
          </a:xfrm>
        </p:spPr>
        <p:txBody>
          <a:bodyPr/>
          <a:lstStyle/>
          <a:p>
            <a:pPr>
              <a:lnSpc>
                <a:spcPct val="90000"/>
              </a:lnSpc>
            </a:pPr>
            <a:r>
              <a:rPr lang="en-US" altLang="en-US" sz="2400" dirty="0"/>
              <a:t> Many Americans deemed the immigrants “the root of all evil.”</a:t>
            </a:r>
          </a:p>
          <a:p>
            <a:pPr>
              <a:lnSpc>
                <a:spcPct val="90000"/>
              </a:lnSpc>
            </a:pPr>
            <a:r>
              <a:rPr lang="en-US" altLang="en-US" sz="2400" dirty="0"/>
              <a:t>Some subscribed to nativism, the practice of favoring native-born Americans.</a:t>
            </a:r>
          </a:p>
          <a:p>
            <a:pPr>
              <a:lnSpc>
                <a:spcPct val="90000"/>
              </a:lnSpc>
            </a:pPr>
            <a:r>
              <a:rPr lang="en-US" altLang="en-US" sz="2400" dirty="0"/>
              <a:t>Others saw a link between saloons, immigrants, and political bosses, so they revived the temperance movement.</a:t>
            </a:r>
          </a:p>
          <a:p>
            <a:pPr>
              <a:lnSpc>
                <a:spcPct val="90000"/>
              </a:lnSpc>
            </a:pPr>
            <a:r>
              <a:rPr lang="en-US" altLang="en-US" sz="2400" dirty="0"/>
              <a:t>Some even believed that saloons were at the center of a movement to overthrow the United States.</a:t>
            </a:r>
          </a:p>
          <a:p>
            <a:pPr>
              <a:lnSpc>
                <a:spcPct val="90000"/>
              </a:lnSpc>
            </a:pPr>
            <a:r>
              <a:rPr lang="en-US" altLang="en-US" sz="2400" dirty="0"/>
              <a:t>Purity crusaders also became prevalent in the U.S. They sought to eliminate vice (drugs, prostitution, gambling, and other corrupt behavior), because political machines benefited from vice.</a:t>
            </a:r>
          </a:p>
          <a:p>
            <a:pPr>
              <a:lnSpc>
                <a:spcPct val="90000"/>
              </a:lnSpc>
            </a:pPr>
            <a:endParaRPr lang="en-US" altLang="en-US" sz="24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FD67CB34-3F59-B74F-A16D-1EF6A122FB3E}"/>
              </a:ext>
            </a:extLst>
          </p:cNvPr>
          <p:cNvSpPr>
            <a:spLocks noGrp="1" noChangeArrowheads="1"/>
          </p:cNvSpPr>
          <p:nvPr>
            <p:ph type="title"/>
          </p:nvPr>
        </p:nvSpPr>
        <p:spPr>
          <a:xfrm>
            <a:off x="2438400" y="228600"/>
            <a:ext cx="6400800" cy="609600"/>
          </a:xfrm>
        </p:spPr>
        <p:txBody>
          <a:bodyPr/>
          <a:lstStyle/>
          <a:p>
            <a:r>
              <a:rPr lang="en-US" altLang="en-US" dirty="0"/>
              <a:t>Helping the Needy</a:t>
            </a:r>
          </a:p>
        </p:txBody>
      </p:sp>
      <p:sp>
        <p:nvSpPr>
          <p:cNvPr id="76802" name="Rectangle 3">
            <a:extLst>
              <a:ext uri="{FF2B5EF4-FFF2-40B4-BE49-F238E27FC236}">
                <a16:creationId xmlns:a16="http://schemas.microsoft.com/office/drawing/2014/main" id="{B0DF0F58-D5E4-EF40-B8BE-42AFE5A3F211}"/>
              </a:ext>
            </a:extLst>
          </p:cNvPr>
          <p:cNvSpPr>
            <a:spLocks noGrp="1" noChangeArrowheads="1"/>
          </p:cNvSpPr>
          <p:nvPr>
            <p:ph type="body" idx="1"/>
          </p:nvPr>
        </p:nvSpPr>
        <p:spPr>
          <a:xfrm>
            <a:off x="2135187" y="990600"/>
            <a:ext cx="7008813" cy="4648200"/>
          </a:xfrm>
        </p:spPr>
        <p:txBody>
          <a:bodyPr/>
          <a:lstStyle/>
          <a:p>
            <a:r>
              <a:rPr lang="en-US" altLang="en-US" sz="2400" dirty="0"/>
              <a:t>Charity societies also popped up during this time.</a:t>
            </a:r>
          </a:p>
          <a:p>
            <a:pPr lvl="1"/>
            <a:r>
              <a:rPr lang="en-US" altLang="en-US" sz="2000" dirty="0"/>
              <a:t>The Charity Organization Society (COS) tried to make charity a science, keeping records on who it gave help to.</a:t>
            </a:r>
          </a:p>
          <a:p>
            <a:pPr lvl="1"/>
            <a:r>
              <a:rPr lang="en-US" altLang="en-US" sz="2000" dirty="0"/>
              <a:t>The social gospel movement sought to apply the Christian teachings in society and sought labor reforms this way.</a:t>
            </a:r>
          </a:p>
          <a:p>
            <a:pPr lvl="1"/>
            <a:r>
              <a:rPr lang="en-US" altLang="en-US" sz="2000" dirty="0"/>
              <a:t>The settlement movement created the precursor to today’s community center: the settlement house.</a:t>
            </a:r>
          </a:p>
          <a:p>
            <a:pPr lvl="2"/>
            <a:r>
              <a:rPr lang="en-US" altLang="en-US" sz="2000" dirty="0"/>
              <a:t>The first large settlement house was Hull House in New York City. It became the community’s center of activity, offering cultural events, classes, child care, summer camps, etc.</a:t>
            </a:r>
          </a:p>
          <a:p>
            <a:pPr lvl="2"/>
            <a:r>
              <a:rPr lang="en-US" altLang="en-US" sz="2000" dirty="0"/>
              <a:t>The difference was that in no way was this city funded. Individuals bought and supported the settlement houses.</a:t>
            </a:r>
            <a:r>
              <a:rPr lang="en-US" altLang="en-US" sz="1800" dirty="0"/>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E6ED-CBEF-E747-A258-01E78A51EC15}"/>
              </a:ext>
            </a:extLst>
          </p:cNvPr>
          <p:cNvSpPr>
            <a:spLocks noGrp="1"/>
          </p:cNvSpPr>
          <p:nvPr>
            <p:ph type="title"/>
          </p:nvPr>
        </p:nvSpPr>
        <p:spPr>
          <a:xfrm>
            <a:off x="2438400" y="152400"/>
            <a:ext cx="6019800" cy="609600"/>
          </a:xfrm>
        </p:spPr>
        <p:txBody>
          <a:bodyPr rtlCol="0">
            <a:normAutofit fontScale="90000"/>
          </a:bodyPr>
          <a:lstStyle/>
          <a:p>
            <a:pPr eaLnBrk="1" fontAlgn="auto" hangingPunct="1">
              <a:spcAft>
                <a:spcPts val="0"/>
              </a:spcAft>
              <a:defRPr/>
            </a:pPr>
            <a:r>
              <a:rPr lang="en-US" sz="3200" dirty="0">
                <a:solidFill>
                  <a:schemeClr val="tx1"/>
                </a:solidFill>
                <a:ea typeface="+mj-ea"/>
                <a:cs typeface="+mj-cs"/>
              </a:rPr>
              <a:t>I. The Iron Colt Becomes an Iron Horse</a:t>
            </a:r>
          </a:p>
        </p:txBody>
      </p:sp>
      <p:sp>
        <p:nvSpPr>
          <p:cNvPr id="5123" name="Content Placeholder 2">
            <a:extLst>
              <a:ext uri="{FF2B5EF4-FFF2-40B4-BE49-F238E27FC236}">
                <a16:creationId xmlns:a16="http://schemas.microsoft.com/office/drawing/2014/main" id="{4E24E653-3ACA-C64B-AEC1-3ED457CC1404}"/>
              </a:ext>
            </a:extLst>
          </p:cNvPr>
          <p:cNvSpPr>
            <a:spLocks noGrp="1"/>
          </p:cNvSpPr>
          <p:nvPr>
            <p:ph idx="1"/>
          </p:nvPr>
        </p:nvSpPr>
        <p:spPr>
          <a:xfrm>
            <a:off x="2057400" y="1219200"/>
            <a:ext cx="7086600" cy="4114800"/>
          </a:xfrm>
        </p:spPr>
        <p:txBody>
          <a:bodyPr/>
          <a:lstStyle/>
          <a:p>
            <a:pPr eaLnBrk="1" hangingPunct="1"/>
            <a:r>
              <a:rPr lang="en-US" altLang="en-US" dirty="0"/>
              <a:t>Industrial development of United States:</a:t>
            </a:r>
          </a:p>
          <a:p>
            <a:pPr lvl="1" eaLnBrk="1" hangingPunct="1"/>
            <a:r>
              <a:rPr lang="en-US" altLang="en-US" dirty="0"/>
              <a:t>Railroads</a:t>
            </a:r>
          </a:p>
          <a:p>
            <a:pPr lvl="2" eaLnBrk="1" hangingPunct="1"/>
            <a:r>
              <a:rPr lang="en-US" altLang="en-US" dirty="0"/>
              <a:t>Outburst of railroad construction crucial</a:t>
            </a:r>
          </a:p>
          <a:p>
            <a:pPr lvl="2" eaLnBrk="1" hangingPunct="1"/>
            <a:r>
              <a:rPr lang="en-US" altLang="en-US" dirty="0"/>
              <a:t>1865:   35,000 miles of railways</a:t>
            </a:r>
          </a:p>
          <a:p>
            <a:pPr lvl="2" eaLnBrk="1" hangingPunct="1"/>
            <a:r>
              <a:rPr lang="en-US" altLang="en-US" dirty="0"/>
              <a:t>1900: 192,556 miles, much of it west of Mississippi (see Figure 24.1)</a:t>
            </a:r>
          </a:p>
          <a:p>
            <a:pPr lvl="2" eaLnBrk="1" hangingPunct="1"/>
            <a:r>
              <a:rPr lang="en-US" altLang="en-US" dirty="0"/>
              <a:t>Transcontinental railroad building required government subsidies because so costly and risky</a:t>
            </a:r>
          </a:p>
          <a:p>
            <a:pPr lvl="2" eaLnBrk="1" hangingPunct="1"/>
            <a:r>
              <a:rPr lang="en-US" altLang="en-US" dirty="0"/>
              <a:t>Construction of railway systems promised greater national unity and economic growth</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B878B53-E39E-1143-9DE8-BAE980DDD5D7}"/>
              </a:ext>
            </a:extLst>
          </p:cNvPr>
          <p:cNvSpPr>
            <a:spLocks noGrp="1"/>
          </p:cNvSpPr>
          <p:nvPr>
            <p:ph type="title"/>
          </p:nvPr>
        </p:nvSpPr>
        <p:spPr>
          <a:xfrm>
            <a:off x="2438400" y="0"/>
            <a:ext cx="6400800" cy="1219200"/>
          </a:xfrm>
        </p:spPr>
        <p:txBody>
          <a:bodyPr/>
          <a:lstStyle/>
          <a:p>
            <a:pPr marL="571500" indent="-571500" eaLnBrk="1" hangingPunct="1"/>
            <a:r>
              <a:rPr lang="en-US" altLang="en-US" dirty="0">
                <a:solidFill>
                  <a:srgbClr val="000000"/>
                </a:solidFill>
              </a:rPr>
              <a:t>VII. The Lust for Learning</a:t>
            </a:r>
          </a:p>
        </p:txBody>
      </p:sp>
      <p:sp>
        <p:nvSpPr>
          <p:cNvPr id="43011" name="Content Placeholder 2">
            <a:extLst>
              <a:ext uri="{FF2B5EF4-FFF2-40B4-BE49-F238E27FC236}">
                <a16:creationId xmlns:a16="http://schemas.microsoft.com/office/drawing/2014/main" id="{851DD72B-3881-B447-9836-C91260F5F5A2}"/>
              </a:ext>
            </a:extLst>
          </p:cNvPr>
          <p:cNvSpPr>
            <a:spLocks noGrp="1"/>
          </p:cNvSpPr>
          <p:nvPr>
            <p:ph idx="1"/>
          </p:nvPr>
        </p:nvSpPr>
        <p:spPr>
          <a:xfrm>
            <a:off x="2171700" y="990600"/>
            <a:ext cx="6934200" cy="4495800"/>
          </a:xfrm>
        </p:spPr>
        <p:txBody>
          <a:bodyPr/>
          <a:lstStyle/>
          <a:p>
            <a:pPr eaLnBrk="1" hangingPunct="1"/>
            <a:r>
              <a:rPr lang="en-US" altLang="en-US" dirty="0">
                <a:solidFill>
                  <a:srgbClr val="000000"/>
                </a:solidFill>
              </a:rPr>
              <a:t>Public education continued upward climb:</a:t>
            </a:r>
          </a:p>
          <a:p>
            <a:pPr lvl="1" eaLnBrk="1" hangingPunct="1"/>
            <a:r>
              <a:rPr lang="en-US" altLang="en-US" dirty="0">
                <a:solidFill>
                  <a:srgbClr val="000000"/>
                </a:solidFill>
              </a:rPr>
              <a:t>Ideal of tax-supported elementary schools gathered strength:</a:t>
            </a:r>
          </a:p>
          <a:p>
            <a:pPr lvl="2" eaLnBrk="1" hangingPunct="1"/>
            <a:r>
              <a:rPr lang="en-US" altLang="en-US" dirty="0">
                <a:solidFill>
                  <a:srgbClr val="000000"/>
                </a:solidFill>
              </a:rPr>
              <a:t>1870 onward more states made grade-school education compulsory </a:t>
            </a:r>
          </a:p>
          <a:p>
            <a:pPr lvl="3" eaLnBrk="1" hangingPunct="1"/>
            <a:r>
              <a:rPr lang="en-US" altLang="en-US" dirty="0">
                <a:solidFill>
                  <a:srgbClr val="000000"/>
                </a:solidFill>
              </a:rPr>
              <a:t>Helped check frightful abuses of child labor</a:t>
            </a:r>
          </a:p>
          <a:p>
            <a:pPr lvl="1" eaLnBrk="1" hangingPunct="1"/>
            <a:r>
              <a:rPr lang="en-US" altLang="en-US" dirty="0">
                <a:solidFill>
                  <a:srgbClr val="000000"/>
                </a:solidFill>
              </a:rPr>
              <a:t>High schools expanded between 1880s and 1890s:</a:t>
            </a:r>
          </a:p>
          <a:p>
            <a:pPr lvl="2" eaLnBrk="1" hangingPunct="1"/>
            <a:r>
              <a:rPr lang="en-US" altLang="en-US" dirty="0">
                <a:solidFill>
                  <a:srgbClr val="000000"/>
                </a:solidFill>
              </a:rPr>
              <a:t>Before Civil War, tax-supported high schools rare</a:t>
            </a:r>
          </a:p>
          <a:p>
            <a:pPr lvl="2" eaLnBrk="1" hangingPunct="1"/>
            <a:r>
              <a:rPr lang="en-US" altLang="en-US" dirty="0">
                <a:solidFill>
                  <a:srgbClr val="000000"/>
                </a:solidFill>
              </a:rPr>
              <a:t>High-school education increasingly seen as birthright of every citizen</a:t>
            </a:r>
          </a:p>
          <a:p>
            <a:pPr lvl="2" eaLnBrk="1" hangingPunct="1"/>
            <a:endParaRPr lang="en-US" altLang="en-US" dirty="0">
              <a:solidFill>
                <a:srgbClr val="000000"/>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9444D7A-3A16-1F4A-BC95-43E8751E349A}"/>
              </a:ext>
            </a:extLst>
          </p:cNvPr>
          <p:cNvSpPr>
            <a:spLocks noGrp="1"/>
          </p:cNvSpPr>
          <p:nvPr>
            <p:ph type="title"/>
          </p:nvPr>
        </p:nvSpPr>
        <p:spPr>
          <a:xfrm>
            <a:off x="2438400" y="0"/>
            <a:ext cx="6400800" cy="1219200"/>
          </a:xfrm>
        </p:spPr>
        <p:txBody>
          <a:bodyPr/>
          <a:lstStyle/>
          <a:p>
            <a:r>
              <a:rPr lang="en-US" altLang="en-US" dirty="0">
                <a:solidFill>
                  <a:srgbClr val="000000"/>
                </a:solidFill>
              </a:rPr>
              <a:t>VII. The Lust for Learning</a:t>
            </a:r>
          </a:p>
        </p:txBody>
      </p:sp>
      <p:sp>
        <p:nvSpPr>
          <p:cNvPr id="44035" name="Content Placeholder 2">
            <a:extLst>
              <a:ext uri="{FF2B5EF4-FFF2-40B4-BE49-F238E27FC236}">
                <a16:creationId xmlns:a16="http://schemas.microsoft.com/office/drawing/2014/main" id="{E7520E1B-696B-4240-A106-B838FE0DD352}"/>
              </a:ext>
            </a:extLst>
          </p:cNvPr>
          <p:cNvSpPr>
            <a:spLocks noGrp="1"/>
          </p:cNvSpPr>
          <p:nvPr>
            <p:ph idx="1"/>
          </p:nvPr>
        </p:nvSpPr>
        <p:spPr>
          <a:xfrm>
            <a:off x="1752600" y="1295400"/>
            <a:ext cx="7239000" cy="4525963"/>
          </a:xfrm>
        </p:spPr>
        <p:txBody>
          <a:bodyPr/>
          <a:lstStyle/>
          <a:p>
            <a:pPr lvl="2"/>
            <a:r>
              <a:rPr lang="en-US" altLang="en-US" dirty="0">
                <a:solidFill>
                  <a:srgbClr val="000000"/>
                </a:solidFill>
              </a:rPr>
              <a:t>By 1900, six thousand high schools</a:t>
            </a:r>
          </a:p>
          <a:p>
            <a:pPr lvl="2"/>
            <a:r>
              <a:rPr lang="en-US" altLang="en-US" dirty="0">
                <a:solidFill>
                  <a:srgbClr val="000000"/>
                </a:solidFill>
              </a:rPr>
              <a:t>Textbooks also paid for by taxpayers</a:t>
            </a:r>
          </a:p>
          <a:p>
            <a:pPr lvl="1"/>
            <a:r>
              <a:rPr lang="en-US" altLang="en-US" dirty="0">
                <a:solidFill>
                  <a:srgbClr val="000000"/>
                </a:solidFill>
              </a:rPr>
              <a:t>Other trends:</a:t>
            </a:r>
          </a:p>
          <a:p>
            <a:pPr lvl="2"/>
            <a:r>
              <a:rPr lang="en-US" altLang="en-US" dirty="0">
                <a:solidFill>
                  <a:srgbClr val="000000"/>
                </a:solidFill>
              </a:rPr>
              <a:t>Teacher-training schools, called </a:t>
            </a:r>
            <a:r>
              <a:rPr lang="ja-JP" altLang="en-US">
                <a:solidFill>
                  <a:srgbClr val="000000"/>
                </a:solidFill>
              </a:rPr>
              <a:t>“</a:t>
            </a:r>
            <a:r>
              <a:rPr lang="en-US" altLang="ja-JP" dirty="0">
                <a:solidFill>
                  <a:srgbClr val="000000"/>
                </a:solidFill>
              </a:rPr>
              <a:t>normal schools,</a:t>
            </a:r>
            <a:r>
              <a:rPr lang="ja-JP" altLang="en-US">
                <a:solidFill>
                  <a:srgbClr val="000000"/>
                </a:solidFill>
              </a:rPr>
              <a:t>”</a:t>
            </a:r>
            <a:r>
              <a:rPr lang="en-US" altLang="ja-JP" dirty="0">
                <a:solidFill>
                  <a:srgbClr val="000000"/>
                </a:solidFill>
              </a:rPr>
              <a:t> experienced striking increase</a:t>
            </a:r>
          </a:p>
          <a:p>
            <a:pPr lvl="3"/>
            <a:r>
              <a:rPr lang="en-US" altLang="en-US" dirty="0">
                <a:solidFill>
                  <a:srgbClr val="000000"/>
                </a:solidFill>
              </a:rPr>
              <a:t>1860 there were 12; 1910 over 300</a:t>
            </a:r>
          </a:p>
          <a:p>
            <a:pPr lvl="2"/>
            <a:r>
              <a:rPr lang="en-US" altLang="en-US" dirty="0">
                <a:solidFill>
                  <a:srgbClr val="000000"/>
                </a:solidFill>
              </a:rPr>
              <a:t>Kindergartens, borrowed from Germany, gained support</a:t>
            </a:r>
          </a:p>
          <a:p>
            <a:pPr lvl="2"/>
            <a:r>
              <a:rPr lang="en-US" altLang="en-US" dirty="0">
                <a:solidFill>
                  <a:srgbClr val="000000"/>
                </a:solidFill>
              </a:rPr>
              <a:t>New strength to private Catholic parochial schools</a:t>
            </a:r>
          </a:p>
          <a:p>
            <a:pPr lvl="2"/>
            <a:r>
              <a:rPr lang="en-US" altLang="en-US" dirty="0">
                <a:solidFill>
                  <a:srgbClr val="000000"/>
                </a:solidFill>
              </a:rPr>
              <a:t>Chautauqua movement of public lectures and home study courses provided education to many adults</a:t>
            </a:r>
          </a:p>
          <a:p>
            <a:pPr lvl="3"/>
            <a:endParaRPr lang="en-US" altLang="en-US" dirty="0">
              <a:solidFill>
                <a:srgbClr val="000000"/>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41711768-B43E-604A-A8F2-BBC0083FE020}"/>
              </a:ext>
            </a:extLst>
          </p:cNvPr>
          <p:cNvSpPr>
            <a:spLocks noGrp="1" noChangeArrowheads="1"/>
          </p:cNvSpPr>
          <p:nvPr>
            <p:ph type="title"/>
          </p:nvPr>
        </p:nvSpPr>
        <p:spPr/>
        <p:txBody>
          <a:bodyPr/>
          <a:lstStyle/>
          <a:p>
            <a:r>
              <a:rPr lang="en-US" altLang="en-US"/>
              <a:t>African Americans and Higher Education</a:t>
            </a:r>
          </a:p>
        </p:txBody>
      </p:sp>
      <p:sp>
        <p:nvSpPr>
          <p:cNvPr id="16386" name="Rectangle 3">
            <a:extLst>
              <a:ext uri="{FF2B5EF4-FFF2-40B4-BE49-F238E27FC236}">
                <a16:creationId xmlns:a16="http://schemas.microsoft.com/office/drawing/2014/main" id="{F63C8130-35A1-B04D-B837-60758FF92844}"/>
              </a:ext>
            </a:extLst>
          </p:cNvPr>
          <p:cNvSpPr>
            <a:spLocks noGrp="1" noChangeArrowheads="1"/>
          </p:cNvSpPr>
          <p:nvPr>
            <p:ph type="body" idx="1"/>
          </p:nvPr>
        </p:nvSpPr>
        <p:spPr>
          <a:xfrm>
            <a:off x="2209800" y="1600200"/>
            <a:ext cx="6629400" cy="4495800"/>
          </a:xfrm>
        </p:spPr>
        <p:txBody>
          <a:bodyPr/>
          <a:lstStyle/>
          <a:p>
            <a:r>
              <a:rPr lang="en-US" altLang="en-US" dirty="0"/>
              <a:t>Only a few colleges accepted blacks.</a:t>
            </a:r>
          </a:p>
          <a:p>
            <a:r>
              <a:rPr lang="en-US" altLang="en-US" dirty="0"/>
              <a:t>African American colleges were created. </a:t>
            </a:r>
          </a:p>
          <a:p>
            <a:r>
              <a:rPr lang="en-US" altLang="en-US" dirty="0"/>
              <a:t>By 1900 2,000 students had graduated from 34 African American colleges.</a:t>
            </a:r>
          </a:p>
          <a:p>
            <a:pPr marL="0" indent="0">
              <a:buNone/>
            </a:pPr>
            <a:endParaRPr lang="en-US" altLang="en-US" dirty="0"/>
          </a:p>
        </p:txBody>
      </p:sp>
      <p:pic>
        <p:nvPicPr>
          <p:cNvPr id="16387" name="Picture 4">
            <a:extLst>
              <a:ext uri="{FF2B5EF4-FFF2-40B4-BE49-F238E27FC236}">
                <a16:creationId xmlns:a16="http://schemas.microsoft.com/office/drawing/2014/main" id="{71F19325-E507-2A4F-A8DD-A94086CB3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953000"/>
            <a:ext cx="183776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E2156152-7FBE-654B-B7A2-9F4ABA0C68D5}"/>
              </a:ext>
            </a:extLst>
          </p:cNvPr>
          <p:cNvSpPr>
            <a:spLocks noGrp="1" noChangeArrowheads="1"/>
          </p:cNvSpPr>
          <p:nvPr>
            <p:ph type="title"/>
          </p:nvPr>
        </p:nvSpPr>
        <p:spPr>
          <a:xfrm>
            <a:off x="2209800" y="152400"/>
            <a:ext cx="6858000" cy="1143000"/>
          </a:xfrm>
        </p:spPr>
        <p:txBody>
          <a:bodyPr/>
          <a:lstStyle/>
          <a:p>
            <a:r>
              <a:rPr lang="en-US" altLang="en-US" dirty="0"/>
              <a:t>Booker T. Washington</a:t>
            </a:r>
          </a:p>
        </p:txBody>
      </p:sp>
      <p:sp>
        <p:nvSpPr>
          <p:cNvPr id="17410" name="Rectangle 3">
            <a:extLst>
              <a:ext uri="{FF2B5EF4-FFF2-40B4-BE49-F238E27FC236}">
                <a16:creationId xmlns:a16="http://schemas.microsoft.com/office/drawing/2014/main" id="{937734A2-BF81-0B42-AFC4-03A549FA58E4}"/>
              </a:ext>
            </a:extLst>
          </p:cNvPr>
          <p:cNvSpPr>
            <a:spLocks noGrp="1" noChangeArrowheads="1"/>
          </p:cNvSpPr>
          <p:nvPr>
            <p:ph type="body" idx="1"/>
          </p:nvPr>
        </p:nvSpPr>
        <p:spPr>
          <a:xfrm>
            <a:off x="2324100" y="1143000"/>
            <a:ext cx="6629400" cy="4114800"/>
          </a:xfrm>
        </p:spPr>
        <p:txBody>
          <a:bodyPr/>
          <a:lstStyle/>
          <a:p>
            <a:r>
              <a:rPr lang="en-US" altLang="en-US" sz="2600" dirty="0"/>
              <a:t>Born into slavery in 1856, Booker T Washington graduated from college and opened the Tuskegee Institute in 1881.</a:t>
            </a:r>
          </a:p>
          <a:p>
            <a:r>
              <a:rPr lang="en-US" altLang="en-US" sz="2600" dirty="0"/>
              <a:t>Told his students to temporarily put aside their desire for political equality and instead to focus on building economic security by gaining vocational skills.</a:t>
            </a:r>
          </a:p>
          <a:p>
            <a:r>
              <a:rPr lang="en-US" altLang="en-US" sz="2600" dirty="0"/>
              <a:t>He predicted that blacks could win white acceptance through economic prosperity.</a:t>
            </a:r>
          </a:p>
          <a:p>
            <a:r>
              <a:rPr lang="en-US" altLang="en-US" sz="2600" dirty="0"/>
              <a:t>Teddy Roosevelt invited him to the White House in 1901</a:t>
            </a:r>
          </a:p>
          <a:p>
            <a:r>
              <a:rPr lang="en-US" altLang="en-US" sz="2600" dirty="0"/>
              <a:t>Wrote autobiography in 1901 called </a:t>
            </a:r>
            <a:r>
              <a:rPr lang="en-US" altLang="en-US" sz="2600" i="1" dirty="0"/>
              <a:t>Up From Slavery</a:t>
            </a:r>
          </a:p>
        </p:txBody>
      </p:sp>
      <p:pic>
        <p:nvPicPr>
          <p:cNvPr id="17411" name="Picture 4">
            <a:extLst>
              <a:ext uri="{FF2B5EF4-FFF2-40B4-BE49-F238E27FC236}">
                <a16:creationId xmlns:a16="http://schemas.microsoft.com/office/drawing/2014/main" id="{943CDF9B-7DFE-0347-B814-FFA6CFEAD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1571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DC9E6E27-38D5-104D-ACE8-9E77F3CB7A9B}"/>
              </a:ext>
            </a:extLst>
          </p:cNvPr>
          <p:cNvSpPr>
            <a:spLocks noGrp="1" noChangeArrowheads="1"/>
          </p:cNvSpPr>
          <p:nvPr>
            <p:ph type="title"/>
          </p:nvPr>
        </p:nvSpPr>
        <p:spPr/>
        <p:txBody>
          <a:bodyPr/>
          <a:lstStyle/>
          <a:p>
            <a:r>
              <a:rPr lang="en-US" altLang="en-US"/>
              <a:t>W.E.B Du Bois</a:t>
            </a:r>
          </a:p>
        </p:txBody>
      </p:sp>
      <p:sp>
        <p:nvSpPr>
          <p:cNvPr id="18434" name="Rectangle 3">
            <a:extLst>
              <a:ext uri="{FF2B5EF4-FFF2-40B4-BE49-F238E27FC236}">
                <a16:creationId xmlns:a16="http://schemas.microsoft.com/office/drawing/2014/main" id="{C188BCBA-9FCC-EC4A-97EA-811DE9F1CDD0}"/>
              </a:ext>
            </a:extLst>
          </p:cNvPr>
          <p:cNvSpPr>
            <a:spLocks noGrp="1" noChangeArrowheads="1"/>
          </p:cNvSpPr>
          <p:nvPr>
            <p:ph type="body" idx="1"/>
          </p:nvPr>
        </p:nvSpPr>
        <p:spPr>
          <a:xfrm>
            <a:off x="2286000" y="1545771"/>
            <a:ext cx="6705600" cy="4114800"/>
          </a:xfrm>
        </p:spPr>
        <p:txBody>
          <a:bodyPr/>
          <a:lstStyle/>
          <a:p>
            <a:r>
              <a:rPr lang="en-US" altLang="en-US" dirty="0"/>
              <a:t>African American man who graduated from Fisk University in Tennessee.</a:t>
            </a:r>
          </a:p>
          <a:p>
            <a:r>
              <a:rPr lang="en-US" altLang="en-US" dirty="0"/>
              <a:t>In 1895 he became the first African American to earn a Ph.D. from Harvard.</a:t>
            </a:r>
          </a:p>
          <a:p>
            <a:r>
              <a:rPr lang="en-US" altLang="en-US" dirty="0"/>
              <a:t>Founded the Niagara Movement which called for an end to racial discrimination.</a:t>
            </a:r>
          </a:p>
        </p:txBody>
      </p:sp>
      <p:pic>
        <p:nvPicPr>
          <p:cNvPr id="18435" name="Picture 4">
            <a:extLst>
              <a:ext uri="{FF2B5EF4-FFF2-40B4-BE49-F238E27FC236}">
                <a16:creationId xmlns:a16="http://schemas.microsoft.com/office/drawing/2014/main" id="{FCD71303-8FA0-864F-A433-8A40923F3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201385"/>
            <a:ext cx="1758154" cy="249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C44A127-E77A-C545-A815-75629C0076A4}"/>
              </a:ext>
            </a:extLst>
          </p:cNvPr>
          <p:cNvSpPr>
            <a:spLocks noGrp="1"/>
          </p:cNvSpPr>
          <p:nvPr>
            <p:ph type="title"/>
          </p:nvPr>
        </p:nvSpPr>
        <p:spPr>
          <a:xfrm>
            <a:off x="2438400" y="228600"/>
            <a:ext cx="6400800" cy="533400"/>
          </a:xfrm>
        </p:spPr>
        <p:txBody>
          <a:bodyPr/>
          <a:lstStyle/>
          <a:p>
            <a:pPr eaLnBrk="1" hangingPunct="1"/>
            <a:r>
              <a:rPr lang="en-US" altLang="en-US" dirty="0">
                <a:solidFill>
                  <a:srgbClr val="000000"/>
                </a:solidFill>
              </a:rPr>
              <a:t>IX. The Hallowed Halls of Ivy</a:t>
            </a:r>
          </a:p>
        </p:txBody>
      </p:sp>
      <p:sp>
        <p:nvSpPr>
          <p:cNvPr id="49155" name="Content Placeholder 2">
            <a:extLst>
              <a:ext uri="{FF2B5EF4-FFF2-40B4-BE49-F238E27FC236}">
                <a16:creationId xmlns:a16="http://schemas.microsoft.com/office/drawing/2014/main" id="{BE1DADB5-0308-F34A-AD6D-FB1F325189F2}"/>
              </a:ext>
            </a:extLst>
          </p:cNvPr>
          <p:cNvSpPr>
            <a:spLocks noGrp="1"/>
          </p:cNvSpPr>
          <p:nvPr>
            <p:ph idx="1"/>
          </p:nvPr>
        </p:nvSpPr>
        <p:spPr>
          <a:xfrm>
            <a:off x="2438400" y="751114"/>
            <a:ext cx="6400800" cy="4495800"/>
          </a:xfrm>
        </p:spPr>
        <p:txBody>
          <a:bodyPr/>
          <a:lstStyle/>
          <a:p>
            <a:pPr eaLnBrk="1" hangingPunct="1"/>
            <a:r>
              <a:rPr lang="en-US" altLang="en-US" dirty="0">
                <a:solidFill>
                  <a:srgbClr val="000000"/>
                </a:solidFill>
              </a:rPr>
              <a:t>Colleges and universities after Civil War:</a:t>
            </a:r>
          </a:p>
          <a:p>
            <a:pPr lvl="2" eaLnBrk="1" hangingPunct="1"/>
            <a:r>
              <a:rPr lang="en-US" altLang="en-US" dirty="0">
                <a:solidFill>
                  <a:srgbClr val="000000"/>
                </a:solidFill>
              </a:rPr>
              <a:t>College education seemed indispensable in scramble for success (see Table 25.1)</a:t>
            </a:r>
          </a:p>
          <a:p>
            <a:pPr lvl="2" eaLnBrk="1" hangingPunct="1"/>
            <a:r>
              <a:rPr lang="en-US" altLang="en-US" dirty="0">
                <a:solidFill>
                  <a:srgbClr val="000000"/>
                </a:solidFill>
              </a:rPr>
              <a:t>Women and African Americans found new opportunities in higher education:</a:t>
            </a:r>
          </a:p>
          <a:p>
            <a:pPr lvl="3" eaLnBrk="1" hangingPunct="1"/>
            <a:r>
              <a:rPr lang="en-US" altLang="en-US" dirty="0">
                <a:solidFill>
                  <a:srgbClr val="000000"/>
                </a:solidFill>
              </a:rPr>
              <a:t>Women</a:t>
            </a:r>
            <a:r>
              <a:rPr lang="fr-FR" altLang="ja-JP" dirty="0">
                <a:solidFill>
                  <a:srgbClr val="000000"/>
                </a:solidFill>
              </a:rPr>
              <a:t>'</a:t>
            </a:r>
            <a:r>
              <a:rPr lang="en-US" altLang="en-US" dirty="0">
                <a:solidFill>
                  <a:srgbClr val="000000"/>
                </a:solidFill>
              </a:rPr>
              <a:t>s colleges (e.g., Vassar) gained ground</a:t>
            </a:r>
          </a:p>
          <a:p>
            <a:pPr lvl="3" eaLnBrk="1" hangingPunct="1"/>
            <a:r>
              <a:rPr lang="en-US" altLang="en-US" dirty="0">
                <a:solidFill>
                  <a:srgbClr val="000000"/>
                </a:solidFill>
              </a:rPr>
              <a:t>Universities opened to both genders, esp. in Midwest</a:t>
            </a:r>
          </a:p>
          <a:p>
            <a:pPr lvl="3" eaLnBrk="1" hangingPunct="1"/>
            <a:r>
              <a:rPr lang="en-US" altLang="en-US" dirty="0">
                <a:solidFill>
                  <a:srgbClr val="000000"/>
                </a:solidFill>
              </a:rPr>
              <a:t>By 1880 every third college graduate a woman</a:t>
            </a:r>
          </a:p>
          <a:p>
            <a:pPr lvl="3" eaLnBrk="1" hangingPunct="1"/>
            <a:r>
              <a:rPr lang="en-US" altLang="en-US" dirty="0">
                <a:solidFill>
                  <a:srgbClr val="000000"/>
                </a:solidFill>
              </a:rPr>
              <a:t>Black institutes and academies grew into southern black colleges</a:t>
            </a:r>
          </a:p>
          <a:p>
            <a:pPr lvl="3" eaLnBrk="1" hangingPunct="1">
              <a:buFont typeface="Arial" panose="020B0604020202020204" pitchFamily="34" charset="0"/>
              <a:buNone/>
            </a:pPr>
            <a:endParaRPr lang="en-US" altLang="en-US" dirty="0">
              <a:solidFill>
                <a:srgbClr val="000000"/>
              </a:solidFil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F3D1990-3F3D-9F4C-A8C1-7980EF78B166}"/>
              </a:ext>
            </a:extLst>
          </p:cNvPr>
          <p:cNvSpPr>
            <a:spLocks noGrp="1"/>
          </p:cNvSpPr>
          <p:nvPr>
            <p:ph type="title"/>
          </p:nvPr>
        </p:nvSpPr>
        <p:spPr/>
        <p:txBody>
          <a:bodyPr/>
          <a:lstStyle/>
          <a:p>
            <a:r>
              <a:rPr lang="en-US" altLang="en-US" dirty="0">
                <a:solidFill>
                  <a:srgbClr val="000000"/>
                </a:solidFill>
              </a:rPr>
              <a:t>IX. The Hallowed Halls of Ivy</a:t>
            </a:r>
          </a:p>
        </p:txBody>
      </p:sp>
      <p:sp>
        <p:nvSpPr>
          <p:cNvPr id="50179" name="Content Placeholder 2">
            <a:extLst>
              <a:ext uri="{FF2B5EF4-FFF2-40B4-BE49-F238E27FC236}">
                <a16:creationId xmlns:a16="http://schemas.microsoft.com/office/drawing/2014/main" id="{FC2A3C4F-D507-8B4D-B6E6-EC5C227D8DC6}"/>
              </a:ext>
            </a:extLst>
          </p:cNvPr>
          <p:cNvSpPr>
            <a:spLocks noGrp="1"/>
          </p:cNvSpPr>
          <p:nvPr>
            <p:ph idx="1"/>
          </p:nvPr>
        </p:nvSpPr>
        <p:spPr>
          <a:xfrm>
            <a:off x="1981200" y="1600200"/>
            <a:ext cx="6705600" cy="4525963"/>
          </a:xfrm>
        </p:spPr>
        <p:txBody>
          <a:bodyPr/>
          <a:lstStyle/>
          <a:p>
            <a:pPr lvl="3"/>
            <a:r>
              <a:rPr lang="en-US" altLang="en-US" dirty="0">
                <a:solidFill>
                  <a:srgbClr val="000000"/>
                </a:solidFill>
              </a:rPr>
              <a:t>Howard University, Hampton Institute, and Atlanta University were key black colleges until civil rights movement of 1960s made attendance at white institutions possible</a:t>
            </a:r>
          </a:p>
          <a:p>
            <a:pPr lvl="1"/>
            <a:r>
              <a:rPr lang="en-US" altLang="en-US" dirty="0">
                <a:solidFill>
                  <a:srgbClr val="000000"/>
                </a:solidFill>
              </a:rPr>
              <a:t>Morrill Act of 1862:</a:t>
            </a:r>
          </a:p>
          <a:p>
            <a:pPr lvl="2"/>
            <a:r>
              <a:rPr lang="en-US" altLang="en-US" dirty="0">
                <a:solidFill>
                  <a:srgbClr val="000000"/>
                </a:solidFill>
              </a:rPr>
              <a:t>Granted public lands to states for support of education</a:t>
            </a:r>
          </a:p>
          <a:p>
            <a:pPr lvl="2"/>
            <a:r>
              <a:rPr lang="en-US" altLang="en-US" b="1" dirty="0">
                <a:solidFill>
                  <a:srgbClr val="000000"/>
                </a:solidFill>
              </a:rPr>
              <a:t>Land-grant colleges</a:t>
            </a:r>
            <a:r>
              <a:rPr lang="en-US" altLang="en-US" dirty="0">
                <a:solidFill>
                  <a:srgbClr val="000000"/>
                </a:solidFill>
              </a:rPr>
              <a:t>—later state universities, provided certain services, such as military training</a:t>
            </a:r>
          </a:p>
          <a:p>
            <a:pPr lvl="2"/>
            <a:r>
              <a:rPr lang="en-US" altLang="en-US" dirty="0">
                <a:solidFill>
                  <a:srgbClr val="000000"/>
                </a:solidFill>
              </a:rPr>
              <a:t>Hatch Act of 1887 extended Morrill Act</a:t>
            </a:r>
          </a:p>
          <a:p>
            <a:pPr lvl="3"/>
            <a:r>
              <a:rPr lang="en-US" altLang="en-US" dirty="0">
                <a:solidFill>
                  <a:srgbClr val="000000"/>
                </a:solidFill>
              </a:rPr>
              <a:t>Provided funds for establishment of agricultural experiment stations at land-grant colleges</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F875527-B359-914C-B902-D55B4DF2E352}"/>
              </a:ext>
            </a:extLst>
          </p:cNvPr>
          <p:cNvSpPr>
            <a:spLocks noGrp="1"/>
          </p:cNvSpPr>
          <p:nvPr>
            <p:ph type="title"/>
          </p:nvPr>
        </p:nvSpPr>
        <p:spPr>
          <a:xfrm>
            <a:off x="2438400" y="0"/>
            <a:ext cx="6400800" cy="533400"/>
          </a:xfrm>
        </p:spPr>
        <p:txBody>
          <a:bodyPr/>
          <a:lstStyle/>
          <a:p>
            <a:r>
              <a:rPr lang="en-US" altLang="en-US" dirty="0">
                <a:solidFill>
                  <a:srgbClr val="000000"/>
                </a:solidFill>
              </a:rPr>
              <a:t>IX. The Hallowed Halls of Ivy</a:t>
            </a:r>
          </a:p>
        </p:txBody>
      </p:sp>
      <p:sp>
        <p:nvSpPr>
          <p:cNvPr id="51203" name="Content Placeholder 2">
            <a:extLst>
              <a:ext uri="{FF2B5EF4-FFF2-40B4-BE49-F238E27FC236}">
                <a16:creationId xmlns:a16="http://schemas.microsoft.com/office/drawing/2014/main" id="{555C1429-E0D3-E04A-B6D4-9D60ADAB6B02}"/>
              </a:ext>
            </a:extLst>
          </p:cNvPr>
          <p:cNvSpPr>
            <a:spLocks noGrp="1"/>
          </p:cNvSpPr>
          <p:nvPr>
            <p:ph idx="1"/>
          </p:nvPr>
        </p:nvSpPr>
        <p:spPr>
          <a:xfrm>
            <a:off x="2438400" y="838200"/>
            <a:ext cx="6400800" cy="4495800"/>
          </a:xfrm>
        </p:spPr>
        <p:txBody>
          <a:bodyPr/>
          <a:lstStyle/>
          <a:p>
            <a:pPr lvl="2"/>
            <a:r>
              <a:rPr lang="en-US" altLang="en-US" dirty="0">
                <a:solidFill>
                  <a:srgbClr val="000000"/>
                </a:solidFill>
              </a:rPr>
              <a:t>Two acts spawned more than 100 colleges and universities:</a:t>
            </a:r>
          </a:p>
          <a:p>
            <a:pPr lvl="3"/>
            <a:r>
              <a:rPr lang="en-US" altLang="en-US" dirty="0">
                <a:solidFill>
                  <a:srgbClr val="000000"/>
                </a:solidFill>
              </a:rPr>
              <a:t>University of California (1868); Ohio State University (1870); and Texas A &amp; M (1876)</a:t>
            </a:r>
          </a:p>
          <a:p>
            <a:pPr lvl="1"/>
            <a:r>
              <a:rPr lang="en-US" altLang="en-US" dirty="0">
                <a:solidFill>
                  <a:srgbClr val="000000"/>
                </a:solidFill>
              </a:rPr>
              <a:t>Private philanthropy supplemented government grants to higher education:</a:t>
            </a:r>
          </a:p>
          <a:p>
            <a:pPr lvl="2"/>
            <a:r>
              <a:rPr lang="en-US" altLang="en-US" dirty="0">
                <a:solidFill>
                  <a:srgbClr val="000000"/>
                </a:solidFill>
              </a:rPr>
              <a:t>Industrial millionaires donated $150 million between 1878 and 1898</a:t>
            </a:r>
          </a:p>
          <a:p>
            <a:pPr lvl="2"/>
            <a:r>
              <a:rPr lang="en-US" altLang="en-US" dirty="0">
                <a:solidFill>
                  <a:srgbClr val="000000"/>
                </a:solidFill>
              </a:rPr>
              <a:t>New private universities founded: </a:t>
            </a:r>
          </a:p>
          <a:p>
            <a:pPr lvl="3"/>
            <a:r>
              <a:rPr lang="en-US" altLang="en-US" dirty="0">
                <a:solidFill>
                  <a:srgbClr val="000000"/>
                </a:solidFill>
              </a:rPr>
              <a:t>Cornell (1865), Leland Stanford Junior (1891)—latter in memory of deceased only child of a builder of Central Pacific Railroad</a:t>
            </a:r>
          </a:p>
          <a:p>
            <a:pPr lvl="2"/>
            <a:endParaRPr lang="en-US" altLang="en-US" dirty="0">
              <a:solidFill>
                <a:srgbClr val="000000"/>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AA806B3-7C68-EB40-BD2E-532644F0581B}"/>
              </a:ext>
            </a:extLst>
          </p:cNvPr>
          <p:cNvSpPr>
            <a:spLocks noGrp="1"/>
          </p:cNvSpPr>
          <p:nvPr>
            <p:ph type="title"/>
          </p:nvPr>
        </p:nvSpPr>
        <p:spPr>
          <a:xfrm>
            <a:off x="2438400" y="228600"/>
            <a:ext cx="6400800" cy="533400"/>
          </a:xfrm>
        </p:spPr>
        <p:txBody>
          <a:bodyPr/>
          <a:lstStyle/>
          <a:p>
            <a:r>
              <a:rPr lang="en-US" altLang="en-US" dirty="0">
                <a:solidFill>
                  <a:srgbClr val="000000"/>
                </a:solidFill>
              </a:rPr>
              <a:t>IX. The Hallowed Halls of Ivy</a:t>
            </a:r>
          </a:p>
        </p:txBody>
      </p:sp>
      <p:sp>
        <p:nvSpPr>
          <p:cNvPr id="52227" name="Content Placeholder 2">
            <a:extLst>
              <a:ext uri="{FF2B5EF4-FFF2-40B4-BE49-F238E27FC236}">
                <a16:creationId xmlns:a16="http://schemas.microsoft.com/office/drawing/2014/main" id="{71970CB1-6F51-1341-9096-6120A071B878}"/>
              </a:ext>
            </a:extLst>
          </p:cNvPr>
          <p:cNvSpPr>
            <a:spLocks noGrp="1"/>
          </p:cNvSpPr>
          <p:nvPr>
            <p:ph idx="1"/>
          </p:nvPr>
        </p:nvSpPr>
        <p:spPr>
          <a:xfrm>
            <a:off x="2438400" y="990600"/>
            <a:ext cx="6400800" cy="4495800"/>
          </a:xfrm>
        </p:spPr>
        <p:txBody>
          <a:bodyPr/>
          <a:lstStyle/>
          <a:p>
            <a:pPr lvl="2"/>
            <a:r>
              <a:rPr lang="en-US" altLang="en-US" dirty="0">
                <a:solidFill>
                  <a:srgbClr val="000000"/>
                </a:solidFill>
              </a:rPr>
              <a:t>University of Chicago (1892) helped immensely by John D. Rockefeller</a:t>
            </a:r>
            <a:r>
              <a:rPr lang="fr-FR" altLang="ja-JP" dirty="0">
                <a:solidFill>
                  <a:srgbClr val="000000"/>
                </a:solidFill>
              </a:rPr>
              <a:t>'</a:t>
            </a:r>
            <a:r>
              <a:rPr lang="en-US" altLang="en-US" dirty="0">
                <a:solidFill>
                  <a:srgbClr val="000000"/>
                </a:solidFill>
              </a:rPr>
              <a:t>s oil millions</a:t>
            </a:r>
          </a:p>
          <a:p>
            <a:pPr lvl="2"/>
            <a:r>
              <a:rPr lang="en-US" altLang="en-US" dirty="0">
                <a:solidFill>
                  <a:srgbClr val="000000"/>
                </a:solidFill>
              </a:rPr>
              <a:t>By his death, Rockefeller had given away $500 million</a:t>
            </a:r>
          </a:p>
          <a:p>
            <a:pPr lvl="1"/>
            <a:r>
              <a:rPr lang="en-US" altLang="en-US" dirty="0">
                <a:solidFill>
                  <a:srgbClr val="000000"/>
                </a:solidFill>
              </a:rPr>
              <a:t>Sharp increase in professional and technical schools with modern laboratories:</a:t>
            </a:r>
          </a:p>
          <a:p>
            <a:pPr lvl="2"/>
            <a:r>
              <a:rPr lang="en-US" altLang="en-US" dirty="0">
                <a:solidFill>
                  <a:srgbClr val="000000"/>
                </a:solidFill>
              </a:rPr>
              <a:t>Johns Hopkins University (1876) maintained nation</a:t>
            </a:r>
            <a:r>
              <a:rPr lang="fr-FR" altLang="ja-JP" dirty="0">
                <a:solidFill>
                  <a:srgbClr val="000000"/>
                </a:solidFill>
              </a:rPr>
              <a:t>'</a:t>
            </a:r>
            <a:r>
              <a:rPr lang="en-US" altLang="en-US" dirty="0">
                <a:solidFill>
                  <a:srgbClr val="000000"/>
                </a:solidFill>
              </a:rPr>
              <a:t>s first quality graduate school</a:t>
            </a:r>
          </a:p>
          <a:p>
            <a:pPr lvl="2"/>
            <a:r>
              <a:rPr lang="en-US" altLang="en-US" dirty="0">
                <a:solidFill>
                  <a:srgbClr val="000000"/>
                </a:solidFill>
              </a:rPr>
              <a:t>Dr. Woodrow Wilson earned Ph.D. from Johns Hopkins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826A415-FDFC-7C49-A5A2-4C0BAB163945}"/>
              </a:ext>
            </a:extLst>
          </p:cNvPr>
          <p:cNvSpPr>
            <a:spLocks noGrp="1"/>
          </p:cNvSpPr>
          <p:nvPr>
            <p:ph type="title"/>
          </p:nvPr>
        </p:nvSpPr>
        <p:spPr>
          <a:xfrm>
            <a:off x="2438400" y="0"/>
            <a:ext cx="6400800" cy="457200"/>
          </a:xfrm>
        </p:spPr>
        <p:txBody>
          <a:bodyPr/>
          <a:lstStyle/>
          <a:p>
            <a:pPr eaLnBrk="1" hangingPunct="1"/>
            <a:r>
              <a:rPr lang="en-US" altLang="en-US" dirty="0">
                <a:solidFill>
                  <a:srgbClr val="000000"/>
                </a:solidFill>
              </a:rPr>
              <a:t>IX. The Hallowed Halls of Ivy</a:t>
            </a:r>
          </a:p>
        </p:txBody>
      </p:sp>
      <p:sp>
        <p:nvSpPr>
          <p:cNvPr id="53251" name="Content Placeholder 2">
            <a:extLst>
              <a:ext uri="{FF2B5EF4-FFF2-40B4-BE49-F238E27FC236}">
                <a16:creationId xmlns:a16="http://schemas.microsoft.com/office/drawing/2014/main" id="{2146D766-297D-ED46-A7D6-C2C0695C73CB}"/>
              </a:ext>
            </a:extLst>
          </p:cNvPr>
          <p:cNvSpPr>
            <a:spLocks noGrp="1"/>
          </p:cNvSpPr>
          <p:nvPr>
            <p:ph idx="1"/>
          </p:nvPr>
        </p:nvSpPr>
        <p:spPr>
          <a:xfrm>
            <a:off x="2133600" y="609600"/>
            <a:ext cx="7010400" cy="4495800"/>
          </a:xfrm>
        </p:spPr>
        <p:txBody>
          <a:bodyPr/>
          <a:lstStyle/>
          <a:p>
            <a:pPr eaLnBrk="1" hangingPunct="1"/>
            <a:r>
              <a:rPr lang="en-US" altLang="en-US" dirty="0">
                <a:solidFill>
                  <a:srgbClr val="000000"/>
                </a:solidFill>
              </a:rPr>
              <a:t>Influences of modern American university:</a:t>
            </a:r>
          </a:p>
          <a:p>
            <a:pPr lvl="2" eaLnBrk="1" hangingPunct="1"/>
            <a:r>
              <a:rPr lang="en-US" altLang="en-US" dirty="0">
                <a:solidFill>
                  <a:srgbClr val="000000"/>
                </a:solidFill>
              </a:rPr>
              <a:t>Antebellum colleges stressed </a:t>
            </a:r>
            <a:r>
              <a:rPr lang="ja-JP" altLang="en-US">
                <a:solidFill>
                  <a:srgbClr val="000000"/>
                </a:solidFill>
              </a:rPr>
              <a:t>“</a:t>
            </a:r>
            <a:r>
              <a:rPr lang="en-US" altLang="ja-JP" dirty="0">
                <a:solidFill>
                  <a:srgbClr val="000000"/>
                </a:solidFill>
              </a:rPr>
              <a:t>unity of truth</a:t>
            </a:r>
            <a:r>
              <a:rPr lang="ja-JP" altLang="en-US">
                <a:solidFill>
                  <a:srgbClr val="000000"/>
                </a:solidFill>
              </a:rPr>
              <a:t>”</a:t>
            </a:r>
            <a:r>
              <a:rPr lang="en-US" altLang="ja-JP" dirty="0">
                <a:solidFill>
                  <a:srgbClr val="000000"/>
                </a:solidFill>
              </a:rPr>
              <a:t>—that knowledge and morality existed in single system</a:t>
            </a:r>
          </a:p>
          <a:p>
            <a:pPr lvl="2" eaLnBrk="1" hangingPunct="1"/>
            <a:r>
              <a:rPr lang="en-US" altLang="en-US" dirty="0">
                <a:solidFill>
                  <a:srgbClr val="000000"/>
                </a:solidFill>
              </a:rPr>
              <a:t>Religious instruction in moral philosophy and natural theology were pillars of classical curriculum </a:t>
            </a:r>
          </a:p>
          <a:p>
            <a:pPr lvl="2" eaLnBrk="1" hangingPunct="1"/>
            <a:r>
              <a:rPr lang="en-US" altLang="en-US" dirty="0">
                <a:solidFill>
                  <a:srgbClr val="000000"/>
                </a:solidFill>
              </a:rPr>
              <a:t>University reformers struggled to reconcile new scientific ideas with religion</a:t>
            </a:r>
          </a:p>
          <a:p>
            <a:pPr lvl="2" eaLnBrk="1" hangingPunct="1"/>
            <a:r>
              <a:rPr lang="en-US" altLang="en-US" dirty="0">
                <a:solidFill>
                  <a:srgbClr val="000000"/>
                </a:solidFill>
              </a:rPr>
              <a:t>University educators abandoned moral instruction and divorced </a:t>
            </a:r>
            <a:r>
              <a:rPr lang="ja-JP" altLang="en-US">
                <a:solidFill>
                  <a:srgbClr val="000000"/>
                </a:solidFill>
              </a:rPr>
              <a:t>“</a:t>
            </a:r>
            <a:r>
              <a:rPr lang="en-US" altLang="ja-JP" dirty="0">
                <a:solidFill>
                  <a:srgbClr val="000000"/>
                </a:solidFill>
              </a:rPr>
              <a:t>facts</a:t>
            </a:r>
            <a:r>
              <a:rPr lang="ja-JP" altLang="en-US">
                <a:solidFill>
                  <a:srgbClr val="000000"/>
                </a:solidFill>
              </a:rPr>
              <a:t>”</a:t>
            </a:r>
            <a:r>
              <a:rPr lang="en-US" altLang="ja-JP" dirty="0">
                <a:solidFill>
                  <a:srgbClr val="000000"/>
                </a:solidFill>
              </a:rPr>
              <a:t> from </a:t>
            </a:r>
            <a:r>
              <a:rPr lang="ja-JP" altLang="en-US">
                <a:solidFill>
                  <a:srgbClr val="000000"/>
                </a:solidFill>
              </a:rPr>
              <a:t>“</a:t>
            </a:r>
            <a:r>
              <a:rPr lang="en-US" altLang="ja-JP" dirty="0">
                <a:solidFill>
                  <a:srgbClr val="000000"/>
                </a:solidFill>
              </a:rPr>
              <a:t>values</a:t>
            </a:r>
            <a:r>
              <a:rPr lang="ja-JP" altLang="en-US">
                <a:solidFill>
                  <a:srgbClr val="000000"/>
                </a:solidFill>
              </a:rPr>
              <a:t>”</a:t>
            </a:r>
            <a:endParaRPr lang="en-US" altLang="ja-JP" dirty="0">
              <a:solidFill>
                <a:srgbClr val="000000"/>
              </a:solidFill>
            </a:endParaRPr>
          </a:p>
          <a:p>
            <a:pPr lvl="2" eaLnBrk="1" hangingPunct="1"/>
            <a:r>
              <a:rPr lang="en-US" altLang="en-US" dirty="0">
                <a:solidFill>
                  <a:srgbClr val="000000"/>
                </a:solidFill>
              </a:rPr>
              <a:t>Other developments also doomed classical curriculum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B643030-1E38-8648-A338-F6A3B3392E82}"/>
              </a:ext>
            </a:extLst>
          </p:cNvPr>
          <p:cNvSpPr>
            <a:spLocks noGrp="1"/>
          </p:cNvSpPr>
          <p:nvPr>
            <p:ph type="title"/>
          </p:nvPr>
        </p:nvSpPr>
        <p:spPr>
          <a:xfrm>
            <a:off x="2209800" y="228600"/>
            <a:ext cx="6934200" cy="609600"/>
          </a:xfrm>
        </p:spPr>
        <p:txBody>
          <a:bodyPr/>
          <a:lstStyle/>
          <a:p>
            <a:r>
              <a:rPr lang="en-US" altLang="en-US" sz="3200" dirty="0">
                <a:solidFill>
                  <a:schemeClr val="tx1"/>
                </a:solidFill>
              </a:rPr>
              <a:t>I. The Iron Colt Becomes an Iron Horse</a:t>
            </a:r>
          </a:p>
        </p:txBody>
      </p:sp>
      <p:sp>
        <p:nvSpPr>
          <p:cNvPr id="6147" name="Content Placeholder 2">
            <a:extLst>
              <a:ext uri="{FF2B5EF4-FFF2-40B4-BE49-F238E27FC236}">
                <a16:creationId xmlns:a16="http://schemas.microsoft.com/office/drawing/2014/main" id="{7E938F05-0011-6B43-A4B8-A98A5A34FE1F}"/>
              </a:ext>
            </a:extLst>
          </p:cNvPr>
          <p:cNvSpPr>
            <a:spLocks noGrp="1"/>
          </p:cNvSpPr>
          <p:nvPr>
            <p:ph idx="1"/>
          </p:nvPr>
        </p:nvSpPr>
        <p:spPr>
          <a:xfrm>
            <a:off x="2209800" y="1166018"/>
            <a:ext cx="6477000" cy="4525963"/>
          </a:xfrm>
        </p:spPr>
        <p:txBody>
          <a:bodyPr/>
          <a:lstStyle/>
          <a:p>
            <a:r>
              <a:rPr lang="en-US" altLang="en-US" dirty="0"/>
              <a:t>Arguments for military and postal needs impressed Congress to:</a:t>
            </a:r>
          </a:p>
          <a:p>
            <a:pPr lvl="1"/>
            <a:r>
              <a:rPr lang="en-US" altLang="en-US" sz="2000" dirty="0"/>
              <a:t>Advance liberal loans to two favored cross-continent companies in 1862</a:t>
            </a:r>
          </a:p>
          <a:p>
            <a:pPr lvl="1"/>
            <a:r>
              <a:rPr lang="en-US" altLang="en-US" sz="2000" dirty="0"/>
              <a:t>Add enormous donations of acreage paralleling tracks</a:t>
            </a:r>
          </a:p>
          <a:p>
            <a:pPr lvl="2"/>
            <a:r>
              <a:rPr lang="en-US" altLang="en-US" sz="2000" dirty="0"/>
              <a:t>Washington granted railroads 155,504,994 acres, and western states contributed 49 million—for total area larger than Texas (see Map 24.1)</a:t>
            </a:r>
          </a:p>
          <a:p>
            <a:pPr lvl="2"/>
            <a:r>
              <a:rPr lang="en-US" altLang="en-US" sz="2000" dirty="0"/>
              <a:t>Land grants given in broad belts along proposed railroad route</a:t>
            </a:r>
          </a:p>
          <a:p>
            <a:pPr lvl="2"/>
            <a:r>
              <a:rPr lang="en-US" altLang="en-US" sz="2000" dirty="0"/>
              <a:t>Within these belts, railroads could chose </a:t>
            </a:r>
            <a:r>
              <a:rPr lang="en-US" altLang="en-US" sz="2000" i="1" dirty="0"/>
              <a:t>alternate</a:t>
            </a:r>
            <a:r>
              <a:rPr lang="en-US" altLang="en-US" sz="2000" dirty="0"/>
              <a:t> mile-square sections in checkerboard fashion (see Map 24.1)</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BE843C4-3262-424E-8D36-5973D27DC963}"/>
              </a:ext>
            </a:extLst>
          </p:cNvPr>
          <p:cNvSpPr>
            <a:spLocks noGrp="1"/>
          </p:cNvSpPr>
          <p:nvPr>
            <p:ph type="title"/>
          </p:nvPr>
        </p:nvSpPr>
        <p:spPr/>
        <p:txBody>
          <a:bodyPr/>
          <a:lstStyle/>
          <a:p>
            <a:r>
              <a:rPr lang="en-US" altLang="en-US">
                <a:solidFill>
                  <a:srgbClr val="000000"/>
                </a:solidFill>
              </a:rPr>
              <a:t>IX. The Hallowed Halls of Ivy</a:t>
            </a:r>
            <a:br>
              <a:rPr lang="en-US" altLang="en-US">
                <a:solidFill>
                  <a:srgbClr val="000000"/>
                </a:solidFill>
              </a:rPr>
            </a:br>
            <a:r>
              <a:rPr lang="en-US" altLang="en-US">
                <a:solidFill>
                  <a:srgbClr val="000000"/>
                </a:solidFill>
              </a:rPr>
              <a:t>(cont.)</a:t>
            </a:r>
          </a:p>
        </p:txBody>
      </p:sp>
      <p:sp>
        <p:nvSpPr>
          <p:cNvPr id="54275" name="Content Placeholder 2">
            <a:extLst>
              <a:ext uri="{FF2B5EF4-FFF2-40B4-BE49-F238E27FC236}">
                <a16:creationId xmlns:a16="http://schemas.microsoft.com/office/drawing/2014/main" id="{87066FFD-F3DB-9346-8C93-67666C357599}"/>
              </a:ext>
            </a:extLst>
          </p:cNvPr>
          <p:cNvSpPr>
            <a:spLocks noGrp="1"/>
          </p:cNvSpPr>
          <p:nvPr>
            <p:ph idx="1"/>
          </p:nvPr>
        </p:nvSpPr>
        <p:spPr>
          <a:xfrm>
            <a:off x="1447800" y="1600200"/>
            <a:ext cx="7391400" cy="4525963"/>
          </a:xfrm>
        </p:spPr>
        <p:txBody>
          <a:bodyPr/>
          <a:lstStyle/>
          <a:p>
            <a:pPr lvl="2"/>
            <a:r>
              <a:rPr lang="en-US" altLang="en-US" dirty="0">
                <a:solidFill>
                  <a:srgbClr val="000000"/>
                </a:solidFill>
              </a:rPr>
              <a:t>New industrialization insisted on </a:t>
            </a:r>
            <a:r>
              <a:rPr lang="ja-JP" altLang="en-US">
                <a:solidFill>
                  <a:srgbClr val="000000"/>
                </a:solidFill>
              </a:rPr>
              <a:t>“</a:t>
            </a:r>
            <a:r>
              <a:rPr lang="en-US" altLang="ja-JP" dirty="0">
                <a:solidFill>
                  <a:srgbClr val="000000"/>
                </a:solidFill>
              </a:rPr>
              <a:t>practical</a:t>
            </a:r>
            <a:r>
              <a:rPr lang="ja-JP" altLang="en-US">
                <a:solidFill>
                  <a:srgbClr val="000000"/>
                </a:solidFill>
              </a:rPr>
              <a:t>”</a:t>
            </a:r>
            <a:r>
              <a:rPr lang="en-US" altLang="ja-JP" dirty="0">
                <a:solidFill>
                  <a:srgbClr val="000000"/>
                </a:solidFill>
              </a:rPr>
              <a:t> courses and specialized vocational training in sciences</a:t>
            </a:r>
          </a:p>
          <a:p>
            <a:pPr lvl="2"/>
            <a:r>
              <a:rPr lang="en-US" altLang="en-US" dirty="0">
                <a:solidFill>
                  <a:srgbClr val="000000"/>
                </a:solidFill>
              </a:rPr>
              <a:t>New emphasis on fields of concentration for a profession</a:t>
            </a:r>
          </a:p>
          <a:p>
            <a:pPr lvl="2"/>
            <a:r>
              <a:rPr lang="en-US" altLang="en-US" dirty="0">
                <a:solidFill>
                  <a:srgbClr val="000000"/>
                </a:solidFill>
              </a:rPr>
              <a:t>Specialization became primary goal of university education</a:t>
            </a:r>
          </a:p>
          <a:p>
            <a:pPr lvl="2"/>
            <a:r>
              <a:rPr lang="en-US" altLang="en-US" dirty="0">
                <a:solidFill>
                  <a:srgbClr val="000000"/>
                </a:solidFill>
              </a:rPr>
              <a:t>Elective system gained popularity</a:t>
            </a:r>
          </a:p>
          <a:p>
            <a:pPr lvl="2"/>
            <a:r>
              <a:rPr lang="en-US" altLang="en-US" dirty="0">
                <a:solidFill>
                  <a:srgbClr val="000000"/>
                </a:solidFill>
              </a:rPr>
              <a:t>Reformer Dr. Charles Eliot became president of Harvard—he changed Harvard</a:t>
            </a:r>
            <a:r>
              <a:rPr lang="fr-FR" altLang="ja-JP" dirty="0">
                <a:solidFill>
                  <a:srgbClr val="000000"/>
                </a:solidFill>
              </a:rPr>
              <a:t>'</a:t>
            </a:r>
            <a:r>
              <a:rPr lang="en-US" altLang="en-US" dirty="0">
                <a:solidFill>
                  <a:srgbClr val="000000"/>
                </a:solidFill>
              </a:rPr>
              <a:t>s motto from </a:t>
            </a:r>
            <a:r>
              <a:rPr lang="en-US" altLang="en-US" i="1" dirty="0">
                <a:solidFill>
                  <a:srgbClr val="000000"/>
                </a:solidFill>
              </a:rPr>
              <a:t>Christo et Ecclesiae </a:t>
            </a:r>
            <a:r>
              <a:rPr lang="en-US" altLang="en-US" dirty="0">
                <a:solidFill>
                  <a:srgbClr val="000000"/>
                </a:solidFill>
              </a:rPr>
              <a:t>(For Christ and Church) to </a:t>
            </a:r>
            <a:r>
              <a:rPr lang="en-US" altLang="en-US" i="1" dirty="0">
                <a:solidFill>
                  <a:srgbClr val="000000"/>
                </a:solidFill>
              </a:rPr>
              <a:t>Veritas </a:t>
            </a:r>
            <a:r>
              <a:rPr lang="en-US" altLang="en-US" dirty="0">
                <a:solidFill>
                  <a:srgbClr val="000000"/>
                </a:solidFill>
              </a:rPr>
              <a:t>(Truth)</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EB2C853D-24D2-2743-B600-923107B8842B}"/>
              </a:ext>
            </a:extLst>
          </p:cNvPr>
          <p:cNvSpPr>
            <a:spLocks noGrp="1"/>
          </p:cNvSpPr>
          <p:nvPr>
            <p:ph type="title"/>
          </p:nvPr>
        </p:nvSpPr>
        <p:spPr>
          <a:xfrm>
            <a:off x="2438400" y="0"/>
            <a:ext cx="6400800" cy="503237"/>
          </a:xfrm>
        </p:spPr>
        <p:txBody>
          <a:bodyPr/>
          <a:lstStyle/>
          <a:p>
            <a:r>
              <a:rPr lang="en-US" altLang="en-US" dirty="0">
                <a:solidFill>
                  <a:srgbClr val="000000"/>
                </a:solidFill>
              </a:rPr>
              <a:t>IX. The Hallowed Halls of Ivy</a:t>
            </a:r>
          </a:p>
        </p:txBody>
      </p:sp>
      <p:sp>
        <p:nvSpPr>
          <p:cNvPr id="55299" name="Content Placeholder 2">
            <a:extLst>
              <a:ext uri="{FF2B5EF4-FFF2-40B4-BE49-F238E27FC236}">
                <a16:creationId xmlns:a16="http://schemas.microsoft.com/office/drawing/2014/main" id="{53F5CD41-92FA-AC4D-8ED6-5AEF6F68C26E}"/>
              </a:ext>
            </a:extLst>
          </p:cNvPr>
          <p:cNvSpPr>
            <a:spLocks noGrp="1"/>
          </p:cNvSpPr>
          <p:nvPr>
            <p:ph idx="1"/>
          </p:nvPr>
        </p:nvSpPr>
        <p:spPr>
          <a:xfrm>
            <a:off x="1828800" y="609600"/>
            <a:ext cx="7162800" cy="4525963"/>
          </a:xfrm>
        </p:spPr>
        <p:txBody>
          <a:bodyPr/>
          <a:lstStyle/>
          <a:p>
            <a:pPr lvl="1"/>
            <a:r>
              <a:rPr lang="en-US" altLang="en-US" dirty="0">
                <a:solidFill>
                  <a:srgbClr val="000000"/>
                </a:solidFill>
              </a:rPr>
              <a:t>Medical schools and medical science:</a:t>
            </a:r>
          </a:p>
          <a:p>
            <a:pPr lvl="2"/>
            <a:r>
              <a:rPr lang="en-US" altLang="en-US" sz="2200" dirty="0">
                <a:solidFill>
                  <a:srgbClr val="000000"/>
                </a:solidFill>
              </a:rPr>
              <a:t>New scientific gains reflected in improved public health and health-promoting precautions</a:t>
            </a:r>
          </a:p>
          <a:p>
            <a:pPr lvl="2"/>
            <a:r>
              <a:rPr lang="en-US" altLang="en-US" sz="2200" dirty="0">
                <a:solidFill>
                  <a:srgbClr val="000000"/>
                </a:solidFill>
              </a:rPr>
              <a:t>William James (1842-1910); 35-year Harvard faculty</a:t>
            </a:r>
          </a:p>
          <a:p>
            <a:pPr lvl="3"/>
            <a:r>
              <a:rPr lang="en-US" altLang="en-US" sz="2200" i="1" dirty="0">
                <a:solidFill>
                  <a:srgbClr val="000000"/>
                </a:solidFill>
              </a:rPr>
              <a:t>Principles of Psychology </a:t>
            </a:r>
            <a:r>
              <a:rPr lang="en-US" altLang="en-US" sz="2200" dirty="0">
                <a:solidFill>
                  <a:srgbClr val="000000"/>
                </a:solidFill>
              </a:rPr>
              <a:t>(1890) helped establish modern discipline of behavioral psychology</a:t>
            </a:r>
          </a:p>
          <a:p>
            <a:pPr lvl="3"/>
            <a:r>
              <a:rPr lang="en-US" altLang="en-US" sz="2200" i="1" dirty="0">
                <a:solidFill>
                  <a:srgbClr val="000000"/>
                </a:solidFill>
              </a:rPr>
              <a:t>The Will to Believe </a:t>
            </a:r>
            <a:r>
              <a:rPr lang="en-US" altLang="en-US" sz="2200" dirty="0">
                <a:solidFill>
                  <a:srgbClr val="000000"/>
                </a:solidFill>
              </a:rPr>
              <a:t>(1897) and </a:t>
            </a:r>
            <a:r>
              <a:rPr lang="en-US" altLang="en-US" sz="2200" i="1" dirty="0">
                <a:solidFill>
                  <a:srgbClr val="000000"/>
                </a:solidFill>
              </a:rPr>
              <a:t>Varieties of Religious Experience </a:t>
            </a:r>
            <a:r>
              <a:rPr lang="en-US" altLang="en-US" sz="2200" dirty="0">
                <a:solidFill>
                  <a:srgbClr val="000000"/>
                </a:solidFill>
              </a:rPr>
              <a:t>(1902) explored philosophy and psychology of religion</a:t>
            </a:r>
          </a:p>
          <a:p>
            <a:pPr lvl="3"/>
            <a:r>
              <a:rPr lang="en-US" altLang="en-US" sz="2200" dirty="0">
                <a:solidFill>
                  <a:srgbClr val="000000"/>
                </a:solidFill>
              </a:rPr>
              <a:t>His most famous work </a:t>
            </a:r>
            <a:r>
              <a:rPr lang="en-US" altLang="en-US" sz="2200" i="1" dirty="0">
                <a:solidFill>
                  <a:srgbClr val="000000"/>
                </a:solidFill>
              </a:rPr>
              <a:t>Pragmatism </a:t>
            </a:r>
            <a:r>
              <a:rPr lang="en-US" altLang="en-US" sz="2200" dirty="0">
                <a:solidFill>
                  <a:srgbClr val="000000"/>
                </a:solidFill>
              </a:rPr>
              <a:t>(1907) pronounced that the truth of an idea was to be tested by its practical consequences </a:t>
            </a:r>
          </a:p>
          <a:p>
            <a:pPr lvl="3"/>
            <a:r>
              <a:rPr lang="en-US" altLang="en-US" sz="2200" dirty="0">
                <a:solidFill>
                  <a:srgbClr val="000000"/>
                </a:solidFill>
              </a:rPr>
              <a:t>He thereby made America</a:t>
            </a:r>
            <a:r>
              <a:rPr lang="fr-FR" altLang="ja-JP" sz="2200" dirty="0">
                <a:solidFill>
                  <a:srgbClr val="000000"/>
                </a:solidFill>
              </a:rPr>
              <a:t>'</a:t>
            </a:r>
            <a:r>
              <a:rPr lang="en-US" altLang="en-US" sz="2200" dirty="0">
                <a:solidFill>
                  <a:srgbClr val="000000"/>
                </a:solidFill>
              </a:rPr>
              <a:t>s greatest contribution to the history of philosophy—concept of </a:t>
            </a:r>
            <a:r>
              <a:rPr lang="en-US" altLang="en-US" sz="2200" b="1" dirty="0">
                <a:solidFill>
                  <a:srgbClr val="000000"/>
                </a:solidFill>
              </a:rPr>
              <a:t>pragmatism</a:t>
            </a:r>
            <a:endParaRPr lang="en-US" altLang="en-US" sz="2200" dirty="0">
              <a:solidFill>
                <a:srgbClr val="000000"/>
              </a:solidFil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A97B593B-CF74-0E48-A710-B54F4162E47D}"/>
              </a:ext>
            </a:extLst>
          </p:cNvPr>
          <p:cNvSpPr>
            <a:spLocks noGrp="1" noChangeArrowheads="1"/>
          </p:cNvSpPr>
          <p:nvPr>
            <p:ph type="title"/>
          </p:nvPr>
        </p:nvSpPr>
        <p:spPr>
          <a:xfrm>
            <a:off x="2362200" y="47625"/>
            <a:ext cx="6324600" cy="1143000"/>
          </a:xfrm>
        </p:spPr>
        <p:txBody>
          <a:bodyPr/>
          <a:lstStyle/>
          <a:p>
            <a:r>
              <a:rPr lang="en-US" altLang="en-US" dirty="0"/>
              <a:t>Newspapers and Magazines</a:t>
            </a:r>
          </a:p>
        </p:txBody>
      </p:sp>
      <p:sp>
        <p:nvSpPr>
          <p:cNvPr id="25602" name="Rectangle 4">
            <a:extLst>
              <a:ext uri="{FF2B5EF4-FFF2-40B4-BE49-F238E27FC236}">
                <a16:creationId xmlns:a16="http://schemas.microsoft.com/office/drawing/2014/main" id="{F6801261-1A2E-E34F-A6F6-1E37B2B968D8}"/>
              </a:ext>
            </a:extLst>
          </p:cNvPr>
          <p:cNvSpPr>
            <a:spLocks noGrp="1" noChangeArrowheads="1"/>
          </p:cNvSpPr>
          <p:nvPr>
            <p:ph type="body" sz="half" idx="2"/>
          </p:nvPr>
        </p:nvSpPr>
        <p:spPr>
          <a:xfrm>
            <a:off x="3886200" y="1371600"/>
            <a:ext cx="5105400" cy="4114800"/>
          </a:xfrm>
        </p:spPr>
        <p:txBody>
          <a:bodyPr/>
          <a:lstStyle/>
          <a:p>
            <a:r>
              <a:rPr lang="en-US" altLang="en-US" sz="2800" dirty="0"/>
              <a:t>Newspapers and Magazines became popular Entertainment.</a:t>
            </a:r>
          </a:p>
          <a:p>
            <a:r>
              <a:rPr lang="en-US" altLang="en-US" sz="2800" dirty="0"/>
              <a:t>An “anything to sell papers” attitude emerged. Writers wrote sensational headlines sometimes exaggerating the truth to sell papers.  </a:t>
            </a:r>
          </a:p>
          <a:p>
            <a:r>
              <a:rPr lang="en-US" altLang="en-US" sz="2800" dirty="0"/>
              <a:t>This became known as “Yellow Journalism”</a:t>
            </a:r>
          </a:p>
        </p:txBody>
      </p:sp>
      <p:pic>
        <p:nvPicPr>
          <p:cNvPr id="25603" name="Picture 5">
            <a:extLst>
              <a:ext uri="{FF2B5EF4-FFF2-40B4-BE49-F238E27FC236}">
                <a16:creationId xmlns:a16="http://schemas.microsoft.com/office/drawing/2014/main" id="{B2E24693-21F3-E34F-9BBC-8CA6D9391385}"/>
              </a:ext>
            </a:extLst>
          </p:cNvPr>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 y="3526971"/>
            <a:ext cx="3810000" cy="3259137"/>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C246D996-7FDE-2B41-A5F4-A27FCF19BBBF}"/>
              </a:ext>
            </a:extLst>
          </p:cNvPr>
          <p:cNvSpPr>
            <a:spLocks noGrp="1"/>
          </p:cNvSpPr>
          <p:nvPr>
            <p:ph type="title"/>
          </p:nvPr>
        </p:nvSpPr>
        <p:spPr/>
        <p:txBody>
          <a:bodyPr/>
          <a:lstStyle/>
          <a:p>
            <a:r>
              <a:rPr lang="en-US" altLang="en-US" dirty="0">
                <a:solidFill>
                  <a:srgbClr val="000000"/>
                </a:solidFill>
              </a:rPr>
              <a:t>X. The Appeal of the Press</a:t>
            </a:r>
          </a:p>
        </p:txBody>
      </p:sp>
      <p:sp>
        <p:nvSpPr>
          <p:cNvPr id="57347" name="Content Placeholder 2">
            <a:extLst>
              <a:ext uri="{FF2B5EF4-FFF2-40B4-BE49-F238E27FC236}">
                <a16:creationId xmlns:a16="http://schemas.microsoft.com/office/drawing/2014/main" id="{6C624151-8FB1-274B-A7BF-CDC145E57339}"/>
              </a:ext>
            </a:extLst>
          </p:cNvPr>
          <p:cNvSpPr>
            <a:spLocks noGrp="1"/>
          </p:cNvSpPr>
          <p:nvPr>
            <p:ph idx="1"/>
          </p:nvPr>
        </p:nvSpPr>
        <p:spPr/>
        <p:txBody>
          <a:bodyPr/>
          <a:lstStyle/>
          <a:p>
            <a:r>
              <a:rPr lang="en-US" altLang="en-US">
                <a:solidFill>
                  <a:srgbClr val="000000"/>
                </a:solidFill>
              </a:rPr>
              <a:t>Newspapers:</a:t>
            </a:r>
          </a:p>
          <a:p>
            <a:pPr lvl="1"/>
            <a:r>
              <a:rPr lang="en-US" altLang="en-US">
                <a:solidFill>
                  <a:srgbClr val="000000"/>
                </a:solidFill>
              </a:rPr>
              <a:t>Spurred by invention of Linotype (1885)</a:t>
            </a:r>
          </a:p>
          <a:p>
            <a:pPr lvl="1"/>
            <a:r>
              <a:rPr lang="en-US" altLang="en-US">
                <a:solidFill>
                  <a:srgbClr val="000000"/>
                </a:solidFill>
              </a:rPr>
              <a:t>However, because of growing fear of offending advertisers and subscribers:</a:t>
            </a:r>
          </a:p>
          <a:p>
            <a:pPr lvl="2"/>
            <a:r>
              <a:rPr lang="en-US" altLang="en-US">
                <a:solidFill>
                  <a:srgbClr val="000000"/>
                </a:solidFill>
              </a:rPr>
              <a:t>Fewer bare-knuckled editorials</a:t>
            </a:r>
          </a:p>
          <a:p>
            <a:pPr lvl="2"/>
            <a:r>
              <a:rPr lang="en-US" altLang="en-US">
                <a:solidFill>
                  <a:srgbClr val="000000"/>
                </a:solidFill>
              </a:rPr>
              <a:t>Supplanted by feature articles and non-controversial syndicated material</a:t>
            </a:r>
          </a:p>
          <a:p>
            <a:pPr lvl="2"/>
            <a:r>
              <a:rPr lang="en-US" altLang="en-US">
                <a:solidFill>
                  <a:srgbClr val="000000"/>
                </a:solidFill>
              </a:rPr>
              <a:t>Day of slashing journalistic giants like Horace Greeley passing</a:t>
            </a:r>
          </a:p>
          <a:p>
            <a:pPr lvl="1"/>
            <a:endParaRPr lang="en-US" altLang="en-US">
              <a:solidFill>
                <a:srgbClr val="000000"/>
              </a:solidFill>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5FF1641-D025-054C-8192-BD014612D9B7}"/>
              </a:ext>
            </a:extLst>
          </p:cNvPr>
          <p:cNvSpPr>
            <a:spLocks noGrp="1"/>
          </p:cNvSpPr>
          <p:nvPr>
            <p:ph type="title"/>
          </p:nvPr>
        </p:nvSpPr>
        <p:spPr/>
        <p:txBody>
          <a:bodyPr/>
          <a:lstStyle/>
          <a:p>
            <a:r>
              <a:rPr lang="en-US" altLang="en-US" dirty="0">
                <a:solidFill>
                  <a:srgbClr val="000000"/>
                </a:solidFill>
              </a:rPr>
              <a:t>X. The Appeal of the Press</a:t>
            </a:r>
          </a:p>
        </p:txBody>
      </p:sp>
      <p:sp>
        <p:nvSpPr>
          <p:cNvPr id="58371" name="Content Placeholder 2">
            <a:extLst>
              <a:ext uri="{FF2B5EF4-FFF2-40B4-BE49-F238E27FC236}">
                <a16:creationId xmlns:a16="http://schemas.microsoft.com/office/drawing/2014/main" id="{B676AE72-0342-FF47-8503-6832989521A7}"/>
              </a:ext>
            </a:extLst>
          </p:cNvPr>
          <p:cNvSpPr>
            <a:spLocks noGrp="1"/>
          </p:cNvSpPr>
          <p:nvPr>
            <p:ph idx="1"/>
          </p:nvPr>
        </p:nvSpPr>
        <p:spPr>
          <a:xfrm>
            <a:off x="1905000" y="1600200"/>
            <a:ext cx="6934200" cy="4495800"/>
          </a:xfrm>
        </p:spPr>
        <p:txBody>
          <a:bodyPr/>
          <a:lstStyle/>
          <a:p>
            <a:pPr lvl="1"/>
            <a:r>
              <a:rPr lang="en-US" altLang="en-US" dirty="0">
                <a:solidFill>
                  <a:srgbClr val="000000"/>
                </a:solidFill>
              </a:rPr>
              <a:t>Sensationalism captured public taste</a:t>
            </a:r>
          </a:p>
          <a:p>
            <a:pPr lvl="1"/>
            <a:r>
              <a:rPr lang="en-US" altLang="en-US" dirty="0">
                <a:solidFill>
                  <a:srgbClr val="000000"/>
                </a:solidFill>
              </a:rPr>
              <a:t>Journalistic tycoons:</a:t>
            </a:r>
          </a:p>
          <a:p>
            <a:pPr lvl="2"/>
            <a:r>
              <a:rPr lang="en-US" altLang="en-US" dirty="0">
                <a:solidFill>
                  <a:srgbClr val="000000"/>
                </a:solidFill>
              </a:rPr>
              <a:t>Joseph Pulitzer:</a:t>
            </a:r>
          </a:p>
          <a:p>
            <a:pPr lvl="3"/>
            <a:r>
              <a:rPr lang="en-US" altLang="en-US" dirty="0">
                <a:solidFill>
                  <a:srgbClr val="000000"/>
                </a:solidFill>
              </a:rPr>
              <a:t>Leader in techniques of sensationalism, owner of </a:t>
            </a:r>
            <a:r>
              <a:rPr lang="en-US" altLang="en-US" i="1" dirty="0">
                <a:solidFill>
                  <a:srgbClr val="000000"/>
                </a:solidFill>
              </a:rPr>
              <a:t>St. Louis Post-Dispatch </a:t>
            </a:r>
            <a:r>
              <a:rPr lang="en-US" altLang="en-US" dirty="0">
                <a:solidFill>
                  <a:srgbClr val="000000"/>
                </a:solidFill>
              </a:rPr>
              <a:t>and </a:t>
            </a:r>
            <a:r>
              <a:rPr lang="en-US" altLang="en-US" i="1" dirty="0">
                <a:solidFill>
                  <a:srgbClr val="000000"/>
                </a:solidFill>
              </a:rPr>
              <a:t>New York World</a:t>
            </a:r>
          </a:p>
          <a:p>
            <a:pPr lvl="3"/>
            <a:r>
              <a:rPr lang="en-US" altLang="en-US" dirty="0">
                <a:solidFill>
                  <a:srgbClr val="000000"/>
                </a:solidFill>
              </a:rPr>
              <a:t>Use of colored comic supplements featuring </a:t>
            </a:r>
            <a:r>
              <a:rPr lang="ja-JP" altLang="en-US">
                <a:solidFill>
                  <a:srgbClr val="000000"/>
                </a:solidFill>
              </a:rPr>
              <a:t>“</a:t>
            </a:r>
            <a:r>
              <a:rPr lang="en-US" altLang="ja-JP" dirty="0">
                <a:solidFill>
                  <a:srgbClr val="000000"/>
                </a:solidFill>
              </a:rPr>
              <a:t>Yellow Kid</a:t>
            </a:r>
            <a:r>
              <a:rPr lang="ja-JP" altLang="en-US">
                <a:solidFill>
                  <a:srgbClr val="000000"/>
                </a:solidFill>
              </a:rPr>
              <a:t>”</a:t>
            </a:r>
            <a:r>
              <a:rPr lang="en-US" altLang="ja-JP" dirty="0">
                <a:solidFill>
                  <a:srgbClr val="000000"/>
                </a:solidFill>
              </a:rPr>
              <a:t> gave name </a:t>
            </a:r>
            <a:r>
              <a:rPr lang="en-US" altLang="ja-JP" b="1" dirty="0">
                <a:solidFill>
                  <a:srgbClr val="000000"/>
                </a:solidFill>
              </a:rPr>
              <a:t>yellow journalism</a:t>
            </a:r>
            <a:r>
              <a:rPr lang="en-US" altLang="ja-JP" dirty="0">
                <a:solidFill>
                  <a:srgbClr val="000000"/>
                </a:solidFill>
              </a:rPr>
              <a:t> to his lurid sheets</a:t>
            </a:r>
          </a:p>
          <a:p>
            <a:pPr lvl="2"/>
            <a:r>
              <a:rPr lang="en-US" altLang="en-US" dirty="0">
                <a:solidFill>
                  <a:srgbClr val="000000"/>
                </a:solidFill>
              </a:rPr>
              <a:t>William Randolph Hearst:</a:t>
            </a:r>
          </a:p>
          <a:p>
            <a:pPr lvl="3"/>
            <a:r>
              <a:rPr lang="en-US" altLang="en-US" dirty="0">
                <a:solidFill>
                  <a:srgbClr val="000000"/>
                </a:solidFill>
              </a:rPr>
              <a:t>Drew on his father</a:t>
            </a:r>
            <a:r>
              <a:rPr lang="fr-FR" altLang="ja-JP" dirty="0">
                <a:solidFill>
                  <a:srgbClr val="000000"/>
                </a:solidFill>
              </a:rPr>
              <a:t>'</a:t>
            </a:r>
            <a:r>
              <a:rPr lang="en-US" altLang="en-US" dirty="0">
                <a:solidFill>
                  <a:srgbClr val="000000"/>
                </a:solidFill>
              </a:rPr>
              <a:t>s mining millions</a:t>
            </a:r>
          </a:p>
          <a:p>
            <a:pPr lvl="3"/>
            <a:r>
              <a:rPr lang="en-US" altLang="en-US" dirty="0">
                <a:solidFill>
                  <a:srgbClr val="000000"/>
                </a:solidFill>
              </a:rPr>
              <a:t>Built powerful chain of newspapers, beginning with </a:t>
            </a:r>
            <a:r>
              <a:rPr lang="en-US" altLang="en-US" i="1" dirty="0">
                <a:solidFill>
                  <a:srgbClr val="000000"/>
                </a:solidFill>
              </a:rPr>
              <a:t>San Francisco Examiner</a:t>
            </a:r>
            <a:r>
              <a:rPr lang="en-US" altLang="en-US" dirty="0">
                <a:solidFill>
                  <a:srgbClr val="000000"/>
                </a:solidFill>
              </a:rPr>
              <a:t> in 1887</a:t>
            </a:r>
          </a:p>
          <a:p>
            <a:pPr lvl="3"/>
            <a:endParaRPr lang="en-US" altLang="en-US" dirty="0">
              <a:solidFill>
                <a:srgbClr val="000000"/>
              </a:solidFill>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5D9AA20-24B4-8240-94CF-372BB68B707F}"/>
              </a:ext>
            </a:extLst>
          </p:cNvPr>
          <p:cNvSpPr>
            <a:spLocks noGrp="1"/>
          </p:cNvSpPr>
          <p:nvPr>
            <p:ph type="title"/>
          </p:nvPr>
        </p:nvSpPr>
        <p:spPr/>
        <p:txBody>
          <a:bodyPr/>
          <a:lstStyle/>
          <a:p>
            <a:r>
              <a:rPr lang="en-US" altLang="en-US" dirty="0">
                <a:solidFill>
                  <a:srgbClr val="000000"/>
                </a:solidFill>
              </a:rPr>
              <a:t>X. The Appeal of the Press</a:t>
            </a:r>
          </a:p>
        </p:txBody>
      </p:sp>
      <p:sp>
        <p:nvSpPr>
          <p:cNvPr id="59395" name="Content Placeholder 2">
            <a:extLst>
              <a:ext uri="{FF2B5EF4-FFF2-40B4-BE49-F238E27FC236}">
                <a16:creationId xmlns:a16="http://schemas.microsoft.com/office/drawing/2014/main" id="{A6FFD416-156B-4F41-95A6-32F3577AC0A1}"/>
              </a:ext>
            </a:extLst>
          </p:cNvPr>
          <p:cNvSpPr>
            <a:spLocks noGrp="1"/>
          </p:cNvSpPr>
          <p:nvPr>
            <p:ph idx="1"/>
          </p:nvPr>
        </p:nvSpPr>
        <p:spPr>
          <a:xfrm>
            <a:off x="1447800" y="1600200"/>
            <a:ext cx="7391400" cy="4495800"/>
          </a:xfrm>
        </p:spPr>
        <p:txBody>
          <a:bodyPr/>
          <a:lstStyle/>
          <a:p>
            <a:pPr lvl="2"/>
            <a:r>
              <a:rPr lang="en-US" altLang="en-US" dirty="0">
                <a:solidFill>
                  <a:srgbClr val="000000"/>
                </a:solidFill>
              </a:rPr>
              <a:t>Overall influence of Pulitzer and Hearst not altogether wholesome:</a:t>
            </a:r>
          </a:p>
          <a:p>
            <a:pPr lvl="3"/>
            <a:r>
              <a:rPr lang="en-US" altLang="en-US" dirty="0">
                <a:solidFill>
                  <a:srgbClr val="000000"/>
                </a:solidFill>
              </a:rPr>
              <a:t>Although they championed worthy causes, both prostituted press in struggle for increased circulation</a:t>
            </a:r>
          </a:p>
          <a:p>
            <a:pPr lvl="3"/>
            <a:r>
              <a:rPr lang="en-US" altLang="en-US" dirty="0">
                <a:solidFill>
                  <a:srgbClr val="000000"/>
                </a:solidFill>
              </a:rPr>
              <a:t>Both </a:t>
            </a:r>
            <a:r>
              <a:rPr lang="ja-JP" altLang="en-US">
                <a:solidFill>
                  <a:srgbClr val="000000"/>
                </a:solidFill>
              </a:rPr>
              <a:t>“</a:t>
            </a:r>
            <a:r>
              <a:rPr lang="en-US" altLang="ja-JP" dirty="0">
                <a:solidFill>
                  <a:srgbClr val="000000"/>
                </a:solidFill>
              </a:rPr>
              <a:t>stooped, snooped, and scooped to conquer</a:t>
            </a:r>
            <a:r>
              <a:rPr lang="ja-JP" altLang="en-US">
                <a:solidFill>
                  <a:srgbClr val="000000"/>
                </a:solidFill>
              </a:rPr>
              <a:t>”</a:t>
            </a:r>
            <a:endParaRPr lang="en-US" altLang="ja-JP" dirty="0">
              <a:solidFill>
                <a:srgbClr val="000000"/>
              </a:solidFill>
            </a:endParaRPr>
          </a:p>
          <a:p>
            <a:pPr lvl="3"/>
            <a:r>
              <a:rPr lang="en-US" altLang="en-US" dirty="0">
                <a:solidFill>
                  <a:srgbClr val="000000"/>
                </a:solidFill>
              </a:rPr>
              <a:t>Their flair for scandal and sensational rumor offset by</a:t>
            </a:r>
          </a:p>
          <a:p>
            <a:pPr lvl="4"/>
            <a:r>
              <a:rPr lang="en-US" altLang="en-US" dirty="0">
                <a:solidFill>
                  <a:srgbClr val="000000"/>
                </a:solidFill>
              </a:rPr>
              <a:t>Introduction of syndicated material</a:t>
            </a:r>
          </a:p>
          <a:p>
            <a:pPr lvl="4"/>
            <a:r>
              <a:rPr lang="en-US" altLang="en-US" dirty="0">
                <a:solidFill>
                  <a:srgbClr val="000000"/>
                </a:solidFill>
              </a:rPr>
              <a:t>Strengthening of news-gathering Associated Press (1840)</a:t>
            </a:r>
          </a:p>
          <a:p>
            <a:pPr lvl="3"/>
            <a:endParaRPr lang="en-US" altLang="en-US" dirty="0">
              <a:solidFill>
                <a:srgbClr val="000000"/>
              </a:solidFil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6BF3FE6-1EF3-A940-AFBA-79AC813FACD1}"/>
              </a:ext>
            </a:extLst>
          </p:cNvPr>
          <p:cNvSpPr>
            <a:spLocks noGrp="1"/>
          </p:cNvSpPr>
          <p:nvPr>
            <p:ph type="title"/>
          </p:nvPr>
        </p:nvSpPr>
        <p:spPr>
          <a:xfrm>
            <a:off x="2438400" y="228600"/>
            <a:ext cx="6400800" cy="503237"/>
          </a:xfrm>
        </p:spPr>
        <p:txBody>
          <a:bodyPr/>
          <a:lstStyle/>
          <a:p>
            <a:pPr algn="r" eaLnBrk="1" hangingPunct="1"/>
            <a:r>
              <a:rPr lang="en-US" altLang="en-US" dirty="0">
                <a:solidFill>
                  <a:srgbClr val="000000"/>
                </a:solidFill>
              </a:rPr>
              <a:t>Magazines…</a:t>
            </a:r>
          </a:p>
        </p:txBody>
      </p:sp>
      <p:sp>
        <p:nvSpPr>
          <p:cNvPr id="60419" name="Content Placeholder 2">
            <a:extLst>
              <a:ext uri="{FF2B5EF4-FFF2-40B4-BE49-F238E27FC236}">
                <a16:creationId xmlns:a16="http://schemas.microsoft.com/office/drawing/2014/main" id="{02810358-D4C5-714F-801E-F4AC4F86B353}"/>
              </a:ext>
            </a:extLst>
          </p:cNvPr>
          <p:cNvSpPr>
            <a:spLocks noGrp="1"/>
          </p:cNvSpPr>
          <p:nvPr>
            <p:ph idx="1"/>
          </p:nvPr>
        </p:nvSpPr>
        <p:spPr>
          <a:xfrm>
            <a:off x="2231571" y="838200"/>
            <a:ext cx="6629400" cy="4525963"/>
          </a:xfrm>
        </p:spPr>
        <p:txBody>
          <a:bodyPr/>
          <a:lstStyle/>
          <a:p>
            <a:pPr eaLnBrk="1" hangingPunct="1"/>
            <a:r>
              <a:rPr lang="en-US" altLang="en-US" dirty="0">
                <a:solidFill>
                  <a:srgbClr val="000000"/>
                </a:solidFill>
              </a:rPr>
              <a:t>Magazines partially satisfied public appetite for good reading:</a:t>
            </a:r>
          </a:p>
          <a:p>
            <a:pPr lvl="2" eaLnBrk="1" hangingPunct="1"/>
            <a:r>
              <a:rPr lang="en-US" altLang="en-US" dirty="0">
                <a:solidFill>
                  <a:srgbClr val="000000"/>
                </a:solidFill>
              </a:rPr>
              <a:t>East Coast standbys: </a:t>
            </a:r>
            <a:r>
              <a:rPr lang="en-US" altLang="en-US" i="1" dirty="0">
                <a:solidFill>
                  <a:srgbClr val="000000"/>
                </a:solidFill>
              </a:rPr>
              <a:t>Harper</a:t>
            </a:r>
            <a:r>
              <a:rPr lang="fr-FR" altLang="ja-JP" i="1" dirty="0">
                <a:solidFill>
                  <a:srgbClr val="000000"/>
                </a:solidFill>
              </a:rPr>
              <a:t>'</a:t>
            </a:r>
            <a:r>
              <a:rPr lang="en-US" altLang="en-US" i="1" dirty="0">
                <a:solidFill>
                  <a:srgbClr val="000000"/>
                </a:solidFill>
              </a:rPr>
              <a:t>s, Atlantic Monthly, </a:t>
            </a:r>
            <a:r>
              <a:rPr lang="en-US" altLang="en-US" dirty="0">
                <a:solidFill>
                  <a:srgbClr val="000000"/>
                </a:solidFill>
              </a:rPr>
              <a:t>and </a:t>
            </a:r>
            <a:r>
              <a:rPr lang="en-US" altLang="en-US" i="1" dirty="0">
                <a:solidFill>
                  <a:srgbClr val="000000"/>
                </a:solidFill>
              </a:rPr>
              <a:t>Scribner</a:t>
            </a:r>
            <a:r>
              <a:rPr lang="fr-FR" altLang="ja-JP" i="1" dirty="0">
                <a:solidFill>
                  <a:srgbClr val="000000"/>
                </a:solidFill>
              </a:rPr>
              <a:t>'</a:t>
            </a:r>
            <a:r>
              <a:rPr lang="en-US" altLang="en-US" i="1" dirty="0">
                <a:solidFill>
                  <a:srgbClr val="000000"/>
                </a:solidFill>
              </a:rPr>
              <a:t>s Monthly</a:t>
            </a:r>
            <a:endParaRPr lang="en-US" altLang="en-US" dirty="0">
              <a:solidFill>
                <a:srgbClr val="000000"/>
              </a:solidFill>
            </a:endParaRPr>
          </a:p>
          <a:p>
            <a:pPr lvl="2" eaLnBrk="1" hangingPunct="1"/>
            <a:r>
              <a:rPr lang="en-US" altLang="en-US" dirty="0">
                <a:solidFill>
                  <a:srgbClr val="000000"/>
                </a:solidFill>
              </a:rPr>
              <a:t>New entrants, e.g., California-based </a:t>
            </a:r>
            <a:r>
              <a:rPr lang="en-US" altLang="en-US" i="1" dirty="0">
                <a:solidFill>
                  <a:srgbClr val="000000"/>
                </a:solidFill>
              </a:rPr>
              <a:t>Overland Monthly</a:t>
            </a:r>
            <a:endParaRPr lang="en-US" altLang="en-US" dirty="0">
              <a:solidFill>
                <a:srgbClr val="000000"/>
              </a:solidFill>
            </a:endParaRPr>
          </a:p>
          <a:p>
            <a:pPr lvl="2" eaLnBrk="1" hangingPunct="1"/>
            <a:r>
              <a:rPr lang="en-US" altLang="en-US" dirty="0">
                <a:solidFill>
                  <a:srgbClr val="000000"/>
                </a:solidFill>
              </a:rPr>
              <a:t>Possibly most influential journal:</a:t>
            </a:r>
          </a:p>
          <a:p>
            <a:pPr lvl="3" eaLnBrk="1" hangingPunct="1"/>
            <a:r>
              <a:rPr lang="en-US" altLang="en-US" dirty="0">
                <a:solidFill>
                  <a:srgbClr val="000000"/>
                </a:solidFill>
              </a:rPr>
              <a:t>Liberal and highly intellectual New York </a:t>
            </a:r>
            <a:r>
              <a:rPr lang="en-US" altLang="en-US" i="1" dirty="0">
                <a:solidFill>
                  <a:srgbClr val="000000"/>
                </a:solidFill>
              </a:rPr>
              <a:t>Nation</a:t>
            </a:r>
          </a:p>
          <a:p>
            <a:pPr lvl="3" eaLnBrk="1" hangingPunct="1"/>
            <a:r>
              <a:rPr lang="en-US" altLang="en-US" dirty="0">
                <a:solidFill>
                  <a:srgbClr val="000000"/>
                </a:solidFill>
              </a:rPr>
              <a:t>Read largely by professors, preachers, and publicists</a:t>
            </a:r>
          </a:p>
          <a:p>
            <a:pPr lvl="3" eaLnBrk="1" hangingPunct="1"/>
            <a:r>
              <a:rPr lang="en-US" altLang="en-US" dirty="0">
                <a:solidFill>
                  <a:srgbClr val="000000"/>
                </a:solidFill>
              </a:rPr>
              <a:t>Launched in 1865 by Edwin L. </a:t>
            </a:r>
            <a:r>
              <a:rPr lang="en-US" altLang="en-US" dirty="0" err="1">
                <a:solidFill>
                  <a:srgbClr val="000000"/>
                </a:solidFill>
              </a:rPr>
              <a:t>Godkin</a:t>
            </a:r>
            <a:r>
              <a:rPr lang="en-US" altLang="en-US" dirty="0">
                <a:solidFill>
                  <a:srgbClr val="000000"/>
                </a:solidFill>
              </a:rPr>
              <a:t>, a merciless critic</a:t>
            </a:r>
          </a:p>
          <a:p>
            <a:pPr lvl="3" eaLnBrk="1" hangingPunct="1"/>
            <a:r>
              <a:rPr lang="en-US" altLang="en-US" dirty="0">
                <a:solidFill>
                  <a:srgbClr val="000000"/>
                </a:solidFill>
              </a:rPr>
              <a:t>Crusaded militantly for civil-service reform, honesty in government, and a moderate tariff</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2F87530-0564-9548-A430-F0795A77E0CF}"/>
              </a:ext>
            </a:extLst>
          </p:cNvPr>
          <p:cNvSpPr>
            <a:spLocks noGrp="1" noChangeArrowheads="1"/>
          </p:cNvSpPr>
          <p:nvPr>
            <p:ph type="title"/>
          </p:nvPr>
        </p:nvSpPr>
        <p:spPr>
          <a:xfrm>
            <a:off x="2286000" y="21771"/>
            <a:ext cx="7772400" cy="1143000"/>
          </a:xfrm>
        </p:spPr>
        <p:txBody>
          <a:bodyPr/>
          <a:lstStyle/>
          <a:p>
            <a:r>
              <a:rPr lang="en-US" altLang="en-US" dirty="0"/>
              <a:t>Ragtime and Jazz</a:t>
            </a:r>
          </a:p>
        </p:txBody>
      </p:sp>
      <p:sp>
        <p:nvSpPr>
          <p:cNvPr id="26626" name="Rectangle 4">
            <a:extLst>
              <a:ext uri="{FF2B5EF4-FFF2-40B4-BE49-F238E27FC236}">
                <a16:creationId xmlns:a16="http://schemas.microsoft.com/office/drawing/2014/main" id="{94BFD63B-8828-2E43-9B07-D2CCDF35A988}"/>
              </a:ext>
            </a:extLst>
          </p:cNvPr>
          <p:cNvSpPr>
            <a:spLocks noGrp="1" noChangeArrowheads="1"/>
          </p:cNvSpPr>
          <p:nvPr>
            <p:ph type="body" sz="half" idx="2"/>
          </p:nvPr>
        </p:nvSpPr>
        <p:spPr>
          <a:xfrm>
            <a:off x="4191000" y="1164771"/>
            <a:ext cx="4800600" cy="4114800"/>
          </a:xfrm>
        </p:spPr>
        <p:txBody>
          <a:bodyPr/>
          <a:lstStyle/>
          <a:p>
            <a:r>
              <a:rPr lang="en-US" altLang="en-US" sz="2600" dirty="0"/>
              <a:t>A type of music known as Ragtime originated among black musicians playing in Saloons in the South and Midwest in the 1880’s</a:t>
            </a:r>
          </a:p>
          <a:p>
            <a:r>
              <a:rPr lang="en-US" altLang="en-US" sz="2600" dirty="0"/>
              <a:t>Melodies with shifting accents over a steady marching-band beat.</a:t>
            </a:r>
          </a:p>
          <a:p>
            <a:r>
              <a:rPr lang="en-US" altLang="en-US" sz="2600" dirty="0"/>
              <a:t>Jazz evolved out of this Ragtime form of music</a:t>
            </a:r>
          </a:p>
        </p:txBody>
      </p:sp>
      <p:pic>
        <p:nvPicPr>
          <p:cNvPr id="26627" name="Picture 5">
            <a:extLst>
              <a:ext uri="{FF2B5EF4-FFF2-40B4-BE49-F238E27FC236}">
                <a16:creationId xmlns:a16="http://schemas.microsoft.com/office/drawing/2014/main" id="{E8A2F3C5-48BD-7043-BA9B-4E96B5458275}"/>
              </a:ext>
            </a:extLst>
          </p:cNvPr>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916906" y="1164771"/>
            <a:ext cx="2414587" cy="4114800"/>
          </a:xfr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0D52F96D-FE51-4A45-9F59-291AC8444F1D}"/>
              </a:ext>
            </a:extLst>
          </p:cNvPr>
          <p:cNvSpPr>
            <a:spLocks noGrp="1"/>
          </p:cNvSpPr>
          <p:nvPr>
            <p:ph type="title"/>
          </p:nvPr>
        </p:nvSpPr>
        <p:spPr>
          <a:xfrm>
            <a:off x="2438400" y="228600"/>
            <a:ext cx="6400800" cy="381000"/>
          </a:xfrm>
        </p:spPr>
        <p:txBody>
          <a:bodyPr/>
          <a:lstStyle/>
          <a:p>
            <a:pPr eaLnBrk="1" hangingPunct="1"/>
            <a:r>
              <a:rPr lang="en-US" altLang="en-US" dirty="0">
                <a:solidFill>
                  <a:srgbClr val="000000"/>
                </a:solidFill>
              </a:rPr>
              <a:t>The Business of Amusement</a:t>
            </a:r>
          </a:p>
        </p:txBody>
      </p:sp>
      <p:sp>
        <p:nvSpPr>
          <p:cNvPr id="94211" name="Content Placeholder 2">
            <a:extLst>
              <a:ext uri="{FF2B5EF4-FFF2-40B4-BE49-F238E27FC236}">
                <a16:creationId xmlns:a16="http://schemas.microsoft.com/office/drawing/2014/main" id="{771DD3F2-FACA-F24D-BE59-D46D210F648E}"/>
              </a:ext>
            </a:extLst>
          </p:cNvPr>
          <p:cNvSpPr>
            <a:spLocks noGrp="1"/>
          </p:cNvSpPr>
          <p:nvPr>
            <p:ph idx="1"/>
          </p:nvPr>
        </p:nvSpPr>
        <p:spPr>
          <a:xfrm>
            <a:off x="1741714" y="838200"/>
            <a:ext cx="7086600" cy="4525963"/>
          </a:xfrm>
        </p:spPr>
        <p:txBody>
          <a:bodyPr/>
          <a:lstStyle/>
          <a:p>
            <a:pPr lvl="1" eaLnBrk="1" hangingPunct="1"/>
            <a:r>
              <a:rPr lang="en-US" altLang="en-US" dirty="0">
                <a:solidFill>
                  <a:srgbClr val="000000"/>
                </a:solidFill>
              </a:rPr>
              <a:t>Varied diversions of entertainment beckoned:</a:t>
            </a:r>
          </a:p>
          <a:p>
            <a:pPr lvl="2" eaLnBrk="1" hangingPunct="1"/>
            <a:r>
              <a:rPr lang="en-US" altLang="en-US" dirty="0">
                <a:solidFill>
                  <a:srgbClr val="000000"/>
                </a:solidFill>
              </a:rPr>
              <a:t>Legitimate stage still flourished:</a:t>
            </a:r>
          </a:p>
          <a:p>
            <a:pPr lvl="3" eaLnBrk="1" hangingPunct="1"/>
            <a:r>
              <a:rPr lang="en-US" altLang="en-US" dirty="0">
                <a:solidFill>
                  <a:srgbClr val="000000"/>
                </a:solidFill>
              </a:rPr>
              <a:t>Vaudeville continued to be immensely popular 1880s-1890s</a:t>
            </a:r>
          </a:p>
          <a:p>
            <a:pPr lvl="3" eaLnBrk="1" hangingPunct="1"/>
            <a:r>
              <a:rPr lang="en-US" altLang="en-US" dirty="0">
                <a:solidFill>
                  <a:srgbClr val="000000"/>
                </a:solidFill>
              </a:rPr>
              <a:t>Shows in South had performances by black singers and dancers</a:t>
            </a:r>
          </a:p>
          <a:p>
            <a:pPr lvl="2" eaLnBrk="1" hangingPunct="1"/>
            <a:r>
              <a:rPr lang="en-US" altLang="en-US" dirty="0">
                <a:solidFill>
                  <a:srgbClr val="000000"/>
                </a:solidFill>
              </a:rPr>
              <a:t>The circus:</a:t>
            </a:r>
          </a:p>
          <a:p>
            <a:pPr lvl="3" eaLnBrk="1" hangingPunct="1"/>
            <a:r>
              <a:rPr lang="en-US" altLang="en-US" dirty="0">
                <a:solidFill>
                  <a:srgbClr val="000000"/>
                </a:solidFill>
              </a:rPr>
              <a:t>High-tented and </a:t>
            </a:r>
            <a:r>
              <a:rPr lang="en-US" altLang="en-US" dirty="0" err="1">
                <a:solidFill>
                  <a:srgbClr val="000000"/>
                </a:solidFill>
              </a:rPr>
              <a:t>multiringed</a:t>
            </a:r>
            <a:r>
              <a:rPr lang="en-US" altLang="en-US" dirty="0">
                <a:solidFill>
                  <a:srgbClr val="000000"/>
                </a:solidFill>
              </a:rPr>
              <a:t>; emerged full-blown</a:t>
            </a:r>
          </a:p>
          <a:p>
            <a:pPr lvl="3" eaLnBrk="1" hangingPunct="1"/>
            <a:r>
              <a:rPr lang="en-US" altLang="en-US" dirty="0">
                <a:solidFill>
                  <a:srgbClr val="000000"/>
                </a:solidFill>
              </a:rPr>
              <a:t>Phineas T. Barnum, master showman, joined with James A. Bailey (1881) to stage the </a:t>
            </a:r>
            <a:r>
              <a:rPr lang="ja-JP" altLang="en-US">
                <a:solidFill>
                  <a:srgbClr val="000000"/>
                </a:solidFill>
              </a:rPr>
              <a:t>“</a:t>
            </a:r>
            <a:r>
              <a:rPr lang="en-US" altLang="ja-JP" dirty="0">
                <a:solidFill>
                  <a:srgbClr val="000000"/>
                </a:solidFill>
              </a:rPr>
              <a:t>Greatest Show on Earth</a:t>
            </a:r>
            <a:r>
              <a:rPr lang="ja-JP" altLang="en-US">
                <a:solidFill>
                  <a:srgbClr val="000000"/>
                </a:solidFill>
              </a:rPr>
              <a:t>”</a:t>
            </a:r>
            <a:endParaRPr lang="en-US" altLang="ja-JP" dirty="0">
              <a:solidFill>
                <a:srgbClr val="000000"/>
              </a:solidFill>
            </a:endParaRPr>
          </a:p>
          <a:p>
            <a:pPr lvl="2" eaLnBrk="1" hangingPunct="1"/>
            <a:r>
              <a:rPr lang="en-US" altLang="en-US" dirty="0">
                <a:solidFill>
                  <a:srgbClr val="000000"/>
                </a:solidFill>
              </a:rPr>
              <a:t>Colorful </a:t>
            </a:r>
            <a:r>
              <a:rPr lang="ja-JP" altLang="en-US">
                <a:solidFill>
                  <a:srgbClr val="000000"/>
                </a:solidFill>
              </a:rPr>
              <a:t>“</a:t>
            </a:r>
            <a:r>
              <a:rPr lang="en-US" altLang="ja-JP" dirty="0">
                <a:solidFill>
                  <a:srgbClr val="000000"/>
                </a:solidFill>
              </a:rPr>
              <a:t>Wild West</a:t>
            </a:r>
            <a:r>
              <a:rPr lang="ja-JP" altLang="en-US">
                <a:solidFill>
                  <a:srgbClr val="000000"/>
                </a:solidFill>
              </a:rPr>
              <a:t>”</a:t>
            </a:r>
            <a:r>
              <a:rPr lang="en-US" altLang="ja-JP" dirty="0">
                <a:solidFill>
                  <a:srgbClr val="000000"/>
                </a:solidFill>
              </a:rPr>
              <a:t> shows (1883)</a:t>
            </a:r>
          </a:p>
          <a:p>
            <a:pPr lvl="3" eaLnBrk="1" hangingPunct="1"/>
            <a:r>
              <a:rPr lang="en-US" altLang="en-US" dirty="0">
                <a:solidFill>
                  <a:srgbClr val="000000"/>
                </a:solidFill>
              </a:rPr>
              <a:t>William F. (</a:t>
            </a:r>
            <a:r>
              <a:rPr lang="ja-JP" altLang="en-US">
                <a:solidFill>
                  <a:srgbClr val="000000"/>
                </a:solidFill>
              </a:rPr>
              <a:t>“</a:t>
            </a:r>
            <a:r>
              <a:rPr lang="en-US" altLang="ja-JP" dirty="0">
                <a:solidFill>
                  <a:srgbClr val="000000"/>
                </a:solidFill>
              </a:rPr>
              <a:t>Buffalo Bill</a:t>
            </a:r>
            <a:r>
              <a:rPr lang="ja-JP" altLang="en-US">
                <a:solidFill>
                  <a:srgbClr val="000000"/>
                </a:solidFill>
              </a:rPr>
              <a:t>”</a:t>
            </a:r>
            <a:r>
              <a:rPr lang="en-US" altLang="ja-JP" dirty="0">
                <a:solidFill>
                  <a:srgbClr val="000000"/>
                </a:solidFill>
              </a:rPr>
              <a:t>) Cody</a:t>
            </a:r>
          </a:p>
          <a:p>
            <a:pPr lvl="3" eaLnBrk="1" hangingPunct="1"/>
            <a:r>
              <a:rPr lang="en-US" altLang="en-US" dirty="0">
                <a:solidFill>
                  <a:srgbClr val="000000"/>
                </a:solidFill>
              </a:rPr>
              <a:t>Annie Oakley</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390FF73E-B844-364B-B7C5-F991CD80DD12}"/>
              </a:ext>
            </a:extLst>
          </p:cNvPr>
          <p:cNvSpPr>
            <a:spLocks noGrp="1"/>
          </p:cNvSpPr>
          <p:nvPr>
            <p:ph type="title"/>
          </p:nvPr>
        </p:nvSpPr>
        <p:spPr/>
        <p:txBody>
          <a:bodyPr/>
          <a:lstStyle/>
          <a:p>
            <a:pPr algn="r"/>
            <a:r>
              <a:rPr lang="en-US" altLang="en-US" dirty="0">
                <a:solidFill>
                  <a:srgbClr val="000000"/>
                </a:solidFill>
              </a:rPr>
              <a:t>XVII. The Business of Amusement</a:t>
            </a:r>
          </a:p>
        </p:txBody>
      </p:sp>
      <p:sp>
        <p:nvSpPr>
          <p:cNvPr id="95235" name="Content Placeholder 2">
            <a:extLst>
              <a:ext uri="{FF2B5EF4-FFF2-40B4-BE49-F238E27FC236}">
                <a16:creationId xmlns:a16="http://schemas.microsoft.com/office/drawing/2014/main" id="{E7946F93-AFFF-D044-A6DE-F6D8C768036D}"/>
              </a:ext>
            </a:extLst>
          </p:cNvPr>
          <p:cNvSpPr>
            <a:spLocks noGrp="1"/>
          </p:cNvSpPr>
          <p:nvPr>
            <p:ph idx="1"/>
          </p:nvPr>
        </p:nvSpPr>
        <p:spPr>
          <a:xfrm>
            <a:off x="1295400" y="1295400"/>
            <a:ext cx="7696200" cy="4525963"/>
          </a:xfrm>
        </p:spPr>
        <p:txBody>
          <a:bodyPr/>
          <a:lstStyle/>
          <a:p>
            <a:pPr lvl="2"/>
            <a:r>
              <a:rPr lang="en-US" altLang="en-US" dirty="0">
                <a:solidFill>
                  <a:srgbClr val="000000"/>
                </a:solidFill>
              </a:rPr>
              <a:t>Baseball:</a:t>
            </a:r>
          </a:p>
          <a:p>
            <a:pPr lvl="3"/>
            <a:r>
              <a:rPr lang="en-US" altLang="en-US" dirty="0">
                <a:solidFill>
                  <a:srgbClr val="000000"/>
                </a:solidFill>
              </a:rPr>
              <a:t>League of professional players formed in 1870s</a:t>
            </a:r>
          </a:p>
          <a:p>
            <a:pPr lvl="3"/>
            <a:r>
              <a:rPr lang="en-US" altLang="en-US" dirty="0">
                <a:solidFill>
                  <a:srgbClr val="000000"/>
                </a:solidFill>
              </a:rPr>
              <a:t>In 1888 an all-star baseball team toured world</a:t>
            </a:r>
          </a:p>
          <a:p>
            <a:pPr lvl="2"/>
            <a:r>
              <a:rPr lang="en-US" altLang="en-US" dirty="0">
                <a:solidFill>
                  <a:srgbClr val="000000"/>
                </a:solidFill>
              </a:rPr>
              <a:t>Basketball:</a:t>
            </a:r>
          </a:p>
          <a:p>
            <a:pPr lvl="3"/>
            <a:r>
              <a:rPr lang="en-US" altLang="en-US" dirty="0">
                <a:solidFill>
                  <a:srgbClr val="000000"/>
                </a:solidFill>
              </a:rPr>
              <a:t>Invented in 1891 by James Naismith</a:t>
            </a:r>
          </a:p>
          <a:p>
            <a:pPr lvl="3"/>
            <a:r>
              <a:rPr lang="en-US" altLang="en-US" dirty="0">
                <a:solidFill>
                  <a:srgbClr val="000000"/>
                </a:solidFill>
              </a:rPr>
              <a:t>Designed as active indoor sport that could be played in winter</a:t>
            </a:r>
          </a:p>
          <a:p>
            <a:pPr lvl="2"/>
            <a:r>
              <a:rPr lang="en-US" altLang="en-US" dirty="0">
                <a:solidFill>
                  <a:srgbClr val="000000"/>
                </a:solidFill>
              </a:rPr>
              <a:t>Gladiatorial trend toward spectator sports, rather than participative sports, exemplified by football</a:t>
            </a:r>
          </a:p>
          <a:p>
            <a:pPr lvl="3"/>
            <a:r>
              <a:rPr lang="en-US" altLang="en-US" dirty="0">
                <a:solidFill>
                  <a:srgbClr val="000000"/>
                </a:solidFill>
              </a:rPr>
              <a:t>1889, Walter C. Camp chose his first </a:t>
            </a:r>
            <a:r>
              <a:rPr lang="ja-JP" altLang="en-US">
                <a:solidFill>
                  <a:srgbClr val="000000"/>
                </a:solidFill>
              </a:rPr>
              <a:t>“</a:t>
            </a:r>
            <a:r>
              <a:rPr lang="en-US" altLang="ja-JP" dirty="0">
                <a:solidFill>
                  <a:srgbClr val="000000"/>
                </a:solidFill>
              </a:rPr>
              <a:t>All American</a:t>
            </a:r>
            <a:r>
              <a:rPr lang="ja-JP" altLang="en-US">
                <a:solidFill>
                  <a:srgbClr val="000000"/>
                </a:solidFill>
              </a:rPr>
              <a:t>”</a:t>
            </a:r>
            <a:r>
              <a:rPr lang="en-US" altLang="ja-JP" dirty="0">
                <a:solidFill>
                  <a:srgbClr val="000000"/>
                </a:solidFill>
              </a:rPr>
              <a:t> team</a:t>
            </a:r>
          </a:p>
          <a:p>
            <a:pPr lvl="3"/>
            <a:r>
              <a:rPr lang="en-US" altLang="en-US" dirty="0">
                <a:solidFill>
                  <a:srgbClr val="000000"/>
                </a:solidFill>
              </a:rPr>
              <a:t>Yale-Princeton game of 1893 drew 50,000 fans while foreigners jeered that nation was getting sports </a:t>
            </a:r>
            <a:r>
              <a:rPr lang="ja-JP" altLang="en-US">
                <a:solidFill>
                  <a:srgbClr val="000000"/>
                </a:solidFill>
              </a:rPr>
              <a:t>“</a:t>
            </a:r>
            <a:r>
              <a:rPr lang="en-US" altLang="ja-JP" dirty="0">
                <a:solidFill>
                  <a:srgbClr val="000000"/>
                </a:solidFill>
              </a:rPr>
              <a:t>on the brain</a:t>
            </a:r>
            <a:r>
              <a:rPr lang="ja-JP" altLang="en-US">
                <a:solidFill>
                  <a:srgbClr val="000000"/>
                </a:solidFill>
              </a:rPr>
              <a:t>”</a:t>
            </a:r>
            <a:endParaRPr lang="en-US" altLang="ja-JP" dirty="0">
              <a:solidFill>
                <a:srgbClr val="000000"/>
              </a:solidFill>
            </a:endParaRPr>
          </a:p>
          <a:p>
            <a:pPr lvl="3"/>
            <a:endParaRPr lang="en-US" altLang="en-US" dirty="0">
              <a:solidFill>
                <a:srgbClr val="00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4FB0496-7497-CC42-8F76-D7AC2A5E34F7}"/>
              </a:ext>
            </a:extLst>
          </p:cNvPr>
          <p:cNvSpPr>
            <a:spLocks noGrp="1"/>
          </p:cNvSpPr>
          <p:nvPr>
            <p:ph type="title"/>
          </p:nvPr>
        </p:nvSpPr>
        <p:spPr>
          <a:xfrm>
            <a:off x="2286000" y="228600"/>
            <a:ext cx="6172200" cy="533400"/>
          </a:xfrm>
        </p:spPr>
        <p:txBody>
          <a:bodyPr/>
          <a:lstStyle/>
          <a:p>
            <a:r>
              <a:rPr lang="en-US" altLang="en-US" sz="3200" dirty="0">
                <a:solidFill>
                  <a:schemeClr val="tx1"/>
                </a:solidFill>
              </a:rPr>
              <a:t>I. The Iron Colt Becomes an Iron Horse</a:t>
            </a:r>
          </a:p>
        </p:txBody>
      </p:sp>
      <p:sp>
        <p:nvSpPr>
          <p:cNvPr id="7171" name="Content Placeholder 2">
            <a:extLst>
              <a:ext uri="{FF2B5EF4-FFF2-40B4-BE49-F238E27FC236}">
                <a16:creationId xmlns:a16="http://schemas.microsoft.com/office/drawing/2014/main" id="{ABCBF5D7-10D1-5D4A-A478-04E5913E7B1C}"/>
              </a:ext>
            </a:extLst>
          </p:cNvPr>
          <p:cNvSpPr>
            <a:spLocks noGrp="1"/>
          </p:cNvSpPr>
          <p:nvPr>
            <p:ph idx="1"/>
          </p:nvPr>
        </p:nvSpPr>
        <p:spPr>
          <a:xfrm>
            <a:off x="1600200" y="1143000"/>
            <a:ext cx="7772400" cy="4876800"/>
          </a:xfrm>
        </p:spPr>
        <p:txBody>
          <a:bodyPr/>
          <a:lstStyle/>
          <a:p>
            <a:pPr lvl="1"/>
            <a:r>
              <a:rPr lang="en-US" altLang="en-US" dirty="0"/>
              <a:t>Until determination of precise route for tracks, railroads withheld </a:t>
            </a:r>
            <a:r>
              <a:rPr lang="en-US" altLang="en-US" i="1" dirty="0"/>
              <a:t>all </a:t>
            </a:r>
            <a:r>
              <a:rPr lang="en-US" altLang="en-US" dirty="0"/>
              <a:t>land from other uses</a:t>
            </a:r>
          </a:p>
          <a:p>
            <a:pPr lvl="2"/>
            <a:r>
              <a:rPr lang="en-US" altLang="en-US" dirty="0"/>
              <a:t>President Cleveland ended foot-dragging practice in 1887:</a:t>
            </a:r>
          </a:p>
          <a:p>
            <a:pPr lvl="3"/>
            <a:r>
              <a:rPr lang="en-US" altLang="en-US" dirty="0"/>
              <a:t>Threw open to settlement still-unclaimed public portion of land-grant areas</a:t>
            </a:r>
          </a:p>
          <a:p>
            <a:pPr lvl="1"/>
            <a:r>
              <a:rPr lang="en-US" altLang="en-US" dirty="0"/>
              <a:t>Government benefits:</a:t>
            </a:r>
          </a:p>
          <a:p>
            <a:pPr lvl="3"/>
            <a:r>
              <a:rPr lang="en-US" altLang="en-US" dirty="0"/>
              <a:t>Preferential rail rates for postal service and military traffic</a:t>
            </a:r>
          </a:p>
          <a:p>
            <a:pPr lvl="3"/>
            <a:r>
              <a:rPr lang="en-US" altLang="en-US" dirty="0"/>
              <a:t>Granting land a </a:t>
            </a:r>
            <a:r>
              <a:rPr lang="ja-JP" altLang="en-US"/>
              <a:t>“</a:t>
            </a:r>
            <a:r>
              <a:rPr lang="en-US" altLang="ja-JP" dirty="0"/>
              <a:t>cheap</a:t>
            </a:r>
            <a:r>
              <a:rPr lang="ja-JP" altLang="en-US"/>
              <a:t>”</a:t>
            </a:r>
            <a:r>
              <a:rPr lang="en-US" altLang="ja-JP" dirty="0"/>
              <a:t> way to subsidize much-desired transportation system:</a:t>
            </a:r>
          </a:p>
          <a:p>
            <a:pPr lvl="4"/>
            <a:r>
              <a:rPr lang="en-US" altLang="en-US" dirty="0"/>
              <a:t>Avoided new taxes for direct cash grants</a:t>
            </a:r>
          </a:p>
          <a:p>
            <a:pPr lvl="2"/>
            <a:endParaRPr lang="en-US" altLang="en-US" dirty="0">
              <a:solidFill>
                <a:srgbClr val="000000"/>
              </a:solidFill>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C712F22F-CD45-C14D-9EB0-010AE837D4A5}"/>
              </a:ext>
            </a:extLst>
          </p:cNvPr>
          <p:cNvSpPr>
            <a:spLocks noGrp="1" noChangeArrowheads="1"/>
          </p:cNvSpPr>
          <p:nvPr>
            <p:ph type="title"/>
          </p:nvPr>
        </p:nvSpPr>
        <p:spPr/>
        <p:txBody>
          <a:bodyPr/>
          <a:lstStyle/>
          <a:p>
            <a:r>
              <a:rPr lang="en-US" altLang="en-US"/>
              <a:t>Sports-Baseball</a:t>
            </a:r>
          </a:p>
        </p:txBody>
      </p:sp>
      <p:sp>
        <p:nvSpPr>
          <p:cNvPr id="21506" name="Rectangle 3">
            <a:extLst>
              <a:ext uri="{FF2B5EF4-FFF2-40B4-BE49-F238E27FC236}">
                <a16:creationId xmlns:a16="http://schemas.microsoft.com/office/drawing/2014/main" id="{750B8732-9879-844F-9FD5-F2C36F541CCA}"/>
              </a:ext>
            </a:extLst>
          </p:cNvPr>
          <p:cNvSpPr>
            <a:spLocks noGrp="1" noChangeArrowheads="1"/>
          </p:cNvSpPr>
          <p:nvPr>
            <p:ph type="body" idx="1"/>
          </p:nvPr>
        </p:nvSpPr>
        <p:spPr>
          <a:xfrm>
            <a:off x="2133600" y="1828800"/>
            <a:ext cx="7010400" cy="4114800"/>
          </a:xfrm>
        </p:spPr>
        <p:txBody>
          <a:bodyPr/>
          <a:lstStyle/>
          <a:p>
            <a:r>
              <a:rPr lang="en-US" altLang="en-US" sz="2400" dirty="0"/>
              <a:t>Baseball emerged as the nations most captivating sport.</a:t>
            </a:r>
          </a:p>
          <a:p>
            <a:r>
              <a:rPr lang="en-US" altLang="en-US" sz="2400" dirty="0"/>
              <a:t>By 1860 teams were formed from groups like firefighters, police, and teachers.</a:t>
            </a:r>
          </a:p>
          <a:p>
            <a:r>
              <a:rPr lang="en-US" altLang="en-US" sz="2400" dirty="0"/>
              <a:t>By 1869 the nation’s first true professional team, the Cincinnati Red Stockings, were formed.</a:t>
            </a:r>
          </a:p>
          <a:p>
            <a:r>
              <a:rPr lang="en-US" altLang="en-US" sz="2400" dirty="0"/>
              <a:t>By 1870 the sport’s best players were paid.</a:t>
            </a:r>
          </a:p>
          <a:p>
            <a:r>
              <a:rPr lang="en-US" altLang="en-US" sz="2400" dirty="0"/>
              <a:t>Americans loved the speed, daring, and split-second timing of the game.</a:t>
            </a:r>
          </a:p>
          <a:p>
            <a:endParaRPr lang="en-US" altLang="en-US" sz="2800" dirty="0"/>
          </a:p>
        </p:txBody>
      </p:sp>
      <p:pic>
        <p:nvPicPr>
          <p:cNvPr id="21508" name="Picture 7" descr="BBALL2">
            <a:extLst>
              <a:ext uri="{FF2B5EF4-FFF2-40B4-BE49-F238E27FC236}">
                <a16:creationId xmlns:a16="http://schemas.microsoft.com/office/drawing/2014/main" id="{7812679B-4088-5344-930A-B3F469309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181927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GLOVE">
            <a:extLst>
              <a:ext uri="{FF2B5EF4-FFF2-40B4-BE49-F238E27FC236}">
                <a16:creationId xmlns:a16="http://schemas.microsoft.com/office/drawing/2014/main" id="{33D92387-7EE3-AB4A-8D57-98EE5662B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0818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D79CCD9E-3D66-E546-96CE-C5FC0391E343}"/>
              </a:ext>
            </a:extLst>
          </p:cNvPr>
          <p:cNvSpPr>
            <a:spLocks noGrp="1" noChangeArrowheads="1"/>
          </p:cNvSpPr>
          <p:nvPr>
            <p:ph type="title"/>
          </p:nvPr>
        </p:nvSpPr>
        <p:spPr>
          <a:xfrm>
            <a:off x="1296194" y="0"/>
            <a:ext cx="7772400" cy="1143000"/>
          </a:xfrm>
        </p:spPr>
        <p:txBody>
          <a:bodyPr/>
          <a:lstStyle/>
          <a:p>
            <a:pPr algn="r"/>
            <a:r>
              <a:rPr lang="en-US" altLang="en-US" dirty="0"/>
              <a:t>The Cincinnati Red Stockings</a:t>
            </a:r>
          </a:p>
        </p:txBody>
      </p:sp>
      <p:graphicFrame>
        <p:nvGraphicFramePr>
          <p:cNvPr id="26699" name="Group 75">
            <a:extLst>
              <a:ext uri="{FF2B5EF4-FFF2-40B4-BE49-F238E27FC236}">
                <a16:creationId xmlns:a16="http://schemas.microsoft.com/office/drawing/2014/main" id="{F1EE8FAB-D323-8148-8435-C00EF821988C}"/>
              </a:ext>
            </a:extLst>
          </p:cNvPr>
          <p:cNvGraphicFramePr>
            <a:graphicFrameLocks noGrp="1"/>
          </p:cNvGraphicFramePr>
          <p:nvPr>
            <p:ph idx="1"/>
          </p:nvPr>
        </p:nvGraphicFramePr>
        <p:xfrm>
          <a:off x="2514600" y="990600"/>
          <a:ext cx="6629400" cy="4480318"/>
        </p:xfrm>
        <a:graphic>
          <a:graphicData uri="http://schemas.openxmlformats.org/drawingml/2006/table">
            <a:tbl>
              <a:tblPr/>
              <a:tblGrid>
                <a:gridCol w="2133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5180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Player</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Age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Position</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Salary</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Harry Wright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35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Center Field</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$1,200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George Wright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Shortstop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$1,400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Asa Brainerd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Pitcher</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$1,000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Douglas Allison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Catcher</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$800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Charles Gould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First Base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$800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Charles Sweasy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Second Base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$800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Fred Waterman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Third Base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$1,000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Andrew Leonard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Left Field</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$800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Calvin McVey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Right Field</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$800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1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Richard Hurley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Substitute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$600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pic>
        <p:nvPicPr>
          <p:cNvPr id="22592" name="Picture 77" descr="real1869">
            <a:extLst>
              <a:ext uri="{FF2B5EF4-FFF2-40B4-BE49-F238E27FC236}">
                <a16:creationId xmlns:a16="http://schemas.microsoft.com/office/drawing/2014/main" id="{7D246FB6-EE20-C649-A510-A64FE6A89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91113"/>
            <a:ext cx="24384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93" name="Picture 79" descr="Red Stockings lose to the Brooklyn Atlantics">
            <a:extLst>
              <a:ext uri="{FF2B5EF4-FFF2-40B4-BE49-F238E27FC236}">
                <a16:creationId xmlns:a16="http://schemas.microsoft.com/office/drawing/2014/main" id="{B534DA0F-7955-1E49-88AD-D27204959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5521325"/>
            <a:ext cx="43815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94" name="Picture 81" descr="Harry Wright in Cooperstown">
            <a:extLst>
              <a:ext uri="{FF2B5EF4-FFF2-40B4-BE49-F238E27FC236}">
                <a16:creationId xmlns:a16="http://schemas.microsoft.com/office/drawing/2014/main" id="{D00BD352-8C68-2F4E-8FBD-DF8AAF755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22875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8E792C5A-35DE-7147-8123-B52620930590}"/>
              </a:ext>
            </a:extLst>
          </p:cNvPr>
          <p:cNvSpPr>
            <a:spLocks noGrp="1" noChangeArrowheads="1"/>
          </p:cNvSpPr>
          <p:nvPr>
            <p:ph type="title"/>
          </p:nvPr>
        </p:nvSpPr>
        <p:spPr>
          <a:xfrm>
            <a:off x="2857500" y="35379"/>
            <a:ext cx="6248400" cy="1143000"/>
          </a:xfrm>
        </p:spPr>
        <p:txBody>
          <a:bodyPr/>
          <a:lstStyle/>
          <a:p>
            <a:pPr algn="r"/>
            <a:r>
              <a:rPr lang="en-US" altLang="en-US" dirty="0"/>
              <a:t>Basketball-Dr. James Naismith</a:t>
            </a:r>
          </a:p>
        </p:txBody>
      </p:sp>
      <p:pic>
        <p:nvPicPr>
          <p:cNvPr id="24578" name="Picture 5" descr="nyc 011">
            <a:extLst>
              <a:ext uri="{FF2B5EF4-FFF2-40B4-BE49-F238E27FC236}">
                <a16:creationId xmlns:a16="http://schemas.microsoft.com/office/drawing/2014/main" id="{DB9ACEB8-D37B-0747-8ED8-D6E29F75C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2001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26BF133-2677-E844-8BDB-3A0A1E08E83A}"/>
              </a:ext>
            </a:extLst>
          </p:cNvPr>
          <p:cNvSpPr>
            <a:spLocks noGrp="1" noChangeArrowheads="1"/>
          </p:cNvSpPr>
          <p:nvPr>
            <p:ph type="title"/>
          </p:nvPr>
        </p:nvSpPr>
        <p:spPr>
          <a:xfrm>
            <a:off x="2274888" y="10886"/>
            <a:ext cx="5181600" cy="1143000"/>
          </a:xfrm>
        </p:spPr>
        <p:txBody>
          <a:bodyPr/>
          <a:lstStyle/>
          <a:p>
            <a:r>
              <a:rPr lang="en-US" altLang="en-US" dirty="0"/>
              <a:t>Other popular sports</a:t>
            </a:r>
          </a:p>
        </p:txBody>
      </p:sp>
      <p:sp>
        <p:nvSpPr>
          <p:cNvPr id="23554" name="Rectangle 4">
            <a:extLst>
              <a:ext uri="{FF2B5EF4-FFF2-40B4-BE49-F238E27FC236}">
                <a16:creationId xmlns:a16="http://schemas.microsoft.com/office/drawing/2014/main" id="{C0B2F8D5-5094-A34B-9BC3-C94BD4E34D21}"/>
              </a:ext>
            </a:extLst>
          </p:cNvPr>
          <p:cNvSpPr>
            <a:spLocks noGrp="1" noChangeArrowheads="1"/>
          </p:cNvSpPr>
          <p:nvPr>
            <p:ph type="body" sz="half" idx="2"/>
          </p:nvPr>
        </p:nvSpPr>
        <p:spPr>
          <a:xfrm>
            <a:off x="2667000" y="1295400"/>
            <a:ext cx="6008688" cy="4114800"/>
          </a:xfrm>
        </p:spPr>
        <p:txBody>
          <a:bodyPr/>
          <a:lstStyle/>
          <a:p>
            <a:r>
              <a:rPr lang="en-US" altLang="en-US" sz="2800" dirty="0"/>
              <a:t>Walter Camp adapted the European game of Rugby to create a new American game called Football</a:t>
            </a:r>
          </a:p>
          <a:p>
            <a:r>
              <a:rPr lang="en-US" altLang="en-US" sz="2800" dirty="0"/>
              <a:t>Dr. James Naismith invented Basketball to keep athletes fit during the winter.</a:t>
            </a:r>
          </a:p>
          <a:p>
            <a:r>
              <a:rPr lang="en-US" altLang="en-US" sz="2800" dirty="0"/>
              <a:t>Women enjoyed Ice Skating and Bicycling.</a:t>
            </a:r>
          </a:p>
        </p:txBody>
      </p:sp>
      <p:pic>
        <p:nvPicPr>
          <p:cNvPr id="23555" name="Picture 5">
            <a:extLst>
              <a:ext uri="{FF2B5EF4-FFF2-40B4-BE49-F238E27FC236}">
                <a16:creationId xmlns:a16="http://schemas.microsoft.com/office/drawing/2014/main" id="{AFD03BFF-28CC-8C4E-9D8E-114715781231}"/>
              </a:ext>
            </a:extLst>
          </p:cNvPr>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52400" y="1371600"/>
            <a:ext cx="1506538" cy="1828800"/>
          </a:xfr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8050ED84-59AE-5243-BD03-16F10F0A974E}"/>
              </a:ext>
            </a:extLst>
          </p:cNvPr>
          <p:cNvSpPr>
            <a:spLocks noGrp="1"/>
          </p:cNvSpPr>
          <p:nvPr>
            <p:ph type="title"/>
          </p:nvPr>
        </p:nvSpPr>
        <p:spPr/>
        <p:txBody>
          <a:bodyPr/>
          <a:lstStyle/>
          <a:p>
            <a:pPr algn="r"/>
            <a:r>
              <a:rPr lang="en-US" altLang="en-US" dirty="0">
                <a:solidFill>
                  <a:srgbClr val="000000"/>
                </a:solidFill>
              </a:rPr>
              <a:t>XVII. The Business of Amusement</a:t>
            </a:r>
          </a:p>
        </p:txBody>
      </p:sp>
      <p:sp>
        <p:nvSpPr>
          <p:cNvPr id="96259" name="Content Placeholder 2">
            <a:extLst>
              <a:ext uri="{FF2B5EF4-FFF2-40B4-BE49-F238E27FC236}">
                <a16:creationId xmlns:a16="http://schemas.microsoft.com/office/drawing/2014/main" id="{30698C2C-E27C-4747-AD07-CFF76868C6E0}"/>
              </a:ext>
            </a:extLst>
          </p:cNvPr>
          <p:cNvSpPr>
            <a:spLocks noGrp="1"/>
          </p:cNvSpPr>
          <p:nvPr>
            <p:ph idx="1"/>
          </p:nvPr>
        </p:nvSpPr>
        <p:spPr>
          <a:xfrm>
            <a:off x="1828800" y="1295400"/>
            <a:ext cx="7010400" cy="4495800"/>
          </a:xfrm>
        </p:spPr>
        <p:txBody>
          <a:bodyPr/>
          <a:lstStyle/>
          <a:p>
            <a:pPr lvl="1"/>
            <a:r>
              <a:rPr lang="en-US" altLang="en-US" dirty="0">
                <a:solidFill>
                  <a:srgbClr val="000000"/>
                </a:solidFill>
              </a:rPr>
              <a:t>Boxing:</a:t>
            </a:r>
          </a:p>
          <a:p>
            <a:pPr lvl="2"/>
            <a:r>
              <a:rPr lang="en-US" altLang="en-US" dirty="0">
                <a:solidFill>
                  <a:srgbClr val="000000"/>
                </a:solidFill>
              </a:rPr>
              <a:t>Pugilism, long background of bare-knuckle brutality, gained new and gloved respectability in 1892</a:t>
            </a:r>
          </a:p>
          <a:p>
            <a:pPr lvl="3"/>
            <a:r>
              <a:rPr lang="ja-JP" altLang="en-US">
                <a:solidFill>
                  <a:srgbClr val="000000"/>
                </a:solidFill>
              </a:rPr>
              <a:t>“</a:t>
            </a:r>
            <a:r>
              <a:rPr lang="en-US" altLang="ja-JP" dirty="0">
                <a:solidFill>
                  <a:srgbClr val="000000"/>
                </a:solidFill>
              </a:rPr>
              <a:t>Gentleman Jim</a:t>
            </a:r>
            <a:r>
              <a:rPr lang="ja-JP" altLang="en-US">
                <a:solidFill>
                  <a:srgbClr val="000000"/>
                </a:solidFill>
              </a:rPr>
              <a:t>”</a:t>
            </a:r>
            <a:r>
              <a:rPr lang="en-US" altLang="ja-JP" dirty="0">
                <a:solidFill>
                  <a:srgbClr val="000000"/>
                </a:solidFill>
              </a:rPr>
              <a:t> Corbett took world championship from John L. Sullivan, fabulous </a:t>
            </a:r>
            <a:r>
              <a:rPr lang="ja-JP" altLang="en-US">
                <a:solidFill>
                  <a:srgbClr val="000000"/>
                </a:solidFill>
              </a:rPr>
              <a:t>“</a:t>
            </a:r>
            <a:r>
              <a:rPr lang="en-US" altLang="ja-JP" dirty="0">
                <a:solidFill>
                  <a:srgbClr val="000000"/>
                </a:solidFill>
              </a:rPr>
              <a:t>Boston Strong Boy</a:t>
            </a:r>
            <a:r>
              <a:rPr lang="ja-JP" altLang="en-US">
                <a:solidFill>
                  <a:srgbClr val="000000"/>
                </a:solidFill>
              </a:rPr>
              <a:t>”</a:t>
            </a:r>
            <a:endParaRPr lang="en-US" altLang="ja-JP" dirty="0">
              <a:solidFill>
                <a:srgbClr val="000000"/>
              </a:solidFill>
            </a:endParaRPr>
          </a:p>
          <a:p>
            <a:pPr lvl="1"/>
            <a:r>
              <a:rPr lang="en-US" altLang="en-US" dirty="0">
                <a:solidFill>
                  <a:srgbClr val="000000"/>
                </a:solidFill>
              </a:rPr>
              <a:t>Race and ethnicity assigned urban Americans to distinctive neighborhoods and workplace</a:t>
            </a:r>
          </a:p>
          <a:p>
            <a:pPr lvl="1"/>
            <a:r>
              <a:rPr lang="en-US" altLang="en-US" dirty="0">
                <a:solidFill>
                  <a:srgbClr val="000000"/>
                </a:solidFill>
              </a:rPr>
              <a:t>But Americans shared a common culture—playing, reading, shopping, and talking alike</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EBF9E8D-0A8B-7E4B-B244-9B72818CF464}"/>
              </a:ext>
            </a:extLst>
          </p:cNvPr>
          <p:cNvSpPr>
            <a:spLocks noGrp="1" noChangeArrowheads="1"/>
          </p:cNvSpPr>
          <p:nvPr>
            <p:ph type="title"/>
          </p:nvPr>
        </p:nvSpPr>
        <p:spPr>
          <a:xfrm>
            <a:off x="1295400" y="76200"/>
            <a:ext cx="7772400" cy="1143000"/>
          </a:xfrm>
        </p:spPr>
        <p:txBody>
          <a:bodyPr/>
          <a:lstStyle/>
          <a:p>
            <a:pPr algn="r"/>
            <a:r>
              <a:rPr lang="en-US" altLang="en-US" dirty="0"/>
              <a:t>Entertainment</a:t>
            </a:r>
          </a:p>
        </p:txBody>
      </p:sp>
      <p:sp>
        <p:nvSpPr>
          <p:cNvPr id="20482" name="Rectangle 3">
            <a:extLst>
              <a:ext uri="{FF2B5EF4-FFF2-40B4-BE49-F238E27FC236}">
                <a16:creationId xmlns:a16="http://schemas.microsoft.com/office/drawing/2014/main" id="{8B4687CF-B07E-1046-B8B7-FC7A164D2695}"/>
              </a:ext>
            </a:extLst>
          </p:cNvPr>
          <p:cNvSpPr>
            <a:spLocks noGrp="1" noChangeArrowheads="1"/>
          </p:cNvSpPr>
          <p:nvPr>
            <p:ph type="body" idx="1"/>
          </p:nvPr>
        </p:nvSpPr>
        <p:spPr>
          <a:xfrm>
            <a:off x="2209800" y="1371600"/>
            <a:ext cx="6934200" cy="4114800"/>
          </a:xfrm>
        </p:spPr>
        <p:txBody>
          <a:bodyPr/>
          <a:lstStyle/>
          <a:p>
            <a:r>
              <a:rPr lang="en-US" altLang="en-US" sz="2400" b="1" u="sng" dirty="0"/>
              <a:t>Saloons</a:t>
            </a:r>
            <a:r>
              <a:rPr lang="en-US" altLang="en-US" sz="2400" dirty="0"/>
              <a:t>-most popular entertainment (preferred by men) </a:t>
            </a:r>
          </a:p>
          <a:p>
            <a:r>
              <a:rPr lang="en-US" altLang="en-US" sz="2400" b="1" u="sng" dirty="0"/>
              <a:t>Dance halls and cabarets</a:t>
            </a:r>
            <a:r>
              <a:rPr lang="en-US" altLang="en-US" sz="2400" dirty="0"/>
              <a:t>-musical shows and dancing (preferred by women)</a:t>
            </a:r>
          </a:p>
          <a:p>
            <a:r>
              <a:rPr lang="en-US" altLang="en-US" sz="2400" b="1" u="sng" dirty="0"/>
              <a:t>Trolley parks</a:t>
            </a:r>
            <a:r>
              <a:rPr lang="en-US" altLang="en-US" sz="2400" dirty="0"/>
              <a:t>-amusement parks built at the ends of trolley lines</a:t>
            </a:r>
          </a:p>
          <a:p>
            <a:r>
              <a:rPr lang="en-US" altLang="en-US" sz="2400" b="1" u="sng" dirty="0"/>
              <a:t>Moving pictures</a:t>
            </a:r>
            <a:r>
              <a:rPr lang="en-US" altLang="en-US" sz="2400" dirty="0"/>
              <a:t>- “The Great Train Robbery” in 1903 was a huge success. By 1908 the nation had 8,000 nickelodeons.</a:t>
            </a:r>
          </a:p>
          <a:p>
            <a:r>
              <a:rPr lang="en-US" altLang="en-US" sz="2400" b="1" u="sng" dirty="0"/>
              <a:t>Vaudeville</a:t>
            </a:r>
            <a:r>
              <a:rPr lang="en-US" altLang="en-US" sz="2400" dirty="0"/>
              <a:t>-Family entertainment-comedy, song and dance, ventriloquists, jugglers, and trapeze artists.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D7F02C6-4B50-BE4A-B3C6-1E45FFFB8A35}"/>
              </a:ext>
            </a:extLst>
          </p:cNvPr>
          <p:cNvSpPr>
            <a:spLocks noGrp="1"/>
          </p:cNvSpPr>
          <p:nvPr>
            <p:ph type="title"/>
          </p:nvPr>
        </p:nvSpPr>
        <p:spPr/>
        <p:txBody>
          <a:bodyPr/>
          <a:lstStyle/>
          <a:p>
            <a:r>
              <a:rPr lang="en-US" altLang="en-US" dirty="0">
                <a:solidFill>
                  <a:schemeClr val="tx1"/>
                </a:solidFill>
              </a:rPr>
              <a:t>I. The Iron Colt Becomes an Iron Horse </a:t>
            </a:r>
          </a:p>
        </p:txBody>
      </p:sp>
      <p:sp>
        <p:nvSpPr>
          <p:cNvPr id="8195" name="Content Placeholder 2">
            <a:extLst>
              <a:ext uri="{FF2B5EF4-FFF2-40B4-BE49-F238E27FC236}">
                <a16:creationId xmlns:a16="http://schemas.microsoft.com/office/drawing/2014/main" id="{4D141112-1CCA-2747-83A4-4B4430D729FF}"/>
              </a:ext>
            </a:extLst>
          </p:cNvPr>
          <p:cNvSpPr>
            <a:spLocks noGrp="1"/>
          </p:cNvSpPr>
          <p:nvPr>
            <p:ph idx="1"/>
          </p:nvPr>
        </p:nvSpPr>
        <p:spPr/>
        <p:txBody>
          <a:bodyPr/>
          <a:lstStyle/>
          <a:p>
            <a:pPr lvl="3"/>
            <a:r>
              <a:rPr lang="en-US" altLang="en-US" dirty="0"/>
              <a:t>Railroads could turn land into gold by using it as collateral for loans from private bankers or by selling it</a:t>
            </a:r>
          </a:p>
          <a:p>
            <a:pPr lvl="3"/>
            <a:r>
              <a:rPr lang="en-US" altLang="en-US" dirty="0"/>
              <a:t>Average price of $3 per acre</a:t>
            </a:r>
          </a:p>
          <a:p>
            <a:pPr lvl="3"/>
            <a:r>
              <a:rPr lang="en-US" altLang="en-US" dirty="0"/>
              <a:t>Critics overlooked that land had relatively modest value until railroads had ribboned it with steel</a:t>
            </a:r>
          </a:p>
          <a:p>
            <a:pPr lvl="2"/>
            <a:r>
              <a:rPr lang="en-US" altLang="en-US" dirty="0"/>
              <a:t>Frontier villages along route flourished into cities:</a:t>
            </a:r>
          </a:p>
          <a:p>
            <a:pPr lvl="3"/>
            <a:r>
              <a:rPr lang="en-US" altLang="en-US" dirty="0"/>
              <a:t>Those bypassed became </a:t>
            </a:r>
            <a:r>
              <a:rPr lang="ja-JP" altLang="en-US"/>
              <a:t>“</a:t>
            </a:r>
            <a:r>
              <a:rPr lang="en-US" altLang="ja-JP" dirty="0"/>
              <a:t>ghost towns</a:t>
            </a:r>
            <a:r>
              <a:rPr lang="ja-JP" altLang="en-US"/>
              <a:t>”</a:t>
            </a:r>
            <a:endParaRPr lang="en-US" altLang="ja-JP" dirty="0"/>
          </a:p>
          <a:p>
            <a:pPr lvl="3"/>
            <a:r>
              <a:rPr lang="en-US" altLang="en-US" dirty="0"/>
              <a:t>Ambitious towns held out monetary incentives to builders:</a:t>
            </a:r>
          </a:p>
          <a:p>
            <a:pPr lvl="4"/>
            <a:r>
              <a:rPr lang="en-US" altLang="en-US" dirty="0"/>
              <a:t>Who sometimes blackmailed them into contributing more generously</a:t>
            </a:r>
          </a:p>
        </p:txBody>
      </p:sp>
    </p:spTree>
  </p:cSld>
  <p:clrMapOvr>
    <a:masterClrMapping/>
  </p:clrMapOvr>
  <p:transition/>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Proposal</Template>
  <TotalTime>323</TotalTime>
  <Words>5756</Words>
  <Application>Microsoft Macintosh PowerPoint</Application>
  <PresentationFormat>On-screen Show (4:3)</PresentationFormat>
  <Paragraphs>535</Paragraphs>
  <Slides>85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85</vt:i4>
      </vt:variant>
    </vt:vector>
  </HeadingPairs>
  <TitlesOfParts>
    <vt:vector size="88" baseType="lpstr">
      <vt:lpstr>Arial</vt:lpstr>
      <vt:lpstr>Wingdings</vt:lpstr>
      <vt:lpstr>Proposal</vt:lpstr>
      <vt:lpstr>Chapter 24/25</vt:lpstr>
      <vt:lpstr>Section 1: A Technology Revolution</vt:lpstr>
      <vt:lpstr>But all this was to change:</vt:lpstr>
      <vt:lpstr>Transportation Advances</vt:lpstr>
      <vt:lpstr>Lands for settlement</vt:lpstr>
      <vt:lpstr>I. The Iron Colt Becomes an Iron Horse</vt:lpstr>
      <vt:lpstr>I. The Iron Colt Becomes an Iron Horse</vt:lpstr>
      <vt:lpstr>I. The Iron Colt Becomes an Iron Horse</vt:lpstr>
      <vt:lpstr>I. The Iron Colt Becomes an Iron Horse </vt:lpstr>
      <vt:lpstr>II. Spanning the Continent with Rails</vt:lpstr>
      <vt:lpstr>II. Spanning the Continent with Rails</vt:lpstr>
      <vt:lpstr>II. Spanning the Continent with Rails</vt:lpstr>
      <vt:lpstr>II. Spanning the Continent with Rails</vt:lpstr>
      <vt:lpstr>The Railroad is complete!</vt:lpstr>
      <vt:lpstr>The Transcontinental Railroad</vt:lpstr>
      <vt:lpstr>II. Spanning the Continent with Rails</vt:lpstr>
      <vt:lpstr>V. Revolution by Railways</vt:lpstr>
      <vt:lpstr>V. Revolution by Railways (cont.)</vt:lpstr>
      <vt:lpstr>V. Revolution by Railways (cont.)</vt:lpstr>
      <vt:lpstr>Communication Advances</vt:lpstr>
      <vt:lpstr>Miracles of Mechanization</vt:lpstr>
      <vt:lpstr>Miracles of Mechanization</vt:lpstr>
      <vt:lpstr>The Use of Electric Power</vt:lpstr>
      <vt:lpstr>A telegraph pole…</vt:lpstr>
      <vt:lpstr>Another major innovation…</vt:lpstr>
      <vt:lpstr>Carnegie and Other Sultans of Steel</vt:lpstr>
      <vt:lpstr>My Brooklyn Bridge picture…</vt:lpstr>
      <vt:lpstr>The Debate over the Industrialists</vt:lpstr>
      <vt:lpstr>Industrialists and Social Darwinism</vt:lpstr>
      <vt:lpstr>Why do monopolies matter?</vt:lpstr>
      <vt:lpstr>Monopoly types…</vt:lpstr>
      <vt:lpstr>XVI. The Impact of the New Industrial Revolution on America</vt:lpstr>
      <vt:lpstr>The Impact of the New Industrial Revolution of USA</vt:lpstr>
      <vt:lpstr>XVI. The Impact of the New Industrial Revolution in America</vt:lpstr>
      <vt:lpstr>XVI. The Impact of the New Industrial Revolution in America</vt:lpstr>
      <vt:lpstr>The Impact of the New Industrial Revolution in America</vt:lpstr>
      <vt:lpstr>The Growing Work Force</vt:lpstr>
      <vt:lpstr>More on Factory Work</vt:lpstr>
      <vt:lpstr>The Rich and the Poor….</vt:lpstr>
      <vt:lpstr>The Knights of Labor and the AFL</vt:lpstr>
      <vt:lpstr>Unions Go on Strike</vt:lpstr>
      <vt:lpstr>Chapter 25</vt:lpstr>
      <vt:lpstr>Coming to America</vt:lpstr>
      <vt:lpstr>Entering the United States</vt:lpstr>
      <vt:lpstr>The West Coast Entry</vt:lpstr>
      <vt:lpstr>Japanese immigration</vt:lpstr>
      <vt:lpstr>Immigration Photographs</vt:lpstr>
      <vt:lpstr>Immigration Photographs</vt:lpstr>
      <vt:lpstr>Immigration Photographs</vt:lpstr>
      <vt:lpstr>Immigration Photographs</vt:lpstr>
      <vt:lpstr>Immigration Photographs</vt:lpstr>
      <vt:lpstr>Immigration Photographs</vt:lpstr>
      <vt:lpstr>The Challenge of the Cities</vt:lpstr>
      <vt:lpstr>They were really growing…</vt:lpstr>
      <vt:lpstr>…and getting kind of bad.</vt:lpstr>
      <vt:lpstr>I. The Urban Frontier</vt:lpstr>
      <vt:lpstr>So, what to do about it?</vt:lpstr>
      <vt:lpstr>Controlling Immigration/Behavior</vt:lpstr>
      <vt:lpstr>Helping the Needy</vt:lpstr>
      <vt:lpstr>VII. The Lust for Learning</vt:lpstr>
      <vt:lpstr>VII. The Lust for Learning</vt:lpstr>
      <vt:lpstr>African Americans and Higher Education</vt:lpstr>
      <vt:lpstr>Booker T. Washington</vt:lpstr>
      <vt:lpstr>W.E.B Du Bois</vt:lpstr>
      <vt:lpstr>IX. The Hallowed Halls of Ivy</vt:lpstr>
      <vt:lpstr>IX. The Hallowed Halls of Ivy</vt:lpstr>
      <vt:lpstr>IX. The Hallowed Halls of Ivy</vt:lpstr>
      <vt:lpstr>IX. The Hallowed Halls of Ivy</vt:lpstr>
      <vt:lpstr>IX. The Hallowed Halls of Ivy</vt:lpstr>
      <vt:lpstr>IX. The Hallowed Halls of Ivy (cont.)</vt:lpstr>
      <vt:lpstr>IX. The Hallowed Halls of Ivy</vt:lpstr>
      <vt:lpstr>Newspapers and Magazines</vt:lpstr>
      <vt:lpstr>X. The Appeal of the Press</vt:lpstr>
      <vt:lpstr>X. The Appeal of the Press</vt:lpstr>
      <vt:lpstr>X. The Appeal of the Press</vt:lpstr>
      <vt:lpstr>Magazines…</vt:lpstr>
      <vt:lpstr>Ragtime and Jazz</vt:lpstr>
      <vt:lpstr>The Business of Amusement</vt:lpstr>
      <vt:lpstr>XVII. The Business of Amusement</vt:lpstr>
      <vt:lpstr>Sports-Baseball</vt:lpstr>
      <vt:lpstr>The Cincinnati Red Stockings</vt:lpstr>
      <vt:lpstr>Basketball-Dr. James Naismith</vt:lpstr>
      <vt:lpstr>Other popular sports</vt:lpstr>
      <vt:lpstr>XVII. The Business of Amusement</vt:lpstr>
      <vt:lpstr>Entertainment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Tony &amp; Dorothy Knox</dc:creator>
  <cp:lastModifiedBy>Anthony Knox</cp:lastModifiedBy>
  <cp:revision>13</cp:revision>
  <dcterms:created xsi:type="dcterms:W3CDTF">2003-02-03T06:15:00Z</dcterms:created>
  <dcterms:modified xsi:type="dcterms:W3CDTF">2022-01-24T09:45:36Z</dcterms:modified>
</cp:coreProperties>
</file>