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3"/>
  </p:notesMasterIdLst>
  <p:sldIdLst>
    <p:sldId id="256" r:id="rId2"/>
    <p:sldId id="286" r:id="rId3"/>
    <p:sldId id="290" r:id="rId4"/>
    <p:sldId id="324" r:id="rId5"/>
    <p:sldId id="291" r:id="rId6"/>
    <p:sldId id="292" r:id="rId7"/>
    <p:sldId id="293" r:id="rId8"/>
    <p:sldId id="325" r:id="rId9"/>
    <p:sldId id="326" r:id="rId10"/>
    <p:sldId id="295" r:id="rId11"/>
    <p:sldId id="296" r:id="rId12"/>
    <p:sldId id="258" r:id="rId13"/>
    <p:sldId id="327" r:id="rId14"/>
    <p:sldId id="328" r:id="rId15"/>
    <p:sldId id="330" r:id="rId16"/>
    <p:sldId id="329" r:id="rId17"/>
    <p:sldId id="301" r:id="rId18"/>
    <p:sldId id="259" r:id="rId19"/>
    <p:sldId id="331" r:id="rId20"/>
    <p:sldId id="332" r:id="rId21"/>
    <p:sldId id="305" r:id="rId22"/>
    <p:sldId id="306" r:id="rId23"/>
    <p:sldId id="333" r:id="rId24"/>
    <p:sldId id="260" r:id="rId25"/>
    <p:sldId id="334" r:id="rId26"/>
    <p:sldId id="308" r:id="rId27"/>
    <p:sldId id="335" r:id="rId28"/>
    <p:sldId id="312" r:id="rId29"/>
    <p:sldId id="313" r:id="rId30"/>
    <p:sldId id="262" r:id="rId31"/>
    <p:sldId id="336" r:id="rId32"/>
    <p:sldId id="315" r:id="rId33"/>
    <p:sldId id="316" r:id="rId34"/>
    <p:sldId id="337" r:id="rId35"/>
    <p:sldId id="339" r:id="rId36"/>
    <p:sldId id="263" r:id="rId37"/>
    <p:sldId id="320" r:id="rId38"/>
    <p:sldId id="322" r:id="rId39"/>
    <p:sldId id="323" r:id="rId40"/>
    <p:sldId id="340" r:id="rId41"/>
    <p:sldId id="2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2416-8FB3-9A40-9E93-E828C6FED20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BE86-BD07-BF41-BE72-60D21CD2A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FC2D567-A4F8-C445-9DC3-CAF64632F2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2AE64BC-06FE-2E42-B6CB-8D1F4BCA5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6.1 </a:t>
            </a:r>
            <a:r>
              <a:rPr lang="en-US" altLang="en-US" b="1"/>
              <a:t>France’s American Empire at Its Greatest Extent, 1700</a:t>
            </a: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A8D9FBD-1ECE-0544-A49D-2BBF58D49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03B96F-FBAC-1A46-B9E3-EF3BBFB1ECBA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9183A23-0BCF-E243-90EB-DE7772637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9D5C31C-936A-5942-9B13-EF9467215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Map 6.5 </a:t>
            </a:r>
            <a:r>
              <a:rPr lang="en-US" altLang="en-US" b="1"/>
              <a:t>The French and Indian War in North America, 1754–1760</a:t>
            </a: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94E9015-ECC7-104D-9FAB-725652D36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F609D7-BF8C-5048-B418-89BA04D353D1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0E69551-1403-A34D-BDCE-15468B4C7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A3F7900-F0EB-0F4F-9933-D3E84BDD7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6.6 </a:t>
            </a:r>
            <a:r>
              <a:rPr lang="en-US" altLang="en-US" b="1"/>
              <a:t>Global Scale of the Seven Years’ War </a:t>
            </a:r>
            <a:r>
              <a:rPr lang="en-US" altLang="en-US"/>
              <a:t>Among the first of the truly “world wars” of the</a:t>
            </a:r>
          </a:p>
          <a:p>
            <a:pPr eaLnBrk="1" hangingPunct="1"/>
            <a:r>
              <a:rPr lang="en-US" altLang="en-US"/>
              <a:t>modern era, the Seven Years’ War sucked in several nations who did battle around the globe.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0E6B76B-57BE-D840-9DF9-BDA6028AB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722E90-A4E1-E040-B010-CA5275474249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1A9E53F-07C9-3140-B3F8-89F619259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45E5AC0-0255-754E-92AD-C5FB2AA99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Famous Cartoon by Benjamin Franklin </a:t>
            </a:r>
            <a:r>
              <a:rPr lang="en-US" altLang="en-US"/>
              <a:t>Delaware and Georgia were omitted.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1D26AE8-C6FE-BD4D-BD8B-7C5072E1F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C58AB7-E590-554C-92CA-216B19C4B51B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6B48CC0-C939-A346-AAF4-5FC505155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D5DD792-C3A4-B344-922A-2A2A7824A1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View of the Taking of Québec, 1759 </a:t>
            </a:r>
            <a:r>
              <a:rPr lang="en-US" altLang="en-US"/>
              <a:t>On the night of September 13, British forces scaled the rocky</a:t>
            </a:r>
          </a:p>
          <a:p>
            <a:pPr eaLnBrk="1" hangingPunct="1"/>
            <a:r>
              <a:rPr lang="en-US" altLang="en-US"/>
              <a:t>cliffs of Québec and defeated the French army defending the city. The following year, Montréal,</a:t>
            </a:r>
          </a:p>
          <a:p>
            <a:pPr eaLnBrk="1" hangingPunct="1"/>
            <a:r>
              <a:rPr lang="en-US" altLang="en-US"/>
              <a:t>France’s last bastion in North America, surrendered. Fighting continued in the Caribbean, Europe, and</a:t>
            </a:r>
          </a:p>
          <a:p>
            <a:pPr eaLnBrk="1" hangingPunct="1"/>
            <a:r>
              <a:rPr lang="en-US" altLang="en-US"/>
              <a:t>the Philippines for two more years, until the Treaty of Paris was signed in 1763, eliminating France as a</a:t>
            </a:r>
          </a:p>
          <a:p>
            <a:pPr eaLnBrk="1" hangingPunct="1"/>
            <a:r>
              <a:rPr lang="en-US" altLang="en-US"/>
              <a:t>colonial power in North America.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A2E2B0-E2B2-A24C-9193-1785452DE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E4D061-17F3-8D4B-828E-CE3DF6199D8A}" type="slidenum">
              <a:rPr lang="en-US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F8B971C-785E-944A-AE93-BA3116880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ABDBCD7-4B82-F840-89E7-DD651D1098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Map 6.7A </a:t>
            </a:r>
            <a:r>
              <a:rPr lang="en-US" altLang="en-US" b="1"/>
              <a:t>North America Before 1754</a:t>
            </a: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6D3AD0F-99D1-3442-9B7B-F5E90435C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563146-4297-FB4C-9ECB-3290C833E566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65B9DC96-8A92-534E-B316-499098D00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1703ECF6-FA14-6F45-9D6E-AC5A09407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Detroit, 1794 </a:t>
            </a:r>
            <a:r>
              <a:rPr lang="en-US" altLang="en-US"/>
              <a:t>A key French outpost from 1701 to 1760, Detroit fell to Britain during the Seven Years’</a:t>
            </a:r>
          </a:p>
          <a:p>
            <a:pPr eaLnBrk="1" hangingPunct="1"/>
            <a:r>
              <a:rPr lang="en-US" altLang="en-US"/>
              <a:t>War. The British remained at Detroit even after the American War of Independence, exciting bitter</a:t>
            </a:r>
          </a:p>
          <a:p>
            <a:pPr eaLnBrk="1" hangingPunct="1"/>
            <a:r>
              <a:rPr lang="en-US" altLang="en-US"/>
              <a:t>resentment in the infant American Republic (see “The World’s Ugly Duckling,” p. 167).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8F5BF16-DC22-CD42-A4A7-77F5252A3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8B75B0-FE67-6943-969D-74A521BC5509}" type="slidenum">
              <a:rPr lang="en-US" altLang="en-US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688DF9BA-6275-4B4E-83E3-4ED0D4B35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8F2ADE01-FB7A-0349-BF76-DD86C8B34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6.8 </a:t>
            </a:r>
            <a:r>
              <a:rPr lang="en-US" altLang="en-US" b="1"/>
              <a:t>British Colonies at End of the Seven Years’ War, 1763 </a:t>
            </a:r>
            <a:r>
              <a:rPr lang="en-US" altLang="en-US"/>
              <a:t>This map, showing</a:t>
            </a:r>
          </a:p>
          <a:p>
            <a:pPr eaLnBrk="1" hangingPunct="1"/>
            <a:r>
              <a:rPr lang="en-US" altLang="en-US"/>
              <a:t>the colonies thirteen years before the Declaration of Independence, helps to explain why</a:t>
            </a:r>
          </a:p>
          <a:p>
            <a:pPr eaLnBrk="1" hangingPunct="1"/>
            <a:r>
              <a:rPr lang="en-US" altLang="en-US"/>
              <a:t>the British would be unable to conquer their offspring. The colonists were spreading</a:t>
            </a:r>
          </a:p>
          <a:p>
            <a:pPr eaLnBrk="1" hangingPunct="1"/>
            <a:r>
              <a:rPr lang="en-US" altLang="en-US"/>
              <a:t>rapidly into the backcountry, where the powerful British navy could not flush them out.</a:t>
            </a:r>
          </a:p>
          <a:p>
            <a:pPr eaLnBrk="1" hangingPunct="1"/>
            <a:r>
              <a:rPr lang="en-US" altLang="en-US"/>
              <a:t>During the Revolutionary War, the British at one time or another captured the leading</a:t>
            </a:r>
          </a:p>
          <a:p>
            <a:pPr eaLnBrk="1" hangingPunct="1"/>
            <a:r>
              <a:rPr lang="en-US" altLang="en-US"/>
              <a:t>colonial cities—Boston, New York, Philadelphia, and Charleston—but the more remote</a:t>
            </a:r>
          </a:p>
          <a:p>
            <a:pPr eaLnBrk="1" hangingPunct="1"/>
            <a:r>
              <a:rPr lang="en-US" altLang="en-US"/>
              <a:t>interior remained a sanctuary for rebels.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5F4E77B3-2099-2248-A4F0-6E6F25B04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2EEC4D-1597-CF4F-9343-1B4CB49A5110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6D157413-80B2-1448-9D19-572E0CF55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FC8CA42-21DD-9E4A-B64F-FF83B9610A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99C156F-E3AC-5441-918A-A44EC2603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DE10AF-C258-5446-B22B-8A01D929F21C}" type="slidenum">
              <a:rPr lang="en-US" altLang="en-US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8FA0145-4B57-C747-B173-8EDB4661B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F72DEA-A7F2-A448-A158-229900649B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Québec Scene, by Jean-Baptiste-Louis Franquelin,</a:t>
            </a:r>
          </a:p>
          <a:p>
            <a:pPr eaLnBrk="1" hangingPunct="1"/>
            <a:r>
              <a:rPr lang="en-US" altLang="en-US" b="1"/>
              <a:t>ca. 1699 (detail) </a:t>
            </a:r>
            <a:r>
              <a:rPr lang="en-US" altLang="en-US"/>
              <a:t>The metal cooking pot and the Indians’</a:t>
            </a:r>
          </a:p>
          <a:p>
            <a:pPr eaLnBrk="1" hangingPunct="1"/>
            <a:r>
              <a:rPr lang="en-US" altLang="en-US"/>
              <a:t>clothing and blankets show the Native Americans’</a:t>
            </a:r>
          </a:p>
          <a:p>
            <a:pPr eaLnBrk="1" hangingPunct="1"/>
            <a:r>
              <a:rPr lang="en-US" altLang="en-US"/>
              <a:t>growing reliance on European trade goods.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065246-ADB7-4849-827E-D7F2004CC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4A33C2-C812-0B44-939E-6DAA8365A63B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D64679-5ABE-4143-9FF2-DCDF8B50E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CF6145E-3DD2-204E-9DAF-F0BAF6F7D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6.2 </a:t>
            </a:r>
            <a:r>
              <a:rPr lang="en-US" altLang="en-US" b="1"/>
              <a:t>Fur-Trading Posts </a:t>
            </a:r>
            <a:r>
              <a:rPr lang="en-US" altLang="en-US"/>
              <a:t>To serve the needs of European fashion, fur-traders pursued the beaver</a:t>
            </a:r>
          </a:p>
          <a:p>
            <a:pPr eaLnBrk="1" hangingPunct="1"/>
            <a:r>
              <a:rPr lang="en-US" altLang="en-US"/>
              <a:t>for more than two centuries over the entire continent of North America. They brought many Indians for</a:t>
            </a:r>
          </a:p>
          <a:p>
            <a:pPr eaLnBrk="1" hangingPunct="1"/>
            <a:r>
              <a:rPr lang="en-US" altLang="en-US"/>
              <a:t>the first time into contact with white culture.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E40DA39-5152-B442-859E-9149FA5E1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5B5C32-5B25-B04F-882B-03BE2B70ED8F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0B3E68E-48D0-D747-85A2-79FDD9647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E79C2BE-F472-6840-ACFD-CF9E73E846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6.3 </a:t>
            </a:r>
            <a:r>
              <a:rPr lang="en-US" altLang="en-US" b="1"/>
              <a:t>Scenes of the French Wars </a:t>
            </a:r>
            <a:r>
              <a:rPr lang="en-US" altLang="en-US"/>
              <a:t>The arrows indicate French-Indian attacks. Schenectady</a:t>
            </a:r>
          </a:p>
          <a:p>
            <a:pPr eaLnBrk="1" hangingPunct="1"/>
            <a:r>
              <a:rPr lang="en-US" altLang="en-US"/>
              <a:t>was burned to the ground in the raid of 1690. At Deerfield, site of one of the New</a:t>
            </a:r>
          </a:p>
          <a:p>
            <a:pPr eaLnBrk="1" hangingPunct="1"/>
            <a:r>
              <a:rPr lang="en-US" altLang="en-US"/>
              <a:t>England frontier’s bloodiest confrontations, invaders killed fifty inhabitants and sent more</a:t>
            </a:r>
          </a:p>
          <a:p>
            <a:pPr eaLnBrk="1" hangingPunct="1"/>
            <a:r>
              <a:rPr lang="en-US" altLang="en-US"/>
              <a:t>than a hundred others fleeing for their lives into the winter wilderness. The Indian attackers</a:t>
            </a:r>
          </a:p>
          <a:p>
            <a:pPr eaLnBrk="1" hangingPunct="1"/>
            <a:r>
              <a:rPr lang="en-US" altLang="en-US"/>
              <a:t>also took over one hundred Deerfield residents captive, including the child Titus King.</a:t>
            </a:r>
          </a:p>
          <a:p>
            <a:pPr eaLnBrk="1" hangingPunct="1"/>
            <a:r>
              <a:rPr lang="en-US" altLang="en-US"/>
              <a:t>He later wrote, “Captivity is an awful school for children, when we see how quick they will</a:t>
            </a:r>
          </a:p>
          <a:p>
            <a:pPr eaLnBrk="1" hangingPunct="1"/>
            <a:r>
              <a:rPr lang="en-US" altLang="en-US"/>
              <a:t>fall in with the Indian ways. Nothing seems to be more taking [appealing]. In six months’</a:t>
            </a:r>
          </a:p>
          <a:p>
            <a:pPr eaLnBrk="1" hangingPunct="1"/>
            <a:r>
              <a:rPr lang="en-US" altLang="en-US"/>
              <a:t>time they forsake father and mother, forget their own land, refuse to speak their own</a:t>
            </a:r>
          </a:p>
          <a:p>
            <a:pPr eaLnBrk="1" hangingPunct="1"/>
            <a:r>
              <a:rPr lang="en-US" altLang="en-US"/>
              <a:t>tongue, and seemingly be wholly swallowed up with the Indians.”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A804D2C-4612-F240-9647-37F07DE03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0D4D8B-7A0B-A647-852C-F6B132575E66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5BAEB63-FBC0-7845-878E-B28A822B3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5CC5632-1825-2942-ABD8-3ADDED2EAD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EDCDA18-6159-8841-A550-9F9CAEB1E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329792-29CB-DD4F-BF16-519A2F2CC199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6A3B8E7-1E11-0843-9396-C2BA83BB0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72443DA-D265-EA46-BC68-EFA8C2A1E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Chief of the Taensa Indians Receiving La Salle, March 20, 1682, by George Catlin, 1847–1848</a:t>
            </a:r>
          </a:p>
          <a:p>
            <a:pPr eaLnBrk="1" hangingPunct="1"/>
            <a:r>
              <a:rPr lang="en-US" altLang="en-US"/>
              <a:t>Driven by the dream of a vast North American empire for France, La Salle spent years exploring the</a:t>
            </a:r>
          </a:p>
          <a:p>
            <a:pPr eaLnBrk="1" hangingPunct="1"/>
            <a:r>
              <a:rPr lang="en-US" altLang="en-US"/>
              <a:t>Great Lakes region and the valleys of the Illinois and Mississippi Rivers. This scene of his encounter with</a:t>
            </a:r>
          </a:p>
          <a:p>
            <a:pPr eaLnBrk="1" hangingPunct="1"/>
            <a:r>
              <a:rPr lang="en-US" altLang="en-US"/>
              <a:t>an Indian chieftain was imaginatively recreated by the nineteenth-century artist George Catlin.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D457280-8228-184F-93F2-E29180DD6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3122CA-9199-0C45-AAD1-3E5393E55104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F57025F-A9E1-FA4A-BE1A-47FDD10FB6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464A925-6947-A94C-9EB5-29798ADAF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Map 6.4 </a:t>
            </a:r>
            <a:r>
              <a:rPr lang="en-US" altLang="en-US" b="1"/>
              <a:t>North America After Two Wars, 1713</a:t>
            </a: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2D34E64-3BD8-DB4F-95F6-F2349C13D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C079FB-7A1E-8E4E-9286-3A0886B64D70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7D24AE0-2CF4-AE4D-8AB8-C12DF1C51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25454436-2C32-BF4F-B220-ECBC2685B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DBAA7C2-EF66-EA4B-AE09-7E7AB3A49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862E5D-933A-8F48-8326-A2C511ACCF75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CFBCD26-B53E-B843-990F-5AFC96882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5E444DC-6539-A747-955A-D8B563F288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New Englanders Capture Louisbourg, 1745 </a:t>
            </a:r>
            <a:r>
              <a:rPr lang="en-US" altLang="en-US"/>
              <a:t>When the final peace settlement of 1748 returned this</a:t>
            </a:r>
          </a:p>
          <a:p>
            <a:pPr eaLnBrk="1" hangingPunct="1"/>
            <a:r>
              <a:rPr lang="en-US" altLang="en-US"/>
              <a:t>fortress to France, the American colonists felt betrayed by their British masters.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4620C38-440C-834B-8509-7609F0353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246A9C-3894-6548-9E21-4DA664B749C2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93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9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5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1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A01C82-B923-594E-81FA-A2BCCD2F3A66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AE88-5D3C-E240-9D46-93C7D84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0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9C69B-9675-49AB-8D40-2C78F5424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664" b="98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FF49D-4464-484D-8C6E-0E761BB5A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83092-7612-584E-BE9C-B066A12BA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Duel for North </a:t>
            </a:r>
            <a:r>
              <a:rPr lang="en-US" dirty="0" err="1">
                <a:solidFill>
                  <a:schemeClr val="tx1"/>
                </a:solidFill>
              </a:rPr>
              <a:t>america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2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79AB916A-045F-DB4B-A11D-1ACA2CF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>
                <a:solidFill>
                  <a:schemeClr val="bg2"/>
                </a:solidFill>
              </a:rPr>
              <a:t>II. New France Fans Out</a:t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(cont.)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75EEDB5-E0B8-EF43-9FF0-66C3CDD4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Catholic missionaries (Jesuits) tried to save Indians for Christ and from fur-trappers:</a:t>
            </a:r>
          </a:p>
          <a:p>
            <a:pPr marL="857250" lvl="1" indent="-457200"/>
            <a:r>
              <a:rPr lang="en-US" altLang="en-US" sz="2400" dirty="0"/>
              <a:t>Some suffered torture by Indians.</a:t>
            </a:r>
          </a:p>
          <a:p>
            <a:pPr marL="857250" lvl="1" indent="-457200"/>
            <a:r>
              <a:rPr lang="en-US" altLang="en-US" sz="2400" dirty="0"/>
              <a:t>They had few converts but did play a vital role as explorers and geographers.</a:t>
            </a:r>
          </a:p>
          <a:p>
            <a:pPr marL="857250" lvl="1" indent="-457200"/>
            <a:r>
              <a:rPr lang="en-US" altLang="en-US" sz="2400" dirty="0"/>
              <a:t>Other explorers sought neither souls nor fur, but empire to block English and Spanish expansion</a:t>
            </a:r>
            <a:r>
              <a:rPr lang="en-US" altLang="en-US" dirty="0"/>
              <a:t>.</a:t>
            </a:r>
          </a:p>
          <a:p>
            <a:pPr marL="1714500" lvl="4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4CFEDC0-950D-5643-A398-63DBAE74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5919503" cy="447082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French explorers:</a:t>
            </a:r>
          </a:p>
          <a:p>
            <a:pPr marL="857250" lvl="1" indent="-457200"/>
            <a:r>
              <a:rPr lang="en-US" altLang="en-US" sz="2400" dirty="0"/>
              <a:t>Antoine Cadillac founded Detroit, “the City of Straits.”</a:t>
            </a:r>
          </a:p>
          <a:p>
            <a:pPr marL="857250" lvl="1" indent="-457200"/>
            <a:r>
              <a:rPr lang="en-US" altLang="en-US" sz="2400" dirty="0"/>
              <a:t>Robert de La Salle floated down the Mississippi in 1682 to where it mingles with the Gulf.</a:t>
            </a:r>
          </a:p>
          <a:p>
            <a:pPr marL="857250" lvl="1" indent="-457200"/>
            <a:r>
              <a:rPr lang="en-US" altLang="en-US" sz="2400" dirty="0"/>
              <a:t>He named the interior basin “Louisiana,” after Louis XIV.</a:t>
            </a:r>
          </a:p>
          <a:p>
            <a:pPr marL="857250" lvl="1" indent="-457200"/>
            <a:r>
              <a:rPr lang="en-US" altLang="en-US" sz="2400" dirty="0"/>
              <a:t>He failed to find the Mississippi delta, landed in Spanish Texas, and in 1687 was murdered.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4B37E4BE-9D2B-4C42-84AF-8E2A3A68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II. New France Fans Out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(cont.)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1A43D77-6AAC-C446-AFE2-CE1921C5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1143000"/>
            <a:ext cx="6725132" cy="447082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The earliest contests among European powers for control of North America:</a:t>
            </a:r>
          </a:p>
          <a:p>
            <a:pPr marL="857250" lvl="1" indent="-457200"/>
            <a:r>
              <a:rPr lang="en-US" altLang="en-US" sz="2800" dirty="0"/>
              <a:t>In </a:t>
            </a:r>
            <a:r>
              <a:rPr lang="en-US" altLang="en-US" sz="2800" b="1" dirty="0"/>
              <a:t>King William’s War </a:t>
            </a:r>
            <a:r>
              <a:rPr lang="en-US" altLang="en-US" sz="2800" dirty="0"/>
              <a:t>(1689–1697) and </a:t>
            </a:r>
            <a:r>
              <a:rPr lang="en-US" altLang="en-US" sz="2800" b="1" dirty="0"/>
              <a:t>Queen Anne’s War </a:t>
            </a:r>
            <a:r>
              <a:rPr lang="en-US" altLang="en-US" sz="2800" dirty="0"/>
              <a:t>(1702–1713) (see Table 6.1), British colonists fought French </a:t>
            </a:r>
            <a:r>
              <a:rPr lang="en-US" altLang="en-US" sz="2800" i="1" dirty="0"/>
              <a:t>coureurs de </a:t>
            </a:r>
            <a:r>
              <a:rPr lang="en-US" altLang="en-US" sz="2800" i="1" dirty="0" err="1"/>
              <a:t>bois</a:t>
            </a:r>
            <a:r>
              <a:rPr lang="en-US" altLang="en-US" sz="2800" i="1" dirty="0"/>
              <a:t>.</a:t>
            </a:r>
          </a:p>
          <a:p>
            <a:pPr marL="857250" lvl="1" indent="-457200"/>
            <a:r>
              <a:rPr lang="en-US" altLang="en-US" sz="2800" dirty="0"/>
              <a:t>Indian allies ravaged Schenectady, New York, and Deerfield, Massachusetts (see Map 6.3).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CBB4F239-FF7A-9948-99E1-F55EB8E9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III. The Clash of Empires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2DFD40D7-597E-0642-B734-B04E78F620B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95300"/>
            <a:ext cx="86360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5D5A1845-83A2-784C-BA97-C90D91EC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6.3 p104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B618C4E1-6274-AC41-B52E-1C9152E7C8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79400"/>
            <a:ext cx="8636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:a16="http://schemas.microsoft.com/office/drawing/2014/main" id="{AB44188F-69F7-384F-8B17-6098AF85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1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6.1 p104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6C1B9336-0FD7-1940-A572-B8B22FCB89A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31900"/>
            <a:ext cx="8636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>
            <a:extLst>
              <a:ext uri="{FF2B5EF4-FFF2-40B4-BE49-F238E27FC236}">
                <a16:creationId xmlns:a16="http://schemas.microsoft.com/office/drawing/2014/main" id="{1404A1E4-DB2C-8543-AFC6-70ACE1A86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p105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8F4EF922-C01F-6743-AA8A-7D8A31D1C2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54000"/>
            <a:ext cx="4749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CCC4F4F7-C1E8-4649-86CC-739F762A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6.4 p105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15BA8A3-3B17-B745-A8FE-F8546257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14965" cy="1400530"/>
          </a:xfrm>
        </p:spPr>
        <p:txBody>
          <a:bodyPr/>
          <a:lstStyle/>
          <a:p>
            <a:r>
              <a:rPr lang="en-US" altLang="en-US" dirty="0"/>
              <a:t>III. The Clash of Empires (cont.)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548102D-F3D4-A44A-90A4-C6E5EA7F0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American colonies then experienced decades of “salutary neglect”—fertile soil for roots of independence.</a:t>
            </a:r>
          </a:p>
          <a:p>
            <a:r>
              <a:rPr lang="en-US" altLang="en-US" dirty="0"/>
              <a:t>British also won limited trading rights in Spanish America, which led to smuggling.</a:t>
            </a:r>
          </a:p>
          <a:p>
            <a:r>
              <a:rPr lang="en-US" altLang="en-US" dirty="0"/>
              <a:t>British captain Robert Jenkins had one ear sliced off by a Spanish official, which led to the </a:t>
            </a:r>
            <a:r>
              <a:rPr lang="en-US" altLang="en-US" b="1" dirty="0"/>
              <a:t>War of Jenkins’s Ear</a:t>
            </a:r>
            <a:r>
              <a:rPr lang="en-US" altLang="en-US" dirty="0"/>
              <a:t> in 1739.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30E9F-BEC0-C149-B1C9-8BC2FB5DD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The War of Jenkins’s Ear merged with larger War of Austrian Succession in Europe (see Table 6.2), called </a:t>
            </a:r>
            <a:r>
              <a:rPr lang="en-US" altLang="en-US" b="1" dirty="0"/>
              <a:t>King George’s War</a:t>
            </a:r>
            <a:r>
              <a:rPr lang="en-US" altLang="en-US" dirty="0"/>
              <a:t> in America:</a:t>
            </a:r>
          </a:p>
          <a:p>
            <a:pPr lvl="1"/>
            <a:r>
              <a:rPr lang="en-US" altLang="en-US" dirty="0"/>
              <a:t>New Englanders with help from British navy captured </a:t>
            </a:r>
            <a:r>
              <a:rPr lang="en-US" altLang="en-US" dirty="0" err="1"/>
              <a:t>Louisbourg</a:t>
            </a:r>
            <a:r>
              <a:rPr lang="en-US" altLang="en-US" dirty="0"/>
              <a:t>, which commanded the St. Lawrence River (see Map 6.3).</a:t>
            </a:r>
          </a:p>
          <a:p>
            <a:pPr lvl="1"/>
            <a:r>
              <a:rPr lang="en-US" altLang="en-US" dirty="0"/>
              <a:t>But was returned to France by the treaty of 1748.</a:t>
            </a:r>
          </a:p>
          <a:p>
            <a:pPr lvl="1"/>
            <a:r>
              <a:rPr lang="en-US" altLang="en-US" dirty="0"/>
              <a:t>France still clung to its vast holdings.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6F6E93B-F3BF-2D45-8B94-F161E8C2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1645920"/>
            <a:ext cx="6334748" cy="447082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The Ohio Valley became the chief bone of contention between the French and British:</a:t>
            </a:r>
          </a:p>
          <a:p>
            <a:pPr marL="857250" lvl="1" indent="-457200"/>
            <a:r>
              <a:rPr lang="en-US" altLang="en-US" sz="2400" dirty="0"/>
              <a:t>For the British, it was a critical area for westward movement.</a:t>
            </a:r>
          </a:p>
          <a:p>
            <a:pPr marL="857250" lvl="1" indent="-457200"/>
            <a:r>
              <a:rPr lang="en-US" altLang="en-US" sz="2400" dirty="0"/>
              <a:t>The French needed it to link their Canadian holdings to those of the lower Mississippi Valley.</a:t>
            </a:r>
          </a:p>
          <a:p>
            <a:pPr marL="857250" lvl="1" indent="-457200"/>
            <a:r>
              <a:rPr lang="en-US" altLang="en-US" sz="2400" dirty="0"/>
              <a:t>The British colonists were determined to fight for their economic security and supremacy.  </a:t>
            </a:r>
          </a:p>
          <a:p>
            <a:pPr marL="1257300" lvl="3" indent="0">
              <a:buNone/>
            </a:pPr>
            <a:endParaRPr lang="en-US" altLang="en-US" dirty="0"/>
          </a:p>
          <a:p>
            <a:pPr marL="800100" lvl="2" indent="0">
              <a:buNone/>
            </a:pPr>
            <a:endParaRPr lang="en-US" alt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2F3CD-453B-6C4A-AF32-05ADE95D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ea typeface="+mj-ea"/>
                <a:cs typeface="+mj-cs"/>
              </a:rPr>
              <a:t>IV. George Washington Inaugurates War with France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959EBABD-AC8E-AC48-A9C2-0A96699D15D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7" y="567558"/>
            <a:ext cx="11244317" cy="541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>
            <a:extLst>
              <a:ext uri="{FF2B5EF4-FFF2-40B4-BE49-F238E27FC236}">
                <a16:creationId xmlns:a16="http://schemas.microsoft.com/office/drawing/2014/main" id="{E57AA0AD-CEDF-FE41-B147-ABDEECBB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1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6.2 p106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75E03E1F-601B-8840-AF6F-E87986C2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I. France Finds a Foothold in Canada 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C099C58-EC32-8348-846C-C30B09BA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813000"/>
            <a:ext cx="5919503" cy="447082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France was a latecomer in the scramble for New World real estate:</a:t>
            </a:r>
          </a:p>
          <a:p>
            <a:pPr lvl="1"/>
            <a:r>
              <a:rPr lang="en-US" altLang="en-US" sz="2400" dirty="0"/>
              <a:t>It was convulsed by foreign wars and domestic strife during the 1500s.</a:t>
            </a:r>
          </a:p>
          <a:p>
            <a:pPr lvl="1"/>
            <a:r>
              <a:rPr lang="en-US" altLang="en-US" sz="2400" dirty="0"/>
              <a:t>It was involved in clashes between Roman Catholics and Protestant </a:t>
            </a:r>
            <a:r>
              <a:rPr lang="en-US" altLang="en-US" sz="2400" b="1" dirty="0"/>
              <a:t>Huguenots.</a:t>
            </a:r>
            <a:endParaRPr lang="en-US" altLang="en-US" sz="2400" dirty="0"/>
          </a:p>
          <a:p>
            <a:pPr lvl="1"/>
            <a:r>
              <a:rPr lang="en-US" altLang="en-US" sz="2400" dirty="0"/>
              <a:t>On St. Bartholomew’s Day, 1572, over 10,000 Huguenots―men, women, and children―were butchered in cold blood.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9855B48D-CF2C-1A49-A95C-B6DD69BCFEA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11200"/>
            <a:ext cx="8636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AB8F2894-617E-D54F-8A96-0FDF1C72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p106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4D33599E-4A77-CA48-AC93-9D0D48E8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IV. George Washington Inaugurates War with France (cont.)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6174E42-A1A7-B94E-98C2-65762D57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931216"/>
            <a:ext cx="5919503" cy="447082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Ohio Valley rivalry increased tensions:</a:t>
            </a:r>
          </a:p>
          <a:p>
            <a:pPr marL="857250" lvl="1" indent="-457200"/>
            <a:r>
              <a:rPr lang="en-US" altLang="en-US" sz="2400" dirty="0"/>
              <a:t>The French erected a chain of forts along the Ohio River.</a:t>
            </a:r>
          </a:p>
          <a:p>
            <a:pPr marL="857250" lvl="1" indent="-457200"/>
            <a:r>
              <a:rPr lang="en-US" altLang="en-US" sz="2400" dirty="0"/>
              <a:t>Fort Duquesne was at the pivotal point where the Monongahela and Allegheny Rivers join to form the Ohio River—the later site of Pittsburgh.</a:t>
            </a:r>
          </a:p>
          <a:p>
            <a:pPr marL="857250" lvl="1" indent="-457200"/>
            <a:r>
              <a:rPr lang="en-US" altLang="en-US" sz="2400" dirty="0"/>
              <a:t>In 1754, the governor of Virginia sent young George Washington to Ohio Country to secure the Virginians’ claim.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58D5A039-A06E-F348-ABB8-4311D305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en-US" sz="3900">
                <a:solidFill>
                  <a:srgbClr val="FFFFFF"/>
                </a:solidFill>
              </a:rPr>
              <a:t>IV. George Washington Inaugurates War with France (cont.)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C14E18C-FF4A-2040-92EC-FEEDB028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8" y="2763520"/>
            <a:ext cx="11098924" cy="348487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In this skirmish:</a:t>
            </a:r>
          </a:p>
          <a:p>
            <a:pPr lvl="1"/>
            <a:r>
              <a:rPr lang="en-US" altLang="en-US" sz="2400" dirty="0"/>
              <a:t>Washington met some French troops about 40 miles from Fort Duquesne (Map 6.5) and fired.</a:t>
            </a:r>
          </a:p>
          <a:p>
            <a:pPr lvl="1"/>
            <a:r>
              <a:rPr lang="en-US" altLang="en-US" sz="2400" dirty="0"/>
              <a:t>French leader was killed and his men retreated.</a:t>
            </a:r>
          </a:p>
          <a:p>
            <a:pPr lvl="1"/>
            <a:r>
              <a:rPr lang="en-US" altLang="en-US" sz="2400" dirty="0"/>
              <a:t>French returned and surrounded Washington.</a:t>
            </a:r>
          </a:p>
          <a:p>
            <a:pPr lvl="1"/>
            <a:r>
              <a:rPr lang="en-US" altLang="en-US" sz="2400" dirty="0"/>
              <a:t>Washington, after 10-hour siege, surrendered but was allowed to march troops away with honor.</a:t>
            </a:r>
          </a:p>
          <a:p>
            <a:pPr lvl="1"/>
            <a:r>
              <a:rPr lang="en-US" altLang="en-US" sz="2400" dirty="0"/>
              <a:t>In response, the British brutally uprooted French </a:t>
            </a:r>
            <a:r>
              <a:rPr lang="en-US" altLang="en-US" sz="2400" b="1" dirty="0"/>
              <a:t>Acadians</a:t>
            </a:r>
            <a:r>
              <a:rPr lang="en-US" altLang="en-US" sz="2400" dirty="0"/>
              <a:t> and scattered them as far as Louisiana: descendants are “Cajuns.”</a:t>
            </a:r>
          </a:p>
          <a:p>
            <a:pPr lvl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45226C97-9644-D847-92D4-70AF43F604A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54000"/>
            <a:ext cx="8636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68BAC393-8DEB-134F-BB1F-9CE93853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6.5 p107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D295FE7-CFC1-9A42-A8A1-DAAF1EFB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V. Global War and Colonial Disunity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9235208-5607-C040-B55B-95785848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First 3 Anglo-French colonial wars started in Europe, but the 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one started in America: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b="1" dirty="0"/>
              <a:t>French and Indian War,</a:t>
            </a:r>
            <a:r>
              <a:rPr lang="en-US" altLang="en-US" sz="2400" dirty="0"/>
              <a:t> started by Washington in the Ohio Valley (1754), widened after two years into the </a:t>
            </a:r>
            <a:r>
              <a:rPr lang="en-US" altLang="en-US" sz="2400" b="1" dirty="0"/>
              <a:t>Seven Years’ War </a:t>
            </a:r>
            <a:r>
              <a:rPr lang="en-US" altLang="en-US" sz="2400" dirty="0"/>
              <a:t>in America, Europe, the West Indies, Africa, Philippines, and on the ocean.</a:t>
            </a:r>
          </a:p>
          <a:p>
            <a:pPr eaLnBrk="1" hangingPunct="1"/>
            <a:r>
              <a:rPr lang="en-US" altLang="en-US" sz="2400" dirty="0"/>
              <a:t>The Seven Years’ War was a 7-sea war (see Map 6.6).</a:t>
            </a:r>
            <a:endParaRPr lang="en-US" alt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15D7A68C-E0A6-6748-BABA-D091D2CCBBD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54000"/>
            <a:ext cx="6629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>
            <a:extLst>
              <a:ext uri="{FF2B5EF4-FFF2-40B4-BE49-F238E27FC236}">
                <a16:creationId xmlns:a16="http://schemas.microsoft.com/office/drawing/2014/main" id="{84D61C6D-CFC0-7F48-8E4F-BD8A1F69B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6.6 p108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C629107-E1E5-6F44-B20D-B67C2462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330609"/>
            <a:ext cx="5919503" cy="447082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The crisis demanded concerted action:</a:t>
            </a:r>
          </a:p>
          <a:p>
            <a:pPr lvl="1"/>
            <a:r>
              <a:rPr lang="en-US" altLang="en-US" sz="2400" dirty="0"/>
              <a:t>In 1754, the British government summoned an intercolonial congress to met at Albany, N.Y.</a:t>
            </a:r>
          </a:p>
          <a:p>
            <a:pPr lvl="1"/>
            <a:r>
              <a:rPr lang="en-US" altLang="en-US" sz="2400" dirty="0"/>
              <a:t>Only 7 colonies sent delegates.</a:t>
            </a:r>
          </a:p>
          <a:p>
            <a:pPr lvl="1"/>
            <a:r>
              <a:rPr lang="en-US" altLang="en-US" sz="2400" dirty="0"/>
              <a:t>The immediate purpose was to control Iroquois tribes loyal to Britain.</a:t>
            </a:r>
          </a:p>
          <a:p>
            <a:pPr lvl="1"/>
            <a:r>
              <a:rPr lang="en-US" altLang="en-US" sz="2400" dirty="0"/>
              <a:t>The longer-range goal was to increase colonial unity and thus bolster common defense against France.</a:t>
            </a:r>
          </a:p>
          <a:p>
            <a:pPr lvl="1"/>
            <a:endParaRPr lang="en-US" alt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495F7A8F-2A0A-D34C-864F-C2625EF0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V.  Global War and Colonial Disunity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E69DD6FC-3480-A24A-B481-927A7E6C309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20700"/>
            <a:ext cx="8636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>
            <a:extLst>
              <a:ext uri="{FF2B5EF4-FFF2-40B4-BE49-F238E27FC236}">
                <a16:creationId xmlns:a16="http://schemas.microsoft.com/office/drawing/2014/main" id="{78D499CD-EC35-6241-808C-14FAE43B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p109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FCAFD0B6-9A80-D644-A625-005289A1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bg2"/>
                </a:solidFill>
              </a:rPr>
              <a:t>VI. Braddock’s Blundering and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Its Aftermath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C8615AFA-F2AA-2F4D-B446-2E3967D0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Opening clashes of war went badly for British:</a:t>
            </a:r>
          </a:p>
          <a:p>
            <a:pPr lvl="1"/>
            <a:r>
              <a:rPr lang="en-US" altLang="en-US" sz="2400" dirty="0"/>
              <a:t>General Edward Braddock was sent to Virginia with a strong detachment of British </a:t>
            </a:r>
            <a:r>
              <a:rPr lang="en-US" altLang="en-US" sz="2400" b="1" dirty="0"/>
              <a:t>regulars.</a:t>
            </a:r>
            <a:endParaRPr lang="en-US" altLang="en-US" sz="2400" dirty="0"/>
          </a:p>
          <a:p>
            <a:pPr lvl="1"/>
            <a:r>
              <a:rPr lang="en-US" altLang="en-US" sz="2400" dirty="0"/>
              <a:t>He set out in 1755 with 2,000 men to capture Fort Duquesne.</a:t>
            </a:r>
          </a:p>
          <a:p>
            <a:pPr lvl="1"/>
            <a:r>
              <a:rPr lang="en-US" altLang="en-US" sz="2400" dirty="0"/>
              <a:t>On his way he met a smaller French and Indian army.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0263F089-8CFE-8446-8622-7179C3B5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32001"/>
            <a:ext cx="9404723" cy="1400530"/>
          </a:xfrm>
        </p:spPr>
        <p:txBody>
          <a:bodyPr/>
          <a:lstStyle/>
          <a:p>
            <a:r>
              <a:rPr lang="en-US" altLang="en-US" dirty="0"/>
              <a:t>VI. Braddock’s Blundering and </a:t>
            </a:r>
            <a:br>
              <a:rPr lang="en-US" altLang="en-US" dirty="0"/>
            </a:br>
            <a:r>
              <a:rPr lang="en-US" altLang="en-US" dirty="0"/>
              <a:t>Its Aftermath (cont.)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28853D46-6EE0-9847-83F6-2381D960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52601"/>
            <a:ext cx="10463323" cy="43735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Opening clashes (cont.):</a:t>
            </a:r>
          </a:p>
          <a:p>
            <a:pPr lvl="1"/>
            <a:r>
              <a:rPr lang="en-US" altLang="en-US" sz="2400" dirty="0"/>
              <a:t>Washington had two horses shot from under him and four bullets pierced his coat.</a:t>
            </a:r>
          </a:p>
          <a:p>
            <a:pPr lvl="1"/>
            <a:r>
              <a:rPr lang="en-US" altLang="en-US" sz="2400" dirty="0"/>
              <a:t>Braddock was fatally wounded.</a:t>
            </a:r>
          </a:p>
          <a:p>
            <a:pPr lvl="1"/>
            <a:r>
              <a:rPr lang="en-US" altLang="en-US" sz="2400" dirty="0"/>
              <a:t>The British were routed and suffered large losses.</a:t>
            </a:r>
          </a:p>
          <a:p>
            <a:pPr lvl="1"/>
            <a:r>
              <a:rPr lang="en-US" altLang="en-US" sz="2400" dirty="0"/>
              <a:t>Inflamed by easy victory, Indians launched assaults from Pennsylvania to North Carolina.</a:t>
            </a:r>
          </a:p>
          <a:p>
            <a:pPr lvl="1"/>
            <a:r>
              <a:rPr lang="en-US" altLang="en-US" sz="2400" dirty="0"/>
              <a:t>Washington with 300 men tried to defend frontier.</a:t>
            </a:r>
          </a:p>
          <a:p>
            <a:pPr lvl="1"/>
            <a:r>
              <a:rPr lang="en-US" altLang="en-US" sz="2400" dirty="0"/>
              <a:t>The British experienced defeat after defeat.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0C690AF2-3EAF-004C-98DB-25AA7CF8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bg2"/>
                </a:solidFill>
              </a:rPr>
              <a:t>I.  France Finds a Foothold in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en-US" altLang="en-US">
                <a:solidFill>
                  <a:schemeClr val="bg2"/>
                </a:solidFill>
              </a:rPr>
              <a:t>Canada (cont.)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F403D83-1FA1-5D47-B226-9406AA1B6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1608: The permanent beginnings of a French empire (see Map. 6.1) were established at Québec:</a:t>
            </a:r>
          </a:p>
          <a:p>
            <a:pPr lvl="1"/>
            <a:r>
              <a:rPr lang="en-US" altLang="en-US" sz="2400" dirty="0"/>
              <a:t>Efforts were led by Samuel de Champlain, “Father of New France.”</a:t>
            </a:r>
          </a:p>
          <a:p>
            <a:pPr lvl="1"/>
            <a:r>
              <a:rPr lang="en-US" altLang="en-US" sz="2400" dirty="0"/>
              <a:t>He established friendly relationships with Huron Indian tribes.</a:t>
            </a:r>
          </a:p>
          <a:p>
            <a:pPr lvl="1"/>
            <a:r>
              <a:rPr lang="en-US" altLang="en-US" sz="2400" dirty="0"/>
              <a:t>He entered into a treaty with the Huron against the Iroquois tribes of the upper New York area.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FBF654B9-587E-1D42-B213-9B2A6F65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VII. Pitt</a:t>
            </a:r>
            <a:r>
              <a:rPr lang="en-US" altLang="ja-JP" dirty="0"/>
              <a:t>’s Palms of Victory</a:t>
            </a:r>
            <a:endParaRPr lang="en-US" altLang="en-US" dirty="0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C192D68-ECEF-C042-9503-501585455E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William Pitt was Britain's superlative leader:</a:t>
            </a:r>
          </a:p>
          <a:p>
            <a:pPr lvl="1" eaLnBrk="1" hangingPunct="1"/>
            <a:r>
              <a:rPr lang="en-US" altLang="en-US" dirty="0"/>
              <a:t>He was known as the “Great Commoner.”</a:t>
            </a:r>
          </a:p>
          <a:p>
            <a:pPr lvl="1" eaLnBrk="1" hangingPunct="1"/>
            <a:r>
              <a:rPr lang="en-US" altLang="en-US" dirty="0"/>
              <a:t>1757: He became a key leader in the London government.</a:t>
            </a:r>
          </a:p>
          <a:p>
            <a:pPr lvl="1" eaLnBrk="1" hangingPunct="1"/>
            <a:r>
              <a:rPr lang="en-US" altLang="en-US" dirty="0"/>
              <a:t>He downplayed assaults on the French West Indies.</a:t>
            </a:r>
          </a:p>
          <a:p>
            <a:pPr lvl="1" eaLnBrk="1" hangingPunct="1"/>
            <a:r>
              <a:rPr lang="en-US" altLang="en-US" dirty="0"/>
              <a:t>He concentrated on the vital Québec-Montréal area of Canada.</a:t>
            </a:r>
          </a:p>
          <a:p>
            <a:pPr lvl="1" eaLnBrk="1" hangingPunct="1"/>
            <a:r>
              <a:rPr lang="en-US" altLang="en-US" dirty="0"/>
              <a:t>He picked young and energetic military leaders.</a:t>
            </a:r>
          </a:p>
          <a:p>
            <a:pPr marL="1257300" lvl="3" indent="0">
              <a:buNone/>
            </a:pPr>
            <a:endParaRPr lang="en-US" alt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C6504-4C94-9A43-A857-A734E8E93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William Pitt (cont.):</a:t>
            </a:r>
          </a:p>
          <a:p>
            <a:pPr marL="857250" lvl="1" indent="-457200"/>
            <a:r>
              <a:rPr lang="en-US" altLang="en-US" dirty="0"/>
              <a:t>1758: He dispatched an expedition that took </a:t>
            </a:r>
            <a:r>
              <a:rPr lang="en-US" altLang="en-US" dirty="0" err="1"/>
              <a:t>Louisbourg</a:t>
            </a:r>
            <a:r>
              <a:rPr lang="en-US" altLang="en-US" dirty="0"/>
              <a:t>, the first major British victory.</a:t>
            </a:r>
          </a:p>
          <a:p>
            <a:pPr marL="857250" lvl="1" indent="-457200"/>
            <a:r>
              <a:rPr lang="en-US" altLang="en-US" dirty="0"/>
              <a:t>He sent James Wolfe to take Québec.</a:t>
            </a:r>
          </a:p>
          <a:p>
            <a:pPr marL="857250" lvl="1" indent="-457200"/>
            <a:r>
              <a:rPr lang="en-US" altLang="en-US" dirty="0"/>
              <a:t>Wolfe battled the Marquis de Montcalm’s forces on the Plains of Abraham outside of Québec.</a:t>
            </a:r>
          </a:p>
          <a:p>
            <a:pPr marL="857250" lvl="1" indent="-457200"/>
            <a:r>
              <a:rPr lang="en-US" altLang="en-US" dirty="0"/>
              <a:t>Both commanders were fatally wounded.</a:t>
            </a:r>
          </a:p>
          <a:p>
            <a:pPr marL="857250" lvl="1" indent="-457200"/>
            <a:r>
              <a:rPr lang="en-US" altLang="en-US" dirty="0"/>
              <a:t>The French were defeated and Québec surrendered.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CC87249B-A0C9-F24C-9F54-C809635360B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58800"/>
            <a:ext cx="8636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D6333831-A999-BB4F-AE19-595D665B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088" y="6604001"/>
            <a:ext cx="569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p110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44659C2F-FA23-5546-84DE-5F79D599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bg2"/>
                </a:solidFill>
              </a:rPr>
              <a:t>VII. Pitt’s Palms of Victory (cont.)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7003892E-AB4C-7645-9547-49454572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008994"/>
            <a:ext cx="6269434" cy="5107748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Battle of Québec</a:t>
            </a:r>
            <a:r>
              <a:rPr lang="en-US" altLang="en-US" sz="2400" dirty="0"/>
              <a:t> (1759) was one of the most significant battles in British and American history:</a:t>
            </a:r>
          </a:p>
          <a:p>
            <a:pPr lvl="1"/>
            <a:r>
              <a:rPr lang="en-US" altLang="en-US" sz="2400" dirty="0"/>
              <a:t>When Montreal fell in 1760, the French flag fluttered for the last time in Canada.</a:t>
            </a:r>
          </a:p>
          <a:p>
            <a:pPr lvl="1"/>
            <a:r>
              <a:rPr lang="en-US" altLang="en-US" sz="2400" dirty="0"/>
              <a:t>The Treaty of Paris in 1763 displaced the French empire from the North American continent.</a:t>
            </a:r>
          </a:p>
          <a:p>
            <a:pPr lvl="1"/>
            <a:r>
              <a:rPr lang="en-US" altLang="en-US" sz="2400" dirty="0"/>
              <a:t>The French were able to maintain several small but valuable sugar islands in the West Indies.</a:t>
            </a:r>
          </a:p>
          <a:p>
            <a:pPr marL="800100" lvl="2" indent="0">
              <a:buNone/>
            </a:pPr>
            <a:endParaRPr lang="en-US" altLang="en-US" dirty="0"/>
          </a:p>
          <a:p>
            <a:pPr marL="800100" lvl="2" indent="0">
              <a:buNone/>
            </a:pPr>
            <a:endParaRPr lang="en-US" altLang="en-US" dirty="0"/>
          </a:p>
          <a:p>
            <a:pPr marL="1257300" lvl="3" indent="0">
              <a:buNone/>
            </a:pPr>
            <a:endParaRPr lang="en-US" altLang="en-US" dirty="0"/>
          </a:p>
          <a:p>
            <a:pPr marL="1714500" lvl="4" indent="0">
              <a:buNone/>
            </a:pPr>
            <a:endParaRPr lang="en-US" altLang="en-US" dirty="0"/>
          </a:p>
          <a:p>
            <a:pPr marL="1714500" lvl="4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9514-C17C-6D49-8903-690243BD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5919503" cy="447082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France also received two never-to-be-fortified islets in Gulf of St. Lawrence for fishing stations.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Final blow: France ceded to Spain all of trans-Mississippi Louisiana, including New Orleans (see Map 6.7).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Great Britain emerged as: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The dominant power in North America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ea typeface="ＭＳ Ｐゴシック" charset="0"/>
              </a:rPr>
              <a:t>The leading world naval power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578707F0-D2D2-BF44-B4BD-9B00414A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VII. Pitt’s Palms of Victory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>
                <a:solidFill>
                  <a:srgbClr val="FFFFFF"/>
                </a:solidFill>
              </a:rPr>
              <a:t>(cont.)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BC48B80C-0C49-294F-8737-BD00718869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7" y="148896"/>
            <a:ext cx="4737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D35EFE2A-3703-A34E-9C60-D7B80CEC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738" y="6604001"/>
            <a:ext cx="121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6.7a p111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FAA336-CD4E-BB47-AA17-4B852ED068E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9" y="148896"/>
            <a:ext cx="4711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E7C98A01-4CA0-0D4C-B8A8-1E6F8916FB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8382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2">
            <a:extLst>
              <a:ext uri="{FF2B5EF4-FFF2-40B4-BE49-F238E27FC236}">
                <a16:creationId xmlns:a16="http://schemas.microsoft.com/office/drawing/2014/main" id="{4C33DA78-6426-E44B-AB6B-9E253019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950" y="6604001"/>
            <a:ext cx="52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p112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33FAF31-D34D-CB4C-A439-B720DB58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VIII. Restless Colonists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19779436-102D-BC4A-99A9-8599F50B4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249" y="1674812"/>
            <a:ext cx="4790202" cy="47304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/>
              <a:t>Britain’s colonists emerged with increased confidence in their military strength and skill.</a:t>
            </a:r>
          </a:p>
          <a:p>
            <a:pPr marL="857250" lvl="1" indent="-457200"/>
            <a:r>
              <a:rPr lang="en-US" altLang="en-US" sz="2000" dirty="0"/>
              <a:t>20,000 colonists were under arms at war’s end.</a:t>
            </a:r>
          </a:p>
          <a:p>
            <a:pPr marL="857250" lvl="1" indent="-457200"/>
            <a:r>
              <a:rPr lang="en-US" altLang="en-US" sz="2000" dirty="0"/>
              <a:t>War shattered the myth of British invincibility.</a:t>
            </a:r>
          </a:p>
          <a:p>
            <a:pPr marL="857250" lvl="1" indent="-457200"/>
            <a:r>
              <a:rPr lang="en-US" altLang="en-US" sz="2000" dirty="0"/>
              <a:t>Displaying the contempt of professional soldiers, the British refused to recognize any American militia commission above the rank of captain.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D5142-768D-844C-91C6-FA8029645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674812"/>
            <a:ext cx="5891396" cy="4730470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British officials were distressed by reluctance of some colonies to support the war wholeheartedly.</a:t>
            </a:r>
          </a:p>
          <a:p>
            <a:pPr marL="457200" indent="-457200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Some colonies, self-centered and alienated by their distance from war, refused to provide troops and money for the conflict.</a:t>
            </a:r>
          </a:p>
          <a:p>
            <a:pPr marL="457200" indent="-457200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Colonies still exhibited strong tendencies toward disunity.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But unity among colonies received some encouragement during the war: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When soldiers and statesmen from different colonies met, they discovered they were all Americans who spoke the same language and shared common ideals.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A coherent nation could emerge, but it would not be easy.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0C6C551D-708B-3A45-8219-0E2FCDDF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9" y="1288568"/>
            <a:ext cx="5919503" cy="447082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Removal of French menace in Canada profoundly affected American attitudes:</a:t>
            </a:r>
          </a:p>
          <a:p>
            <a:pPr marL="857250" lvl="1" indent="-457200"/>
            <a:r>
              <a:rPr lang="en-US" altLang="en-US" sz="2400" dirty="0"/>
              <a:t>In a sense history of the United States began with the fall of Québec and Montréal.</a:t>
            </a:r>
          </a:p>
          <a:p>
            <a:pPr marL="857250" lvl="1" indent="-457200"/>
            <a:r>
              <a:rPr lang="en-US" altLang="en-US" sz="2400" dirty="0"/>
              <a:t>Spanish and Indian threats were substantially reduced.</a:t>
            </a:r>
          </a:p>
          <a:p>
            <a:pPr marL="857250" lvl="1" indent="-457200"/>
            <a:r>
              <a:rPr lang="en-US" altLang="en-US" sz="2400" dirty="0"/>
              <a:t>Spanish removal from Florida and French removal from Canada deprived Indians of potential allies to outset growing British power.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Title 1">
            <a:extLst>
              <a:ext uri="{FF2B5EF4-FFF2-40B4-BE49-F238E27FC236}">
                <a16:creationId xmlns:a16="http://schemas.microsoft.com/office/drawing/2014/main" id="{6D4C9407-FBAA-7B40-964B-876A4679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IX. War’s Fateful Aftermath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0D46B584-B7C6-3F4D-93F4-E521AC4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013"/>
          </a:xfrm>
        </p:spPr>
        <p:txBody>
          <a:bodyPr/>
          <a:lstStyle/>
          <a:p>
            <a:r>
              <a:rPr lang="en-US" altLang="en-US" dirty="0"/>
              <a:t>IX. War’s Fateful Aftermath (cont.)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3FCC85D-23F0-CD48-AE0B-E5EDF330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0578937" cy="4648200"/>
          </a:xfrm>
        </p:spPr>
        <p:txBody>
          <a:bodyPr/>
          <a:lstStyle/>
          <a:p>
            <a:r>
              <a:rPr lang="en-US" altLang="en-US" sz="2400" b="1" dirty="0"/>
              <a:t>Pontiac’s uprising</a:t>
            </a:r>
            <a:r>
              <a:rPr lang="en-US" altLang="en-US" sz="2400" dirty="0"/>
              <a:t> by Ottawa Chief Pontiac:</a:t>
            </a:r>
          </a:p>
          <a:p>
            <a:pPr lvl="1"/>
            <a:r>
              <a:rPr lang="en-US" altLang="en-US" sz="2400" dirty="0"/>
              <a:t>Laid siege to Detroit in 1763 and overran all but three British posts west of the Appalachians.</a:t>
            </a:r>
          </a:p>
          <a:p>
            <a:pPr lvl="1"/>
            <a:r>
              <a:rPr lang="en-US" altLang="en-US" sz="2400" dirty="0"/>
              <a:t>Killed some 2,000 soldiers and settlers.</a:t>
            </a:r>
          </a:p>
          <a:p>
            <a:pPr lvl="1"/>
            <a:r>
              <a:rPr lang="en-US" altLang="en-US" sz="2400" dirty="0"/>
              <a:t>British retaliated swiftly and cruelly with a primitive version of biological warfare.</a:t>
            </a:r>
          </a:p>
          <a:p>
            <a:pPr lvl="1"/>
            <a:r>
              <a:rPr lang="en-US" altLang="en-US" sz="2400" dirty="0"/>
              <a:t>Pontiac died in 1769 at hands of a rival chieftain.</a:t>
            </a:r>
          </a:p>
          <a:p>
            <a:r>
              <a:rPr lang="en-US" altLang="en-US" sz="2400" dirty="0"/>
              <a:t>Colonists were now free to cross Appalachian Mountains and take western lands.</a:t>
            </a:r>
          </a:p>
          <a:p>
            <a:pPr marL="1371600" lvl="3" indent="0"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97EF6296-5F2E-9D46-8E2B-09D0FC85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IX. War’s Fateful Aftermath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43668FE0-62BB-6844-B129-341868C0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10421282" cy="419548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But London issued the </a:t>
            </a:r>
            <a:r>
              <a:rPr lang="en-US" altLang="en-US" sz="2400" b="1" dirty="0"/>
              <a:t>Proclamation of 1763,</a:t>
            </a:r>
            <a:r>
              <a:rPr lang="en-US" altLang="en-US" sz="2400" dirty="0"/>
              <a:t> which banned settlement beyond the Appalachians (see Map 6.8).</a:t>
            </a:r>
          </a:p>
          <a:p>
            <a:pPr lvl="1"/>
            <a:r>
              <a:rPr lang="en-US" altLang="en-US" sz="2400" dirty="0"/>
              <a:t>Britain only wanted to avoid another bloody Indian uprising.</a:t>
            </a:r>
          </a:p>
          <a:p>
            <a:r>
              <a:rPr lang="en-US" altLang="en-US" sz="2400" dirty="0"/>
              <a:t>But angry colonists flouted the proclamation.</a:t>
            </a:r>
          </a:p>
          <a:p>
            <a:r>
              <a:rPr lang="en-US" altLang="en-US" sz="2400" dirty="0"/>
              <a:t>The stage was set for conflict: </a:t>
            </a:r>
          </a:p>
          <a:p>
            <a:pPr lvl="1"/>
            <a:r>
              <a:rPr lang="en-US" altLang="en-US" sz="2400" dirty="0"/>
              <a:t>The colonists refused to be restrained.</a:t>
            </a:r>
          </a:p>
          <a:p>
            <a:pPr lvl="1"/>
            <a:r>
              <a:rPr lang="en-US" altLang="en-US" sz="2400" dirty="0"/>
              <a:t>British government was frustrated with colonies.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10D1A62E-5C54-2B46-AA6B-1E64D02624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54000"/>
            <a:ext cx="4699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762E9FBC-3703-0045-8D90-0B36F3F0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6.1 p102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>
            <a:extLst>
              <a:ext uri="{FF2B5EF4-FFF2-40B4-BE49-F238E27FC236}">
                <a16:creationId xmlns:a16="http://schemas.microsoft.com/office/drawing/2014/main" id="{A63A4894-482E-634B-968F-AF0035B5E5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>
            <a:extLst>
              <a:ext uri="{FF2B5EF4-FFF2-40B4-BE49-F238E27FC236}">
                <a16:creationId xmlns:a16="http://schemas.microsoft.com/office/drawing/2014/main" id="{3703623E-5078-1840-B11B-BF2053F7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526" y="6604001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6.8 p114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2">
            <a:extLst>
              <a:ext uri="{FF2B5EF4-FFF2-40B4-BE49-F238E27FC236}">
                <a16:creationId xmlns:a16="http://schemas.microsoft.com/office/drawing/2014/main" id="{87F45459-FD89-FE41-992C-DEA21C780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p115</a:t>
            </a:r>
          </a:p>
        </p:txBody>
      </p:sp>
      <p:pic>
        <p:nvPicPr>
          <p:cNvPr id="73731" name="Picture 1" descr="screenshot_06.jpg">
            <a:extLst>
              <a:ext uri="{FF2B5EF4-FFF2-40B4-BE49-F238E27FC236}">
                <a16:creationId xmlns:a16="http://schemas.microsoft.com/office/drawing/2014/main" id="{02542DDA-252C-6A4B-BBC5-C869914A5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9" y="945931"/>
            <a:ext cx="11457284" cy="529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0520AA1-CC3B-AC45-A2B8-C174621A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Government of New France (Canada) finally fell under direct control of the king.</a:t>
            </a:r>
          </a:p>
          <a:p>
            <a:pPr lvl="1"/>
            <a:r>
              <a:rPr lang="en-US" altLang="en-US" sz="2400" dirty="0"/>
              <a:t>This regime was almost completely autocratic.</a:t>
            </a:r>
          </a:p>
          <a:p>
            <a:pPr lvl="1"/>
            <a:r>
              <a:rPr lang="en-US" altLang="en-US" sz="2400" dirty="0"/>
              <a:t>The people elected no representative assemblies.</a:t>
            </a:r>
          </a:p>
          <a:p>
            <a:pPr lvl="1"/>
            <a:r>
              <a:rPr lang="en-US" altLang="en-US" sz="2400" dirty="0"/>
              <a:t>They did not enjoy the right to trial by jury, as in the English colonies.</a:t>
            </a:r>
          </a:p>
          <a:p>
            <a:pPr lvl="1"/>
            <a:endParaRPr lang="en-US" alt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81AA7A29-4AB4-9C4C-BED7-A4B5E2BC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I. France Finds a Foothold in Canada (cont.)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5343E0C2-E3F1-7246-8DB9-B0E03630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bg2"/>
                </a:solidFill>
              </a:rPr>
              <a:t>I. France Finds a Foothold in Canada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BA85-97E2-8F4F-A1A6-440B20A4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8704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The population of Catholic New France grew slowly: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In the late 1750s, only 60,000 or so whites were in New France.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Landowning French peasants had little motive to move.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French Huguenots were denied a refuge.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The French government favored its Caribbean islands.</a:t>
            </a:r>
          </a:p>
          <a:p>
            <a:pPr lvl="1">
              <a:lnSpc>
                <a:spcPct val="90000"/>
              </a:lnSpc>
              <a:defRPr/>
            </a:pPr>
            <a:endParaRPr lang="en-US" sz="15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sz="1500" dirty="0">
              <a:ea typeface="ＭＳ Ｐゴシック" charset="0"/>
            </a:endParaRP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en-US" sz="1500" dirty="0">
              <a:ea typeface="ＭＳ Ｐゴシック" charset="0"/>
            </a:endParaRPr>
          </a:p>
          <a:p>
            <a:pPr marL="1257300" lvl="3" indent="0">
              <a:lnSpc>
                <a:spcPct val="90000"/>
              </a:lnSpc>
              <a:buNone/>
              <a:defRPr/>
            </a:pPr>
            <a:endParaRPr lang="en-US" sz="1500" dirty="0">
              <a:ea typeface="ＭＳ Ｐゴシック" charset="0"/>
            </a:endParaRPr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en-US" sz="15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41B385-0AFD-DD40-BA60-7351EAB1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New France Fans Out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B29B727-A162-DC43-825B-693FD9552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61349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/>
              <a:t>New France contained one valuable resource—the beaver:</a:t>
            </a:r>
          </a:p>
          <a:p>
            <a:pPr marL="857250" lvl="1" indent="-457200"/>
            <a:r>
              <a:rPr lang="en-US" altLang="en-US" sz="2400" dirty="0"/>
              <a:t>European fashion-setters valued beaver-pelt hats.</a:t>
            </a:r>
          </a:p>
          <a:p>
            <a:pPr marL="857250" lvl="1" indent="-457200"/>
            <a:r>
              <a:rPr lang="en-US" altLang="en-US" sz="2400" dirty="0"/>
              <a:t>Colorful </a:t>
            </a:r>
            <a:r>
              <a:rPr lang="en-US" altLang="en-US" sz="2400" b="1" dirty="0"/>
              <a:t>coureurs de </a:t>
            </a:r>
            <a:r>
              <a:rPr lang="en-US" altLang="en-US" sz="2400" b="1" dirty="0" err="1"/>
              <a:t>bois</a:t>
            </a:r>
            <a:r>
              <a:rPr lang="en-US" altLang="en-US" sz="2400" dirty="0"/>
              <a:t> trapped beavers.</a:t>
            </a:r>
          </a:p>
          <a:p>
            <a:pPr marL="857250" lvl="1" indent="-457200"/>
            <a:r>
              <a:rPr lang="en-US" altLang="en-US" sz="2400" dirty="0"/>
              <a:t>They littered the land with scores of place names: Baton Rouge (red stick), Terre Haute (high land), Des Moines (some monks).</a:t>
            </a:r>
          </a:p>
          <a:p>
            <a:pPr marL="1714500" lvl="4" indent="0">
              <a:buNone/>
            </a:pPr>
            <a:endParaRPr lang="en-US" alt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601A1-9AA3-3340-8B57-354A2AD13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600" dirty="0"/>
              <a:t>French </a:t>
            </a:r>
            <a:r>
              <a:rPr lang="en-US" altLang="en-US" sz="2600" b="1" dirty="0"/>
              <a:t>voyageurs</a:t>
            </a:r>
            <a:r>
              <a:rPr lang="en-US" altLang="en-US" sz="2600" dirty="0"/>
              <a:t> recruited Indians into the fur business (see Map 6.2): </a:t>
            </a:r>
          </a:p>
          <a:p>
            <a:pPr marL="857250" lvl="1" indent="-457200"/>
            <a:r>
              <a:rPr lang="en-US" altLang="en-US" sz="2600" dirty="0"/>
              <a:t>The Indian fur flotilla that arrived in Montréal in 1693 numbered 400 canoes.</a:t>
            </a:r>
          </a:p>
          <a:p>
            <a:pPr marL="857250" lvl="1" indent="-457200"/>
            <a:r>
              <a:rPr lang="en-US" altLang="en-US" sz="2600" dirty="0"/>
              <a:t>Many of these Indians were decimated by the white man’s diseases and alcohol.</a:t>
            </a:r>
          </a:p>
          <a:p>
            <a:pPr marL="857250" lvl="1" indent="-457200"/>
            <a:r>
              <a:rPr lang="en-US" altLang="en-US" sz="2600" dirty="0"/>
              <a:t>Mass slaughter of beavers violated many Indians’ religious beliefs and caused ecological damage.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AA16992A-EC59-8D49-9EB2-239FCC5EAA8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62000"/>
            <a:ext cx="8636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95C89EE4-356F-5F46-ADD2-A76364A4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p102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A71FCA8C-FA31-5349-9D8A-95DF8BF47BD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54000"/>
            <a:ext cx="7962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F5E834E7-1B42-9F4B-92FF-19C44C59F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6040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6.2 p103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{29A9885B-0236-3C43-9584-55837E277AF1}tf10001062</Template>
  <TotalTime>17</TotalTime>
  <Words>2547</Words>
  <Application>Microsoft Macintosh PowerPoint</Application>
  <PresentationFormat>Widescreen</PresentationFormat>
  <Paragraphs>235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 3</vt:lpstr>
      <vt:lpstr>Ion</vt:lpstr>
      <vt:lpstr>Chapter 6</vt:lpstr>
      <vt:lpstr>I. France Finds a Foothold in Canada </vt:lpstr>
      <vt:lpstr>I.  France Finds a Foothold in  Canada (cont.)</vt:lpstr>
      <vt:lpstr>PowerPoint Presentation</vt:lpstr>
      <vt:lpstr>I. France Finds a Foothold in Canada (cont.)</vt:lpstr>
      <vt:lpstr>I. France Finds a Foothold in Canada (cont.)</vt:lpstr>
      <vt:lpstr>II. New France Fans Out</vt:lpstr>
      <vt:lpstr>PowerPoint Presentation</vt:lpstr>
      <vt:lpstr>PowerPoint Presentation</vt:lpstr>
      <vt:lpstr>II. New France Fans Out (cont.)</vt:lpstr>
      <vt:lpstr>II. New France Fans Out (cont.)</vt:lpstr>
      <vt:lpstr>III. The Clash of Empires</vt:lpstr>
      <vt:lpstr>PowerPoint Presentation</vt:lpstr>
      <vt:lpstr>PowerPoint Presentation</vt:lpstr>
      <vt:lpstr>PowerPoint Presentation</vt:lpstr>
      <vt:lpstr>PowerPoint Presentation</vt:lpstr>
      <vt:lpstr>III. The Clash of Empires (cont.)</vt:lpstr>
      <vt:lpstr>IV. George Washington Inaugurates War with France</vt:lpstr>
      <vt:lpstr>PowerPoint Presentation</vt:lpstr>
      <vt:lpstr>PowerPoint Presentation</vt:lpstr>
      <vt:lpstr>IV. George Washington Inaugurates War with France (cont.)</vt:lpstr>
      <vt:lpstr>IV. George Washington Inaugurates War with France (cont.)</vt:lpstr>
      <vt:lpstr>PowerPoint Presentation</vt:lpstr>
      <vt:lpstr>V. Global War and Colonial Disunity</vt:lpstr>
      <vt:lpstr>PowerPoint Presentation</vt:lpstr>
      <vt:lpstr>V.  Global War and Colonial Disunity</vt:lpstr>
      <vt:lpstr>PowerPoint Presentation</vt:lpstr>
      <vt:lpstr>VI. Braddock’s Blundering and  Its Aftermath</vt:lpstr>
      <vt:lpstr>VI. Braddock’s Blundering and  Its Aftermath (cont.)</vt:lpstr>
      <vt:lpstr>VII. Pitt’s Palms of Victory</vt:lpstr>
      <vt:lpstr>PowerPoint Presentation</vt:lpstr>
      <vt:lpstr>VII. Pitt’s Palms of Victory (cont.)</vt:lpstr>
      <vt:lpstr>VII. Pitt’s Palms of Victory (cont.)</vt:lpstr>
      <vt:lpstr>PowerPoint Presentation</vt:lpstr>
      <vt:lpstr>PowerPoint Presentation</vt:lpstr>
      <vt:lpstr>VIII. Restless Colonists</vt:lpstr>
      <vt:lpstr>IX. War’s Fateful Aftermath</vt:lpstr>
      <vt:lpstr>IX. War’s Fateful Aftermath (cont.)</vt:lpstr>
      <vt:lpstr>IX. War’s Fateful Aftermath (cont.)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Anthony Knox</dc:creator>
  <cp:lastModifiedBy>Anthony Knox</cp:lastModifiedBy>
  <cp:revision>2</cp:revision>
  <dcterms:created xsi:type="dcterms:W3CDTF">2021-09-13T09:21:08Z</dcterms:created>
  <dcterms:modified xsi:type="dcterms:W3CDTF">2021-09-13T09:39:04Z</dcterms:modified>
</cp:coreProperties>
</file>