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52"/>
  </p:notesMasterIdLst>
  <p:sldIdLst>
    <p:sldId id="256" r:id="rId2"/>
    <p:sldId id="377" r:id="rId3"/>
    <p:sldId id="348" r:id="rId4"/>
    <p:sldId id="301" r:id="rId5"/>
    <p:sldId id="257" r:id="rId6"/>
    <p:sldId id="349" r:id="rId7"/>
    <p:sldId id="258" r:id="rId8"/>
    <p:sldId id="350" r:id="rId9"/>
    <p:sldId id="351" r:id="rId10"/>
    <p:sldId id="259" r:id="rId11"/>
    <p:sldId id="308" r:id="rId12"/>
    <p:sldId id="310" r:id="rId13"/>
    <p:sldId id="260" r:id="rId14"/>
    <p:sldId id="312" r:id="rId15"/>
    <p:sldId id="315" r:id="rId16"/>
    <p:sldId id="316" r:id="rId17"/>
    <p:sldId id="262" r:id="rId18"/>
    <p:sldId id="317" r:id="rId19"/>
    <p:sldId id="319" r:id="rId20"/>
    <p:sldId id="320" r:id="rId21"/>
    <p:sldId id="263" r:id="rId22"/>
    <p:sldId id="321" r:id="rId23"/>
    <p:sldId id="322" r:id="rId24"/>
    <p:sldId id="359" r:id="rId25"/>
    <p:sldId id="264" r:id="rId26"/>
    <p:sldId id="323" r:id="rId27"/>
    <p:sldId id="324" r:id="rId28"/>
    <p:sldId id="362" r:id="rId29"/>
    <p:sldId id="265" r:id="rId30"/>
    <p:sldId id="326" r:id="rId31"/>
    <p:sldId id="266" r:id="rId32"/>
    <p:sldId id="329" r:id="rId33"/>
    <p:sldId id="267" r:id="rId34"/>
    <p:sldId id="331" r:id="rId35"/>
    <p:sldId id="268" r:id="rId36"/>
    <p:sldId id="333" r:id="rId37"/>
    <p:sldId id="367" r:id="rId38"/>
    <p:sldId id="334" r:id="rId39"/>
    <p:sldId id="335" r:id="rId40"/>
    <p:sldId id="369" r:id="rId41"/>
    <p:sldId id="269" r:id="rId42"/>
    <p:sldId id="337" r:id="rId43"/>
    <p:sldId id="338" r:id="rId44"/>
    <p:sldId id="339" r:id="rId45"/>
    <p:sldId id="340" r:id="rId46"/>
    <p:sldId id="341" r:id="rId47"/>
    <p:sldId id="344" r:id="rId48"/>
    <p:sldId id="270" r:id="rId49"/>
    <p:sldId id="345" r:id="rId50"/>
    <p:sldId id="34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BFB28-07EF-4293-863A-F15D801A4D4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691274-BE9B-43E1-ACEC-9B0AA81C0587}">
      <dgm:prSet/>
      <dgm:spPr/>
      <dgm:t>
        <a:bodyPr/>
        <a:lstStyle/>
        <a:p>
          <a:r>
            <a:rPr lang="en-US"/>
            <a:t>Theodore Dreiser</a:t>
          </a:r>
          <a:r>
            <a:rPr lang="fr-FR"/>
            <a:t>'</a:t>
          </a:r>
          <a:r>
            <a:rPr lang="en-US"/>
            <a:t>s masterpiece </a:t>
          </a:r>
          <a:r>
            <a:rPr lang="en-US" i="1"/>
            <a:t>An American Tragedy </a:t>
          </a:r>
          <a:r>
            <a:rPr lang="en-US"/>
            <a:t>(1925) explored pitfalls of social striving</a:t>
          </a:r>
        </a:p>
      </dgm:t>
    </dgm:pt>
    <dgm:pt modelId="{D61698D7-0A4A-4A2F-8004-2E431ACD3AB4}" type="parTrans" cxnId="{2351D4CD-8534-4C05-B0E0-7F314B673127}">
      <dgm:prSet/>
      <dgm:spPr/>
      <dgm:t>
        <a:bodyPr/>
        <a:lstStyle/>
        <a:p>
          <a:endParaRPr lang="en-US"/>
        </a:p>
      </dgm:t>
    </dgm:pt>
    <dgm:pt modelId="{A3048D16-393D-48B7-8E54-2A7C7319F946}" type="sibTrans" cxnId="{2351D4CD-8534-4C05-B0E0-7F314B673127}">
      <dgm:prSet/>
      <dgm:spPr/>
      <dgm:t>
        <a:bodyPr/>
        <a:lstStyle/>
        <a:p>
          <a:endParaRPr lang="en-US"/>
        </a:p>
      </dgm:t>
    </dgm:pt>
    <dgm:pt modelId="{64C12AFC-42ED-4CD6-8BA6-C0EBA0F02D90}">
      <dgm:prSet/>
      <dgm:spPr/>
      <dgm:t>
        <a:bodyPr/>
        <a:lstStyle/>
        <a:p>
          <a:r>
            <a:rPr lang="en-US"/>
            <a:t>Ernest Hemingway:</a:t>
          </a:r>
        </a:p>
      </dgm:t>
    </dgm:pt>
    <dgm:pt modelId="{C4320AF2-9E36-4792-B83A-7E6F52129505}" type="parTrans" cxnId="{60B6AA3A-D9B7-4A24-B007-C7AFF2FCFE85}">
      <dgm:prSet/>
      <dgm:spPr/>
      <dgm:t>
        <a:bodyPr/>
        <a:lstStyle/>
        <a:p>
          <a:endParaRPr lang="en-US"/>
        </a:p>
      </dgm:t>
    </dgm:pt>
    <dgm:pt modelId="{79AF4ADD-E3C5-484E-925D-88A7EB8E6780}" type="sibTrans" cxnId="{60B6AA3A-D9B7-4A24-B007-C7AFF2FCFE85}">
      <dgm:prSet/>
      <dgm:spPr/>
      <dgm:t>
        <a:bodyPr/>
        <a:lstStyle/>
        <a:p>
          <a:endParaRPr lang="en-US"/>
        </a:p>
      </dgm:t>
    </dgm:pt>
    <dgm:pt modelId="{EC4E4E0C-F041-46BE-B0C0-F467F727C30B}">
      <dgm:prSet/>
      <dgm:spPr/>
      <dgm:t>
        <a:bodyPr/>
        <a:lstStyle/>
        <a:p>
          <a:r>
            <a:rPr lang="en-US"/>
            <a:t>Among writers most affected by WWI</a:t>
          </a:r>
        </a:p>
      </dgm:t>
    </dgm:pt>
    <dgm:pt modelId="{AB327035-3764-42DB-977A-E4D9849495B7}" type="parTrans" cxnId="{F7CED7C2-534B-4870-AEDB-6A5A3E723C59}">
      <dgm:prSet/>
      <dgm:spPr/>
      <dgm:t>
        <a:bodyPr/>
        <a:lstStyle/>
        <a:p>
          <a:endParaRPr lang="en-US"/>
        </a:p>
      </dgm:t>
    </dgm:pt>
    <dgm:pt modelId="{39A90C7B-2944-4D20-94C4-000F63D63ACC}" type="sibTrans" cxnId="{F7CED7C2-534B-4870-AEDB-6A5A3E723C59}">
      <dgm:prSet/>
      <dgm:spPr/>
      <dgm:t>
        <a:bodyPr/>
        <a:lstStyle/>
        <a:p>
          <a:endParaRPr lang="en-US"/>
        </a:p>
      </dgm:t>
    </dgm:pt>
    <dgm:pt modelId="{716ADA7E-741F-460A-ADF5-80C8D469E5B9}">
      <dgm:prSet/>
      <dgm:spPr/>
      <dgm:t>
        <a:bodyPr/>
        <a:lstStyle/>
        <a:p>
          <a:r>
            <a:rPr lang="en-US"/>
            <a:t>His hard-boiled realism typified postwar writing</a:t>
          </a:r>
        </a:p>
      </dgm:t>
    </dgm:pt>
    <dgm:pt modelId="{EFEE1DD4-9BD6-428A-831C-3263A45B3104}" type="parTrans" cxnId="{CB720534-F28C-45AA-A5E6-A48A387F8CC6}">
      <dgm:prSet/>
      <dgm:spPr/>
      <dgm:t>
        <a:bodyPr/>
        <a:lstStyle/>
        <a:p>
          <a:endParaRPr lang="en-US"/>
        </a:p>
      </dgm:t>
    </dgm:pt>
    <dgm:pt modelId="{66A4BECA-85EA-4ECF-926B-54A77ED9D701}" type="sibTrans" cxnId="{CB720534-F28C-45AA-A5E6-A48A387F8CC6}">
      <dgm:prSet/>
      <dgm:spPr/>
      <dgm:t>
        <a:bodyPr/>
        <a:lstStyle/>
        <a:p>
          <a:endParaRPr lang="en-US"/>
        </a:p>
      </dgm:t>
    </dgm:pt>
    <dgm:pt modelId="{52C91C27-F1E1-4054-882E-7E9C502F5BC0}">
      <dgm:prSet/>
      <dgm:spPr/>
      <dgm:t>
        <a:bodyPr/>
        <a:lstStyle/>
        <a:p>
          <a:r>
            <a:rPr lang="en-US" i="1"/>
            <a:t>The Sun Also Rises </a:t>
          </a:r>
          <a:r>
            <a:rPr lang="en-US"/>
            <a:t>(1926) told of disillusioned, spiritually numb American expatriates in Europe</a:t>
          </a:r>
        </a:p>
      </dgm:t>
    </dgm:pt>
    <dgm:pt modelId="{9980678F-30BF-4AF2-A1E3-7AA0BB79FBA0}" type="parTrans" cxnId="{C509AC27-9EF8-48E1-9BA1-5F93FB6CB1A1}">
      <dgm:prSet/>
      <dgm:spPr/>
      <dgm:t>
        <a:bodyPr/>
        <a:lstStyle/>
        <a:p>
          <a:endParaRPr lang="en-US"/>
        </a:p>
      </dgm:t>
    </dgm:pt>
    <dgm:pt modelId="{9FC92808-B6D4-4AC6-AA85-7A948FF2DFD3}" type="sibTrans" cxnId="{C509AC27-9EF8-48E1-9BA1-5F93FB6CB1A1}">
      <dgm:prSet/>
      <dgm:spPr/>
      <dgm:t>
        <a:bodyPr/>
        <a:lstStyle/>
        <a:p>
          <a:endParaRPr lang="en-US"/>
        </a:p>
      </dgm:t>
    </dgm:pt>
    <dgm:pt modelId="{DDBEB46F-E18C-49A5-BBDA-71FB2276598E}">
      <dgm:prSet/>
      <dgm:spPr/>
      <dgm:t>
        <a:bodyPr/>
        <a:lstStyle/>
        <a:p>
          <a:r>
            <a:rPr lang="en-US"/>
            <a:t>In </a:t>
          </a:r>
          <a:r>
            <a:rPr lang="en-US" i="1"/>
            <a:t>A Farewell to Arms </a:t>
          </a:r>
          <a:r>
            <a:rPr lang="en-US"/>
            <a:t>(1929) he turned his own war story into one of finest novels about the war</a:t>
          </a:r>
        </a:p>
      </dgm:t>
    </dgm:pt>
    <dgm:pt modelId="{D7506E2D-4287-4C91-866A-6D76FEC7259D}" type="parTrans" cxnId="{3C396198-B3A6-40DF-ADA4-41E812366B48}">
      <dgm:prSet/>
      <dgm:spPr/>
      <dgm:t>
        <a:bodyPr/>
        <a:lstStyle/>
        <a:p>
          <a:endParaRPr lang="en-US"/>
        </a:p>
      </dgm:t>
    </dgm:pt>
    <dgm:pt modelId="{FB24CB39-9913-419A-8480-962D9F775D70}" type="sibTrans" cxnId="{3C396198-B3A6-40DF-ADA4-41E812366B48}">
      <dgm:prSet/>
      <dgm:spPr/>
      <dgm:t>
        <a:bodyPr/>
        <a:lstStyle/>
        <a:p>
          <a:endParaRPr lang="en-US"/>
        </a:p>
      </dgm:t>
    </dgm:pt>
    <dgm:pt modelId="{0034A615-6BDC-45EA-A790-750FED2D6455}">
      <dgm:prSet/>
      <dgm:spPr/>
      <dgm:t>
        <a:bodyPr/>
        <a:lstStyle/>
        <a:p>
          <a:r>
            <a:rPr lang="en-US"/>
            <a:t>His literary successes and flamboyant personal life made him one of most famous writers in world</a:t>
          </a:r>
        </a:p>
      </dgm:t>
    </dgm:pt>
    <dgm:pt modelId="{AB93530C-A06E-42B0-9996-1CCC085E104D}" type="parTrans" cxnId="{E6988DCC-0A86-4CF6-8286-E9090C69E24F}">
      <dgm:prSet/>
      <dgm:spPr/>
      <dgm:t>
        <a:bodyPr/>
        <a:lstStyle/>
        <a:p>
          <a:endParaRPr lang="en-US"/>
        </a:p>
      </dgm:t>
    </dgm:pt>
    <dgm:pt modelId="{4E9DFEE2-75E6-41F7-9B65-CBC2C6638705}" type="sibTrans" cxnId="{E6988DCC-0A86-4CF6-8286-E9090C69E24F}">
      <dgm:prSet/>
      <dgm:spPr/>
      <dgm:t>
        <a:bodyPr/>
        <a:lstStyle/>
        <a:p>
          <a:endParaRPr lang="en-US"/>
        </a:p>
      </dgm:t>
    </dgm:pt>
    <dgm:pt modelId="{E6BD91B2-8A88-4D5F-BDEE-3FBD05ADE1C6}">
      <dgm:prSet/>
      <dgm:spPr/>
      <dgm:t>
        <a:bodyPr/>
        <a:lstStyle/>
        <a:p>
          <a:r>
            <a:rPr lang="en-US"/>
            <a:t>Won Nobel Prize in literature in 1954</a:t>
          </a:r>
        </a:p>
      </dgm:t>
    </dgm:pt>
    <dgm:pt modelId="{00998699-3D80-454E-A091-05D82FDB4A5F}" type="parTrans" cxnId="{07C256BA-3222-444C-8F85-4D21442278A4}">
      <dgm:prSet/>
      <dgm:spPr/>
      <dgm:t>
        <a:bodyPr/>
        <a:lstStyle/>
        <a:p>
          <a:endParaRPr lang="en-US"/>
        </a:p>
      </dgm:t>
    </dgm:pt>
    <dgm:pt modelId="{12350F26-C428-4F30-9E9E-750C4A87C643}" type="sibTrans" cxnId="{07C256BA-3222-444C-8F85-4D21442278A4}">
      <dgm:prSet/>
      <dgm:spPr/>
      <dgm:t>
        <a:bodyPr/>
        <a:lstStyle/>
        <a:p>
          <a:endParaRPr lang="en-US"/>
        </a:p>
      </dgm:t>
    </dgm:pt>
    <dgm:pt modelId="{818207E0-B0A6-F046-AA55-7C4B2D61ED5A}" type="pres">
      <dgm:prSet presAssocID="{759BFB28-07EF-4293-863A-F15D801A4D4D}" presName="linear" presStyleCnt="0">
        <dgm:presLayoutVars>
          <dgm:animLvl val="lvl"/>
          <dgm:resizeHandles val="exact"/>
        </dgm:presLayoutVars>
      </dgm:prSet>
      <dgm:spPr/>
    </dgm:pt>
    <dgm:pt modelId="{B372E55E-2569-E642-84F1-5244C854CFB3}" type="pres">
      <dgm:prSet presAssocID="{56691274-BE9B-43E1-ACEC-9B0AA81C05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816E1A-416D-4843-AB17-8E8435397144}" type="pres">
      <dgm:prSet presAssocID="{A3048D16-393D-48B7-8E54-2A7C7319F946}" presName="spacer" presStyleCnt="0"/>
      <dgm:spPr/>
    </dgm:pt>
    <dgm:pt modelId="{EFB8A364-4103-1E47-AA5D-64E1040B9B89}" type="pres">
      <dgm:prSet presAssocID="{64C12AFC-42ED-4CD6-8BA6-C0EBA0F02D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C82FCF-9A58-F448-A291-B43EB05FE684}" type="pres">
      <dgm:prSet presAssocID="{64C12AFC-42ED-4CD6-8BA6-C0EBA0F02D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594B00D-7373-1348-B55F-DB255AFC3D45}" type="presOf" srcId="{0034A615-6BDC-45EA-A790-750FED2D6455}" destId="{99C82FCF-9A58-F448-A291-B43EB05FE684}" srcOrd="0" destOrd="4" presId="urn:microsoft.com/office/officeart/2005/8/layout/vList2"/>
    <dgm:cxn modelId="{C509AC27-9EF8-48E1-9BA1-5F93FB6CB1A1}" srcId="{64C12AFC-42ED-4CD6-8BA6-C0EBA0F02D90}" destId="{52C91C27-F1E1-4054-882E-7E9C502F5BC0}" srcOrd="2" destOrd="0" parTransId="{9980678F-30BF-4AF2-A1E3-7AA0BB79FBA0}" sibTransId="{9FC92808-B6D4-4AC6-AA85-7A948FF2DFD3}"/>
    <dgm:cxn modelId="{0C447C31-E389-9A4A-A248-D17C82F779B5}" type="presOf" srcId="{64C12AFC-42ED-4CD6-8BA6-C0EBA0F02D90}" destId="{EFB8A364-4103-1E47-AA5D-64E1040B9B89}" srcOrd="0" destOrd="0" presId="urn:microsoft.com/office/officeart/2005/8/layout/vList2"/>
    <dgm:cxn modelId="{CB720534-F28C-45AA-A5E6-A48A387F8CC6}" srcId="{64C12AFC-42ED-4CD6-8BA6-C0EBA0F02D90}" destId="{716ADA7E-741F-460A-ADF5-80C8D469E5B9}" srcOrd="1" destOrd="0" parTransId="{EFEE1DD4-9BD6-428A-831C-3263A45B3104}" sibTransId="{66A4BECA-85EA-4ECF-926B-54A77ED9D701}"/>
    <dgm:cxn modelId="{60B6AA3A-D9B7-4A24-B007-C7AFF2FCFE85}" srcId="{759BFB28-07EF-4293-863A-F15D801A4D4D}" destId="{64C12AFC-42ED-4CD6-8BA6-C0EBA0F02D90}" srcOrd="1" destOrd="0" parTransId="{C4320AF2-9E36-4792-B83A-7E6F52129505}" sibTransId="{79AF4ADD-E3C5-484E-925D-88A7EB8E6780}"/>
    <dgm:cxn modelId="{DAB1414F-731D-E542-9909-0513D87B9AE1}" type="presOf" srcId="{52C91C27-F1E1-4054-882E-7E9C502F5BC0}" destId="{99C82FCF-9A58-F448-A291-B43EB05FE684}" srcOrd="0" destOrd="2" presId="urn:microsoft.com/office/officeart/2005/8/layout/vList2"/>
    <dgm:cxn modelId="{508D055B-1DE1-CB48-9499-2B8680BE666A}" type="presOf" srcId="{E6BD91B2-8A88-4D5F-BDEE-3FBD05ADE1C6}" destId="{99C82FCF-9A58-F448-A291-B43EB05FE684}" srcOrd="0" destOrd="5" presId="urn:microsoft.com/office/officeart/2005/8/layout/vList2"/>
    <dgm:cxn modelId="{3C396198-B3A6-40DF-ADA4-41E812366B48}" srcId="{64C12AFC-42ED-4CD6-8BA6-C0EBA0F02D90}" destId="{DDBEB46F-E18C-49A5-BBDA-71FB2276598E}" srcOrd="3" destOrd="0" parTransId="{D7506E2D-4287-4C91-866A-6D76FEC7259D}" sibTransId="{FB24CB39-9913-419A-8480-962D9F775D70}"/>
    <dgm:cxn modelId="{F47C8AB5-D317-6048-A3AE-BE47A27E1925}" type="presOf" srcId="{EC4E4E0C-F041-46BE-B0C0-F467F727C30B}" destId="{99C82FCF-9A58-F448-A291-B43EB05FE684}" srcOrd="0" destOrd="0" presId="urn:microsoft.com/office/officeart/2005/8/layout/vList2"/>
    <dgm:cxn modelId="{07C256BA-3222-444C-8F85-4D21442278A4}" srcId="{64C12AFC-42ED-4CD6-8BA6-C0EBA0F02D90}" destId="{E6BD91B2-8A88-4D5F-BDEE-3FBD05ADE1C6}" srcOrd="5" destOrd="0" parTransId="{00998699-3D80-454E-A091-05D82FDB4A5F}" sibTransId="{12350F26-C428-4F30-9E9E-750C4A87C643}"/>
    <dgm:cxn modelId="{F7CED7C2-534B-4870-AEDB-6A5A3E723C59}" srcId="{64C12AFC-42ED-4CD6-8BA6-C0EBA0F02D90}" destId="{EC4E4E0C-F041-46BE-B0C0-F467F727C30B}" srcOrd="0" destOrd="0" parTransId="{AB327035-3764-42DB-977A-E4D9849495B7}" sibTransId="{39A90C7B-2944-4D20-94C4-000F63D63ACC}"/>
    <dgm:cxn modelId="{DBD308C5-2687-E04D-BD27-6D83F04278EC}" type="presOf" srcId="{759BFB28-07EF-4293-863A-F15D801A4D4D}" destId="{818207E0-B0A6-F046-AA55-7C4B2D61ED5A}" srcOrd="0" destOrd="0" presId="urn:microsoft.com/office/officeart/2005/8/layout/vList2"/>
    <dgm:cxn modelId="{E6988DCC-0A86-4CF6-8286-E9090C69E24F}" srcId="{64C12AFC-42ED-4CD6-8BA6-C0EBA0F02D90}" destId="{0034A615-6BDC-45EA-A790-750FED2D6455}" srcOrd="4" destOrd="0" parTransId="{AB93530C-A06E-42B0-9996-1CCC085E104D}" sibTransId="{4E9DFEE2-75E6-41F7-9B65-CBC2C6638705}"/>
    <dgm:cxn modelId="{2351D4CD-8534-4C05-B0E0-7F314B673127}" srcId="{759BFB28-07EF-4293-863A-F15D801A4D4D}" destId="{56691274-BE9B-43E1-ACEC-9B0AA81C0587}" srcOrd="0" destOrd="0" parTransId="{D61698D7-0A4A-4A2F-8004-2E431ACD3AB4}" sibTransId="{A3048D16-393D-48B7-8E54-2A7C7319F946}"/>
    <dgm:cxn modelId="{89535EE4-CC99-254A-8770-98B73D5244A8}" type="presOf" srcId="{DDBEB46F-E18C-49A5-BBDA-71FB2276598E}" destId="{99C82FCF-9A58-F448-A291-B43EB05FE684}" srcOrd="0" destOrd="3" presId="urn:microsoft.com/office/officeart/2005/8/layout/vList2"/>
    <dgm:cxn modelId="{854E4AED-1BCA-1C44-9E1F-29194B0ED57A}" type="presOf" srcId="{716ADA7E-741F-460A-ADF5-80C8D469E5B9}" destId="{99C82FCF-9A58-F448-A291-B43EB05FE684}" srcOrd="0" destOrd="1" presId="urn:microsoft.com/office/officeart/2005/8/layout/vList2"/>
    <dgm:cxn modelId="{25E798FF-4C88-1145-8EAB-57351D757EBC}" type="presOf" srcId="{56691274-BE9B-43E1-ACEC-9B0AA81C0587}" destId="{B372E55E-2569-E642-84F1-5244C854CFB3}" srcOrd="0" destOrd="0" presId="urn:microsoft.com/office/officeart/2005/8/layout/vList2"/>
    <dgm:cxn modelId="{AE070D20-B7AC-7F4C-A712-F72705332148}" type="presParOf" srcId="{818207E0-B0A6-F046-AA55-7C4B2D61ED5A}" destId="{B372E55E-2569-E642-84F1-5244C854CFB3}" srcOrd="0" destOrd="0" presId="urn:microsoft.com/office/officeart/2005/8/layout/vList2"/>
    <dgm:cxn modelId="{0685AD3D-225D-2544-8AD3-4DCB52F3ACB5}" type="presParOf" srcId="{818207E0-B0A6-F046-AA55-7C4B2D61ED5A}" destId="{DD816E1A-416D-4843-AB17-8E8435397144}" srcOrd="1" destOrd="0" presId="urn:microsoft.com/office/officeart/2005/8/layout/vList2"/>
    <dgm:cxn modelId="{59F1DF6E-90EF-FD4A-93B1-C4C7A10C3F94}" type="presParOf" srcId="{818207E0-B0A6-F046-AA55-7C4B2D61ED5A}" destId="{EFB8A364-4103-1E47-AA5D-64E1040B9B89}" srcOrd="2" destOrd="0" presId="urn:microsoft.com/office/officeart/2005/8/layout/vList2"/>
    <dgm:cxn modelId="{8AE9B39F-DAD0-4C4C-B27D-FDD70F4A1B5F}" type="presParOf" srcId="{818207E0-B0A6-F046-AA55-7C4B2D61ED5A}" destId="{99C82FCF-9A58-F448-A291-B43EB05FE6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2E55E-2569-E642-84F1-5244C854CFB3}">
      <dsp:nvSpPr>
        <dsp:cNvPr id="0" name=""/>
        <dsp:cNvSpPr/>
      </dsp:nvSpPr>
      <dsp:spPr>
        <a:xfrm>
          <a:off x="0" y="76845"/>
          <a:ext cx="701237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Theodore Dreiser</a:t>
          </a:r>
          <a:r>
            <a:rPr lang="fr-FR" sz="2400" kern="1200"/>
            <a:t>'</a:t>
          </a:r>
          <a:r>
            <a:rPr lang="en-US" sz="2400" kern="1200"/>
            <a:t>s masterpiece </a:t>
          </a:r>
          <a:r>
            <a:rPr lang="en-US" sz="2400" i="1" kern="1200"/>
            <a:t>An American Tragedy </a:t>
          </a:r>
          <a:r>
            <a:rPr lang="en-US" sz="2400" kern="1200"/>
            <a:t>(1925) explored pitfalls of social striving</a:t>
          </a:r>
        </a:p>
      </dsp:txBody>
      <dsp:txXfrm>
        <a:off x="45235" y="122080"/>
        <a:ext cx="6921900" cy="836169"/>
      </dsp:txXfrm>
    </dsp:sp>
    <dsp:sp modelId="{EFB8A364-4103-1E47-AA5D-64E1040B9B89}">
      <dsp:nvSpPr>
        <dsp:cNvPr id="0" name=""/>
        <dsp:cNvSpPr/>
      </dsp:nvSpPr>
      <dsp:spPr>
        <a:xfrm>
          <a:off x="0" y="1072605"/>
          <a:ext cx="701237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Ernest Hemingway:</a:t>
          </a:r>
        </a:p>
      </dsp:txBody>
      <dsp:txXfrm>
        <a:off x="45235" y="1117840"/>
        <a:ext cx="6921900" cy="836169"/>
      </dsp:txXfrm>
    </dsp:sp>
    <dsp:sp modelId="{99C82FCF-9A58-F448-A291-B43EB05FE684}">
      <dsp:nvSpPr>
        <dsp:cNvPr id="0" name=""/>
        <dsp:cNvSpPr/>
      </dsp:nvSpPr>
      <dsp:spPr>
        <a:xfrm>
          <a:off x="0" y="1999245"/>
          <a:ext cx="7012370" cy="26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Among writers most affected by WWI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His hard-boiled realism typified postwar writing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i="1" kern="1200"/>
            <a:t>The Sun Also Rises </a:t>
          </a:r>
          <a:r>
            <a:rPr lang="en-US" sz="1900" kern="1200"/>
            <a:t>(1926) told of disillusioned, spiritually numb American expatriates in Europe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 </a:t>
          </a:r>
          <a:r>
            <a:rPr lang="en-US" sz="1900" i="1" kern="1200"/>
            <a:t>A Farewell to Arms </a:t>
          </a:r>
          <a:r>
            <a:rPr lang="en-US" sz="1900" kern="1200"/>
            <a:t>(1929) he turned his own war story into one of finest novels about the war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His literary successes and flamboyant personal life made him one of most famous writers in world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Won Nobel Prize in literature in 1954</a:t>
          </a:r>
        </a:p>
      </dsp:txBody>
      <dsp:txXfrm>
        <a:off x="0" y="1999245"/>
        <a:ext cx="7012370" cy="263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C7C8-0739-BF46-B623-DD9774EA7DD6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E8D17-30BE-474C-A3C6-3323A6B3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84BBFE2-610D-694E-B2D6-C9F330982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1881EF5-64CC-E940-AEE5-CEE6154FA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Bomb Blast on Wall Street,</a:t>
            </a:r>
          </a:p>
          <a:p>
            <a:r>
              <a:rPr lang="en-US" altLang="en-US" b="1"/>
              <a:t>September 1920 </a:t>
            </a:r>
            <a:r>
              <a:rPr lang="en-US" altLang="en-US"/>
              <a:t>The target of this</a:t>
            </a:r>
          </a:p>
          <a:p>
            <a:r>
              <a:rPr lang="en-US" altLang="en-US"/>
              <a:t>terrorist attack seemed to be the offices</a:t>
            </a:r>
          </a:p>
          <a:p>
            <a:r>
              <a:rPr lang="en-US" altLang="en-US"/>
              <a:t>of the haughty financier J. P. Morgan,</a:t>
            </a:r>
          </a:p>
          <a:p>
            <a:r>
              <a:rPr lang="en-US" altLang="en-US"/>
              <a:t>but no person or group claimed</a:t>
            </a:r>
          </a:p>
          <a:p>
            <a:r>
              <a:rPr lang="en-US" altLang="en-US"/>
              <a:t>responsibility for the blast, and the</a:t>
            </a:r>
          </a:p>
          <a:p>
            <a:r>
              <a:rPr lang="en-US" altLang="en-US"/>
              <a:t>victims were random financial district</a:t>
            </a:r>
          </a:p>
          <a:p>
            <a:r>
              <a:rPr lang="en-US" altLang="en-US"/>
              <a:t>employees, not the moguls of Wall</a:t>
            </a:r>
          </a:p>
          <a:p>
            <a:r>
              <a:rPr lang="en-US" altLang="en-US"/>
              <a:t>Street. The bombing fed the antiradical,</a:t>
            </a:r>
          </a:p>
          <a:p>
            <a:r>
              <a:rPr lang="en-US" altLang="en-US"/>
              <a:t>anti-immigrant mood of the</a:t>
            </a:r>
          </a:p>
          <a:p>
            <a:r>
              <a:rPr lang="en-US" altLang="en-US"/>
              <a:t>day. Federal Hall, where George</a:t>
            </a:r>
          </a:p>
          <a:p>
            <a:r>
              <a:rPr lang="en-US" altLang="en-US"/>
              <a:t>Washington was inaugurated, can be</a:t>
            </a:r>
          </a:p>
          <a:p>
            <a:r>
              <a:rPr lang="en-US" altLang="en-US"/>
              <a:t>seen at the right.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A525933-A69A-3840-A03D-C39C516DD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7F9D8E-C397-DD41-A82D-BB552BCB1838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2C006FA-4617-D745-B154-E29020955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E95CAB-09F5-9744-8E90-4F313E7DF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Klanswomen on Parade, 1928 </a:t>
            </a:r>
            <a:r>
              <a:rPr lang="en-US" altLang="en-US"/>
              <a:t>Founded in the Reconstruction era, the Ku Klux Klan enjoyed a</a:t>
            </a:r>
          </a:p>
          <a:p>
            <a:r>
              <a:rPr lang="en-US" altLang="en-US"/>
              <a:t>remarkable resurgence in the 1920s. Here women members, unmasked and unapologetic, march</a:t>
            </a:r>
          </a:p>
          <a:p>
            <a:r>
              <a:rPr lang="en-US" altLang="en-US"/>
              <a:t>down Pennsylvania Avenue under the shadow of the Capitol dome.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DF8000E-4CA9-A04D-820B-F46E0A191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18BE0B-E43C-7243-9DBE-9B7E5A04F797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66AD072-101B-8143-8102-DFA0723C2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24431F2-0867-5647-BBA4-3D84159A58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The Only Way to Handle It </a:t>
            </a:r>
            <a:r>
              <a:rPr lang="en-US" altLang="en-US"/>
              <a:t>Isolationists and nativists</a:t>
            </a:r>
          </a:p>
          <a:p>
            <a:r>
              <a:rPr lang="en-US" altLang="en-US"/>
              <a:t>succeeded in damming up the flow of immigrants to the</a:t>
            </a:r>
          </a:p>
          <a:p>
            <a:r>
              <a:rPr lang="en-US" altLang="en-US"/>
              <a:t>United States in the early 1920s. The Immigration Act of</a:t>
            </a:r>
          </a:p>
          <a:p>
            <a:r>
              <a:rPr lang="en-US" altLang="en-US"/>
              <a:t>1924 placed strict quotas on European immigrants and</a:t>
            </a:r>
          </a:p>
          <a:p>
            <a:r>
              <a:rPr lang="en-US" altLang="en-US"/>
              <a:t>completely shut out the Japanese.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0A1A4DF-9AF6-F641-B869-7353EA331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6169B4-D099-2A4C-B30D-49E67E4EA11A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69C4D63-FDBC-8846-BE48-E6E39A2F9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5817CA1-2C2F-0049-9530-5DCFE53E3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Figure 30.1 </a:t>
            </a:r>
            <a:r>
              <a:rPr lang="en-US" altLang="en-US" b="1"/>
              <a:t>Annual Immigration and the Quota Laws </a:t>
            </a:r>
            <a:r>
              <a:rPr lang="en-US" altLang="en-US"/>
              <a:t>The national-origins</a:t>
            </a:r>
          </a:p>
          <a:p>
            <a:r>
              <a:rPr lang="en-US" altLang="en-US"/>
              <a:t>quota system was abolished in 1965. Legislation in that year capped the level of</a:t>
            </a:r>
          </a:p>
          <a:p>
            <a:r>
              <a:rPr lang="en-US" altLang="en-US"/>
              <a:t>immigration at 170,000 per year but made exceptions for children, spouses, and parents</a:t>
            </a:r>
          </a:p>
          <a:p>
            <a:r>
              <a:rPr lang="en-US" altLang="en-US"/>
              <a:t>of persons already arrived. It also restricted immigration from any single country</a:t>
            </a:r>
          </a:p>
          <a:p>
            <a:r>
              <a:rPr lang="en-US" altLang="en-US"/>
              <a:t>to 20,000 people per year. The immigration laws were again significantly revised</a:t>
            </a:r>
          </a:p>
          <a:p>
            <a:r>
              <a:rPr lang="en-US" altLang="en-US"/>
              <a:t>in 1986, and changed twice more in 1990 and 1996. In the twenty-first century,</a:t>
            </a:r>
          </a:p>
          <a:p>
            <a:r>
              <a:rPr lang="en-US" altLang="en-US"/>
              <a:t>immigration laws remain highly controversial. (See pp. 887 and 1002.) © 2016 Cengage Learning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E71431D-EC27-BF44-BF7D-A0027F233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06A335-8FCF-D445-A267-83A064597AF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0E5FE42-8A04-A64D-8AC7-1886D2B88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2D34E22-0632-EF4B-B60A-51E118E50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Figure 30.2 </a:t>
            </a:r>
            <a:r>
              <a:rPr lang="en-US" altLang="en-US" b="1"/>
              <a:t>The Cost of a Model T Ford, 1908–1924</a:t>
            </a:r>
          </a:p>
          <a:p>
            <a:r>
              <a:rPr lang="en-US" altLang="en-US"/>
              <a:t>Henry Ford’s mass-production techniques cut the costs of</a:t>
            </a:r>
          </a:p>
          <a:p>
            <a:r>
              <a:rPr lang="en-US" altLang="en-US"/>
              <a:t>production dramatically and put the automobile within</a:t>
            </a:r>
          </a:p>
          <a:p>
            <a:r>
              <a:rPr lang="en-US" altLang="en-US"/>
              <a:t>reach of the workingperson’s purse. (Cost is shown in</a:t>
            </a:r>
          </a:p>
          <a:p>
            <a:r>
              <a:rPr lang="en-US" altLang="en-US"/>
              <a:t>months of labor for an employee at the average national</a:t>
            </a:r>
          </a:p>
          <a:p>
            <a:r>
              <a:rPr lang="en-US" altLang="en-US"/>
              <a:t>wage.) © 2016 Cengage Learning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6FFFB69-4FCF-B541-83BA-3892EDFEA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53BCCD-A87C-124A-9359-FD3A58C37DA8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49B86259-0953-3A41-A02B-19E201441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5A416B0-9E3A-C04C-97BC-14573956A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The Modern Woman in the Driver’s Seat </a:t>
            </a:r>
            <a:r>
              <a:rPr lang="en-US" altLang="en-US"/>
              <a:t>As part of its</a:t>
            </a:r>
          </a:p>
          <a:p>
            <a:r>
              <a:rPr lang="en-US" altLang="en-US"/>
              <a:t>effort to sell to a mass market, the Ford Motor Company</a:t>
            </a:r>
          </a:p>
          <a:p>
            <a:r>
              <a:rPr lang="en-US" altLang="en-US"/>
              <a:t>used advertising to convey that driving an automobile</a:t>
            </a:r>
          </a:p>
          <a:p>
            <a:r>
              <a:rPr lang="en-US" altLang="en-US"/>
              <a:t>was respectable for women. A woman who drove was not</a:t>
            </a:r>
          </a:p>
          <a:p>
            <a:r>
              <a:rPr lang="en-US" altLang="en-US"/>
              <a:t>only modern, but she also better fulfilled her traditional</a:t>
            </a:r>
          </a:p>
          <a:p>
            <a:r>
              <a:rPr lang="en-US" altLang="en-US"/>
              <a:t>duties as a household manager.</a:t>
            </a: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365E7156-7B3A-2B42-A91E-940B01D8A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E7083-8359-1340-B973-12451F60C8AD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2F16EC80-CF8C-4049-A42D-A3738DF5F5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70FF662A-B85F-A349-B408-6780AD46D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The Flapper </a:t>
            </a:r>
            <a:r>
              <a:rPr lang="en-US" altLang="en-US"/>
              <a:t>New dance</a:t>
            </a:r>
          </a:p>
          <a:p>
            <a:r>
              <a:rPr lang="en-US" altLang="en-US"/>
              <a:t>styles, like the “Charleston,”</a:t>
            </a:r>
          </a:p>
          <a:p>
            <a:r>
              <a:rPr lang="en-US" altLang="en-US"/>
              <a:t>flamboyantly displayed the</a:t>
            </a:r>
          </a:p>
          <a:p>
            <a:r>
              <a:rPr lang="en-US" altLang="en-US"/>
              <a:t>new social freedom of the</a:t>
            </a:r>
          </a:p>
          <a:p>
            <a:r>
              <a:rPr lang="en-US" altLang="en-US"/>
              <a:t>“flapper,” whose dress and</a:t>
            </a:r>
          </a:p>
          <a:p>
            <a:r>
              <a:rPr lang="en-US" altLang="en-US"/>
              <a:t>antics frequently flummoxed</a:t>
            </a:r>
          </a:p>
          <a:p>
            <a:r>
              <a:rPr lang="en-US" altLang="en-US"/>
              <a:t>the guardians of</a:t>
            </a:r>
          </a:p>
          <a:p>
            <a:r>
              <a:rPr lang="en-US" altLang="en-US"/>
              <a:t>respectability.</a:t>
            </a: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C09F0772-910F-4441-A1A3-6281ED0AF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7DA02B-2BDF-1346-8ED9-23F4AC0B91F7}" type="slidenum">
              <a:rPr lang="en-US" altLang="en-US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4A7897D4-1D6C-DC42-B702-275F82DF0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7F553B6C-BD67-094F-BC04-39E68116A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King Oliver’s Creole Jazz Band, Early</a:t>
            </a:r>
          </a:p>
          <a:p>
            <a:r>
              <a:rPr lang="en-US" altLang="en-US" b="1"/>
              <a:t>1920s </a:t>
            </a:r>
            <a:r>
              <a:rPr lang="en-US" altLang="en-US"/>
              <a:t>Joe “King” Oliver arrived in</a:t>
            </a:r>
          </a:p>
          <a:p>
            <a:r>
              <a:rPr lang="en-US" altLang="en-US"/>
              <a:t>Chicago from New Orleans in 1918. His</a:t>
            </a:r>
          </a:p>
          <a:p>
            <a:r>
              <a:rPr lang="en-US" altLang="en-US"/>
              <a:t>band became the first important black</a:t>
            </a:r>
          </a:p>
          <a:p>
            <a:r>
              <a:rPr lang="en-US" altLang="en-US"/>
              <a:t>jazz ensemble and made Chicago’s Royal</a:t>
            </a:r>
          </a:p>
          <a:p>
            <a:r>
              <a:rPr lang="en-US" altLang="en-US"/>
              <a:t>Garden Café a magnet for jazz lovers.</a:t>
            </a:r>
          </a:p>
          <a:p>
            <a:r>
              <a:rPr lang="en-US" altLang="en-US"/>
              <a:t>Left to right: Honoré Dutrey, trombone;</a:t>
            </a:r>
          </a:p>
          <a:p>
            <a:r>
              <a:rPr lang="en-US" altLang="en-US"/>
              <a:t>Baby Dodds, drums; “King” Oliver, cornet;</a:t>
            </a:r>
          </a:p>
          <a:p>
            <a:r>
              <a:rPr lang="en-US" altLang="en-US"/>
              <a:t>Lil Hardin, piano; Bill Johnson, banjo;</a:t>
            </a:r>
          </a:p>
          <a:p>
            <a:r>
              <a:rPr lang="en-US" altLang="en-US"/>
              <a:t>and Johnny Dodds, clarinet. Kneeling</a:t>
            </a:r>
          </a:p>
          <a:p>
            <a:r>
              <a:rPr lang="en-US" altLang="en-US"/>
              <a:t>in the foreground is the young Louis</a:t>
            </a:r>
          </a:p>
          <a:p>
            <a:r>
              <a:rPr lang="en-US" altLang="en-US"/>
              <a:t>Armstrong.</a:t>
            </a: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50389924-7B49-4240-9ED6-2D1F1B51F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EF623F-D682-154E-AEF2-6A597FE2DBA1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B6E59D-408E-AB4E-89CE-3376441B38CD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E7D4EAF-609E-EA40-AAB7-5389C022EB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02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373BA-65A4-3246-91AB-8055E4DC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404" y="1577340"/>
            <a:ext cx="6228950" cy="3703320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America in the roaring twenties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88C5C-1ECF-DF4F-921A-DEDCC62FA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en-US" sz="2800"/>
              <a:t>Chapter 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63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7EDBC41-F4EF-3C4B-9302-8E2D841B6DFE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8" b="10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EE33CA02-6425-4147-80E5-D51C121F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95" y="167495"/>
            <a:ext cx="10144260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IV. The Prohibition </a:t>
            </a:r>
            <a:r>
              <a:rPr lang="en-US" altLang="ja-JP" dirty="0">
                <a:solidFill>
                  <a:schemeClr val="tx1"/>
                </a:solidFill>
              </a:rPr>
              <a:t>“Experiment”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86EAAE9-A30E-B846-9583-B240B9F2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94" y="1204378"/>
            <a:ext cx="11996805" cy="51018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Prohibition—</a:t>
            </a:r>
          </a:p>
          <a:p>
            <a:pPr lvl="1" eaLnBrk="1" hangingPunct="1"/>
            <a:r>
              <a:rPr lang="en-US" altLang="en-US" sz="1800" dirty="0"/>
              <a:t>Last cause of progressive reform movement</a:t>
            </a:r>
          </a:p>
          <a:p>
            <a:pPr lvl="1" eaLnBrk="1" hangingPunct="1"/>
            <a:r>
              <a:rPr lang="en-US" altLang="en-US" sz="1800" b="1" dirty="0"/>
              <a:t>Eighteenth Amendment:</a:t>
            </a:r>
            <a:r>
              <a:rPr lang="en-US" altLang="en-US" sz="1800" dirty="0"/>
              <a:t> (1919): authorized prohibition (See Appendix)</a:t>
            </a:r>
          </a:p>
          <a:p>
            <a:pPr lvl="2" eaLnBrk="1" hangingPunct="1"/>
            <a:r>
              <a:rPr lang="en-US" altLang="en-US" sz="1800" dirty="0"/>
              <a:t>Implemented by </a:t>
            </a:r>
            <a:r>
              <a:rPr lang="en-US" altLang="en-US" sz="1800" b="1" dirty="0"/>
              <a:t>Volstead Act </a:t>
            </a:r>
            <a:r>
              <a:rPr lang="en-US" altLang="en-US" sz="1800" dirty="0"/>
              <a:t>passed by Congress in 1919</a:t>
            </a:r>
          </a:p>
          <a:p>
            <a:pPr lvl="2" eaLnBrk="1" hangingPunct="1"/>
            <a:r>
              <a:rPr lang="en-US" altLang="en-US" sz="1800" dirty="0"/>
              <a:t>Made world </a:t>
            </a:r>
            <a:r>
              <a:rPr lang="ja-JP" altLang="en-US" sz="1800"/>
              <a:t>“</a:t>
            </a:r>
            <a:r>
              <a:rPr lang="en-US" altLang="ja-JP" sz="1800" dirty="0"/>
              <a:t>safe for hypocrisy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2" eaLnBrk="1" hangingPunct="1"/>
            <a:r>
              <a:rPr lang="en-US" altLang="en-US" sz="1800" dirty="0"/>
              <a:t>Legal abolition of alcohol especially popular in South and West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In West, prohibition an attack on vices associated with western saloons (public drunkenness, prostitution, etc.)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Strong opposition to </a:t>
            </a:r>
            <a:r>
              <a:rPr lang="ja-JP" altLang="en-US" sz="1800">
                <a:solidFill>
                  <a:schemeClr val="tx1"/>
                </a:solidFill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</a:rPr>
              <a:t>dry</a:t>
            </a:r>
            <a:r>
              <a:rPr lang="ja-JP" altLang="en-US" sz="1800">
                <a:solidFill>
                  <a:schemeClr val="tx1"/>
                </a:solidFill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</a:rPr>
              <a:t> amendment in larger eastern cities</a:t>
            </a:r>
          </a:p>
          <a:p>
            <a:pPr lvl="3"/>
            <a:r>
              <a:rPr lang="en-US" altLang="en-US" sz="1800" dirty="0">
                <a:solidFill>
                  <a:schemeClr val="tx1"/>
                </a:solidFill>
              </a:rPr>
              <a:t>Especially for </a:t>
            </a:r>
            <a:r>
              <a:rPr lang="ja-JP" altLang="en-US" sz="1800">
                <a:solidFill>
                  <a:schemeClr val="tx1"/>
                </a:solidFill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</a:rPr>
              <a:t>wet</a:t>
            </a:r>
            <a:r>
              <a:rPr lang="ja-JP" altLang="en-US" sz="1800">
                <a:solidFill>
                  <a:schemeClr val="tx1"/>
                </a:solidFill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</a:rPr>
              <a:t> foreign-born people</a:t>
            </a:r>
          </a:p>
          <a:p>
            <a:pPr lvl="3"/>
            <a:r>
              <a:rPr lang="en-US" altLang="en-US" sz="1800" dirty="0">
                <a:solidFill>
                  <a:schemeClr val="tx1"/>
                </a:solidFill>
              </a:rPr>
              <a:t>Sociability built around drinking</a:t>
            </a:r>
          </a:p>
          <a:p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615AF761-3C5A-5C4D-A163-8C00F9B8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000">
                <a:solidFill>
                  <a:srgbClr val="FFFFFF"/>
                </a:solidFill>
              </a:rPr>
              <a:t>IV. The Prohibition </a:t>
            </a:r>
            <a:r>
              <a:rPr lang="ja-JP" altLang="en-US" sz="3000">
                <a:solidFill>
                  <a:srgbClr val="FFFFFF"/>
                </a:solidFill>
              </a:rPr>
              <a:t>“</a:t>
            </a:r>
            <a:r>
              <a:rPr lang="en-US" altLang="ja-JP" sz="3000">
                <a:solidFill>
                  <a:srgbClr val="FFFFFF"/>
                </a:solidFill>
              </a:rPr>
              <a:t>Experiment</a:t>
            </a:r>
            <a:r>
              <a:rPr lang="ja-JP" altLang="en-US" sz="3000">
                <a:solidFill>
                  <a:srgbClr val="FFFFFF"/>
                </a:solidFill>
              </a:rPr>
              <a:t>”</a:t>
            </a:r>
            <a:br>
              <a:rPr lang="en-US" altLang="ja-JP" sz="3000">
                <a:solidFill>
                  <a:srgbClr val="FFFFFF"/>
                </a:solidFill>
              </a:rPr>
            </a:br>
            <a:r>
              <a:rPr lang="en-US" altLang="ja-JP" sz="3000">
                <a:solidFill>
                  <a:srgbClr val="FFFFFF"/>
                </a:solidFill>
              </a:rPr>
              <a:t>(cont.)</a:t>
            </a: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9E101FE-7BDA-3A4A-A6DD-B6A8BE8C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06" y="335998"/>
            <a:ext cx="7805439" cy="6036324"/>
          </a:xfrm>
        </p:spPr>
        <p:txBody>
          <a:bodyPr anchor="ctr">
            <a:normAutofit fontScale="92500" lnSpcReduction="20000"/>
          </a:bodyPr>
          <a:lstStyle/>
          <a:p>
            <a:pPr lvl="2"/>
            <a:r>
              <a:rPr lang="en-US" altLang="en-US" sz="1900" dirty="0"/>
              <a:t>Most Americans assumed prohibition had come to stay</a:t>
            </a:r>
          </a:p>
          <a:p>
            <a:pPr lvl="2"/>
            <a:r>
              <a:rPr lang="en-US" altLang="en-US" sz="1900" dirty="0"/>
              <a:t>Prohibitionists naïve:</a:t>
            </a:r>
          </a:p>
          <a:p>
            <a:pPr lvl="3"/>
            <a:r>
              <a:rPr lang="en-US" altLang="en-US" sz="1900" dirty="0"/>
              <a:t>Overlooked tenacious American tradition of strong drink </a:t>
            </a:r>
          </a:p>
          <a:p>
            <a:pPr lvl="3"/>
            <a:r>
              <a:rPr lang="en-US" altLang="en-US" sz="1900" dirty="0"/>
              <a:t>Overlooked weak control by central government, especially over private lives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Federal government had never satisfactorily enforced a law that majority of people or strong minority rejected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Lawmakers could not legislate away thirst</a:t>
            </a:r>
          </a:p>
          <a:p>
            <a:pPr lvl="2"/>
            <a:r>
              <a:rPr lang="en-US" altLang="en-US" sz="1900" dirty="0">
                <a:solidFill>
                  <a:srgbClr val="000000"/>
                </a:solidFill>
              </a:rPr>
              <a:t>Peculiar conditions hampered enforcement: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Wisdom of further self-denial after war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Slaking thirst became cherished personal liberty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Wets believed way to repeal was to violate law on large scale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Solders complained prohibition </a:t>
            </a:r>
            <a:r>
              <a:rPr lang="ja-JP" altLang="en-US" sz="1900">
                <a:solidFill>
                  <a:srgbClr val="000000"/>
                </a:solidFill>
              </a:rPr>
              <a:t>“</a:t>
            </a:r>
            <a:r>
              <a:rPr lang="en-US" altLang="ja-JP" sz="1900" dirty="0">
                <a:solidFill>
                  <a:srgbClr val="000000"/>
                </a:solidFill>
              </a:rPr>
              <a:t>put over</a:t>
            </a:r>
            <a:r>
              <a:rPr lang="ja-JP" altLang="en-US" sz="1900">
                <a:solidFill>
                  <a:srgbClr val="000000"/>
                </a:solidFill>
              </a:rPr>
              <a:t>”</a:t>
            </a:r>
            <a:r>
              <a:rPr lang="en-US" altLang="ja-JP" sz="1900" dirty="0">
                <a:solidFill>
                  <a:srgbClr val="000000"/>
                </a:solidFill>
              </a:rPr>
              <a:t> on them while they were </a:t>
            </a:r>
            <a:r>
              <a:rPr lang="ja-JP" altLang="en-US" sz="1900">
                <a:solidFill>
                  <a:srgbClr val="000000"/>
                </a:solidFill>
              </a:rPr>
              <a:t>“</a:t>
            </a:r>
            <a:r>
              <a:rPr lang="en-US" altLang="ja-JP" sz="1900" dirty="0">
                <a:solidFill>
                  <a:srgbClr val="000000"/>
                </a:solidFill>
              </a:rPr>
              <a:t>over there</a:t>
            </a:r>
            <a:r>
              <a:rPr lang="ja-JP" altLang="en-US" sz="1900">
                <a:solidFill>
                  <a:srgbClr val="000000"/>
                </a:solidFill>
              </a:rPr>
              <a:t>”</a:t>
            </a:r>
            <a:endParaRPr lang="en-US" altLang="ja-JP" sz="1900" dirty="0">
              <a:solidFill>
                <a:srgbClr val="000000"/>
              </a:solidFill>
            </a:endParaRP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Workers bemoaned loss of cheap beer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Flaming youth thought it </a:t>
            </a:r>
            <a:r>
              <a:rPr lang="ja-JP" altLang="en-US" sz="1900">
                <a:solidFill>
                  <a:srgbClr val="000000"/>
                </a:solidFill>
              </a:rPr>
              <a:t>“</a:t>
            </a:r>
            <a:r>
              <a:rPr lang="en-US" altLang="ja-JP" sz="1900" dirty="0">
                <a:solidFill>
                  <a:srgbClr val="000000"/>
                </a:solidFill>
              </a:rPr>
              <a:t>smart</a:t>
            </a:r>
            <a:r>
              <a:rPr lang="ja-JP" altLang="en-US" sz="1900">
                <a:solidFill>
                  <a:srgbClr val="000000"/>
                </a:solidFill>
              </a:rPr>
              <a:t>”</a:t>
            </a:r>
            <a:r>
              <a:rPr lang="en-US" altLang="ja-JP" sz="1900" dirty="0">
                <a:solidFill>
                  <a:srgbClr val="000000"/>
                </a:solidFill>
              </a:rPr>
              <a:t> to swill bootleg liquor</a:t>
            </a:r>
          </a:p>
          <a:p>
            <a:pPr lvl="3"/>
            <a:r>
              <a:rPr lang="en-US" altLang="en-US" sz="1900" dirty="0">
                <a:solidFill>
                  <a:srgbClr val="000000"/>
                </a:solidFill>
              </a:rPr>
              <a:t>Millions of older citizens found forbidden fruit fascinating as they engaged in </a:t>
            </a:r>
            <a:r>
              <a:rPr lang="ja-JP" altLang="en-US" sz="1900">
                <a:solidFill>
                  <a:srgbClr val="000000"/>
                </a:solidFill>
              </a:rPr>
              <a:t>“</a:t>
            </a:r>
            <a:r>
              <a:rPr lang="en-US" altLang="ja-JP" sz="1900" dirty="0">
                <a:solidFill>
                  <a:srgbClr val="000000"/>
                </a:solidFill>
              </a:rPr>
              <a:t>bar hunts</a:t>
            </a:r>
            <a:r>
              <a:rPr lang="ja-JP" altLang="en-US" sz="1900">
                <a:solidFill>
                  <a:srgbClr val="000000"/>
                </a:solidFill>
              </a:rPr>
              <a:t>”</a:t>
            </a:r>
            <a:endParaRPr lang="en-US" altLang="en-US" sz="1900" dirty="0">
              <a:solidFill>
                <a:srgbClr val="000000"/>
              </a:solidFill>
            </a:endParaRPr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C42722A9-09CE-DD46-BAA2-A9FBE7F3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000">
                <a:solidFill>
                  <a:srgbClr val="FFFFFF"/>
                </a:solidFill>
              </a:rPr>
              <a:t>IV. The Prohibition </a:t>
            </a:r>
            <a:r>
              <a:rPr lang="ja-JP" altLang="en-US" sz="3000">
                <a:solidFill>
                  <a:srgbClr val="FFFFFF"/>
                </a:solidFill>
              </a:rPr>
              <a:t>“</a:t>
            </a:r>
            <a:r>
              <a:rPr lang="en-US" altLang="ja-JP" sz="3000">
                <a:solidFill>
                  <a:srgbClr val="FFFFFF"/>
                </a:solidFill>
              </a:rPr>
              <a:t>Experiment</a:t>
            </a:r>
            <a:r>
              <a:rPr lang="ja-JP" altLang="en-US" sz="3000">
                <a:solidFill>
                  <a:srgbClr val="FFFFFF"/>
                </a:solidFill>
              </a:rPr>
              <a:t>”</a:t>
            </a:r>
            <a:br>
              <a:rPr lang="en-US" altLang="ja-JP" sz="3000">
                <a:solidFill>
                  <a:srgbClr val="FFFFFF"/>
                </a:solidFill>
              </a:rPr>
            </a:br>
            <a:r>
              <a:rPr lang="en-US" altLang="ja-JP" sz="3000">
                <a:solidFill>
                  <a:srgbClr val="FFFFFF"/>
                </a:solidFill>
              </a:rPr>
              <a:t>(cont.)</a:t>
            </a: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85EF8D81-544A-A844-A3E8-F99E9596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06" y="485678"/>
            <a:ext cx="7836969" cy="6372322"/>
          </a:xfrm>
        </p:spPr>
        <p:txBody>
          <a:bodyPr anchor="ctr">
            <a:normAutofit/>
          </a:bodyPr>
          <a:lstStyle/>
          <a:p>
            <a:pPr lvl="2"/>
            <a:r>
              <a:rPr lang="en-US" altLang="en-US" sz="1800" dirty="0"/>
              <a:t>Might have been more successful if there had been large army of enforcement officials</a:t>
            </a:r>
          </a:p>
          <a:p>
            <a:pPr lvl="3"/>
            <a:r>
              <a:rPr lang="en-US" altLang="en-US" sz="1800" dirty="0"/>
              <a:t>Federal agencies understaffed</a:t>
            </a:r>
          </a:p>
          <a:p>
            <a:pPr lvl="3"/>
            <a:r>
              <a:rPr lang="en-US" altLang="en-US" sz="1800" dirty="0"/>
              <a:t>Underpaid snoopers susceptible to bribery</a:t>
            </a:r>
          </a:p>
          <a:p>
            <a:pPr lvl="2"/>
            <a:r>
              <a:rPr lang="en-US" altLang="en-US" sz="1800" dirty="0"/>
              <a:t>Prohibition simply did not prohibit:</a:t>
            </a:r>
          </a:p>
          <a:p>
            <a:pPr lvl="3"/>
            <a:r>
              <a:rPr lang="ja-JP" altLang="en-US" sz="1800"/>
              <a:t>“</a:t>
            </a:r>
            <a:r>
              <a:rPr lang="en-US" altLang="ja-JP" sz="1800" dirty="0"/>
              <a:t>Men only</a:t>
            </a:r>
            <a:r>
              <a:rPr lang="ja-JP" altLang="en-US" sz="1800"/>
              <a:t>”</a:t>
            </a:r>
            <a:r>
              <a:rPr lang="en-US" altLang="ja-JP" sz="1800" dirty="0"/>
              <a:t> corner saloons replaced by </a:t>
            </a:r>
            <a:r>
              <a:rPr lang="ja-JP" altLang="en-US" sz="1800"/>
              <a:t>“</a:t>
            </a:r>
            <a:r>
              <a:rPr lang="en-US" altLang="ja-JP" sz="1800" dirty="0"/>
              <a:t>speakeasies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3"/>
            <a:r>
              <a:rPr lang="en-US" altLang="en-US" sz="1800" dirty="0"/>
              <a:t>Hard liquor drunk by men and women</a:t>
            </a:r>
          </a:p>
          <a:p>
            <a:pPr lvl="3"/>
            <a:r>
              <a:rPr lang="en-US" altLang="en-US" sz="1800" dirty="0"/>
              <a:t>Zeal of American prohibition agents strained relations with Canada</a:t>
            </a:r>
          </a:p>
          <a:p>
            <a:pPr lvl="3"/>
            <a:r>
              <a:rPr lang="en-US" altLang="en-US" sz="1800" dirty="0">
                <a:solidFill>
                  <a:srgbClr val="000000"/>
                </a:solidFill>
              </a:rPr>
              <a:t>Worst of homemade </a:t>
            </a: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</a:rPr>
              <a:t>rotgut</a:t>
            </a:r>
            <a:r>
              <a:rPr lang="ja-JP" altLang="en-US" sz="1800">
                <a:solidFill>
                  <a:srgbClr val="000000"/>
                </a:solidFill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</a:rPr>
              <a:t> produced blindness, even death</a:t>
            </a:r>
          </a:p>
          <a:p>
            <a:pPr lvl="4"/>
            <a:r>
              <a:rPr lang="en-US" altLang="en-US" sz="1800" dirty="0">
                <a:solidFill>
                  <a:srgbClr val="000000"/>
                </a:solidFill>
              </a:rPr>
              <a:t>Bootlegger worked in partnership with undertaker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</a:rPr>
              <a:t>Yet </a:t>
            </a: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</a:rPr>
              <a:t>noble experiment</a:t>
            </a:r>
            <a:r>
              <a:rPr lang="ja-JP" altLang="en-US" sz="1800">
                <a:solidFill>
                  <a:srgbClr val="000000"/>
                </a:solidFill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</a:rPr>
              <a:t> not entirely a failure:</a:t>
            </a:r>
          </a:p>
          <a:p>
            <a:pPr lvl="3"/>
            <a:r>
              <a:rPr lang="en-US" altLang="en-US" sz="1800" dirty="0">
                <a:solidFill>
                  <a:srgbClr val="000000"/>
                </a:solidFill>
              </a:rPr>
              <a:t>Bank savings increased</a:t>
            </a:r>
          </a:p>
          <a:p>
            <a:pPr lvl="3"/>
            <a:r>
              <a:rPr lang="en-US" altLang="en-US" sz="1800" dirty="0">
                <a:solidFill>
                  <a:srgbClr val="000000"/>
                </a:solidFill>
              </a:rPr>
              <a:t>Absenteeism in industry decreased</a:t>
            </a:r>
          </a:p>
          <a:p>
            <a:pPr lvl="3"/>
            <a:r>
              <a:rPr lang="en-US" altLang="en-US" sz="1800" dirty="0">
                <a:solidFill>
                  <a:srgbClr val="000000"/>
                </a:solidFill>
              </a:rPr>
              <a:t>Death from alcoholism and cirrhosis declined</a:t>
            </a:r>
          </a:p>
          <a:p>
            <a:pPr lvl="3"/>
            <a:r>
              <a:rPr lang="en-US" altLang="en-US" sz="1800" dirty="0">
                <a:solidFill>
                  <a:srgbClr val="000000"/>
                </a:solidFill>
              </a:rPr>
              <a:t>Less alcohol consumed than in days before prohibition</a:t>
            </a:r>
            <a:endParaRPr lang="en-US" altLang="en-US" sz="1800" dirty="0"/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EF1971E0-2A5D-2643-A744-5C0C1971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4122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V. The Golden Age of Gangsterism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D1DA8F4-B6C2-9D4E-820A-438DBD61B3B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r="27320" b="1"/>
          <a:stretch/>
        </p:blipFill>
        <p:spPr bwMode="auto">
          <a:xfrm>
            <a:off x="20" y="10"/>
            <a:ext cx="4131713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DFCF890-6528-FB45-9BC9-8B60A1DF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3" y="1114425"/>
            <a:ext cx="7157866" cy="5541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Prohibition spawned shocking crimes:</a:t>
            </a:r>
          </a:p>
          <a:p>
            <a:pPr lvl="1" eaLnBrk="1" hangingPunct="1"/>
            <a:r>
              <a:rPr lang="en-US" altLang="en-US" sz="1800" dirty="0"/>
              <a:t>Profits of illegal alcohol led to bribery of police</a:t>
            </a:r>
          </a:p>
          <a:p>
            <a:pPr lvl="1" eaLnBrk="1" hangingPunct="1"/>
            <a:r>
              <a:rPr lang="en-US" altLang="en-US" sz="1800" dirty="0"/>
              <a:t>Violent wars in big cities between rival gangs</a:t>
            </a:r>
          </a:p>
          <a:p>
            <a:pPr lvl="2" eaLnBrk="1" hangingPunct="1"/>
            <a:r>
              <a:rPr lang="en-US" altLang="en-US" sz="1800" dirty="0"/>
              <a:t>Rival triggerman </a:t>
            </a:r>
            <a:r>
              <a:rPr lang="ja-JP" altLang="en-US" sz="1800"/>
              <a:t>“</a:t>
            </a:r>
            <a:r>
              <a:rPr lang="en-US" altLang="ja-JP" sz="1800" dirty="0"/>
              <a:t>erased</a:t>
            </a:r>
            <a:r>
              <a:rPr lang="ja-JP" altLang="en-US" sz="1800"/>
              <a:t>”</a:t>
            </a:r>
            <a:r>
              <a:rPr lang="en-US" altLang="ja-JP" sz="1800" dirty="0"/>
              <a:t> bootlegging competitors</a:t>
            </a:r>
          </a:p>
          <a:p>
            <a:pPr lvl="2" eaLnBrk="1" hangingPunct="1"/>
            <a:r>
              <a:rPr lang="en-US" altLang="en-US" sz="1800" dirty="0"/>
              <a:t>Chicago (1920s):  500 mobsters murdered</a:t>
            </a:r>
          </a:p>
          <a:p>
            <a:pPr lvl="2" eaLnBrk="1" hangingPunct="1"/>
            <a:r>
              <a:rPr lang="en-US" altLang="en-US" sz="1800" dirty="0"/>
              <a:t>Arrests few and convictions fewer</a:t>
            </a:r>
          </a:p>
          <a:p>
            <a:pPr lvl="2" eaLnBrk="1" hangingPunct="1"/>
            <a:r>
              <a:rPr lang="en-US" altLang="en-US" sz="1800" dirty="0"/>
              <a:t>Chicago most spectacular example of lawlessness:</a:t>
            </a:r>
          </a:p>
          <a:p>
            <a:pPr lvl="3" eaLnBrk="1" hangingPunct="1"/>
            <a:r>
              <a:rPr lang="en-US" altLang="en-US" sz="1800" dirty="0"/>
              <a:t>1925 </a:t>
            </a:r>
            <a:r>
              <a:rPr lang="ja-JP" altLang="en-US" sz="1800"/>
              <a:t>“</a:t>
            </a:r>
            <a:r>
              <a:rPr lang="en-US" altLang="ja-JP" sz="1800" dirty="0"/>
              <a:t>Scarface</a:t>
            </a:r>
            <a:r>
              <a:rPr lang="ja-JP" altLang="en-US" sz="1800"/>
              <a:t>”</a:t>
            </a:r>
            <a:r>
              <a:rPr lang="en-US" altLang="ja-JP" sz="1800" dirty="0"/>
              <a:t> Al Capone began six years of gang warfare</a:t>
            </a:r>
          </a:p>
          <a:p>
            <a:pPr lvl="3" eaLnBrk="1" hangingPunct="1"/>
            <a:r>
              <a:rPr lang="en-US" altLang="en-US" sz="1800" dirty="0"/>
              <a:t>Zoomed through streets in armor-plated car with bulletproof windows</a:t>
            </a:r>
          </a:p>
          <a:p>
            <a:pPr lvl="3"/>
            <a:r>
              <a:rPr lang="en-US" altLang="ja-JP" sz="1800" dirty="0">
                <a:solidFill>
                  <a:srgbClr val="000000"/>
                </a:solidFill>
              </a:rPr>
              <a:t>“Public Enemy Number One” could not be convicted of massacre on St. Valentine</a:t>
            </a:r>
            <a:r>
              <a:rPr lang="fr-FR" altLang="ja-JP" sz="1800" dirty="0">
                <a:solidFill>
                  <a:srgbClr val="000000"/>
                </a:solidFill>
              </a:rPr>
              <a:t>'</a:t>
            </a:r>
            <a:r>
              <a:rPr lang="en-US" altLang="ja-JP" sz="1800" dirty="0">
                <a:solidFill>
                  <a:srgbClr val="000000"/>
                </a:solidFill>
              </a:rPr>
              <a:t>s Day 1929 o</a:t>
            </a:r>
            <a:r>
              <a:rPr lang="en-US" altLang="en-US" sz="1800" dirty="0">
                <a:solidFill>
                  <a:srgbClr val="000000"/>
                </a:solidFill>
              </a:rPr>
              <a:t>f seven unarmed members of rival gang</a:t>
            </a:r>
          </a:p>
          <a:p>
            <a:pPr lvl="4"/>
            <a:r>
              <a:rPr lang="en-US" altLang="en-US" sz="1800" dirty="0">
                <a:solidFill>
                  <a:srgbClr val="000000"/>
                </a:solidFill>
              </a:rPr>
              <a:t>After serving 11 years at Alcatraz for income tax evasion, Capone released as syphilitic wreck</a:t>
            </a:r>
          </a:p>
          <a:p>
            <a:pPr lvl="3" eaLnBrk="1" hangingPunct="1"/>
            <a:endParaRPr lang="en-US" alt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9A0CA8D0-0B76-2842-98A4-3E05B8EE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V. The Golden Age of Gangsterism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D96512C-8DDC-AF4E-A5C5-18090C6F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485678"/>
            <a:ext cx="6108179" cy="5888772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altLang="en-US" sz="2400" dirty="0"/>
              <a:t>Gangsters moved into other profitable and illicit activities:</a:t>
            </a:r>
          </a:p>
          <a:p>
            <a:pPr lvl="3"/>
            <a:r>
              <a:rPr lang="en-US" altLang="en-US" sz="2000" dirty="0"/>
              <a:t>Prostitution, gambling, narcotics</a:t>
            </a:r>
          </a:p>
          <a:p>
            <a:pPr lvl="3"/>
            <a:r>
              <a:rPr lang="en-US" altLang="en-US" sz="2000" dirty="0"/>
              <a:t>Honest merchants forced to pay</a:t>
            </a:r>
            <a:r>
              <a:rPr lang="ja-JP" altLang="en-US" sz="2000"/>
              <a:t>“</a:t>
            </a:r>
            <a:r>
              <a:rPr lang="en-US" altLang="ja-JP" sz="2000" dirty="0"/>
              <a:t>protection money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3"/>
            <a:r>
              <a:rPr lang="en-US" altLang="en-US" sz="2000" b="1" dirty="0"/>
              <a:t>Racketeers </a:t>
            </a:r>
            <a:r>
              <a:rPr lang="en-US" altLang="en-US" sz="2000" dirty="0"/>
              <a:t>invaded ranks of local labor unions as organizers and promoters</a:t>
            </a:r>
          </a:p>
          <a:p>
            <a:pPr lvl="3"/>
            <a:r>
              <a:rPr lang="en-US" altLang="en-US" sz="2000" dirty="0"/>
              <a:t>Organized crime came to be one of nation</a:t>
            </a:r>
            <a:r>
              <a:rPr lang="fr-FR" altLang="ja-JP" sz="2000" dirty="0"/>
              <a:t>'</a:t>
            </a:r>
            <a:r>
              <a:rPr lang="en-US" altLang="en-US" sz="2000" dirty="0"/>
              <a:t>s biggest businesses</a:t>
            </a:r>
          </a:p>
          <a:p>
            <a:pPr lvl="3"/>
            <a:r>
              <a:rPr lang="en-US" altLang="en-US" sz="2000" dirty="0"/>
              <a:t>By 1930, annual </a:t>
            </a:r>
            <a:r>
              <a:rPr lang="ja-JP" altLang="en-US" sz="2000"/>
              <a:t>“</a:t>
            </a:r>
            <a:r>
              <a:rPr lang="en-US" altLang="ja-JP" sz="2000" dirty="0"/>
              <a:t>take</a:t>
            </a:r>
            <a:r>
              <a:rPr lang="ja-JP" altLang="en-US" sz="2000"/>
              <a:t>”</a:t>
            </a:r>
            <a:r>
              <a:rPr lang="en-US" altLang="ja-JP" sz="2000" dirty="0"/>
              <a:t> of underworld $12 to $18 billion</a:t>
            </a:r>
          </a:p>
          <a:p>
            <a:pPr lvl="2"/>
            <a:r>
              <a:rPr lang="en-US" altLang="en-US" sz="2000" dirty="0"/>
              <a:t>Criminal callousness sank to new depths in 1923:</a:t>
            </a:r>
          </a:p>
          <a:p>
            <a:pPr lvl="3"/>
            <a:r>
              <a:rPr lang="en-US" altLang="en-US" sz="2000" dirty="0"/>
              <a:t>Kidnapping for ransom and eventual murder of infant son of aviator-hero Charles A Lindbergh</a:t>
            </a:r>
          </a:p>
          <a:p>
            <a:pPr lvl="3"/>
            <a:r>
              <a:rPr lang="en-US" altLang="en-US" sz="2000" dirty="0"/>
              <a:t>Congress passed Lindbergh Law: making interstate abduction in certain circumstances a death-penalty offense</a:t>
            </a:r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B3C5D3E4-AB14-124D-BF56-88CF7F54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altLang="en-US" sz="2200">
                <a:solidFill>
                  <a:srgbClr val="FFFFFF"/>
                </a:solidFill>
              </a:rPr>
              <a:t>VI. Monkey Business in Tennessee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B07B72C-2F13-4F46-8960-0B1F1DD0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ja-JP" altLang="en-US" sz="1600">
                <a:solidFill>
                  <a:srgbClr val="FFFFFF"/>
                </a:solidFill>
              </a:rPr>
              <a:t>“</a:t>
            </a:r>
            <a:r>
              <a:rPr lang="en-US" altLang="ja-JP" sz="1600">
                <a:solidFill>
                  <a:srgbClr val="FFFFFF"/>
                </a:solidFill>
              </a:rPr>
              <a:t>Monkey Trial</a:t>
            </a:r>
            <a:r>
              <a:rPr lang="ja-JP" altLang="en-US" sz="1600">
                <a:solidFill>
                  <a:srgbClr val="FFFFFF"/>
                </a:solidFill>
              </a:rPr>
              <a:t>”</a:t>
            </a:r>
            <a:r>
              <a:rPr lang="en-US" altLang="ja-JP" sz="160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altLang="en-US">
                <a:solidFill>
                  <a:srgbClr val="FFFFFF"/>
                </a:solidFill>
              </a:rPr>
              <a:t>In 1925, Dayton high-school biology teacher John T. Scopes indicted for teaching evolution</a:t>
            </a:r>
          </a:p>
          <a:p>
            <a:pPr lvl="2"/>
            <a:r>
              <a:rPr lang="en-US" altLang="en-US" sz="1600">
                <a:solidFill>
                  <a:srgbClr val="FFFFFF"/>
                </a:solidFill>
              </a:rPr>
              <a:t>Defended by nationally renowned attorneys</a:t>
            </a:r>
          </a:p>
          <a:p>
            <a:pPr lvl="1"/>
            <a:r>
              <a:rPr lang="en-US" altLang="en-US">
                <a:solidFill>
                  <a:srgbClr val="FFFFFF"/>
                </a:solidFill>
              </a:rPr>
              <a:t>William Jennings Bryan made to appear foolish by famed criminal lawyer Clarence Darrow</a:t>
            </a:r>
          </a:p>
          <a:p>
            <a:pPr lvl="2"/>
            <a:r>
              <a:rPr lang="en-US" altLang="en-US" sz="1600">
                <a:solidFill>
                  <a:srgbClr val="FFFFFF"/>
                </a:solidFill>
              </a:rPr>
              <a:t>Five days after trial, Bryan died of stroke</a:t>
            </a:r>
          </a:p>
          <a:p>
            <a:pPr lvl="2"/>
            <a:endParaRPr lang="en-US" altLang="en-US" sz="1600">
              <a:solidFill>
                <a:srgbClr val="FFFFFF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BFBFC4B-79DC-2B44-9F0A-5F08AF6DAF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800" y="982170"/>
            <a:ext cx="6866506" cy="48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D9EE6F02-BDC9-A743-84EF-F60E2071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VI. Monkey Business in Tennessee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6DB2FDDA-102E-144B-A9BC-8148AE4A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r>
              <a:rPr lang="en-US" altLang="en-US" sz="2000" dirty="0"/>
              <a:t>Historic clash between theology and biology proved inconclusive:</a:t>
            </a:r>
          </a:p>
          <a:p>
            <a:pPr lvl="1"/>
            <a:r>
              <a:rPr lang="en-US" altLang="en-US" sz="2000" dirty="0"/>
              <a:t>Scopes found guilty and fined $100</a:t>
            </a:r>
          </a:p>
          <a:p>
            <a:pPr lvl="1"/>
            <a:r>
              <a:rPr lang="en-US" altLang="en-US" sz="2000" dirty="0"/>
              <a:t>Tennessee supreme court upheld law, but set aside fine on technicality</a:t>
            </a:r>
          </a:p>
          <a:p>
            <a:pPr lvl="1"/>
            <a:r>
              <a:rPr lang="en-US" altLang="en-US" sz="2000" dirty="0"/>
              <a:t>Fundamentalists won only hollow victory</a:t>
            </a:r>
          </a:p>
          <a:p>
            <a:pPr lvl="2"/>
            <a:r>
              <a:rPr lang="en-US" altLang="en-US" sz="2000" b="1" dirty="0"/>
              <a:t>Fundamentalism</a:t>
            </a:r>
            <a:r>
              <a:rPr lang="en-US" altLang="en-US" sz="2000" dirty="0"/>
              <a:t> (emphasis on literal reading of Bible)</a:t>
            </a:r>
          </a:p>
          <a:p>
            <a:pPr lvl="3"/>
            <a:r>
              <a:rPr lang="en-US" altLang="en-US" sz="2000" dirty="0"/>
              <a:t>Remained vibrant force in American spiritual life</a:t>
            </a:r>
          </a:p>
          <a:p>
            <a:pPr lvl="3"/>
            <a:r>
              <a:rPr lang="en-US" altLang="en-US" sz="2000" dirty="0"/>
              <a:t>Strong in Baptist Church and rapidly growing Churches of Christ, organized in 1906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A2558-D0C6-7D4A-A348-4D8BD48E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  <a:ea typeface="+mj-ea"/>
                <a:cs typeface="+mj-cs"/>
              </a:rPr>
              <a:t>VII. The Mass-Consumption Economy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1D673357-7EA8-914F-B93D-A88269B7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Prosperity put 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>
                <a:solidFill>
                  <a:schemeClr val="accent2">
                    <a:lumMod val="50000"/>
                  </a:schemeClr>
                </a:solidFill>
              </a:rPr>
              <a:t>roar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>
                <a:solidFill>
                  <a:schemeClr val="accent2">
                    <a:lumMod val="50000"/>
                  </a:schemeClr>
                </a:solidFill>
              </a:rPr>
              <a:t> into twenties:</a:t>
            </a:r>
          </a:p>
          <a:p>
            <a:pPr lvl="1" eaLnBrk="1" hangingPunct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Recent war and Treasury Secretary Andrew Mellon</a:t>
            </a:r>
            <a:r>
              <a:rPr lang="fr-FR" altLang="ja-JP" sz="2000">
                <a:solidFill>
                  <a:schemeClr val="accent2">
                    <a:lumMod val="50000"/>
                  </a:schemeClr>
                </a:solidFill>
              </a:rPr>
              <a:t>'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s tax policies:</a:t>
            </a:r>
          </a:p>
          <a:p>
            <a:pPr lvl="2" eaLnBrk="1" hangingPunct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Favored rapid expansion of capital investment</a:t>
            </a:r>
          </a:p>
          <a:p>
            <a:pPr lvl="2" eaLnBrk="1" hangingPunct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New machinery increased productivity</a:t>
            </a:r>
          </a:p>
          <a:p>
            <a:pPr lvl="2" eaLnBrk="1" hangingPunct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Assembly-line production reached perfection by Henry Ford</a:t>
            </a:r>
            <a:r>
              <a:rPr lang="fr-FR" altLang="ja-JP" sz="2000">
                <a:solidFill>
                  <a:schemeClr val="accent2">
                    <a:lumMod val="50000"/>
                  </a:schemeClr>
                </a:solidFill>
              </a:rPr>
              <a:t>'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s factories where a finished automobile emerged every ten seconds</a:t>
            </a:r>
          </a:p>
          <a:p>
            <a:pPr lvl="2" eaLnBrk="1" hangingPunct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New industries sprouted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C830FEC5-CB06-E841-9221-771AE80C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VII. The Mass-Consumption Economy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297F-953C-6D4E-B5C2-8BA827C22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444" y="2228002"/>
            <a:ext cx="5422390" cy="431994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Automobile: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Now became carriage of common citizen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By 1930 Americans owned almost 30 million cars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Created shift in character of economy: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American manufacturers 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Mastered problems of production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Shifted focus to consumption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Could they find mass markets for goods?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+mn-cs"/>
              </a:rPr>
              <a:t>New arm of American commerce came into being:</a:t>
            </a:r>
          </a:p>
          <a:p>
            <a:pPr marL="914400" lvl="2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529E9C-92AA-F546-B63F-0888DBAEC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710" y="2571450"/>
            <a:ext cx="6390290" cy="3633047"/>
          </a:xfrm>
        </p:spPr>
        <p:txBody>
          <a:bodyPr>
            <a:noAutofit/>
          </a:bodyPr>
          <a:lstStyle/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Advertising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Bruce Barton published best seller: </a:t>
            </a:r>
            <a:r>
              <a:rPr lang="en-US" altLang="en-US" sz="2000" i="1" dirty="0">
                <a:solidFill>
                  <a:srgbClr val="000000"/>
                </a:solidFill>
              </a:rPr>
              <a:t>The Man Nobody Knows: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3"/>
            <a:r>
              <a:rPr lang="en-US" altLang="en-US" sz="2000" dirty="0">
                <a:solidFill>
                  <a:srgbClr val="000000"/>
                </a:solidFill>
              </a:rPr>
              <a:t>Provocative thesis: Jesus Christ greatest adman of all time</a:t>
            </a:r>
          </a:p>
          <a:p>
            <a:pPr lvl="3"/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Every advertising man ought to study the parables of Jesus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lvl="3"/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Marvelously condensed, as all good advertising should be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lvl="3"/>
            <a:r>
              <a:rPr lang="en-US" altLang="en-US" sz="2000" dirty="0">
                <a:solidFill>
                  <a:srgbClr val="000000"/>
                </a:solidFill>
              </a:rPr>
              <a:t>Christ</a:t>
            </a:r>
            <a:r>
              <a:rPr lang="fr-FR" altLang="ja-JP" sz="2000" dirty="0">
                <a:solidFill>
                  <a:srgbClr val="000000"/>
                </a:solidFill>
              </a:rPr>
              <a:t>'</a:t>
            </a:r>
            <a:r>
              <a:rPr lang="en-US" altLang="en-US" sz="2000" dirty="0">
                <a:solidFill>
                  <a:srgbClr val="000000"/>
                </a:solidFill>
              </a:rPr>
              <a:t>s executive ability: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He picked up twelve men from the bottom ranks of business and forged them into an organization that conquered the world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ED7F5C6D-53E7-8240-9DF7-3514C3C0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54085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VII. The Mass-Consumption Economy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6B778EB-0D28-3F44-B19F-8B80ACC437C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10645"/>
          <a:stretch/>
        </p:blipFill>
        <p:spPr bwMode="auto">
          <a:xfrm>
            <a:off x="20" y="10"/>
            <a:ext cx="4131713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AD3852C3-7ECD-D042-A727-517CD9AE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649" y="1243013"/>
            <a:ext cx="7756634" cy="5523546"/>
          </a:xfrm>
        </p:spPr>
        <p:txBody>
          <a:bodyPr>
            <a:noAutofit/>
          </a:bodyPr>
          <a:lstStyle/>
          <a:p>
            <a:pPr lvl="1"/>
            <a:r>
              <a:rPr lang="en-US" altLang="en-US" sz="2400" dirty="0"/>
              <a:t>Sports:</a:t>
            </a:r>
          </a:p>
          <a:p>
            <a:pPr lvl="2"/>
            <a:r>
              <a:rPr lang="en-US" altLang="en-US" sz="2400" dirty="0"/>
              <a:t>Became big business in consumption economy</a:t>
            </a:r>
          </a:p>
          <a:p>
            <a:pPr lvl="2"/>
            <a:r>
              <a:rPr lang="en-US" altLang="en-US" sz="2400" dirty="0"/>
              <a:t>Heroes like George H. (</a:t>
            </a:r>
            <a:r>
              <a:rPr lang="ja-JP" altLang="en-US" sz="2400"/>
              <a:t>“</a:t>
            </a:r>
            <a:r>
              <a:rPr lang="en-US" altLang="ja-JP" sz="2400" dirty="0"/>
              <a:t>Babe</a:t>
            </a:r>
            <a:r>
              <a:rPr lang="ja-JP" altLang="en-US" sz="2400"/>
              <a:t>”</a:t>
            </a:r>
            <a:r>
              <a:rPr lang="en-US" altLang="ja-JP" sz="2400" dirty="0"/>
              <a:t>) Ruth far better known than most statesmen</a:t>
            </a:r>
          </a:p>
          <a:p>
            <a:pPr lvl="2"/>
            <a:r>
              <a:rPr lang="en-US" altLang="en-US" sz="2400" dirty="0"/>
              <a:t>Yankee Stadium became </a:t>
            </a:r>
            <a:r>
              <a:rPr lang="ja-JP" altLang="en-US" sz="2400"/>
              <a:t>“</a:t>
            </a:r>
            <a:r>
              <a:rPr lang="en-US" altLang="ja-JP" sz="2400" dirty="0"/>
              <a:t>house that Ruth built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2"/>
            <a:r>
              <a:rPr lang="en-US" altLang="en-US" sz="2400" dirty="0"/>
              <a:t>In 1921 heavyweight champion, Jack Dempsey, knocked out light heavyweight George </a:t>
            </a:r>
            <a:r>
              <a:rPr lang="en-US" altLang="en-US" sz="2400" dirty="0" err="1"/>
              <a:t>Carpentier</a:t>
            </a:r>
            <a:endParaRPr lang="en-US" altLang="en-US" sz="2400" dirty="0"/>
          </a:p>
          <a:p>
            <a:pPr lvl="3"/>
            <a:r>
              <a:rPr lang="en-US" altLang="en-US" sz="2400" dirty="0"/>
              <a:t>Jersey City crowd paid more than a million dollars</a:t>
            </a:r>
          </a:p>
          <a:p>
            <a:pPr lvl="3"/>
            <a:r>
              <a:rPr lang="en-US" altLang="en-US" sz="2400" dirty="0"/>
              <a:t>First in series of million-dollar </a:t>
            </a:r>
            <a:r>
              <a:rPr lang="en-US" altLang="ja-JP" sz="2400" dirty="0"/>
              <a:t>gates in 1920s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B187D643-3CD6-C44F-885F-450831DB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4065488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95000"/>
                  </a:schemeClr>
                </a:solidFill>
              </a:rPr>
              <a:t>I. Seeing Red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D46DD2D-D364-834C-9C1A-1EDC6845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81" y="548641"/>
            <a:ext cx="7545319" cy="6309360"/>
          </a:xfrm>
          <a:ln w="57150">
            <a:noFill/>
          </a:ln>
        </p:spPr>
        <p:txBody>
          <a:bodyPr anchor="t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Bolshevik Revolution </a:t>
            </a:r>
            <a:r>
              <a:rPr lang="en-US" altLang="en-US" dirty="0"/>
              <a:t>(1919): coming of Communism to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Effects on United States: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Small Communist Party emerged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Blamed for some labor strikes (Seattle, 1919)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Big </a:t>
            </a:r>
            <a:r>
              <a:rPr lang="en-US" altLang="en-US" sz="1800" b="1" dirty="0"/>
              <a:t>red scare</a:t>
            </a:r>
            <a:r>
              <a:rPr lang="en-US" altLang="en-US" sz="1800" dirty="0"/>
              <a:t> of 1919-1920: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Nationwide crusade against left-wingers whose Americanism was suspect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Attorney General A. Mitchell Palmer </a:t>
            </a:r>
            <a:r>
              <a:rPr lang="ja-JP" altLang="en-US" sz="1800"/>
              <a:t>“</a:t>
            </a:r>
            <a:r>
              <a:rPr lang="en-US" altLang="ja-JP" sz="1800" dirty="0"/>
              <a:t>saw red</a:t>
            </a:r>
            <a:r>
              <a:rPr lang="ja-JP" altLang="en-US" sz="1800"/>
              <a:t>”</a:t>
            </a:r>
            <a:r>
              <a:rPr lang="en-US" altLang="ja-JP" sz="1800" dirty="0"/>
              <a:t> too easily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800"/>
              <a:t>“</a:t>
            </a:r>
            <a:r>
              <a:rPr lang="en-US" altLang="ja-JP" sz="1800" dirty="0"/>
              <a:t>Fighting Quaker</a:t>
            </a:r>
            <a:r>
              <a:rPr lang="ja-JP" altLang="en-US" sz="1800"/>
              <a:t>”</a:t>
            </a:r>
            <a:r>
              <a:rPr lang="en-US" altLang="ja-JP" sz="1800" dirty="0"/>
              <a:t> rounded up 6,000 suspects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Number doubled in June 1919 when a bomb shattered both the nerves and the home of Palmer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Other events highlighted red scare: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December 1919: shipload of 249 alleged alien radicals deported on </a:t>
            </a:r>
            <a:r>
              <a:rPr lang="en-US" altLang="en-US" sz="1800" i="1" dirty="0"/>
              <a:t>Buford</a:t>
            </a:r>
            <a:r>
              <a:rPr lang="en-US" altLang="en-US" sz="1800" dirty="0"/>
              <a:t> (the </a:t>
            </a:r>
            <a:r>
              <a:rPr lang="ja-JP" altLang="en-US" sz="1800"/>
              <a:t>“</a:t>
            </a:r>
            <a:r>
              <a:rPr lang="en-US" altLang="ja-JP" sz="1800" dirty="0"/>
              <a:t>Soviet Ark</a:t>
            </a:r>
            <a:r>
              <a:rPr lang="ja-JP" altLang="en-US" sz="1800"/>
              <a:t>”</a:t>
            </a:r>
            <a:r>
              <a:rPr lang="en-US" altLang="ja-JP" sz="1800" dirty="0"/>
              <a:t>) to Russia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September 1920, still-unexplained bomb blast on Wall Street killed 38 people and wounded a hundred others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State legislatures 1919-1920 joined outcry; passed </a:t>
            </a:r>
            <a:r>
              <a:rPr lang="en-US" altLang="en-US" sz="1800" b="1" dirty="0"/>
              <a:t>criminal syndicalism laws</a:t>
            </a:r>
            <a:r>
              <a:rPr lang="en-US" altLang="en-US" sz="1800" dirty="0"/>
              <a:t>: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Anti-red statutes made unlawful mere </a:t>
            </a:r>
            <a:r>
              <a:rPr lang="en-US" altLang="en-US" sz="1800" i="1" dirty="0"/>
              <a:t>advocacy </a:t>
            </a:r>
            <a:r>
              <a:rPr lang="en-US" altLang="en-US" sz="1800" dirty="0"/>
              <a:t>of violence to secure social change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Critics protested that mere words not criminal deeds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Violence done to freedom of speech as IWW members and other radicals vigorously prosecuted</a:t>
            </a:r>
          </a:p>
          <a:p>
            <a:pPr lvl="2">
              <a:lnSpc>
                <a:spcPct val="90000"/>
              </a:lnSpc>
            </a:pPr>
            <a:endParaRPr lang="en-US" altLang="en-US" sz="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BD1D75EF-D4B8-BC4E-A11F-778BD5DE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altLang="en-US" sz="5000" dirty="0">
                <a:solidFill>
                  <a:srgbClr val="FFFFFF"/>
                </a:solidFill>
              </a:rPr>
              <a:t>VII. The Mass-Consumption</a:t>
            </a:r>
            <a:br>
              <a:rPr lang="en-US" altLang="en-US" sz="5000" dirty="0">
                <a:solidFill>
                  <a:srgbClr val="FFFFFF"/>
                </a:solidFill>
              </a:rPr>
            </a:br>
            <a:r>
              <a:rPr lang="en-US" altLang="en-US" sz="5000" dirty="0">
                <a:solidFill>
                  <a:srgbClr val="FFFFFF"/>
                </a:solidFill>
              </a:rPr>
              <a:t>Economy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5CA33761-AFC5-544D-A11D-ED9C9556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lvl="1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Buying on credit; another innovation of postwar economy:</a:t>
            </a:r>
          </a:p>
          <a:p>
            <a:pPr lvl="2"/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>
                <a:solidFill>
                  <a:schemeClr val="accent2">
                    <a:lumMod val="50000"/>
                  </a:schemeClr>
                </a:solidFill>
              </a:rPr>
              <a:t>Possess today and pay tomorrow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>
                <a:solidFill>
                  <a:schemeClr val="accent2">
                    <a:lumMod val="50000"/>
                  </a:schemeClr>
                </a:solidFill>
              </a:rPr>
              <a:t> was message</a:t>
            </a:r>
          </a:p>
          <a:p>
            <a:pPr lvl="2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People went into debt to own all kinds of new marvels—refrigerators, vacuum cleaners, cars and radios—</a:t>
            </a:r>
            <a:r>
              <a:rPr lang="en-US" altLang="en-US" sz="2000" i="1">
                <a:solidFill>
                  <a:schemeClr val="accent2">
                    <a:lumMod val="50000"/>
                  </a:schemeClr>
                </a:solidFill>
              </a:rPr>
              <a:t>now</a:t>
            </a:r>
            <a:endParaRPr lang="en-US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Prosperity accumulated an overhanging cloud of debt</a:t>
            </a:r>
          </a:p>
          <a:p>
            <a:pPr lvl="2"/>
            <a:r>
              <a:rPr lang="en-US" altLang="en-US" sz="2000">
                <a:solidFill>
                  <a:schemeClr val="accent2">
                    <a:lumMod val="50000"/>
                  </a:schemeClr>
                </a:solidFill>
              </a:rPr>
              <a:t>Economy became increasingly vulnerable to disruptions of credit structure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DD3A1EE3-51C4-0144-85D9-87220999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485678"/>
            <a:ext cx="6108179" cy="5888772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en-US" altLang="en-US" sz="2400" dirty="0"/>
              <a:t>Machinery was new messiah—and automobile its principal prophet</a:t>
            </a:r>
          </a:p>
          <a:p>
            <a:pPr lvl="1" eaLnBrk="1" hangingPunct="1"/>
            <a:r>
              <a:rPr lang="en-US" altLang="en-US" sz="2400" dirty="0"/>
              <a:t>Automobile</a:t>
            </a:r>
          </a:p>
          <a:p>
            <a:pPr lvl="2" eaLnBrk="1" hangingPunct="1"/>
            <a:r>
              <a:rPr lang="en-US" altLang="en-US" sz="2400" dirty="0"/>
              <a:t>New industrial system:</a:t>
            </a:r>
          </a:p>
          <a:p>
            <a:pPr lvl="3" eaLnBrk="1" hangingPunct="1"/>
            <a:r>
              <a:rPr lang="en-US" altLang="en-US" sz="2400" dirty="0"/>
              <a:t>Assembly-line methods</a:t>
            </a:r>
          </a:p>
          <a:p>
            <a:pPr lvl="3" eaLnBrk="1" hangingPunct="1"/>
            <a:r>
              <a:rPr lang="en-US" altLang="en-US" sz="2400" dirty="0"/>
              <a:t>Mass-production techniques</a:t>
            </a:r>
          </a:p>
          <a:p>
            <a:pPr lvl="2" eaLnBrk="1" hangingPunct="1"/>
            <a:r>
              <a:rPr lang="en-US" altLang="en-US" sz="2400" dirty="0"/>
              <a:t>Americans adapted rather than invented gasoline engine:</a:t>
            </a:r>
          </a:p>
          <a:p>
            <a:pPr lvl="3" eaLnBrk="1" hangingPunct="1"/>
            <a:r>
              <a:rPr lang="en-US" altLang="en-US" sz="2400" dirty="0"/>
              <a:t>Europeans can claim original honor</a:t>
            </a:r>
          </a:p>
          <a:p>
            <a:pPr lvl="3" eaLnBrk="1" hangingPunct="1"/>
            <a:r>
              <a:rPr lang="en-US" altLang="en-US" sz="2400" dirty="0"/>
              <a:t>1890s—daring American inventors and promoters</a:t>
            </a:r>
          </a:p>
          <a:p>
            <a:pPr lvl="3" eaLnBrk="1" hangingPunct="1"/>
            <a:r>
              <a:rPr lang="en-US" altLang="en-US" sz="2400" dirty="0"/>
              <a:t>Henry Ford and Ransom E. </a:t>
            </a:r>
            <a:r>
              <a:rPr lang="en-US" altLang="en-US" sz="2400" dirty="0" err="1"/>
              <a:t>Olds</a:t>
            </a:r>
            <a:r>
              <a:rPr lang="en-US" altLang="en-US" sz="2400" dirty="0"/>
              <a:t> developed infant automotive industry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182E13E-040C-8F4D-885B-18AE1E2A90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" y="483550"/>
            <a:ext cx="4174743" cy="58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3BE1E19D-1B69-2340-9CF2-BABA90D4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altLang="en-US" sz="5400">
                <a:solidFill>
                  <a:srgbClr val="FFFFFF"/>
                </a:solidFill>
              </a:rPr>
              <a:t>VIII. Putting America on Rubber Tires (cont.)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1D73BED8-D150-B949-81F7-42A120A5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191" y="1033390"/>
            <a:ext cx="5497616" cy="5630169"/>
          </a:xfrm>
          <a:ln w="57150">
            <a:noFill/>
          </a:ln>
        </p:spPr>
        <p:txBody>
          <a:bodyPr anchor="ctr">
            <a:normAutofit lnSpcReduction="10000"/>
          </a:bodyPr>
          <a:lstStyle/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By 1910 sixty-nine car companies rolled out total annual production of 181,000 units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Detroit became motorcar capital of America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Scientific Management: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Stopwatch efficiency techniques of Frederick W. Taylor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Eliminate wasted motion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Henry Ford: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More than any other individual, put America on rubber tires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His Model T (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Tin Lizzie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4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Cheap, rugged, and reasonably reliable, though rough and clattering</a:t>
            </a:r>
          </a:p>
          <a:p>
            <a:pPr lvl="4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Parts highly standardized</a:t>
            </a:r>
          </a:p>
          <a:p>
            <a:pPr lvl="2">
              <a:lnSpc>
                <a:spcPct val="90000"/>
              </a:lnSpc>
            </a:pPr>
            <a:endParaRPr lang="en-US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1040D15F-E888-1F41-904A-D0042AEA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VIII. Putting America on Rubber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7FD98648-601B-3840-B748-1E58CB1E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9" y="1113764"/>
            <a:ext cx="8029904" cy="4624327"/>
          </a:xfrm>
        </p:spPr>
        <p:txBody>
          <a:bodyPr anchor="ctr">
            <a:noAutofit/>
          </a:bodyPr>
          <a:lstStyle/>
          <a:p>
            <a:pPr lvl="3"/>
            <a:r>
              <a:rPr lang="en-US" altLang="en-US" sz="2400" dirty="0"/>
              <a:t>Devoted himself to gospel of standardization</a:t>
            </a:r>
          </a:p>
          <a:p>
            <a:pPr lvl="3"/>
            <a:r>
              <a:rPr lang="en-US" altLang="en-US" sz="2400" dirty="0"/>
              <a:t>Grasped and applied technique of moving assembly line—</a:t>
            </a:r>
            <a:r>
              <a:rPr lang="en-US" altLang="en-US" sz="2400" b="1" dirty="0"/>
              <a:t>Fordism</a:t>
            </a:r>
            <a:endParaRPr lang="en-US" altLang="en-US" sz="2400" dirty="0"/>
          </a:p>
          <a:p>
            <a:pPr lvl="3"/>
            <a:r>
              <a:rPr lang="en-US" altLang="en-US" sz="2400" dirty="0"/>
              <a:t>Sold Ford roadster for $260 (see Figure 30.2)</a:t>
            </a:r>
          </a:p>
          <a:p>
            <a:pPr lvl="3"/>
            <a:r>
              <a:rPr lang="en-US" altLang="en-US" sz="2400" dirty="0"/>
              <a:t>Fordism caught fire outside United States</a:t>
            </a:r>
          </a:p>
          <a:p>
            <a:pPr lvl="3"/>
            <a:r>
              <a:rPr lang="en-US" altLang="en-US" sz="2400" dirty="0"/>
              <a:t>Flood of Fords phenomenal:</a:t>
            </a:r>
          </a:p>
          <a:p>
            <a:pPr lvl="4"/>
            <a:r>
              <a:rPr lang="en-US" altLang="en-US" sz="2400" dirty="0"/>
              <a:t>In 1914 “ </a:t>
            </a:r>
            <a:r>
              <a:rPr lang="en-US" altLang="ja-JP" sz="2400" dirty="0"/>
              <a:t>Automobile Wizard” turned out his 500,000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Model T</a:t>
            </a:r>
          </a:p>
          <a:p>
            <a:pPr lvl="4"/>
            <a:r>
              <a:rPr lang="en-US" altLang="en-US" sz="2400" dirty="0"/>
              <a:t>By 1930 total had risen to 20 million</a:t>
            </a:r>
          </a:p>
          <a:p>
            <a:pPr lvl="4"/>
            <a:r>
              <a:rPr lang="en-US" altLang="en-US" sz="2400" dirty="0"/>
              <a:t>By 1929, 26 million motor vehicles registered—one for every 4.9 American (see Figure 30.3)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6E648E95-8535-5549-98DB-909439EE0AC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41387"/>
            <a:ext cx="473233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D829AF35-20CF-EC4B-BA47-27A7BD67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4" y="6604001"/>
            <a:ext cx="139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Figure 30-2 p704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A747501-573A-7F40-BD7D-724AEC50B9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54000"/>
            <a:ext cx="7023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4CA7ECF2-CAF7-0242-BC2F-CC95827E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5265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IX. The Advent of the Gasoline Age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45A8947-BC9A-7948-9EFB-529E4471BD5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8393" b="1"/>
          <a:stretch/>
        </p:blipFill>
        <p:spPr bwMode="auto">
          <a:xfrm>
            <a:off x="20" y="10"/>
            <a:ext cx="4131713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D10C5211-7324-8B4D-9517-D26CC7B4A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382242"/>
            <a:ext cx="7552880" cy="5018558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sz="2000" dirty="0"/>
              <a:t>Impact of self-propelled carriage tremendous:</a:t>
            </a:r>
          </a:p>
          <a:p>
            <a:pPr lvl="2" eaLnBrk="1" hangingPunct="1"/>
            <a:r>
              <a:rPr lang="en-US" altLang="en-US" sz="2000" dirty="0"/>
              <a:t>Gigantic new industry emerged</a:t>
            </a:r>
          </a:p>
          <a:p>
            <a:pPr lvl="2" eaLnBrk="1" hangingPunct="1"/>
            <a:r>
              <a:rPr lang="en-US" altLang="en-US" sz="2000" dirty="0"/>
              <a:t>Employed directly or indirectly 6 million people</a:t>
            </a:r>
          </a:p>
          <a:p>
            <a:pPr lvl="2" eaLnBrk="1" hangingPunct="1"/>
            <a:r>
              <a:rPr lang="en-US" altLang="en-US" sz="2000" dirty="0"/>
              <a:t>1,000s of new jobs created by supporting industries</a:t>
            </a:r>
          </a:p>
          <a:p>
            <a:pPr lvl="3" eaLnBrk="1" hangingPunct="1"/>
            <a:r>
              <a:rPr lang="en-US" altLang="en-US" sz="2000" dirty="0"/>
              <a:t>Rubber, glass, and fabrics</a:t>
            </a:r>
          </a:p>
          <a:p>
            <a:pPr lvl="3" eaLnBrk="1" hangingPunct="1"/>
            <a:r>
              <a:rPr lang="en-US" altLang="en-US" sz="2000" dirty="0"/>
              <a:t>Highway construction, service stations and garages</a:t>
            </a:r>
          </a:p>
          <a:p>
            <a:pPr lvl="3" eaLnBrk="1" hangingPunct="1"/>
            <a:r>
              <a:rPr lang="en-US" altLang="en-US" sz="2000" dirty="0"/>
              <a:t>America</a:t>
            </a:r>
            <a:r>
              <a:rPr lang="fr-FR" altLang="ja-JP" sz="2000" dirty="0"/>
              <a:t>'</a:t>
            </a:r>
            <a:r>
              <a:rPr lang="en-US" altLang="en-US" sz="2000" dirty="0"/>
              <a:t>s standard of living rose to enviable level</a:t>
            </a:r>
          </a:p>
          <a:p>
            <a:pPr lvl="2" eaLnBrk="1" hangingPunct="1"/>
            <a:r>
              <a:rPr lang="en-US" altLang="en-US" sz="2000" dirty="0"/>
              <a:t>Petroleum business expanded:</a:t>
            </a:r>
          </a:p>
          <a:p>
            <a:pPr lvl="3" eaLnBrk="1" hangingPunct="1"/>
            <a:r>
              <a:rPr lang="en-US" altLang="en-US" sz="2000" dirty="0"/>
              <a:t>Oil derricks shot up in California, Texas, Oklahoma</a:t>
            </a:r>
          </a:p>
          <a:p>
            <a:pPr lvl="3" eaLnBrk="1" hangingPunct="1"/>
            <a:r>
              <a:rPr lang="en-US" altLang="en-US" sz="2000" dirty="0"/>
              <a:t>Railroads hard hit by competition with passenger cars, buses, and trucks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Title 1">
            <a:extLst>
              <a:ext uri="{FF2B5EF4-FFF2-40B4-BE49-F238E27FC236}">
                <a16:creationId xmlns:a16="http://schemas.microsoft.com/office/drawing/2014/main" id="{5709D73C-7B13-1D44-AB03-15048A64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IX. The Advent of the Gasoline Age (cont.)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2EE5BDCB-73B6-3A40-9094-135D0C4E9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5" y="485678"/>
            <a:ext cx="6598760" cy="5888772"/>
          </a:xfrm>
        </p:spPr>
        <p:txBody>
          <a:bodyPr anchor="ctr">
            <a:noAutofit/>
          </a:bodyPr>
          <a:lstStyle/>
          <a:p>
            <a:pPr lvl="2"/>
            <a:r>
              <a:rPr lang="en-US" altLang="en-US" sz="2000" dirty="0"/>
              <a:t>Speedy marketing of perishable foodstuffs accelerated</a:t>
            </a:r>
          </a:p>
          <a:p>
            <a:pPr lvl="2"/>
            <a:r>
              <a:rPr lang="en-US" altLang="en-US" sz="2000" dirty="0"/>
              <a:t>New prosperity enriched outlying farms</a:t>
            </a:r>
          </a:p>
          <a:p>
            <a:pPr lvl="2"/>
            <a:r>
              <a:rPr lang="en-US" altLang="en-US" sz="2000" dirty="0"/>
              <a:t>Countless new hard-surfaced roads constructed</a:t>
            </a:r>
          </a:p>
          <a:p>
            <a:pPr lvl="2"/>
            <a:r>
              <a:rPr lang="en-US" altLang="en-US" sz="2000" dirty="0"/>
              <a:t>Thanks to installment-plans, countless Americans acquired habit of riding</a:t>
            </a:r>
          </a:p>
          <a:p>
            <a:pPr lvl="1"/>
            <a:r>
              <a:rPr lang="en-US" altLang="en-US" sz="2000" dirty="0"/>
              <a:t>Zooming motorcars agents of social change:</a:t>
            </a:r>
          </a:p>
          <a:p>
            <a:pPr lvl="2"/>
            <a:r>
              <a:rPr lang="en-US" altLang="en-US" sz="2000" dirty="0"/>
              <a:t>At first a luxury, rapidly became a necessity</a:t>
            </a:r>
          </a:p>
          <a:p>
            <a:pPr lvl="2"/>
            <a:r>
              <a:rPr lang="en-US" altLang="en-US" sz="2000" dirty="0"/>
              <a:t>Became badge of freedom and equality</a:t>
            </a:r>
          </a:p>
          <a:p>
            <a:pPr lvl="2"/>
            <a:r>
              <a:rPr lang="en-US" altLang="en-US" sz="2000" dirty="0"/>
              <a:t>Ostentation seemed more important than transportation</a:t>
            </a:r>
          </a:p>
          <a:p>
            <a:pPr lvl="2"/>
            <a:r>
              <a:rPr lang="en-US" altLang="en-US" sz="2000" dirty="0"/>
              <a:t>Leisure hours could now be spent more pleasurably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D6F905A5-E6E3-B043-A6FE-EA3B3DC3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chemeClr val="accent1"/>
                </a:solidFill>
              </a:rPr>
              <a:t>IX. The Advent of the Gasoline Age 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BBDDFC7F-9F5E-9F43-A172-A925995A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pPr lvl="2"/>
            <a:r>
              <a:rPr lang="en-US" altLang="en-US" sz="2000">
                <a:solidFill>
                  <a:srgbClr val="FFFFFF"/>
                </a:solidFill>
              </a:rPr>
              <a:t>Women further freed from dependence on men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Suburbs spread further from urban core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Isolation among sections declined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Autobuses made possible consolidation of schools, and to some extent churches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By 1951, a million Americans had died in motor vehicle accidents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Virtuous home life partially broke down as people abandoned parlor for highway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Morals of youth sagged correspondingly</a:t>
            </a:r>
          </a:p>
          <a:p>
            <a:pPr lvl="2"/>
            <a:r>
              <a:rPr lang="en-US" altLang="en-US" sz="2000">
                <a:solidFill>
                  <a:srgbClr val="FFFFFF"/>
                </a:solidFill>
              </a:rPr>
              <a:t>Crime wave of 1920s and 1930s aided by motorcar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7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614" name="Rectangle 7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615" name="Rectangle 7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616" name="Rectangle 77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8617" name="Rectangle 7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0" name="Picture 1">
            <a:extLst>
              <a:ext uri="{FF2B5EF4-FFF2-40B4-BE49-F238E27FC236}">
                <a16:creationId xmlns:a16="http://schemas.microsoft.com/office/drawing/2014/main" id="{54E53202-FCCE-8D45-AB5D-FEBA4F56B85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13403"/>
          <a:stretch/>
        </p:blipFill>
        <p:spPr bwMode="auto">
          <a:xfrm>
            <a:off x="20" y="10"/>
            <a:ext cx="520063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BF9E75"/>
          </a:solidFill>
          <a:ln>
            <a:solidFill>
              <a:srgbClr val="BF9E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DDFFF-6B64-D340-89D0-70AB7ECE33A4}"/>
              </a:ext>
            </a:extLst>
          </p:cNvPr>
          <p:cNvSpPr txBox="1"/>
          <p:nvPr/>
        </p:nvSpPr>
        <p:spPr>
          <a:xfrm>
            <a:off x="4449934" y="1896533"/>
            <a:ext cx="7157866" cy="39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2">
              <a:spcBef>
                <a:spcPct val="20000"/>
              </a:spcBef>
              <a:spcAft>
                <a:spcPts val="600"/>
              </a:spcAft>
              <a:buClr>
                <a:srgbClr val="BF9E75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en-US" dirty="0">
                <a:solidFill>
                  <a:schemeClr val="tx2"/>
                </a:solidFill>
              </a:rPr>
              <a:t> Air and environmental quality improved with less horse use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rgbClr val="BF9E75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en-US" dirty="0">
                <a:solidFill>
                  <a:schemeClr val="tx2"/>
                </a:solidFill>
              </a:rPr>
              <a:t> Automobile brought more convenience, pleasure, and excitement into more people</a:t>
            </a:r>
            <a:r>
              <a:rPr lang="en-US" altLang="ja-JP" dirty="0">
                <a:solidFill>
                  <a:schemeClr val="tx2"/>
                </a:solidFill>
              </a:rPr>
              <a:t>'</a:t>
            </a:r>
            <a:r>
              <a:rPr lang="en-US" altLang="en-US" dirty="0">
                <a:solidFill>
                  <a:schemeClr val="tx2"/>
                </a:solidFill>
              </a:rPr>
              <a:t>s lives than almost any other single invention</a:t>
            </a:r>
          </a:p>
        </p:txBody>
      </p:sp>
      <p:sp>
        <p:nvSpPr>
          <p:cNvPr id="68611" name="TextBox 2">
            <a:extLst>
              <a:ext uri="{FF2B5EF4-FFF2-40B4-BE49-F238E27FC236}">
                <a16:creationId xmlns:a16="http://schemas.microsoft.com/office/drawing/2014/main" id="{21DC5836-F756-0F4F-A8B8-4B6E0EE8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p705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itle 1">
            <a:extLst>
              <a:ext uri="{FF2B5EF4-FFF2-40B4-BE49-F238E27FC236}">
                <a16:creationId xmlns:a16="http://schemas.microsoft.com/office/drawing/2014/main" id="{B8C93118-4498-C34A-A163-83217E70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>
                <a:solidFill>
                  <a:srgbClr val="FFFFFF"/>
                </a:solidFill>
              </a:rPr>
              <a:t>X. Humans Develop Wings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7F6D8DC0-E1D2-8A41-87CD-E20C837E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029681"/>
            <a:ext cx="6752316" cy="5160912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2200" dirty="0"/>
              <a:t>Gasoline engines provided power that enabled humans to achieve flight</a:t>
            </a:r>
          </a:p>
          <a:p>
            <a:pPr lvl="1" eaLnBrk="1" hangingPunct="1"/>
            <a:r>
              <a:rPr lang="en-US" altLang="en-US" sz="2200" dirty="0"/>
              <a:t>Wright brothers, Orville and Wilbur, performed </a:t>
            </a:r>
            <a:r>
              <a:rPr lang="ja-JP" altLang="en-US" sz="2200"/>
              <a:t>“</a:t>
            </a:r>
            <a:r>
              <a:rPr lang="en-US" altLang="ja-JP" sz="2200" dirty="0"/>
              <a:t>miracle at Kitty Hawk,</a:t>
            </a:r>
            <a:r>
              <a:rPr lang="ja-JP" altLang="en-US" sz="2200"/>
              <a:t>”</a:t>
            </a:r>
            <a:r>
              <a:rPr lang="en-US" altLang="ja-JP" sz="2200" dirty="0"/>
              <a:t> N.C. on Dec. 17, 1903</a:t>
            </a:r>
          </a:p>
          <a:p>
            <a:pPr lvl="2" eaLnBrk="1" hangingPunct="1"/>
            <a:r>
              <a:rPr lang="en-US" altLang="en-US" sz="2200" dirty="0"/>
              <a:t>Orville stayed airborne for 12 seconds and 120 feet</a:t>
            </a:r>
          </a:p>
          <a:p>
            <a:pPr lvl="2" eaLnBrk="1" hangingPunct="1"/>
            <a:r>
              <a:rPr lang="en-US" altLang="en-US" sz="2200" dirty="0"/>
              <a:t>Air age launched by 2 obscure Ohio bicycle repairmen</a:t>
            </a:r>
          </a:p>
          <a:p>
            <a:pPr lvl="1" eaLnBrk="1" hangingPunct="1"/>
            <a:r>
              <a:rPr lang="en-US" altLang="en-US" sz="2200" dirty="0"/>
              <a:t>Airplanes—</a:t>
            </a:r>
            <a:r>
              <a:rPr lang="ja-JP" altLang="en-US" sz="2200"/>
              <a:t>“</a:t>
            </a:r>
            <a:r>
              <a:rPr lang="en-US" altLang="ja-JP" sz="2200" dirty="0"/>
              <a:t>flying coffins” used for:</a:t>
            </a:r>
          </a:p>
          <a:p>
            <a:pPr lvl="2" eaLnBrk="1" hangingPunct="1"/>
            <a:r>
              <a:rPr lang="en-US" altLang="en-US" sz="2200" dirty="0"/>
              <a:t>Various purposes during Great War, 1914-1918</a:t>
            </a:r>
          </a:p>
          <a:p>
            <a:pPr lvl="2" eaLnBrk="1" hangingPunct="1"/>
            <a:r>
              <a:rPr lang="en-US" altLang="en-US" sz="2200" dirty="0"/>
              <a:t>Private companies operated passenger lines and transported mail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710592F-FDCA-0440-B455-9835BEFD770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54000"/>
            <a:ext cx="7493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FFA5FB5A-18B6-EF41-A8B4-3CE2FC55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p693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07CE8C1B-621E-1E4A-81C8-65C99502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55908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X. Human Develop Wings</a:t>
            </a:r>
          </a:p>
        </p:txBody>
      </p:sp>
      <p:pic>
        <p:nvPicPr>
          <p:cNvPr id="4" name="Picture 1" descr="A person standing next to a plane&#10;&#10;Description automatically generated with medium confidence">
            <a:extLst>
              <a:ext uri="{FF2B5EF4-FFF2-40B4-BE49-F238E27FC236}">
                <a16:creationId xmlns:a16="http://schemas.microsoft.com/office/drawing/2014/main" id="{E00998E6-5944-E447-B4D3-6DDEE8870DF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1" r="24632"/>
          <a:stretch/>
        </p:blipFill>
        <p:spPr bwMode="auto">
          <a:xfrm>
            <a:off x="20" y="10"/>
            <a:ext cx="4131713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CFA783"/>
          </a:solidFill>
          <a:ln>
            <a:solidFill>
              <a:srgbClr val="CFA7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FA9253AF-EEB4-D942-8636-3A830FFC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261242"/>
            <a:ext cx="7157866" cy="5444358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rgbClr val="CFA783"/>
              </a:buClr>
            </a:pPr>
            <a:r>
              <a:rPr lang="en-US" altLang="en-US" sz="2000" dirty="0"/>
              <a:t>1927 Charles A. Lindbergh:</a:t>
            </a:r>
            <a:r>
              <a:rPr lang="ja-JP" altLang="en-US" sz="2000"/>
              <a:t>“</a:t>
            </a:r>
            <a:r>
              <a:rPr lang="en-US" altLang="ja-JP" sz="2000" dirty="0" err="1"/>
              <a:t>Flyin</a:t>
            </a:r>
            <a:r>
              <a:rPr lang="fr-FR" altLang="ja-JP" sz="2000" dirty="0"/>
              <a:t>'</a:t>
            </a:r>
            <a:r>
              <a:rPr lang="en-US" altLang="ja-JP" sz="2000" dirty="0"/>
              <a:t> Fool” first solo flight across Atlantic </a:t>
            </a:r>
          </a:p>
          <a:p>
            <a:pPr lvl="2">
              <a:buClr>
                <a:srgbClr val="CFA783"/>
              </a:buClr>
            </a:pPr>
            <a:r>
              <a:rPr lang="en-US" altLang="en-US" sz="2000" dirty="0"/>
              <a:t>Piloted single-engine plane, </a:t>
            </a:r>
            <a:r>
              <a:rPr lang="en-US" altLang="en-US" sz="2000" i="1" dirty="0"/>
              <a:t>Spirit of St.</a:t>
            </a:r>
            <a:r>
              <a:rPr lang="en-US" altLang="en-US" sz="2000" dirty="0"/>
              <a:t> </a:t>
            </a:r>
            <a:r>
              <a:rPr lang="en-US" altLang="en-US" sz="2000" i="1" dirty="0"/>
              <a:t>Louis </a:t>
            </a:r>
            <a:r>
              <a:rPr lang="en-US" altLang="en-US" sz="2000" dirty="0"/>
              <a:t>from New York to Paris in grueling 33 hours and 39 minutes</a:t>
            </a:r>
          </a:p>
          <a:p>
            <a:pPr lvl="2">
              <a:buClr>
                <a:srgbClr val="CFA783"/>
              </a:buClr>
            </a:pPr>
            <a:r>
              <a:rPr lang="en-US" altLang="en-US" sz="2000" dirty="0"/>
              <a:t>Achievement did much to dramatize and popularize flying, while giving boost to infant aviation industry</a:t>
            </a:r>
          </a:p>
          <a:p>
            <a:pPr lvl="1">
              <a:buClr>
                <a:srgbClr val="CFA783"/>
              </a:buClr>
            </a:pPr>
            <a:r>
              <a:rPr lang="en-US" altLang="en-US" sz="2000" dirty="0"/>
              <a:t>Impact of airship tremendous:</a:t>
            </a:r>
          </a:p>
          <a:p>
            <a:pPr lvl="2">
              <a:buClr>
                <a:srgbClr val="CFA783"/>
              </a:buClr>
            </a:pPr>
            <a:r>
              <a:rPr lang="en-US" altLang="en-US" sz="2000" dirty="0"/>
              <a:t>Provided American spirit with another dimension</a:t>
            </a:r>
          </a:p>
          <a:p>
            <a:pPr lvl="2">
              <a:buClr>
                <a:srgbClr val="CFA783"/>
              </a:buClr>
            </a:pPr>
            <a:r>
              <a:rPr lang="en-US" altLang="en-US" sz="2000" dirty="0"/>
              <a:t>Gave birth to giant new industry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Unfortunately, initial accident rate high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By 1920s and 1930s, travel by air on regularly scheduled airlines significantly safer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Humanity</a:t>
            </a:r>
            <a:r>
              <a:rPr lang="fr-FR" altLang="ja-JP" sz="2000" dirty="0">
                <a:solidFill>
                  <a:srgbClr val="000000"/>
                </a:solidFill>
              </a:rPr>
              <a:t>'</a:t>
            </a:r>
            <a:r>
              <a:rPr lang="en-US" altLang="en-US" sz="2000" dirty="0">
                <a:solidFill>
                  <a:srgbClr val="000000"/>
                </a:solidFill>
              </a:rPr>
              <a:t>s new wings increased tempo of already breathless civilization</a:t>
            </a:r>
          </a:p>
          <a:p>
            <a:pPr lvl="3"/>
            <a:r>
              <a:rPr lang="en-US" altLang="en-US" sz="2000" dirty="0">
                <a:solidFill>
                  <a:srgbClr val="000000"/>
                </a:solidFill>
              </a:rPr>
              <a:t>Railroads further hurt by loss of passengers and mail</a:t>
            </a:r>
          </a:p>
          <a:p>
            <a:pPr lvl="3"/>
            <a:r>
              <a:rPr lang="en-US" altLang="en-US" sz="2000" dirty="0">
                <a:solidFill>
                  <a:srgbClr val="000000"/>
                </a:solidFill>
              </a:rPr>
              <a:t>Lethal new weapon given to war with use of bombs</a:t>
            </a:r>
          </a:p>
          <a:p>
            <a:pPr lvl="3"/>
            <a:r>
              <a:rPr lang="en-US" altLang="en-US" sz="2000" dirty="0">
                <a:solidFill>
                  <a:srgbClr val="000000"/>
                </a:solidFill>
              </a:rPr>
              <a:t>Isolation behind oceans becoming bygone dream as world slowly shrinks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2" name="Title 1">
            <a:extLst>
              <a:ext uri="{FF2B5EF4-FFF2-40B4-BE49-F238E27FC236}">
                <a16:creationId xmlns:a16="http://schemas.microsoft.com/office/drawing/2014/main" id="{3AE67999-D8F0-E242-B910-A99386EA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FFFFFF"/>
                </a:solidFill>
              </a:rPr>
              <a:t>XI. The Radio Revolution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275EEE55-897C-AB41-B6F9-3D2898B6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5" y="485678"/>
            <a:ext cx="7358510" cy="5888772"/>
          </a:xfr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Speed of airplane far eclipsed by speed of radio waves: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Guglielmo Marconi, an Italian, invented wireless telegraph in 1890s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Used for long-range communication during World War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Next came voice-carrying radio: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Red-letter day in November 1920 when Pittsburgh radio station broadcast news of Harding</a:t>
            </a:r>
            <a:r>
              <a:rPr lang="fr-FR" altLang="ja-JP" sz="2000" dirty="0"/>
              <a:t>'</a:t>
            </a:r>
            <a:r>
              <a:rPr lang="en-US" altLang="en-US" sz="2000" dirty="0"/>
              <a:t>s landslide victory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Later miracles achieved in transatlantic wireless phonographs, radio, telephones, and television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Earliest radio programs reached only local audiences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By late 1920s technological improvements made long-distance broadcasting possible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National commercial networks drowned out local programming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Advertising </a:t>
            </a:r>
            <a:r>
              <a:rPr lang="ja-JP" altLang="en-US" sz="2000"/>
              <a:t>“</a:t>
            </a:r>
            <a:r>
              <a:rPr lang="en-US" altLang="ja-JP" sz="2000" dirty="0"/>
              <a:t>commercials</a:t>
            </a:r>
            <a:r>
              <a:rPr lang="ja-JP" altLang="en-US" sz="2000"/>
              <a:t>”</a:t>
            </a:r>
            <a:r>
              <a:rPr lang="en-US" altLang="ja-JP" sz="2000" dirty="0"/>
              <a:t> made radio another vehicle for American free enterprise, as contrasted to government-owned systems of Europe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3681FD-78B8-4143-B288-675B63CD081E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itle 1">
            <a:extLst>
              <a:ext uri="{FF2B5EF4-FFF2-40B4-BE49-F238E27FC236}">
                <a16:creationId xmlns:a16="http://schemas.microsoft.com/office/drawing/2014/main" id="{3E73F3A5-5EEA-994B-88AF-BCC99A98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371545"/>
            <a:ext cx="10144260" cy="47913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XI. The Radio Revolution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E0EAABE6-6EC1-CA40-A85B-FAC20CCD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 lnSpcReduction="10000"/>
          </a:bodyPr>
          <a:lstStyle/>
          <a:p>
            <a:pPr lvl="2"/>
            <a:r>
              <a:rPr lang="en-US" altLang="en-US" sz="2400" dirty="0"/>
              <a:t>Radio drew people back home and knitted nation together</a:t>
            </a:r>
          </a:p>
          <a:p>
            <a:pPr lvl="3"/>
            <a:r>
              <a:rPr lang="en-US" altLang="en-US" sz="2400" dirty="0"/>
              <a:t>Programs sponsored by manufacturers and distributors of brand-name products helped make radio-touted labels household words and purchases</a:t>
            </a:r>
          </a:p>
          <a:p>
            <a:pPr lvl="2"/>
            <a:r>
              <a:rPr lang="en-US" altLang="en-US" sz="2400" dirty="0"/>
              <a:t>Sports further stimulated</a:t>
            </a:r>
          </a:p>
          <a:p>
            <a:pPr lvl="2"/>
            <a:r>
              <a:rPr lang="en-US" altLang="en-US" sz="2400" dirty="0"/>
              <a:t>Politicians adjusted speaking techniques to new medium</a:t>
            </a:r>
          </a:p>
          <a:p>
            <a:pPr lvl="2"/>
            <a:r>
              <a:rPr lang="en-US" altLang="en-US" sz="2400" dirty="0"/>
              <a:t>Host of listeners heard their favorite newscaster</a:t>
            </a:r>
          </a:p>
          <a:p>
            <a:pPr lvl="2"/>
            <a:r>
              <a:rPr lang="en-US" altLang="en-US" sz="2400" dirty="0"/>
              <a:t>Music of famous artists and orchestras beamed into countless homes</a:t>
            </a:r>
          </a:p>
          <a:p>
            <a:pPr lvl="3"/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Title 1">
            <a:extLst>
              <a:ext uri="{FF2B5EF4-FFF2-40B4-BE49-F238E27FC236}">
                <a16:creationId xmlns:a16="http://schemas.microsoft.com/office/drawing/2014/main" id="{CB37A030-0025-2E4B-AFD4-3F6D74A0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000">
                <a:solidFill>
                  <a:srgbClr val="FFFFFF"/>
                </a:solidFill>
              </a:rPr>
              <a:t>XII. Hollywood</a:t>
            </a:r>
            <a:r>
              <a:rPr lang="fr-FR" altLang="ja-JP" sz="5000">
                <a:solidFill>
                  <a:srgbClr val="FFFFFF"/>
                </a:solidFill>
              </a:rPr>
              <a:t>'</a:t>
            </a:r>
            <a:r>
              <a:rPr lang="en-US" altLang="ja-JP" sz="5000">
                <a:solidFill>
                  <a:srgbClr val="FFFFFF"/>
                </a:solidFill>
              </a:rPr>
              <a:t>s Filmland Fantasies</a:t>
            </a:r>
            <a:endParaRPr lang="en-US" altLang="en-US" sz="500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E5532568-50A4-CF42-B8FA-186B00B7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190" y="672662"/>
            <a:ext cx="5952685" cy="6264165"/>
          </a:xfrm>
          <a:ln w="57150">
            <a:noFill/>
          </a:ln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Flickering movie fruit of numerous geniuses: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1903: birth of first story sequence on screen: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</a:rPr>
              <a:t>The Great Train Robbery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–in five-cent theaters, popularly called 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nickelodeons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First full-length classic was D.W. Griffith</a:t>
            </a:r>
            <a:r>
              <a:rPr lang="fr-FR" altLang="ja-JP" sz="2000" dirty="0">
                <a:solidFill>
                  <a:schemeClr val="accent2">
                    <a:lumMod val="50000"/>
                  </a:schemeClr>
                </a:solidFill>
              </a:rPr>
              <a:t>'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</a:rPr>
              <a:t>Birth of a Nation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(1915):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Glorified Ku Klux Klan of Reconstruction days and defamed blacks and Northern carpetbaggers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Hollywood became movie capital of world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Used in World War I as engine of anti-German propaganda:</a:t>
            </a:r>
          </a:p>
          <a:p>
            <a:pPr lvl="2">
              <a:lnSpc>
                <a:spcPct val="90000"/>
              </a:lnSpc>
            </a:pP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Hang the </a:t>
            </a:r>
            <a:r>
              <a:rPr lang="en-US" altLang="ja-JP" sz="2000" dirty="0" err="1">
                <a:solidFill>
                  <a:schemeClr val="accent2">
                    <a:lumMod val="50000"/>
                  </a:schemeClr>
                </a:solidFill>
              </a:rPr>
              <a:t>kaiser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 films helped sell war bonds and boost morale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1927—success of first 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talkie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en-US" altLang="ja-JP" sz="2000" i="1" dirty="0">
                <a:solidFill>
                  <a:schemeClr val="accent2">
                    <a:lumMod val="50000"/>
                  </a:schemeClr>
                </a:solidFill>
              </a:rPr>
              <a:t>The Jazz Singer:</a:t>
            </a:r>
          </a:p>
          <a:p>
            <a:pPr lvl="2">
              <a:lnSpc>
                <a:spcPct val="90000"/>
              </a:lnSpc>
            </a:pP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 err="1">
                <a:solidFill>
                  <a:schemeClr val="accent2">
                    <a:lumMod val="50000"/>
                  </a:schemeClr>
                </a:solidFill>
              </a:rPr>
              <a:t>Silents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 ushered out as theaters 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wired for sound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Early color films produced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1FA59375-3BB5-CB41-A5AF-FA58180E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XII. Hollywood</a:t>
            </a:r>
            <a:r>
              <a:rPr lang="fr-FR" altLang="ja-JP" sz="3200">
                <a:solidFill>
                  <a:srgbClr val="FFFFFF"/>
                </a:solidFill>
              </a:rPr>
              <a:t>'</a:t>
            </a:r>
            <a:r>
              <a:rPr lang="en-US" altLang="en-US" sz="3200">
                <a:solidFill>
                  <a:srgbClr val="FFFFFF"/>
                </a:solidFill>
              </a:rPr>
              <a:t>s Filmland Fantasies (cont.)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9D4FCF0D-BE97-9042-BE8D-1AA66ADC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485678"/>
            <a:ext cx="6108179" cy="613583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Phenomenal growth in popularity of films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Movie </a:t>
            </a:r>
            <a:r>
              <a:rPr lang="ja-JP" altLang="en-US" sz="2200"/>
              <a:t>“</a:t>
            </a:r>
            <a:r>
              <a:rPr lang="en-US" altLang="ja-JP" sz="2200" dirty="0"/>
              <a:t>stars</a:t>
            </a:r>
            <a:r>
              <a:rPr lang="ja-JP" altLang="en-US" sz="2200"/>
              <a:t>”</a:t>
            </a:r>
            <a:r>
              <a:rPr lang="en-US" altLang="ja-JP" sz="2200" dirty="0"/>
              <a:t> commanded much higher salaries than president of United States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$100,000 for single film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Many actors and actresses more popular than nation</a:t>
            </a:r>
            <a:r>
              <a:rPr lang="fr-FR" altLang="ja-JP" sz="2200" dirty="0"/>
              <a:t>'</a:t>
            </a:r>
            <a:r>
              <a:rPr lang="en-US" altLang="en-US" sz="2200" dirty="0"/>
              <a:t>s political leaders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Critics bemoaned vulgarization of popular tastes with films and radio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Effects of new mass media not all negative: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Insularity of ethnic communities eroded as immigrants</a:t>
            </a:r>
            <a:r>
              <a:rPr lang="fr-FR" altLang="ja-JP" sz="2200" dirty="0"/>
              <a:t>'</a:t>
            </a:r>
            <a:r>
              <a:rPr lang="en-US" altLang="en-US" sz="2200" dirty="0"/>
              <a:t> children took to public media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Some diversity of immigrants</a:t>
            </a:r>
            <a:r>
              <a:rPr lang="fr-FR" altLang="ja-JP" sz="2200" dirty="0"/>
              <a:t>'</a:t>
            </a:r>
            <a:r>
              <a:rPr lang="en-US" altLang="en-US" sz="2200" dirty="0"/>
              <a:t> Old Country culture lost, but: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Standardization of tastes and language hastened entrance into American mainstream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Set stage for working-class political coalition that would overcome divisive ethnic differences of past</a:t>
            </a:r>
            <a:endParaRPr lang="en-US" altLang="en-US" sz="15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500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6" name="Title 1">
            <a:extLst>
              <a:ext uri="{FF2B5EF4-FFF2-40B4-BE49-F238E27FC236}">
                <a16:creationId xmlns:a16="http://schemas.microsoft.com/office/drawing/2014/main" id="{06104016-2770-5C48-870A-FEEA713F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4119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XIII. The Dynamic Decade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58FB93CA-DBB0-A546-8BE4-7840BE6A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515335"/>
            <a:ext cx="7564529" cy="5032609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000" dirty="0"/>
              <a:t>Changes in lifestyles and values:</a:t>
            </a:r>
          </a:p>
          <a:p>
            <a:pPr lvl="2" eaLnBrk="1" hangingPunct="1"/>
            <a:r>
              <a:rPr lang="en-US" altLang="en-US" sz="2000" dirty="0"/>
              <a:t>More lived in urban areas than in countryside by 1920</a:t>
            </a:r>
          </a:p>
          <a:p>
            <a:pPr lvl="2" eaLnBrk="1" hangingPunct="1"/>
            <a:r>
              <a:rPr lang="en-US" altLang="en-US" sz="2000" dirty="0"/>
              <a:t>Women continued to find employment in cities</a:t>
            </a:r>
          </a:p>
          <a:p>
            <a:pPr lvl="2" eaLnBrk="1" hangingPunct="1"/>
            <a:r>
              <a:rPr lang="en-US" altLang="en-US" sz="2000" dirty="0"/>
              <a:t>Organized birth control movement:</a:t>
            </a:r>
          </a:p>
          <a:p>
            <a:pPr lvl="3" eaLnBrk="1" hangingPunct="1"/>
            <a:r>
              <a:rPr lang="en-US" altLang="en-US" sz="2000" dirty="0"/>
              <a:t>Led by fiery feminist Margaret Sanger, who openly championed contraceptives</a:t>
            </a:r>
          </a:p>
          <a:p>
            <a:pPr lvl="2" eaLnBrk="1" hangingPunct="1"/>
            <a:r>
              <a:rPr lang="en-US" altLang="en-US" sz="2000" dirty="0"/>
              <a:t>Campaign for Equal Rights Amendment</a:t>
            </a:r>
          </a:p>
          <a:p>
            <a:pPr lvl="3" eaLnBrk="1" hangingPunct="1"/>
            <a:r>
              <a:rPr lang="en-US" altLang="en-US" sz="2000" dirty="0"/>
              <a:t>By Alice Paul</a:t>
            </a:r>
            <a:r>
              <a:rPr lang="fr-FR" altLang="ja-JP" sz="2000" dirty="0"/>
              <a:t>'</a:t>
            </a:r>
            <a:r>
              <a:rPr lang="en-US" altLang="en-US" sz="2000" dirty="0"/>
              <a:t>s National Woman</a:t>
            </a:r>
            <a:r>
              <a:rPr lang="fr-FR" altLang="ja-JP" sz="2000" dirty="0"/>
              <a:t>'</a:t>
            </a:r>
            <a:r>
              <a:rPr lang="en-US" altLang="en-US" sz="2000" dirty="0"/>
              <a:t>s party</a:t>
            </a:r>
          </a:p>
          <a:p>
            <a:pPr lvl="2" eaLnBrk="1" hangingPunct="1"/>
            <a:r>
              <a:rPr lang="en-US" altLang="en-US" sz="2000" dirty="0"/>
              <a:t>Churches affected:</a:t>
            </a:r>
          </a:p>
          <a:p>
            <a:pPr lvl="3" eaLnBrk="1" hangingPunct="1"/>
            <a:r>
              <a:rPr lang="en-US" altLang="en-US" sz="2000" dirty="0"/>
              <a:t>Fundamentalists lost ground to Modernists</a:t>
            </a:r>
          </a:p>
          <a:p>
            <a:pPr lvl="3" eaLnBrk="1" hangingPunct="1"/>
            <a:r>
              <a:rPr lang="en-US" altLang="en-US" sz="2000" dirty="0"/>
              <a:t>Some churches tried to fight devil with worldly weapons</a:t>
            </a:r>
          </a:p>
          <a:p>
            <a:pPr lvl="3" eaLnBrk="1" hangingPunct="1"/>
            <a:endParaRPr lang="en-US" altLang="en-US" dirty="0"/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A82F203-8400-5041-97FF-4B993ADFB3A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r="9293"/>
          <a:stretch/>
        </p:blipFill>
        <p:spPr bwMode="auto">
          <a:xfrm>
            <a:off x="8042147" y="600075"/>
            <a:ext cx="3695828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Title 1">
            <a:extLst>
              <a:ext uri="{FF2B5EF4-FFF2-40B4-BE49-F238E27FC236}">
                <a16:creationId xmlns:a16="http://schemas.microsoft.com/office/drawing/2014/main" id="{387D80A3-5455-EA4E-B1C3-69193B0E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altLang="en-US" sz="5400">
                <a:solidFill>
                  <a:srgbClr val="FFFFFF"/>
                </a:solidFill>
              </a:rPr>
              <a:t>XIII. The Dynamic Decade</a:t>
            </a:r>
            <a:br>
              <a:rPr lang="en-US" altLang="en-US" sz="5400">
                <a:solidFill>
                  <a:srgbClr val="FFFFFF"/>
                </a:solidFill>
              </a:rPr>
            </a:br>
            <a:r>
              <a:rPr lang="en-US" altLang="en-US" sz="54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84F414FE-B0F4-B64E-A234-10BA9134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229" y="1033390"/>
            <a:ext cx="5283578" cy="5363742"/>
          </a:xfrm>
          <a:ln w="57150">
            <a:noFill/>
          </a:ln>
        </p:spPr>
        <p:txBody>
          <a:bodyPr anchor="ctr">
            <a:noAutofit/>
          </a:bodyPr>
          <a:lstStyle/>
          <a:p>
            <a:pPr lvl="3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Turned to new entertainment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Some even included moving pictures for youth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Chimes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struck sex o</a:t>
            </a:r>
            <a:r>
              <a:rPr lang="fr-FR" altLang="ja-JP" sz="2000" dirty="0">
                <a:solidFill>
                  <a:schemeClr val="accent2">
                    <a:lumMod val="50000"/>
                  </a:schemeClr>
                </a:solidFill>
              </a:rPr>
              <a:t>'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clock in America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Advertisers exploited sexual allure to sell everything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Young women</a:t>
            </a:r>
            <a:r>
              <a:rPr lang="fr-FR" altLang="ja-JP" sz="2000" dirty="0">
                <a:solidFill>
                  <a:schemeClr val="accent2">
                    <a:lumMod val="50000"/>
                  </a:schemeClr>
                </a:solidFill>
              </a:rPr>
              <a:t>'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s clothing and styles changed</a:t>
            </a:r>
          </a:p>
          <a:p>
            <a:pPr lvl="2">
              <a:lnSpc>
                <a:spcPct val="90000"/>
              </a:lnSpc>
            </a:pP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Flapper</a:t>
            </a:r>
            <a:r>
              <a:rPr lang="ja-JP" altLang="en-US" sz="20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 symbolized more independent lifestyle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Adventuresome females shocked elders when they sported new one-piece bathing suits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Justification for new sexual frankness found in writings of Dr. Sigmund Freud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>
            <a:extLst>
              <a:ext uri="{FF2B5EF4-FFF2-40B4-BE49-F238E27FC236}">
                <a16:creationId xmlns:a16="http://schemas.microsoft.com/office/drawing/2014/main" id="{E432FE29-8CD6-014A-AC23-CE5386101D5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09600"/>
            <a:ext cx="8636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2">
            <a:extLst>
              <a:ext uri="{FF2B5EF4-FFF2-40B4-BE49-F238E27FC236}">
                <a16:creationId xmlns:a16="http://schemas.microsoft.com/office/drawing/2014/main" id="{665AD247-436A-5443-984D-556DF9C3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p710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E518C89-4FAE-E845-BA72-BB32C65F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altLang="en-US"/>
              <a:t>XIII. The Dynamic Decade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 group of people running&#10;&#10;Description automatically generated with low confidence">
            <a:extLst>
              <a:ext uri="{FF2B5EF4-FFF2-40B4-BE49-F238E27FC236}">
                <a16:creationId xmlns:a16="http://schemas.microsoft.com/office/drawing/2014/main" id="{07D389D6-2E91-9340-8791-4F93C2D6AD9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r="-3" b="13503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9576AFBF-ABB5-C34F-B717-5CCB85CC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173" y="2180496"/>
            <a:ext cx="5759634" cy="4045683"/>
          </a:xfrm>
        </p:spPr>
        <p:txBody>
          <a:bodyPr>
            <a:noAutofit/>
          </a:bodyPr>
          <a:lstStyle/>
          <a:p>
            <a:pPr lvl="2"/>
            <a:r>
              <a:rPr lang="en-US" altLang="en-US" sz="2000" dirty="0"/>
              <a:t>Many taboos flew out window</a:t>
            </a:r>
          </a:p>
          <a:p>
            <a:pPr lvl="2"/>
            <a:r>
              <a:rPr lang="en-US" altLang="en-US" sz="2000" dirty="0"/>
              <a:t>Sexual freedom became more prevalent</a:t>
            </a:r>
          </a:p>
          <a:p>
            <a:pPr lvl="2"/>
            <a:r>
              <a:rPr lang="en-US" altLang="en-US" sz="2000" dirty="0"/>
              <a:t>Flapper as goddess of </a:t>
            </a:r>
            <a:r>
              <a:rPr lang="ja-JP" altLang="en-US" sz="2000"/>
              <a:t>“</a:t>
            </a:r>
            <a:r>
              <a:rPr lang="en-US" altLang="ja-JP" sz="2000" dirty="0"/>
              <a:t>era of wonderful nonsense,</a:t>
            </a:r>
            <a:r>
              <a:rPr lang="ja-JP" altLang="en-US" sz="2000"/>
              <a:t>”</a:t>
            </a:r>
            <a:r>
              <a:rPr lang="en-US" altLang="ja-JP" sz="2000" dirty="0"/>
              <a:t> and jazz its sacred music:</a:t>
            </a:r>
          </a:p>
          <a:p>
            <a:pPr lvl="3"/>
            <a:r>
              <a:rPr lang="en-US" altLang="en-US" sz="2000" dirty="0"/>
              <a:t>Moved up from New Orleans with migrating blacks</a:t>
            </a:r>
          </a:p>
          <a:p>
            <a:pPr lvl="3"/>
            <a:r>
              <a:rPr lang="en-US" altLang="en-US" sz="2000" dirty="0"/>
              <a:t>Wailing saxophone became trumpet of new era</a:t>
            </a:r>
          </a:p>
          <a:p>
            <a:pPr lvl="3"/>
            <a:r>
              <a:rPr lang="en-US" altLang="en-US" sz="2000" dirty="0"/>
              <a:t>W.C. Handy, </a:t>
            </a:r>
            <a:r>
              <a:rPr lang="ja-JP" altLang="en-US" sz="2000"/>
              <a:t>“</a:t>
            </a:r>
            <a:r>
              <a:rPr lang="en-US" altLang="ja-JP" sz="2000" dirty="0"/>
              <a:t>Jelly Roll</a:t>
            </a:r>
            <a:r>
              <a:rPr lang="ja-JP" altLang="en-US" sz="2000"/>
              <a:t>”</a:t>
            </a:r>
            <a:r>
              <a:rPr lang="en-US" altLang="ja-JP" sz="2000" dirty="0"/>
              <a:t> Morton, Louis Armstrong, and Joe </a:t>
            </a:r>
            <a:r>
              <a:rPr lang="ja-JP" altLang="en-US" sz="2000"/>
              <a:t>“</a:t>
            </a:r>
            <a:r>
              <a:rPr lang="en-US" altLang="ja-JP" sz="2000" dirty="0"/>
              <a:t>King</a:t>
            </a:r>
            <a:r>
              <a:rPr lang="ja-JP" altLang="en-US" sz="2000"/>
              <a:t>”</a:t>
            </a:r>
            <a:r>
              <a:rPr lang="en-US" altLang="ja-JP" sz="2000" dirty="0"/>
              <a:t> Oliver gave birth to jazz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E3CFE5B4-96DE-5749-BB82-7BC23B4D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58010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XIII. The Dynamic Decade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05C3F628-8175-4746-8144-781019635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6532"/>
            <a:ext cx="7806268" cy="4630391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altLang="en-US" sz="2000" dirty="0"/>
              <a:t>New racial pride blossomed in northern black communities:</a:t>
            </a:r>
          </a:p>
          <a:p>
            <a:pPr lvl="3"/>
            <a:r>
              <a:rPr lang="en-US" altLang="en-US" sz="2000" dirty="0"/>
              <a:t>Harlem in NYC—130,000 African American residents in 1920s</a:t>
            </a:r>
          </a:p>
          <a:p>
            <a:pPr lvl="4"/>
            <a:r>
              <a:rPr lang="en-US" altLang="en-US" sz="2000" dirty="0"/>
              <a:t>One of largest black communities in world</a:t>
            </a:r>
          </a:p>
          <a:p>
            <a:pPr lvl="3"/>
            <a:r>
              <a:rPr lang="en-US" altLang="en-US" sz="2000" dirty="0"/>
              <a:t>Culture nurtured by poets like Langston Hughes</a:t>
            </a:r>
          </a:p>
          <a:p>
            <a:pPr lvl="4"/>
            <a:r>
              <a:rPr lang="en-US" altLang="en-US" sz="2000" i="1" dirty="0"/>
              <a:t>The Weary Blues </a:t>
            </a:r>
            <a:r>
              <a:rPr lang="en-US" altLang="en-US" sz="2000" dirty="0"/>
              <a:t>(1926)</a:t>
            </a:r>
          </a:p>
          <a:p>
            <a:pPr lvl="3"/>
            <a:r>
              <a:rPr lang="en-US" altLang="en-US" sz="2000" dirty="0"/>
              <a:t>Harlem spawned charismatic political leader, Marcus Garvey</a:t>
            </a:r>
          </a:p>
          <a:p>
            <a:pPr lvl="4"/>
            <a:r>
              <a:rPr lang="en-US" altLang="en-US" sz="2000" dirty="0"/>
              <a:t>Founded </a:t>
            </a:r>
            <a:r>
              <a:rPr lang="en-US" altLang="en-US" sz="2000" b="1" dirty="0"/>
              <a:t>United Negro Improvement Association (UNIA) </a:t>
            </a:r>
            <a:r>
              <a:rPr lang="en-US" altLang="en-US" sz="2000" dirty="0"/>
              <a:t>to promote resettlement of blacks in </a:t>
            </a:r>
            <a:r>
              <a:rPr lang="ja-JP" altLang="en-US" sz="2000"/>
              <a:t>“</a:t>
            </a:r>
            <a:r>
              <a:rPr lang="en-US" altLang="ja-JP" sz="2000" dirty="0"/>
              <a:t>African homeland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4"/>
            <a:r>
              <a:rPr lang="en-US" altLang="en-US" sz="2000" dirty="0"/>
              <a:t>Sponsored black businesses to keep money in black pockets</a:t>
            </a:r>
          </a:p>
          <a:p>
            <a:pPr lvl="4"/>
            <a:r>
              <a:rPr lang="en-US" altLang="en-US" sz="2000" dirty="0"/>
              <a:t>Helped newcomers to northern cities gain self-confidence and self-reliance</a:t>
            </a:r>
          </a:p>
          <a:p>
            <a:pPr lvl="4"/>
            <a:r>
              <a:rPr lang="en-US" altLang="en-US" sz="2000" dirty="0"/>
              <a:t>Example proved important to founding of Nation of Islam (Black Muslim) movement</a:t>
            </a:r>
          </a:p>
          <a:p>
            <a:pPr lvl="4"/>
            <a:endParaRPr lang="en-US" alt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AF55722-0389-8349-ADEA-D768C008212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r="5541"/>
          <a:stretch/>
        </p:blipFill>
        <p:spPr bwMode="auto">
          <a:xfrm>
            <a:off x="8042147" y="600075"/>
            <a:ext cx="3695828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63A7C40D-F168-F742-99D5-A12F809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4065488" cy="3903332"/>
          </a:xfrm>
        </p:spPr>
        <p:txBody>
          <a:bodyPr anchor="t">
            <a:normAutofit/>
          </a:bodyPr>
          <a:lstStyle/>
          <a:p>
            <a:r>
              <a:rPr lang="en-US" altLang="en-US" sz="4000">
                <a:solidFill>
                  <a:schemeClr val="tx1">
                    <a:lumMod val="95000"/>
                  </a:schemeClr>
                </a:solidFill>
              </a:rPr>
              <a:t>I. Seeing Red 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535F992-E177-5147-9734-1D4946DF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834" y="548641"/>
            <a:ext cx="7206974" cy="6046470"/>
          </a:xfrm>
          <a:ln w="57150">
            <a:noFill/>
          </a:ln>
        </p:spPr>
        <p:txBody>
          <a:bodyPr anchor="t">
            <a:normAutofit/>
          </a:bodyPr>
          <a:lstStyle/>
          <a:p>
            <a:pPr lvl="2">
              <a:lnSpc>
                <a:spcPct val="90000"/>
              </a:lnSpc>
            </a:pPr>
            <a:r>
              <a:rPr lang="en-US" altLang="en-US" sz="2000" dirty="0"/>
              <a:t>Conservatives used red scare to break fledgling unions: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Unions called for </a:t>
            </a:r>
            <a:r>
              <a:rPr lang="ja-JP" altLang="en-US" sz="2000"/>
              <a:t>“</a:t>
            </a:r>
            <a:r>
              <a:rPr lang="en-US" altLang="ja-JP" sz="2000" dirty="0"/>
              <a:t>closed</a:t>
            </a:r>
            <a:r>
              <a:rPr lang="ja-JP" altLang="en-US" sz="2000"/>
              <a:t>”</a:t>
            </a:r>
            <a:r>
              <a:rPr lang="en-US" altLang="ja-JP" sz="2000" dirty="0"/>
              <a:t> or all-union shop; this was denounced as </a:t>
            </a:r>
            <a:r>
              <a:rPr lang="ja-JP" altLang="en-US" sz="2000"/>
              <a:t>“</a:t>
            </a:r>
            <a:r>
              <a:rPr lang="en-US" altLang="ja-JP" sz="2000" dirty="0"/>
              <a:t>Sovietism in disguise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Employers hailed their antiunion campaign for </a:t>
            </a:r>
            <a:r>
              <a:rPr lang="ja-JP" altLang="en-US" sz="2000"/>
              <a:t>“</a:t>
            </a:r>
            <a:r>
              <a:rPr lang="en-US" altLang="ja-JP" sz="2000" dirty="0"/>
              <a:t>open</a:t>
            </a:r>
            <a:r>
              <a:rPr lang="ja-JP" altLang="en-US" sz="2000"/>
              <a:t>”</a:t>
            </a:r>
            <a:r>
              <a:rPr lang="en-US" altLang="ja-JP" sz="2000" dirty="0"/>
              <a:t> shop as </a:t>
            </a:r>
            <a:r>
              <a:rPr lang="en-US" altLang="ja-JP" sz="2000" b="1" dirty="0"/>
              <a:t>American plan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Anti-</a:t>
            </a:r>
            <a:r>
              <a:rPr lang="en-US" altLang="en-US" sz="2000" dirty="0" err="1"/>
              <a:t>redism</a:t>
            </a:r>
            <a:r>
              <a:rPr lang="en-US" altLang="en-US" sz="2000" dirty="0"/>
              <a:t> and antiforeignism reflected in notorious case—regarded by liberals as </a:t>
            </a:r>
            <a:r>
              <a:rPr lang="ja-JP" altLang="en-US" sz="2000"/>
              <a:t>“</a:t>
            </a:r>
            <a:r>
              <a:rPr lang="en-US" altLang="ja-JP" sz="2000" dirty="0"/>
              <a:t>judicial lynching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Nicola Sacco and </a:t>
            </a:r>
            <a:r>
              <a:rPr lang="en-US" altLang="en-US" sz="2000" dirty="0" err="1"/>
              <a:t>Bartholomeo</a:t>
            </a:r>
            <a:r>
              <a:rPr lang="en-US" altLang="en-US" sz="2000" dirty="0"/>
              <a:t> Vanzetti convicted in 1921 of murder of a Mass. Paymaster and his guard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Jury and judge prejudiced against defenders because they were Italians, atheists, anarchists, and draft dodgers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Liberals and radicals the world over rallied to their defense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Case dragged on for over six years until 1917 when condemned men electrocuted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Communists and radicals had two martyrs in </a:t>
            </a:r>
            <a:r>
              <a:rPr lang="ja-JP" altLang="en-US" sz="2000"/>
              <a:t>“</a:t>
            </a:r>
            <a:r>
              <a:rPr lang="en-US" altLang="ja-JP" sz="2000" dirty="0"/>
              <a:t>class struggle</a:t>
            </a:r>
            <a:r>
              <a:rPr lang="ja-JP" altLang="en-US" sz="2000"/>
              <a:t>”</a:t>
            </a:r>
            <a:endParaRPr lang="en-US" altLang="en-US" sz="2000" dirty="0"/>
          </a:p>
          <a:p>
            <a:pPr lvl="3">
              <a:lnSpc>
                <a:spcPct val="90000"/>
              </a:lnSpc>
            </a:pPr>
            <a:endParaRPr lang="en-US" altLang="en-US" sz="13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>
            <a:extLst>
              <a:ext uri="{FF2B5EF4-FFF2-40B4-BE49-F238E27FC236}">
                <a16:creationId xmlns:a16="http://schemas.microsoft.com/office/drawing/2014/main" id="{04293346-3D23-5042-A337-19FB688872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66700"/>
            <a:ext cx="8636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2">
            <a:extLst>
              <a:ext uri="{FF2B5EF4-FFF2-40B4-BE49-F238E27FC236}">
                <a16:creationId xmlns:a16="http://schemas.microsoft.com/office/drawing/2014/main" id="{CC439727-4F9B-4243-B83D-8B261D44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950" y="6604001"/>
            <a:ext cx="527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p711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4547A3E2-656E-FE4B-B05D-FE6D4774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XIV. Cultural Liberation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E5FAF68E-45E5-1D40-86E2-3EB723F6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8" y="2201517"/>
            <a:ext cx="5336132" cy="367830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Literature and the arts:</a:t>
            </a:r>
          </a:p>
          <a:p>
            <a:pPr lvl="1" eaLnBrk="1" hangingPunct="1"/>
            <a:r>
              <a:rPr lang="en-US" altLang="en-US" sz="2000" dirty="0">
                <a:solidFill>
                  <a:srgbClr val="000000"/>
                </a:solidFill>
              </a:rPr>
              <a:t>Most of earlier genteel writers had died by 1920s</a:t>
            </a:r>
          </a:p>
          <a:p>
            <a:pPr lvl="2" eaLnBrk="1" hangingPunct="1"/>
            <a:r>
              <a:rPr lang="en-US" altLang="en-US" sz="2000" dirty="0">
                <a:solidFill>
                  <a:srgbClr val="000000"/>
                </a:solidFill>
              </a:rPr>
              <a:t>New Yorker Edith Wharton and Virginia-born Willa Cather continued to be popular</a:t>
            </a:r>
          </a:p>
          <a:p>
            <a:pPr lvl="1" eaLnBrk="1" hangingPunct="1"/>
            <a:r>
              <a:rPr lang="en-US" altLang="en-US" sz="2000" dirty="0">
                <a:solidFill>
                  <a:srgbClr val="000000"/>
                </a:solidFill>
              </a:rPr>
              <a:t>Now new modernists becoming popular (see Thinking Globally section)</a:t>
            </a:r>
          </a:p>
          <a:p>
            <a:pPr lvl="1" eaLnBrk="1" hangingPunct="1"/>
            <a:r>
              <a:rPr lang="en-US" altLang="en-US" sz="2000" b="1" dirty="0">
                <a:solidFill>
                  <a:srgbClr val="000000"/>
                </a:solidFill>
              </a:rPr>
              <a:t>Modernism </a:t>
            </a:r>
            <a:r>
              <a:rPr lang="en-US" altLang="en-US" sz="2000" dirty="0">
                <a:solidFill>
                  <a:srgbClr val="000000"/>
                </a:solidFill>
              </a:rPr>
              <a:t>questioned social conventions and traditional authorities, considered outmoded by accelerating changes of 20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th</a:t>
            </a:r>
            <a:r>
              <a:rPr lang="en-US" altLang="en-US" sz="2000" dirty="0">
                <a:solidFill>
                  <a:srgbClr val="000000"/>
                </a:solidFill>
              </a:rPr>
              <a:t> century life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C1F694-023A-4744-B834-0F68A9E97AC5}"/>
              </a:ext>
            </a:extLst>
          </p:cNvPr>
          <p:cNvSpPr txBox="1">
            <a:spLocks/>
          </p:cNvSpPr>
          <p:nvPr/>
        </p:nvSpPr>
        <p:spPr>
          <a:xfrm>
            <a:off x="5423338" y="2317130"/>
            <a:ext cx="6187469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H.L. Mencken best personified this iconoclasm: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Known as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Bad Boy of Baltimore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Promoted modernist causes in politics and literature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Assailed marriage, patriotism, democracy, prohibition, Rotarians, and other sacred icons of middle-class American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booboisie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He dismissed South as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Sahara of the </a:t>
            </a:r>
            <a:r>
              <a:rPr lang="en-US" altLang="ja-JP" sz="2000" dirty="0" err="1">
                <a:solidFill>
                  <a:srgbClr val="000000"/>
                </a:solidFill>
              </a:rPr>
              <a:t>Bozart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Attacked hypocritical do-gooders as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Puritans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lvl="3"/>
            <a:r>
              <a:rPr lang="en-US" altLang="en-US" sz="2000" dirty="0">
                <a:solidFill>
                  <a:srgbClr val="000000"/>
                </a:solidFill>
              </a:rPr>
              <a:t>Puritanism, he jibed, was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haunting fear that someone, somewhere, might be happy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50" name="Title 1">
            <a:extLst>
              <a:ext uri="{FF2B5EF4-FFF2-40B4-BE49-F238E27FC236}">
                <a16:creationId xmlns:a16="http://schemas.microsoft.com/office/drawing/2014/main" id="{71AB6379-ADA6-B54E-8F9A-0DEB49B1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accent1"/>
                </a:solidFill>
              </a:rPr>
              <a:t>XIV. Cultural Liberation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1" descr="Two people posing for a photo&#10;&#10;Description automatically generated">
            <a:extLst>
              <a:ext uri="{FF2B5EF4-FFF2-40B4-BE49-F238E27FC236}">
                <a16:creationId xmlns:a16="http://schemas.microsoft.com/office/drawing/2014/main" id="{42D3D7F4-D903-D545-9343-9E0ED8BE4DA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249" b="-2"/>
          <a:stretch/>
        </p:blipFill>
        <p:spPr bwMode="auto">
          <a:xfrm>
            <a:off x="448732" y="600075"/>
            <a:ext cx="3683001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0B8A8EB6-CDF8-3941-B2C6-8D3EFB66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2"/>
            <a:ext cx="7225074" cy="4504267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000" dirty="0"/>
              <a:t>Young writers jolted by WWI out of complacency about traditional values and literary standards</a:t>
            </a:r>
          </a:p>
          <a:p>
            <a:pPr lvl="2"/>
            <a:r>
              <a:rPr lang="en-US" altLang="en-US" sz="2000" dirty="0"/>
              <a:t>Probed for new codes of morals and understanding, as well as fresh forms of expression</a:t>
            </a:r>
          </a:p>
          <a:p>
            <a:pPr lvl="2"/>
            <a:r>
              <a:rPr lang="en-US" altLang="en-US" sz="2000" dirty="0"/>
              <a:t>F. Scott Fitzgerald—</a:t>
            </a:r>
            <a:r>
              <a:rPr lang="en-US" altLang="en-US" sz="2000" i="1" dirty="0"/>
              <a:t>This Side of Paradise</a:t>
            </a:r>
            <a:r>
              <a:rPr lang="en-US" altLang="en-US" sz="2000" dirty="0"/>
              <a:t> (1920)</a:t>
            </a:r>
          </a:p>
          <a:p>
            <a:pPr lvl="3"/>
            <a:r>
              <a:rPr lang="ja-JP" altLang="en-US" sz="2000"/>
              <a:t>“</a:t>
            </a:r>
            <a:r>
              <a:rPr lang="en-US" altLang="ja-JP" sz="2000" dirty="0"/>
              <a:t>He found all gods dead, all wars fought, all faiths in man shaken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3"/>
            <a:r>
              <a:rPr lang="en-US" altLang="en-US" sz="2000" i="1" dirty="0"/>
              <a:t>The Great Gatsby </a:t>
            </a:r>
            <a:r>
              <a:rPr lang="en-US" altLang="en-US" sz="2000" dirty="0"/>
              <a:t>(1925) brilliant commentary on illusory American ideal of self-made man</a:t>
            </a:r>
          </a:p>
          <a:p>
            <a:pPr lvl="4"/>
            <a:r>
              <a:rPr lang="en-US" altLang="en-US" sz="2000" dirty="0"/>
              <a:t>James Gatz reinvented himself as tycoon Jay Gatsby only to be destroyed by those with wealth and social standing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522" name="Title 1">
            <a:extLst>
              <a:ext uri="{FF2B5EF4-FFF2-40B4-BE49-F238E27FC236}">
                <a16:creationId xmlns:a16="http://schemas.microsoft.com/office/drawing/2014/main" id="{84D00B3F-A1EC-784B-B310-982B9E7A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rgbClr val="FFFEFF"/>
                </a:solidFill>
              </a:rPr>
              <a:t>XIV. Cultural Liberation</a:t>
            </a:r>
            <a:br>
              <a:rPr lang="en-US" altLang="en-US">
                <a:solidFill>
                  <a:srgbClr val="FFFEFF"/>
                </a:solidFill>
              </a:rPr>
            </a:br>
            <a:r>
              <a:rPr lang="en-US" altLang="en-US">
                <a:solidFill>
                  <a:srgbClr val="FFFEFF"/>
                </a:solidFill>
              </a:rPr>
              <a:t>(cont.)</a:t>
            </a:r>
          </a:p>
        </p:txBody>
      </p:sp>
      <p:graphicFrame>
        <p:nvGraphicFramePr>
          <p:cNvPr id="107525" name="Content Placeholder 2">
            <a:extLst>
              <a:ext uri="{FF2B5EF4-FFF2-40B4-BE49-F238E27FC236}">
                <a16:creationId xmlns:a16="http://schemas.microsoft.com/office/drawing/2014/main" id="{A48BC037-D9C5-4E0F-BE17-65C65A89D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577148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46" name="Title 1">
            <a:extLst>
              <a:ext uri="{FF2B5EF4-FFF2-40B4-BE49-F238E27FC236}">
                <a16:creationId xmlns:a16="http://schemas.microsoft.com/office/drawing/2014/main" id="{6C24DE22-C418-9547-9900-D07D4850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chemeClr val="accent1"/>
                </a:solidFill>
              </a:rPr>
              <a:t>XIV. Cultural Liberation</a:t>
            </a:r>
            <a:br>
              <a:rPr lang="en-US" altLang="en-US" sz="3200">
                <a:solidFill>
                  <a:schemeClr val="accent1"/>
                </a:solidFill>
              </a:rPr>
            </a:br>
            <a:r>
              <a:rPr lang="en-US" altLang="en-US" sz="320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085CA23F-7E6D-1B4A-A4F4-B1219102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000" b="1">
                <a:solidFill>
                  <a:srgbClr val="FFFFFF"/>
                </a:solidFill>
              </a:rPr>
              <a:t>“</a:t>
            </a:r>
            <a:r>
              <a:rPr lang="en-US" altLang="ja-JP" sz="2000" b="1">
                <a:solidFill>
                  <a:srgbClr val="FFFFFF"/>
                </a:solidFill>
              </a:rPr>
              <a:t>Lost Generation</a:t>
            </a:r>
            <a:r>
              <a:rPr lang="ja-JP" altLang="en-US" sz="2000" b="1">
                <a:solidFill>
                  <a:srgbClr val="FFFFFF"/>
                </a:solidFill>
              </a:rPr>
              <a:t>”</a:t>
            </a:r>
            <a:r>
              <a:rPr lang="en-US" altLang="ja-JP" sz="2000">
                <a:solidFill>
                  <a:srgbClr val="FFFFFF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FFFFFF"/>
                </a:solidFill>
              </a:rPr>
              <a:t>Hemingway, Fitzgerald and other American writers and painters formed artistic cadre: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solidFill>
                  <a:srgbClr val="FFFFFF"/>
                </a:solidFill>
              </a:rPr>
              <a:t>As expatriates in postwar Europe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solidFill>
                  <a:srgbClr val="FFFFFF"/>
                </a:solidFill>
              </a:rPr>
              <a:t>Found shelter and inspiration in Paris salon of Gertrude Stein:</a:t>
            </a:r>
          </a:p>
          <a:p>
            <a:pPr lvl="3">
              <a:lnSpc>
                <a:spcPct val="90000"/>
              </a:lnSpc>
            </a:pPr>
            <a:r>
              <a:rPr lang="en-US" altLang="en-US" sz="2000">
                <a:solidFill>
                  <a:srgbClr val="FFFFFF"/>
                </a:solidFill>
              </a:rPr>
              <a:t>Studied under William James at Harvard and her early works applied his theory of </a:t>
            </a:r>
            <a:r>
              <a:rPr lang="ja-JP" altLang="en-US" sz="2000">
                <a:solidFill>
                  <a:srgbClr val="FFFFFF"/>
                </a:solidFill>
              </a:rPr>
              <a:t>“</a:t>
            </a:r>
            <a:r>
              <a:rPr lang="en-US" altLang="ja-JP" sz="2000">
                <a:solidFill>
                  <a:srgbClr val="FFFFFF"/>
                </a:solidFill>
              </a:rPr>
              <a:t>stream of consciousness</a:t>
            </a:r>
            <a:r>
              <a:rPr lang="ja-JP" altLang="en-US" sz="2000">
                <a:solidFill>
                  <a:srgbClr val="FFFFFF"/>
                </a:solidFill>
              </a:rPr>
              <a:t>”</a:t>
            </a:r>
            <a:endParaRPr lang="en-US" altLang="ja-JP" sz="2000">
              <a:solidFill>
                <a:srgbClr val="FFFFFF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altLang="en-US" sz="2000">
                <a:solidFill>
                  <a:srgbClr val="FFFFFF"/>
                </a:solidFill>
              </a:rPr>
              <a:t>Friends with Pablo Picasso and Henri Matisse, she wrote radically experimental poetry and prose</a:t>
            </a:r>
          </a:p>
          <a:p>
            <a:pPr lvl="3">
              <a:lnSpc>
                <a:spcPct val="90000"/>
              </a:lnSpc>
            </a:pPr>
            <a:r>
              <a:rPr lang="en-US" altLang="en-US" sz="2000">
                <a:solidFill>
                  <a:srgbClr val="FFFFFF"/>
                </a:solidFill>
              </a:rPr>
              <a:t>Joined fellow American poets Ezra Pound and T. S. Eliot in vanguard of modernist literary innovation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70" name="Title 1">
            <a:extLst>
              <a:ext uri="{FF2B5EF4-FFF2-40B4-BE49-F238E27FC236}">
                <a16:creationId xmlns:a16="http://schemas.microsoft.com/office/drawing/2014/main" id="{4C6DFC23-AC5E-2046-B3E5-4F12F276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XIV. Cultural Liberation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8D96745D-F12E-F14F-A507-F04BAC19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483" y="485678"/>
            <a:ext cx="6566602" cy="5888772"/>
          </a:xfrm>
        </p:spPr>
        <p:txBody>
          <a:bodyPr anchor="ctr">
            <a:normAutofit fontScale="92500" lnSpcReduction="20000"/>
          </a:bodyPr>
          <a:lstStyle/>
          <a:p>
            <a:pPr lvl="1"/>
            <a:r>
              <a:rPr lang="ja-JP" altLang="en-US" sz="2400"/>
              <a:t>“</a:t>
            </a:r>
            <a:r>
              <a:rPr lang="en-US" altLang="ja-JP" sz="2400" dirty="0"/>
              <a:t>High modernists</a:t>
            </a:r>
            <a:r>
              <a:rPr lang="ja-JP" altLang="en-US" sz="2400"/>
              <a:t>”</a:t>
            </a:r>
            <a:r>
              <a:rPr lang="en-US" altLang="ja-JP" sz="2400" dirty="0"/>
              <a:t>:</a:t>
            </a:r>
          </a:p>
          <a:p>
            <a:pPr lvl="2"/>
            <a:r>
              <a:rPr lang="en-US" altLang="en-US" sz="2400" dirty="0"/>
              <a:t>Experimented with breakdown of traditional literary forms</a:t>
            </a:r>
          </a:p>
          <a:p>
            <a:pPr lvl="2"/>
            <a:r>
              <a:rPr lang="en-US" altLang="en-US" sz="2400" dirty="0"/>
              <a:t>Exposed losses associated with modernity</a:t>
            </a:r>
          </a:p>
          <a:p>
            <a:pPr lvl="2"/>
            <a:r>
              <a:rPr lang="en-US" altLang="en-US" sz="2400" dirty="0"/>
              <a:t>Wrote in self-consciously internationalist mode</a:t>
            </a:r>
          </a:p>
          <a:p>
            <a:pPr lvl="2"/>
            <a:r>
              <a:rPr lang="en-US" altLang="en-US" sz="2400" dirty="0"/>
              <a:t>Haughtily rejected parochialism they found at home</a:t>
            </a:r>
          </a:p>
          <a:p>
            <a:pPr lvl="2"/>
            <a:r>
              <a:rPr lang="en-US" altLang="en-US" sz="2400" dirty="0"/>
              <a:t>Pound rejected old civilization and proclaimed doctrine: </a:t>
            </a:r>
            <a:r>
              <a:rPr lang="ja-JP" altLang="en-US" sz="2400"/>
              <a:t>“</a:t>
            </a:r>
            <a:r>
              <a:rPr lang="en-US" altLang="ja-JP" sz="2400" dirty="0"/>
              <a:t>Make It New;</a:t>
            </a:r>
            <a:r>
              <a:rPr lang="ja-JP" altLang="en-US" sz="2400"/>
              <a:t>”</a:t>
            </a:r>
            <a:r>
              <a:rPr lang="en-US" altLang="ja-JP" sz="2400" dirty="0"/>
              <a:t> he strongly influenced Eliot</a:t>
            </a:r>
          </a:p>
          <a:p>
            <a:pPr lvl="2"/>
            <a:r>
              <a:rPr lang="en-US" altLang="en-US" sz="2400" dirty="0"/>
              <a:t>Eliot in </a:t>
            </a:r>
            <a:r>
              <a:rPr lang="en-US" altLang="en-US" sz="2400" i="1" dirty="0"/>
              <a:t>The Waste Land </a:t>
            </a:r>
            <a:r>
              <a:rPr lang="en-US" altLang="en-US" sz="2400" dirty="0"/>
              <a:t>(1922) produced one of most impenetrable but influential poems of century</a:t>
            </a:r>
          </a:p>
          <a:p>
            <a:pPr lvl="2"/>
            <a:r>
              <a:rPr lang="en-US" altLang="en-US" sz="2400" dirty="0" err="1"/>
              <a:t>e.e.</a:t>
            </a:r>
            <a:r>
              <a:rPr lang="en-US" altLang="en-US" sz="2400" dirty="0"/>
              <a:t> Cummings used unorthodox diction and peculiar typesetting to produce startling poetic effects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94" name="Title 1">
            <a:extLst>
              <a:ext uri="{FF2B5EF4-FFF2-40B4-BE49-F238E27FC236}">
                <a16:creationId xmlns:a16="http://schemas.microsoft.com/office/drawing/2014/main" id="{22D16B8E-A066-CC4F-A65A-725639E3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XIV. Cultural Liberation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718E2B37-2C4B-EA42-8E58-B0B4B007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5" y="485678"/>
            <a:ext cx="7390042" cy="6177881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n-US" altLang="en-US" sz="2000" dirty="0"/>
              <a:t>Not all American writers radical:</a:t>
            </a:r>
          </a:p>
          <a:p>
            <a:pPr lvl="2"/>
            <a:r>
              <a:rPr lang="en-US" altLang="en-US" sz="2000" dirty="0"/>
              <a:t>Many continued familiar regionalist style</a:t>
            </a:r>
          </a:p>
          <a:p>
            <a:pPr lvl="2"/>
            <a:r>
              <a:rPr lang="en-US" altLang="en-US" sz="2000" dirty="0"/>
              <a:t>Robert Frost wrote hauntingly about nature and folkways of his adopted New England</a:t>
            </a:r>
          </a:p>
          <a:p>
            <a:pPr lvl="2"/>
            <a:r>
              <a:rPr lang="en-US" altLang="en-US" sz="2000" dirty="0"/>
              <a:t>Carl Sandburg extolled working classes of Chicago in strong, simple cadence</a:t>
            </a:r>
          </a:p>
          <a:p>
            <a:pPr lvl="2"/>
            <a:r>
              <a:rPr lang="en-US" altLang="en-US" sz="2000" dirty="0"/>
              <a:t>Sherwood Anderson in </a:t>
            </a:r>
            <a:r>
              <a:rPr lang="en-US" altLang="en-US" sz="2000" i="1" dirty="0"/>
              <a:t>Winesburg, Ohio </a:t>
            </a:r>
            <a:r>
              <a:rPr lang="en-US" altLang="en-US" sz="2000" dirty="0"/>
              <a:t>dissected various fictional personalities, finding them warped by their cramped psychological surroundings</a:t>
            </a:r>
          </a:p>
          <a:p>
            <a:pPr lvl="1"/>
            <a:r>
              <a:rPr lang="en-US" altLang="en-US" sz="2000" dirty="0"/>
              <a:t>American composers and playwrights made valuable contributions:</a:t>
            </a:r>
          </a:p>
          <a:p>
            <a:pPr lvl="2"/>
            <a:r>
              <a:rPr lang="en-US" altLang="en-US" sz="2000" dirty="0"/>
              <a:t>Jerome Kern and Oscar Hammerstein</a:t>
            </a:r>
            <a:r>
              <a:rPr lang="fr-FR" altLang="ja-JP" sz="2000" dirty="0"/>
              <a:t>'</a:t>
            </a:r>
            <a:r>
              <a:rPr lang="en-US" altLang="en-US" sz="2000" dirty="0"/>
              <a:t>s </a:t>
            </a:r>
            <a:r>
              <a:rPr lang="en-US" altLang="en-US" sz="2000" i="1" dirty="0"/>
              <a:t>Show Boat</a:t>
            </a:r>
            <a:r>
              <a:rPr lang="en-US" altLang="en-US" sz="2000" dirty="0"/>
              <a:t> (1927) was America</a:t>
            </a:r>
            <a:r>
              <a:rPr lang="fr-FR" altLang="ja-JP" sz="2000" dirty="0"/>
              <a:t>'</a:t>
            </a:r>
            <a:r>
              <a:rPr lang="en-US" altLang="en-US" sz="2000" dirty="0"/>
              <a:t>s first </a:t>
            </a:r>
            <a:r>
              <a:rPr lang="ja-JP" altLang="en-US" sz="2000"/>
              <a:t>“</a:t>
            </a:r>
            <a:r>
              <a:rPr lang="en-US" altLang="ja-JP" sz="2000" dirty="0"/>
              <a:t>musical play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2"/>
            <a:r>
              <a:rPr lang="en-US" altLang="en-US" sz="2000" dirty="0"/>
              <a:t>Eugene O</a:t>
            </a:r>
            <a:r>
              <a:rPr lang="fr-FR" altLang="ja-JP" sz="2000" dirty="0"/>
              <a:t>'</a:t>
            </a:r>
            <a:r>
              <a:rPr lang="en-US" altLang="en-US" sz="2000" dirty="0"/>
              <a:t>Neill</a:t>
            </a:r>
            <a:r>
              <a:rPr lang="fr-FR" altLang="ja-JP" sz="2000" dirty="0"/>
              <a:t>'</a:t>
            </a:r>
            <a:r>
              <a:rPr lang="en-US" altLang="en-US" sz="2000" dirty="0"/>
              <a:t>s </a:t>
            </a:r>
            <a:r>
              <a:rPr lang="en-US" altLang="en-US" sz="2000" i="1" dirty="0"/>
              <a:t>Strange Interlude </a:t>
            </a:r>
            <a:r>
              <a:rPr lang="en-US" altLang="en-US" sz="2000" dirty="0"/>
              <a:t>(1928) laid bare Freudian notions of sex and subconscious in succession of dramatic soliloquies</a:t>
            </a:r>
          </a:p>
          <a:p>
            <a:pPr lvl="3"/>
            <a:r>
              <a:rPr lang="en-US" altLang="en-US" sz="2000" dirty="0"/>
              <a:t>Garnered Nobel Prize in literature (1936)</a:t>
            </a:r>
          </a:p>
          <a:p>
            <a:pPr lvl="1"/>
            <a:endParaRPr lang="en-US" altLang="en-US" dirty="0"/>
          </a:p>
          <a:p>
            <a:pPr lvl="4"/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6" name="Title 1">
            <a:extLst>
              <a:ext uri="{FF2B5EF4-FFF2-40B4-BE49-F238E27FC236}">
                <a16:creationId xmlns:a16="http://schemas.microsoft.com/office/drawing/2014/main" id="{A77ECB60-460C-EE43-8E68-BDFD0F36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altLang="en-US" sz="5400">
                <a:solidFill>
                  <a:srgbClr val="FFFFFF"/>
                </a:solidFill>
              </a:rPr>
              <a:t>XIV. Cultural Liberation</a:t>
            </a:r>
            <a:br>
              <a:rPr lang="en-US" altLang="en-US" sz="5400">
                <a:solidFill>
                  <a:srgbClr val="FFFFFF"/>
                </a:solidFill>
              </a:rPr>
            </a:br>
            <a:r>
              <a:rPr lang="en-US" altLang="en-US" sz="54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329AD90E-4EC6-2147-99F7-3199340B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900" b="1">
                <a:solidFill>
                  <a:schemeClr val="accent2">
                    <a:lumMod val="50000"/>
                  </a:schemeClr>
                </a:solidFill>
              </a:rPr>
              <a:t>Harlem Renaissance:</a:t>
            </a:r>
            <a:endParaRPr lang="en-US" altLang="en-US" sz="190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</a:rPr>
              <a:t>Black cultural renaissance in uptown Harlem: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</a:rPr>
              <a:t>Led by writers Claude McKay, Langston Hughes, and Zora Neale Hurston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</a:rPr>
              <a:t>And jazz artists Louis Armstrong and Eubie Blake</a:t>
            </a:r>
          </a:p>
          <a:p>
            <a:pPr lvl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</a:rPr>
              <a:t>Argued for </a:t>
            </a:r>
            <a:r>
              <a:rPr lang="ja-JP" altLang="en-US" sz="19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1900">
                <a:solidFill>
                  <a:schemeClr val="accent2">
                    <a:lumMod val="50000"/>
                  </a:schemeClr>
                </a:solidFill>
              </a:rPr>
              <a:t>New Negro</a:t>
            </a:r>
            <a:r>
              <a:rPr lang="ja-JP" altLang="en-US" sz="190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n-US" altLang="ja-JP" sz="1900">
                <a:solidFill>
                  <a:schemeClr val="accent2">
                    <a:lumMod val="50000"/>
                  </a:schemeClr>
                </a:solidFill>
              </a:rPr>
              <a:t> who was a full citizen and social equal to whites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</a:rPr>
              <a:t>Adopted modernist techniques, Hughes and Hurston captured oral and improvisational traditions of contemporary blacks in dialect-filled poetry and prose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86" name="Title 1">
            <a:extLst>
              <a:ext uri="{FF2B5EF4-FFF2-40B4-BE49-F238E27FC236}">
                <a16:creationId xmlns:a16="http://schemas.microsoft.com/office/drawing/2014/main" id="{AA0119FC-5ACA-B743-9A5E-0134462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>
                <a:solidFill>
                  <a:schemeClr val="accent1"/>
                </a:solidFill>
              </a:rPr>
              <a:t>XV. Wall Street</a:t>
            </a:r>
            <a:r>
              <a:rPr lang="fr-FR" altLang="ja-JP" sz="3200">
                <a:solidFill>
                  <a:schemeClr val="accent1"/>
                </a:solidFill>
              </a:rPr>
              <a:t>'</a:t>
            </a:r>
            <a:r>
              <a:rPr lang="en-US" altLang="ja-JP" sz="3200">
                <a:solidFill>
                  <a:schemeClr val="accent1"/>
                </a:solidFill>
              </a:rPr>
              <a:t>s Big Bull Market</a:t>
            </a:r>
            <a:endParaRPr lang="en-US" altLang="en-US" sz="3200">
              <a:solidFill>
                <a:schemeClr val="accent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822C7793-6CED-3C43-9CE3-8750A041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</a:rPr>
              <a:t>Economic conditions of 1920s:</a:t>
            </a:r>
          </a:p>
          <a:p>
            <a:pPr lvl="1" eaLnBrk="1" hangingPunct="1"/>
            <a:r>
              <a:rPr lang="en-US" altLang="en-US" sz="2000">
                <a:solidFill>
                  <a:srgbClr val="FFFFFF"/>
                </a:solidFill>
              </a:rPr>
              <a:t>Several hundred banks failed annually</a:t>
            </a:r>
          </a:p>
          <a:p>
            <a:pPr lvl="1" eaLnBrk="1" hangingPunct="1"/>
            <a:r>
              <a:rPr lang="en-US" altLang="en-US" sz="2000">
                <a:solidFill>
                  <a:srgbClr val="FFFFFF"/>
                </a:solidFill>
              </a:rPr>
              <a:t>Florida boom: numerous underwater plots sold to eager purchasers for preposterous sums</a:t>
            </a:r>
          </a:p>
          <a:p>
            <a:pPr lvl="1" eaLnBrk="1" hangingPunct="1"/>
            <a:r>
              <a:rPr lang="en-US" altLang="en-US" sz="2000">
                <a:solidFill>
                  <a:srgbClr val="FFFFFF"/>
                </a:solidFill>
              </a:rPr>
              <a:t>Stocks provided even greater sensations:</a:t>
            </a:r>
          </a:p>
          <a:p>
            <a:pPr lvl="2" eaLnBrk="1" hangingPunct="1"/>
            <a:r>
              <a:rPr lang="en-US" altLang="en-US" sz="2000">
                <a:solidFill>
                  <a:srgbClr val="FFFFFF"/>
                </a:solidFill>
              </a:rPr>
              <a:t>Speculation ran wild</a:t>
            </a:r>
          </a:p>
          <a:p>
            <a:pPr lvl="2" eaLnBrk="1" hangingPunct="1"/>
            <a:r>
              <a:rPr lang="en-US" altLang="en-US" sz="2000">
                <a:solidFill>
                  <a:srgbClr val="FFFFFF"/>
                </a:solidFill>
              </a:rPr>
              <a:t>Boom-or-bust trading pushed market to dizzy peaks</a:t>
            </a:r>
          </a:p>
          <a:p>
            <a:pPr lvl="2" eaLnBrk="1" hangingPunct="1"/>
            <a:r>
              <a:rPr lang="en-US" altLang="en-US" sz="2000">
                <a:solidFill>
                  <a:srgbClr val="FFFFFF"/>
                </a:solidFill>
              </a:rPr>
              <a:t>Stock market became veritable gambling den</a:t>
            </a:r>
          </a:p>
          <a:p>
            <a:pPr lvl="1" eaLnBrk="1" hangingPunct="1"/>
            <a:endParaRPr lang="en-US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0" name="Title 1">
            <a:extLst>
              <a:ext uri="{FF2B5EF4-FFF2-40B4-BE49-F238E27FC236}">
                <a16:creationId xmlns:a16="http://schemas.microsoft.com/office/drawing/2014/main" id="{AD744BF9-F47B-9647-A4F1-27D0384C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altLang="en-US" sz="5400" dirty="0">
                <a:solidFill>
                  <a:srgbClr val="FFFFFF"/>
                </a:solidFill>
              </a:rPr>
              <a:t>XV. Wall Street</a:t>
            </a:r>
            <a:r>
              <a:rPr lang="fr-FR" altLang="ja-JP" sz="5400" dirty="0">
                <a:solidFill>
                  <a:srgbClr val="FFFFFF"/>
                </a:solidFill>
              </a:rPr>
              <a:t>'</a:t>
            </a:r>
            <a:r>
              <a:rPr lang="en-US" altLang="en-US" sz="5400" dirty="0">
                <a:solidFill>
                  <a:srgbClr val="FFFFFF"/>
                </a:solidFill>
              </a:rPr>
              <a:t>s Big Bull Market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id="{3940A678-C865-FA4C-B884-07905349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614" y="1033390"/>
            <a:ext cx="5738647" cy="5363742"/>
          </a:xfrm>
          <a:ln w="57150">
            <a:noFill/>
          </a:ln>
        </p:spPr>
        <p:txBody>
          <a:bodyPr anchor="ctr"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In 1920s many bought stocks</a:t>
            </a:r>
            <a:r>
              <a:rPr lang="ja-JP" altLang="en-US" sz="24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on margin</a:t>
            </a:r>
            <a:r>
              <a:rPr lang="ja-JP" altLang="en-US" sz="240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Intoxicated by lure of quick profits, few heeded warnings that this kind of prosperity could not last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Little done by Washington to curb speculators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1921 Congress moved toward budget sanity by creating Bureau of the Budget: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Assisted president in preparing estimates of receipts and expenditures to be submitted to Congress as annual budget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C3276C34-6560-684E-BCE0-901052B7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4065488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tx1">
                    <a:lumMod val="95000"/>
                  </a:schemeClr>
                </a:solidFill>
              </a:rPr>
              <a:t>II. Hooded Hoodlums of the KKK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6E807A1-A3D9-914B-AC71-ADBC05467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938" y="640080"/>
            <a:ext cx="7683062" cy="6217919"/>
          </a:xfrm>
          <a:ln w="57150">
            <a:noFill/>
          </a:ln>
        </p:spPr>
        <p:txBody>
          <a:bodyPr anchor="t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New </a:t>
            </a:r>
            <a:r>
              <a:rPr lang="en-US" altLang="en-US" b="1" dirty="0"/>
              <a:t>Ku Klux Klan: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Resembled antiforeign </a:t>
            </a:r>
            <a:r>
              <a:rPr lang="ja-JP" altLang="en-US" sz="1800"/>
              <a:t>“</a:t>
            </a:r>
            <a:r>
              <a:rPr lang="en-US" altLang="ja-JP" sz="1800" dirty="0"/>
              <a:t>nativist</a:t>
            </a:r>
            <a:r>
              <a:rPr lang="ja-JP" altLang="en-US" sz="1800"/>
              <a:t>”</a:t>
            </a:r>
            <a:r>
              <a:rPr lang="en-US" altLang="ja-JP" sz="1800" dirty="0"/>
              <a:t> movement of 1850s rather than antiblack nightriders of 1860s: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Antiforeign, anti-Catholic, antiblack, anti-Jewish, antipacifists, anti-Communist, anti-internationalist, anti-evolutionist, </a:t>
            </a:r>
            <a:r>
              <a:rPr lang="en-US" altLang="en-US" sz="1800" dirty="0" err="1"/>
              <a:t>antibootlegger</a:t>
            </a:r>
            <a:r>
              <a:rPr lang="en-US" altLang="en-US" sz="1800" dirty="0"/>
              <a:t>, antigambling, anti-adultery, and anti-birth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Pro-Anglo-Saxon, pro-</a:t>
            </a:r>
            <a:r>
              <a:rPr lang="ja-JP" altLang="en-US" sz="1800"/>
              <a:t>“</a:t>
            </a:r>
            <a:r>
              <a:rPr lang="en-US" altLang="ja-JP" sz="1800" dirty="0"/>
              <a:t>native</a:t>
            </a:r>
            <a:r>
              <a:rPr lang="ja-JP" altLang="en-US" sz="1800"/>
              <a:t>”</a:t>
            </a:r>
            <a:r>
              <a:rPr lang="en-US" altLang="ja-JP" sz="1800" dirty="0"/>
              <a:t> American, pro-Protestant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Klan betokened extremist, ultraconservative uprising against: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Forces of diversity and modernity transforming American culture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Spread rapidly in Midwest and </a:t>
            </a:r>
            <a:r>
              <a:rPr lang="en-US" altLang="en-US" sz="1800" b="1" dirty="0"/>
              <a:t>Bible Belt</a:t>
            </a:r>
            <a:r>
              <a:rPr lang="en-US" altLang="en-US" sz="1800" dirty="0"/>
              <a:t> South where Protestant Fundamentalism thrived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Mid-1920s peak had five million dues-paying members and wielded potent political influence</a:t>
            </a:r>
          </a:p>
          <a:p>
            <a:pPr lvl="2">
              <a:lnSpc>
                <a:spcPct val="90000"/>
              </a:lnSpc>
            </a:pPr>
            <a:r>
              <a:rPr lang="ja-JP" altLang="en-US" sz="1800"/>
              <a:t>“</a:t>
            </a:r>
            <a:r>
              <a:rPr lang="en-US" altLang="ja-JP" sz="1800" dirty="0"/>
              <a:t>Knights of the Invisible Empire</a:t>
            </a:r>
            <a:r>
              <a:rPr lang="ja-JP" altLang="en-US" sz="1800"/>
              <a:t>”</a:t>
            </a:r>
            <a:r>
              <a:rPr lang="en-US" altLang="ja-JP" sz="1800" dirty="0"/>
              <a:t> included among officials Imperial Wizards, Grand Goblins, King Kleagles, and other horrendous </a:t>
            </a:r>
            <a:r>
              <a:rPr lang="ja-JP" altLang="en-US" sz="1800"/>
              <a:t>“</a:t>
            </a:r>
            <a:r>
              <a:rPr lang="en-US" altLang="ja-JP" sz="1800" dirty="0" err="1"/>
              <a:t>kreatures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Things of KKK: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Impressive </a:t>
            </a:r>
            <a:r>
              <a:rPr lang="ja-JP" altLang="en-US" sz="1800"/>
              <a:t>“</a:t>
            </a:r>
            <a:r>
              <a:rPr lang="en-US" altLang="ja-JP" sz="1800" dirty="0" err="1"/>
              <a:t>konclaves</a:t>
            </a:r>
            <a:r>
              <a:rPr lang="en-US" altLang="ja-JP" sz="1800" dirty="0"/>
              <a:t>,</a:t>
            </a:r>
            <a:r>
              <a:rPr lang="ja-JP" altLang="en-US" sz="1800"/>
              <a:t>”</a:t>
            </a:r>
            <a:r>
              <a:rPr lang="en-US" altLang="ja-JP" sz="1800" dirty="0"/>
              <a:t> huge flag-waving parades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Chief warning was blazing cross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Principle weapon bloodied lash, supplemented by tar and feathers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Rallying songs and brutal slogan</a:t>
            </a:r>
          </a:p>
          <a:p>
            <a:pPr lvl="1">
              <a:lnSpc>
                <a:spcPct val="90000"/>
              </a:lnSpc>
            </a:pPr>
            <a:endParaRPr lang="en-US" altLang="ja-JP" sz="1000" dirty="0"/>
          </a:p>
          <a:p>
            <a:pPr lvl="2" eaLnBrk="1" hangingPunct="1">
              <a:lnSpc>
                <a:spcPct val="90000"/>
              </a:lnSpc>
            </a:pPr>
            <a:endParaRPr lang="en-US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2" name="Title 1">
            <a:extLst>
              <a:ext uri="{FF2B5EF4-FFF2-40B4-BE49-F238E27FC236}">
                <a16:creationId xmlns:a16="http://schemas.microsoft.com/office/drawing/2014/main" id="{2129DF7E-AFB0-344F-B440-27AEF0C7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XV. Wall Street</a:t>
            </a:r>
            <a:r>
              <a:rPr lang="fr-FR" altLang="ja-JP" sz="3200">
                <a:solidFill>
                  <a:srgbClr val="FFFFFF"/>
                </a:solidFill>
              </a:rPr>
              <a:t>'</a:t>
            </a:r>
            <a:r>
              <a:rPr lang="en-US" altLang="en-US" sz="3200">
                <a:solidFill>
                  <a:srgbClr val="FFFFFF"/>
                </a:solidFill>
              </a:rPr>
              <a:t>s Big Bull Market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22883" name="Content Placeholder 2">
            <a:extLst>
              <a:ext uri="{FF2B5EF4-FFF2-40B4-BE49-F238E27FC236}">
                <a16:creationId xmlns:a16="http://schemas.microsoft.com/office/drawing/2014/main" id="{54118832-E74F-6F41-AB43-7C92AF19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510" y="485678"/>
            <a:ext cx="7367751" cy="5888772"/>
          </a:xfrm>
        </p:spPr>
        <p:txBody>
          <a:bodyPr anchor="ctr">
            <a:normAutofit fontScale="77500" lnSpcReduction="20000"/>
          </a:bodyPr>
          <a:lstStyle/>
          <a:p>
            <a:pPr lvl="1">
              <a:lnSpc>
                <a:spcPct val="90000"/>
              </a:lnSpc>
            </a:pPr>
            <a:r>
              <a:rPr lang="en-US" altLang="en-US" sz="2200" dirty="0"/>
              <a:t>Burdensome taxes from war distasteful to Secretary of Treasury Mellon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Argued high taxes forced rich to invest in tax-exempt securities rather than in factories that provided payrolls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Argued high taxes not only: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Discouraged business, but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Brought in smaller return to Treasury than moderate taxes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Mellon helped engineer series of tax reductions from 1921 to 1926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Congress: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Repealed excess-profit tax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Abolished gift tax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Reduced excise taxes, the surtax, the income tax, and estate taxes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Mellon</a:t>
            </a:r>
            <a:r>
              <a:rPr lang="fr-FR" altLang="ja-JP" sz="2200" dirty="0"/>
              <a:t>'</a:t>
            </a:r>
            <a:r>
              <a:rPr lang="en-US" altLang="en-US" sz="2200" dirty="0"/>
              <a:t>s spare-the-rich policies shifted tax burden from wealthy to middle-income groups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Mellon, lionized by conservatives as </a:t>
            </a:r>
            <a:r>
              <a:rPr lang="ja-JP" altLang="en-US" sz="2200"/>
              <a:t>“</a:t>
            </a:r>
            <a:r>
              <a:rPr lang="en-US" altLang="ja-JP" sz="2200" dirty="0"/>
              <a:t>greatest secretary of Treasury since Hamilton</a:t>
            </a:r>
            <a:r>
              <a:rPr lang="ja-JP" altLang="en-US" sz="2200"/>
              <a:t>”</a:t>
            </a:r>
            <a:r>
              <a:rPr lang="en-US" altLang="ja-JP" sz="2200" dirty="0"/>
              <a:t> remains controversial figure: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Reduced national debt by $10 billion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Accused of indirectly encouraging bull market</a:t>
            </a:r>
          </a:p>
          <a:p>
            <a:pPr lvl="2">
              <a:lnSpc>
                <a:spcPct val="90000"/>
              </a:lnSpc>
            </a:pPr>
            <a:endParaRPr lang="en-US" alt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598BCE2F-34E2-7649-9279-2ED83784CD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54000"/>
            <a:ext cx="82423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04C8676F-CDDE-764E-B421-B71BC647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p694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8912687-D38F-9D4C-A687-8CD56D2E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III. Stemming the Foreign Flood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7945266-19AF-D545-A403-54224A634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049" y="1717990"/>
            <a:ext cx="5422390" cy="363304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Isolationist America (1920s), ingrown and provincial, had little use for immigrants: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800,000 came in 1920-1921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2/3 from southern and eastern Europe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Americans recoiled at these </a:t>
            </a:r>
            <a:r>
              <a:rPr lang="ja-JP" altLang="en-US" sz="800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altLang="ja-JP" sz="8000" dirty="0">
                <a:solidFill>
                  <a:schemeClr val="accent2">
                    <a:lumMod val="50000"/>
                  </a:schemeClr>
                </a:solidFill>
              </a:rPr>
              <a:t>New Immigrants</a:t>
            </a:r>
            <a:r>
              <a:rPr lang="ja-JP" altLang="en-US" sz="800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en-US" altLang="ja-JP" sz="8000" dirty="0">
              <a:solidFill>
                <a:schemeClr val="accent2">
                  <a:lumMod val="50000"/>
                </a:schemeClr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Congress passed Emergency Quota Act 1921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Newcomers from Europe restricted to a quota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FD731-FEB8-F645-8ADF-19DA785E3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3831" y="2706322"/>
            <a:ext cx="7199586" cy="3633047"/>
          </a:xfrm>
        </p:spPr>
        <p:txBody>
          <a:bodyPr>
            <a:normAutofit fontScale="25000" lnSpcReduction="20000"/>
          </a:bodyPr>
          <a:lstStyle/>
          <a:p>
            <a:pPr lvl="2">
              <a:lnSpc>
                <a:spcPct val="90000"/>
              </a:lnSpc>
            </a:pPr>
            <a:r>
              <a:rPr lang="en-US" altLang="en-US" sz="7200" b="1" dirty="0">
                <a:solidFill>
                  <a:schemeClr val="accent2">
                    <a:lumMod val="50000"/>
                  </a:schemeClr>
                </a:solidFill>
              </a:rPr>
              <a:t>Immigration Act of 1924</a:t>
            </a:r>
            <a:r>
              <a:rPr lang="en-US" altLang="en-US" sz="7200" dirty="0">
                <a:solidFill>
                  <a:schemeClr val="accent2">
                    <a:lumMod val="50000"/>
                  </a:schemeClr>
                </a:solidFill>
              </a:rPr>
              <a:t> replaced Emergency Act</a:t>
            </a:r>
          </a:p>
          <a:p>
            <a:pPr lvl="3">
              <a:lnSpc>
                <a:spcPct val="90000"/>
              </a:lnSpc>
            </a:pPr>
            <a:r>
              <a:rPr lang="en-US" altLang="en-US" sz="7200" dirty="0">
                <a:solidFill>
                  <a:schemeClr val="accent2">
                    <a:lumMod val="50000"/>
                  </a:schemeClr>
                </a:solidFill>
              </a:rPr>
              <a:t>Quota cut from 3% to 2%; National origins base shifted from census of 1910 to 1890</a:t>
            </a:r>
          </a:p>
          <a:p>
            <a:pPr lvl="3"/>
            <a:r>
              <a:rPr lang="en-US" altLang="en-US" sz="7200" dirty="0">
                <a:solidFill>
                  <a:srgbClr val="000000"/>
                </a:solidFill>
              </a:rPr>
              <a:t>Southern Europeans bitterly denounced device as discriminatory</a:t>
            </a:r>
          </a:p>
          <a:p>
            <a:pPr lvl="3"/>
            <a:r>
              <a:rPr lang="en-US" altLang="en-US" sz="7200" dirty="0">
                <a:solidFill>
                  <a:srgbClr val="000000"/>
                </a:solidFill>
              </a:rPr>
              <a:t>Purpose was to freeze America</a:t>
            </a:r>
            <a:r>
              <a:rPr lang="fr-FR" altLang="ja-JP" sz="7200" dirty="0">
                <a:solidFill>
                  <a:srgbClr val="000000"/>
                </a:solidFill>
              </a:rPr>
              <a:t>'</a:t>
            </a:r>
            <a:r>
              <a:rPr lang="en-US" altLang="en-US" sz="7200" dirty="0">
                <a:solidFill>
                  <a:srgbClr val="000000"/>
                </a:solidFill>
              </a:rPr>
              <a:t>s existing racial composition, which was largely northern Europeans</a:t>
            </a:r>
          </a:p>
          <a:p>
            <a:pPr lvl="3"/>
            <a:r>
              <a:rPr lang="en-US" altLang="en-US" sz="7200" dirty="0">
                <a:solidFill>
                  <a:srgbClr val="000000"/>
                </a:solidFill>
              </a:rPr>
              <a:t>Slammed door absolutely against Japanese immigrants</a:t>
            </a:r>
          </a:p>
          <a:p>
            <a:pPr lvl="4"/>
            <a:r>
              <a:rPr lang="ja-JP" altLang="en-US" sz="7200">
                <a:solidFill>
                  <a:srgbClr val="000000"/>
                </a:solidFill>
              </a:rPr>
              <a:t>“</a:t>
            </a:r>
            <a:r>
              <a:rPr lang="en-US" altLang="ja-JP" sz="7200" dirty="0">
                <a:solidFill>
                  <a:srgbClr val="000000"/>
                </a:solidFill>
              </a:rPr>
              <a:t>Hate America</a:t>
            </a:r>
            <a:r>
              <a:rPr lang="ja-JP" altLang="en-US" sz="7200">
                <a:solidFill>
                  <a:srgbClr val="000000"/>
                </a:solidFill>
              </a:rPr>
              <a:t>”</a:t>
            </a:r>
            <a:r>
              <a:rPr lang="en-US" altLang="ja-JP" sz="7200" dirty="0">
                <a:solidFill>
                  <a:srgbClr val="000000"/>
                </a:solidFill>
              </a:rPr>
              <a:t> rallies erupted in Japan</a:t>
            </a:r>
          </a:p>
          <a:p>
            <a:pPr lvl="3"/>
            <a:r>
              <a:rPr lang="en-US" altLang="en-US" sz="7200" dirty="0">
                <a:solidFill>
                  <a:srgbClr val="000000"/>
                </a:solidFill>
              </a:rPr>
              <a:t>Exempt from quota system were Canadian and Latin Americans—</a:t>
            </a:r>
          </a:p>
          <a:p>
            <a:pPr lvl="4"/>
            <a:r>
              <a:rPr lang="en-US" altLang="en-US" sz="7200" dirty="0">
                <a:solidFill>
                  <a:srgbClr val="000000"/>
                </a:solidFill>
              </a:rPr>
              <a:t>Easy to attract for jobs when times good</a:t>
            </a:r>
          </a:p>
          <a:p>
            <a:pPr lvl="4"/>
            <a:r>
              <a:rPr lang="en-US" altLang="en-US" sz="7200" dirty="0">
                <a:solidFill>
                  <a:srgbClr val="000000"/>
                </a:solidFill>
              </a:rPr>
              <a:t>Easy to send home when times bad</a:t>
            </a:r>
          </a:p>
          <a:p>
            <a:pPr lvl="2"/>
            <a:r>
              <a:rPr lang="en-US" altLang="en-US" sz="7200" dirty="0">
                <a:solidFill>
                  <a:srgbClr val="000000"/>
                </a:solidFill>
              </a:rPr>
              <a:t>Effected pivotal departure in American policy</a:t>
            </a:r>
          </a:p>
          <a:p>
            <a:pPr lvl="3"/>
            <a:r>
              <a:rPr lang="en-US" altLang="en-US" sz="7200" dirty="0">
                <a:solidFill>
                  <a:srgbClr val="000000"/>
                </a:solidFill>
              </a:rPr>
              <a:t>Claimed nation was filling up—</a:t>
            </a:r>
            <a:r>
              <a:rPr lang="ja-JP" altLang="en-US" sz="7200">
                <a:solidFill>
                  <a:srgbClr val="000000"/>
                </a:solidFill>
              </a:rPr>
              <a:t>“</a:t>
            </a:r>
            <a:r>
              <a:rPr lang="en-US" altLang="ja-JP" sz="7200" dirty="0">
                <a:solidFill>
                  <a:srgbClr val="000000"/>
                </a:solidFill>
              </a:rPr>
              <a:t>No Vacancy</a:t>
            </a:r>
            <a:r>
              <a:rPr lang="ja-JP" altLang="en-US" sz="7200">
                <a:solidFill>
                  <a:srgbClr val="000000"/>
                </a:solidFill>
              </a:rPr>
              <a:t>”</a:t>
            </a:r>
            <a:r>
              <a:rPr lang="en-US" altLang="ja-JP" sz="7200" dirty="0">
                <a:solidFill>
                  <a:srgbClr val="000000"/>
                </a:solidFill>
              </a:rPr>
              <a:t> sign</a:t>
            </a:r>
          </a:p>
          <a:p>
            <a:pPr lvl="3"/>
            <a:r>
              <a:rPr lang="en-US" altLang="en-US" sz="7200" dirty="0">
                <a:solidFill>
                  <a:srgbClr val="000000"/>
                </a:solidFill>
              </a:rPr>
              <a:t>By 1931 more foreigners left than arrived</a:t>
            </a:r>
            <a:endParaRPr lang="en-US" altLang="en-US" sz="7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B530D06D-D0A4-D54E-9BC9-8C81ADE831C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54000"/>
            <a:ext cx="5727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>
            <a:extLst>
              <a:ext uri="{FF2B5EF4-FFF2-40B4-BE49-F238E27FC236}">
                <a16:creationId xmlns:a16="http://schemas.microsoft.com/office/drawing/2014/main" id="{940E2D5B-347D-D04C-990C-8F5B3A4B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p695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F8780CBC-8856-1E47-913F-F7A96F2EAF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11300"/>
            <a:ext cx="8636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7C14E363-4194-2A49-A6EB-B676EDEC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4" y="6604001"/>
            <a:ext cx="139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Figure 30-1 p696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{3412B71D-F876-0B49-85A3-C250DAB49FAC}tf10001123</Template>
  <TotalTime>45</TotalTime>
  <Words>4607</Words>
  <Application>Microsoft Macintosh PowerPoint</Application>
  <PresentationFormat>Widescreen</PresentationFormat>
  <Paragraphs>508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Gill Sans MT</vt:lpstr>
      <vt:lpstr>Wingdings 2</vt:lpstr>
      <vt:lpstr>Dividend</vt:lpstr>
      <vt:lpstr>America in the roaring twenties</vt:lpstr>
      <vt:lpstr>I. Seeing Red</vt:lpstr>
      <vt:lpstr>PowerPoint Presentation</vt:lpstr>
      <vt:lpstr>I. Seeing Red (cont.)</vt:lpstr>
      <vt:lpstr>II. Hooded Hoodlums of the KKK</vt:lpstr>
      <vt:lpstr>PowerPoint Presentation</vt:lpstr>
      <vt:lpstr>III. Stemming the Foreign Flood</vt:lpstr>
      <vt:lpstr>PowerPoint Presentation</vt:lpstr>
      <vt:lpstr>PowerPoint Presentation</vt:lpstr>
      <vt:lpstr>IV. The Prohibition “Experiment”</vt:lpstr>
      <vt:lpstr>IV. The Prohibition “Experiment” (cont.)</vt:lpstr>
      <vt:lpstr>IV. The Prohibition “Experiment” (cont.)</vt:lpstr>
      <vt:lpstr>V. The Golden Age of Gangsterism</vt:lpstr>
      <vt:lpstr>V. The Golden Age of Gangsterism (cont.)</vt:lpstr>
      <vt:lpstr>VI. Monkey Business in Tennessee</vt:lpstr>
      <vt:lpstr>VI. Monkey Business in Tennessee (cont.)</vt:lpstr>
      <vt:lpstr>VII. The Mass-Consumption Economy</vt:lpstr>
      <vt:lpstr>VII. The Mass-Consumption Economy (cont.)</vt:lpstr>
      <vt:lpstr>VII. The Mass-Consumption Economy</vt:lpstr>
      <vt:lpstr>VII. The Mass-Consumption Economy</vt:lpstr>
      <vt:lpstr>PowerPoint Presentation</vt:lpstr>
      <vt:lpstr>VIII. Putting America on Rubber Tires (cont.)</vt:lpstr>
      <vt:lpstr>VIII. Putting America on Rubber (cont.)</vt:lpstr>
      <vt:lpstr>PowerPoint Presentation</vt:lpstr>
      <vt:lpstr>IX. The Advent of the Gasoline Age</vt:lpstr>
      <vt:lpstr>IX. The Advent of the Gasoline Age (cont.)</vt:lpstr>
      <vt:lpstr>IX. The Advent of the Gasoline Age (cont.)</vt:lpstr>
      <vt:lpstr>PowerPoint Presentation</vt:lpstr>
      <vt:lpstr>X. Humans Develop Wings</vt:lpstr>
      <vt:lpstr>X. Human Develop Wings</vt:lpstr>
      <vt:lpstr>XI. The Radio Revolution</vt:lpstr>
      <vt:lpstr>XI. The Radio Revolution</vt:lpstr>
      <vt:lpstr>XII. Hollywood's Filmland Fantasies</vt:lpstr>
      <vt:lpstr>XII. Hollywood's Filmland Fantasies (cont.)</vt:lpstr>
      <vt:lpstr>XIII. The Dynamic Decade</vt:lpstr>
      <vt:lpstr>XIII. The Dynamic Decade (cont.)</vt:lpstr>
      <vt:lpstr>PowerPoint Presentation</vt:lpstr>
      <vt:lpstr>XIII. The Dynamic Decade</vt:lpstr>
      <vt:lpstr>XIII. The Dynamic Decade</vt:lpstr>
      <vt:lpstr>PowerPoint Presentation</vt:lpstr>
      <vt:lpstr>XIV. Cultural Liberation</vt:lpstr>
      <vt:lpstr>XIV. Cultural Liberation</vt:lpstr>
      <vt:lpstr>XIV. Cultural Liberation (cont.)</vt:lpstr>
      <vt:lpstr>XIV. Cultural Liberation (cont.)</vt:lpstr>
      <vt:lpstr>XIV. Cultural Liberation (cont.)</vt:lpstr>
      <vt:lpstr>XIV. Cultural Liberation (cont.)</vt:lpstr>
      <vt:lpstr>XIV. Cultural Liberation (cont.)</vt:lpstr>
      <vt:lpstr>XV. Wall Street's Big Bull Market</vt:lpstr>
      <vt:lpstr>XV. Wall Street's Big Bull Market</vt:lpstr>
      <vt:lpstr>XV. Wall Street's Big Bull Market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roaring twenties</dc:title>
  <dc:creator>Anthony Knox</dc:creator>
  <cp:lastModifiedBy>Anthony Knox</cp:lastModifiedBy>
  <cp:revision>2</cp:revision>
  <dcterms:created xsi:type="dcterms:W3CDTF">2022-02-24T08:26:33Z</dcterms:created>
  <dcterms:modified xsi:type="dcterms:W3CDTF">2022-02-24T09:12:11Z</dcterms:modified>
</cp:coreProperties>
</file>