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43"/>
  </p:notesMasterIdLst>
  <p:sldIdLst>
    <p:sldId id="256" r:id="rId2"/>
    <p:sldId id="349" r:id="rId3"/>
    <p:sldId id="289" r:id="rId4"/>
    <p:sldId id="332" r:id="rId5"/>
    <p:sldId id="290" r:id="rId6"/>
    <p:sldId id="292" r:id="rId7"/>
    <p:sldId id="258" r:id="rId8"/>
    <p:sldId id="334" r:id="rId9"/>
    <p:sldId id="294" r:id="rId10"/>
    <p:sldId id="259" r:id="rId11"/>
    <p:sldId id="297" r:id="rId12"/>
    <p:sldId id="336" r:id="rId13"/>
    <p:sldId id="299" r:id="rId14"/>
    <p:sldId id="335" r:id="rId15"/>
    <p:sldId id="260" r:id="rId16"/>
    <p:sldId id="302" r:id="rId17"/>
    <p:sldId id="261" r:id="rId18"/>
    <p:sldId id="262" r:id="rId19"/>
    <p:sldId id="306" r:id="rId20"/>
    <p:sldId id="339" r:id="rId21"/>
    <p:sldId id="263" r:id="rId22"/>
    <p:sldId id="308" r:id="rId23"/>
    <p:sldId id="310" r:id="rId24"/>
    <p:sldId id="342" r:id="rId25"/>
    <p:sldId id="341" r:id="rId26"/>
    <p:sldId id="264" r:id="rId27"/>
    <p:sldId id="313" r:id="rId28"/>
    <p:sldId id="315" r:id="rId29"/>
    <p:sldId id="265" r:id="rId30"/>
    <p:sldId id="343" r:id="rId31"/>
    <p:sldId id="266" r:id="rId32"/>
    <p:sldId id="322" r:id="rId33"/>
    <p:sldId id="344" r:id="rId34"/>
    <p:sldId id="267" r:id="rId35"/>
    <p:sldId id="345" r:id="rId36"/>
    <p:sldId id="268" r:id="rId37"/>
    <p:sldId id="346" r:id="rId38"/>
    <p:sldId id="327" r:id="rId39"/>
    <p:sldId id="269" r:id="rId40"/>
    <p:sldId id="329" r:id="rId41"/>
    <p:sldId id="28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FB0B4-B7CD-4925-AB73-051286338110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71EE419-4B4D-4247-8780-7EE0D5D7A5D6}">
      <dgm:prSet/>
      <dgm:spPr/>
      <dgm:t>
        <a:bodyPr/>
        <a:lstStyle/>
        <a:p>
          <a:r>
            <a:rPr lang="en-US"/>
            <a:t>Democrats in 1848:</a:t>
          </a:r>
        </a:p>
      </dgm:t>
    </dgm:pt>
    <dgm:pt modelId="{85DF12FD-0513-4723-8120-A9C5F5377E01}" type="parTrans" cxnId="{1BD82575-B62B-4EE8-B556-B7C8057F349C}">
      <dgm:prSet/>
      <dgm:spPr/>
      <dgm:t>
        <a:bodyPr/>
        <a:lstStyle/>
        <a:p>
          <a:endParaRPr lang="en-US"/>
        </a:p>
      </dgm:t>
    </dgm:pt>
    <dgm:pt modelId="{F257EAEE-920F-4C52-9594-069D22005CC8}" type="sibTrans" cxnId="{1BD82575-B62B-4EE8-B556-B7C8057F349C}">
      <dgm:prSet/>
      <dgm:spPr/>
      <dgm:t>
        <a:bodyPr/>
        <a:lstStyle/>
        <a:p>
          <a:endParaRPr lang="en-US"/>
        </a:p>
      </dgm:t>
    </dgm:pt>
    <dgm:pt modelId="{A5275EE3-84C0-4526-B3CD-41B98636EAB4}">
      <dgm:prSet/>
      <dgm:spPr/>
      <dgm:t>
        <a:bodyPr/>
        <a:lstStyle/>
        <a:p>
          <a:r>
            <a:rPr lang="en-US"/>
            <a:t>Polk pledged himself to a single term</a:t>
          </a:r>
        </a:p>
      </dgm:t>
    </dgm:pt>
    <dgm:pt modelId="{84FFD900-23B0-4787-B567-B692FFC3BF00}" type="parTrans" cxnId="{358EB410-2F57-43D9-886E-58CF6938E595}">
      <dgm:prSet/>
      <dgm:spPr/>
      <dgm:t>
        <a:bodyPr/>
        <a:lstStyle/>
        <a:p>
          <a:endParaRPr lang="en-US"/>
        </a:p>
      </dgm:t>
    </dgm:pt>
    <dgm:pt modelId="{61227569-2909-400A-BBF3-BC7F24C53968}" type="sibTrans" cxnId="{358EB410-2F57-43D9-886E-58CF6938E595}">
      <dgm:prSet/>
      <dgm:spPr/>
      <dgm:t>
        <a:bodyPr/>
        <a:lstStyle/>
        <a:p>
          <a:endParaRPr lang="en-US"/>
        </a:p>
      </dgm:t>
    </dgm:pt>
    <dgm:pt modelId="{2A7835BB-45BA-4FF1-B283-E503CFC1D616}">
      <dgm:prSet/>
      <dgm:spPr/>
      <dgm:t>
        <a:bodyPr/>
        <a:lstStyle/>
        <a:p>
          <a:r>
            <a:rPr lang="en-US"/>
            <a:t>National Convention turned to aging leader General Lewis Cass</a:t>
          </a:r>
        </a:p>
      </dgm:t>
    </dgm:pt>
    <dgm:pt modelId="{52C3B58F-02DF-43AC-BE93-1CCABDD648D1}" type="parTrans" cxnId="{56412182-BA3C-409D-B3E6-A93DA8ED377A}">
      <dgm:prSet/>
      <dgm:spPr/>
      <dgm:t>
        <a:bodyPr/>
        <a:lstStyle/>
        <a:p>
          <a:endParaRPr lang="en-US"/>
        </a:p>
      </dgm:t>
    </dgm:pt>
    <dgm:pt modelId="{DD8E3A46-BF81-41D4-8592-DEAD523E5B2F}" type="sibTrans" cxnId="{56412182-BA3C-409D-B3E6-A93DA8ED377A}">
      <dgm:prSet/>
      <dgm:spPr/>
      <dgm:t>
        <a:bodyPr/>
        <a:lstStyle/>
        <a:p>
          <a:endParaRPr lang="en-US"/>
        </a:p>
      </dgm:t>
    </dgm:pt>
    <dgm:pt modelId="{4DAD8093-F223-4FB6-BA08-6ADF843222A6}">
      <dgm:prSet/>
      <dgm:spPr/>
      <dgm:t>
        <a:bodyPr/>
        <a:lstStyle/>
        <a:p>
          <a:r>
            <a:rPr lang="en-US"/>
            <a:t>Platform silent on burning issue of slavery</a:t>
          </a:r>
        </a:p>
      </dgm:t>
    </dgm:pt>
    <dgm:pt modelId="{B9EB30BE-6A2B-4C6D-8996-F2CB8E87CB23}" type="parTrans" cxnId="{7B69DB8E-4379-4249-AA97-F52F555B3B2C}">
      <dgm:prSet/>
      <dgm:spPr/>
      <dgm:t>
        <a:bodyPr/>
        <a:lstStyle/>
        <a:p>
          <a:endParaRPr lang="en-US"/>
        </a:p>
      </dgm:t>
    </dgm:pt>
    <dgm:pt modelId="{308F323C-A9E8-4A16-97C6-5AC5D0AD76A1}" type="sibTrans" cxnId="{7B69DB8E-4379-4249-AA97-F52F555B3B2C}">
      <dgm:prSet/>
      <dgm:spPr/>
      <dgm:t>
        <a:bodyPr/>
        <a:lstStyle/>
        <a:p>
          <a:endParaRPr lang="en-US"/>
        </a:p>
      </dgm:t>
    </dgm:pt>
    <dgm:pt modelId="{336D2069-2D02-4180-89FA-F81C1E82379A}">
      <dgm:prSet/>
      <dgm:spPr/>
      <dgm:t>
        <a:bodyPr/>
        <a:lstStyle/>
        <a:p>
          <a:r>
            <a:rPr lang="en-US"/>
            <a:t>Cass</a:t>
          </a:r>
          <a:r>
            <a:rPr lang="fr-FR"/>
            <a:t>'</a:t>
          </a:r>
          <a:r>
            <a:rPr lang="en-US"/>
            <a:t>s views were well known because he was reputed father of </a:t>
          </a:r>
          <a:r>
            <a:rPr lang="en-US" b="1"/>
            <a:t>popular sovereignty</a:t>
          </a:r>
          <a:endParaRPr lang="en-US"/>
        </a:p>
      </dgm:t>
    </dgm:pt>
    <dgm:pt modelId="{26ED0F7E-6456-4789-8490-2E3CECD78C48}" type="parTrans" cxnId="{2E90722F-47A3-4BC2-86B5-033CDE485B1E}">
      <dgm:prSet/>
      <dgm:spPr/>
      <dgm:t>
        <a:bodyPr/>
        <a:lstStyle/>
        <a:p>
          <a:endParaRPr lang="en-US"/>
        </a:p>
      </dgm:t>
    </dgm:pt>
    <dgm:pt modelId="{F5C5E87C-10C4-41E4-AB2B-0B9867F97C9B}" type="sibTrans" cxnId="{2E90722F-47A3-4BC2-86B5-033CDE485B1E}">
      <dgm:prSet/>
      <dgm:spPr/>
      <dgm:t>
        <a:bodyPr/>
        <a:lstStyle/>
        <a:p>
          <a:endParaRPr lang="en-US"/>
        </a:p>
      </dgm:t>
    </dgm:pt>
    <dgm:pt modelId="{0A4E4B46-33E0-4C07-ABEB-B25ED5782BEB}">
      <dgm:prSet/>
      <dgm:spPr/>
      <dgm:t>
        <a:bodyPr/>
        <a:lstStyle/>
        <a:p>
          <a:r>
            <a:rPr lang="en-US" b="1"/>
            <a:t>Popular sovereignty—</a:t>
          </a:r>
          <a:endParaRPr lang="en-US"/>
        </a:p>
      </dgm:t>
    </dgm:pt>
    <dgm:pt modelId="{DEF17A5B-F426-4600-AAE6-B3AC526A3BCE}" type="parTrans" cxnId="{16B4171A-B2B4-40EF-8A49-A58576C0326A}">
      <dgm:prSet/>
      <dgm:spPr/>
      <dgm:t>
        <a:bodyPr/>
        <a:lstStyle/>
        <a:p>
          <a:endParaRPr lang="en-US"/>
        </a:p>
      </dgm:t>
    </dgm:pt>
    <dgm:pt modelId="{8407CB02-4A2B-46BC-9E85-ABAA8A890258}" type="sibTrans" cxnId="{16B4171A-B2B4-40EF-8A49-A58576C0326A}">
      <dgm:prSet/>
      <dgm:spPr/>
      <dgm:t>
        <a:bodyPr/>
        <a:lstStyle/>
        <a:p>
          <a:endParaRPr lang="en-US"/>
        </a:p>
      </dgm:t>
    </dgm:pt>
    <dgm:pt modelId="{C42D65C3-5284-43F9-AE91-0C6F82D68C44}">
      <dgm:prSet/>
      <dgm:spPr/>
      <dgm:t>
        <a:bodyPr/>
        <a:lstStyle/>
        <a:p>
          <a:r>
            <a:rPr lang="en-US"/>
            <a:t>doctrine stated the sovereign people of a territory, under general principle of the Constitution, should themselves determine status of slavery</a:t>
          </a:r>
        </a:p>
      </dgm:t>
    </dgm:pt>
    <dgm:pt modelId="{F9D4E2D5-8914-4C5E-9A97-AAF8F6E726CE}" type="parTrans" cxnId="{7268F2DA-B262-4307-B270-087C8E17CA3A}">
      <dgm:prSet/>
      <dgm:spPr/>
      <dgm:t>
        <a:bodyPr/>
        <a:lstStyle/>
        <a:p>
          <a:endParaRPr lang="en-US"/>
        </a:p>
      </dgm:t>
    </dgm:pt>
    <dgm:pt modelId="{54E6D23E-1B80-4E8B-839C-FF6EE2DA5F7C}" type="sibTrans" cxnId="{7268F2DA-B262-4307-B270-087C8E17CA3A}">
      <dgm:prSet/>
      <dgm:spPr/>
      <dgm:t>
        <a:bodyPr/>
        <a:lstStyle/>
        <a:p>
          <a:endParaRPr lang="en-US"/>
        </a:p>
      </dgm:t>
    </dgm:pt>
    <dgm:pt modelId="{624684FE-4BB7-4AA4-86DC-85BD7161EAEA}">
      <dgm:prSet/>
      <dgm:spPr/>
      <dgm:t>
        <a:bodyPr/>
        <a:lstStyle/>
        <a:p>
          <a:r>
            <a:rPr lang="en-US"/>
            <a:t>Had persuasive appeal:</a:t>
          </a:r>
        </a:p>
      </dgm:t>
    </dgm:pt>
    <dgm:pt modelId="{F0BBBD39-909C-4546-9A1B-62E5837BAA5C}" type="parTrans" cxnId="{FCEB045F-C0C4-4518-84FB-6F310DA27FFC}">
      <dgm:prSet/>
      <dgm:spPr/>
      <dgm:t>
        <a:bodyPr/>
        <a:lstStyle/>
        <a:p>
          <a:endParaRPr lang="en-US"/>
        </a:p>
      </dgm:t>
    </dgm:pt>
    <dgm:pt modelId="{3E1B3162-BDC0-4209-8645-D3D67029D7FD}" type="sibTrans" cxnId="{FCEB045F-C0C4-4518-84FB-6F310DA27FFC}">
      <dgm:prSet/>
      <dgm:spPr/>
      <dgm:t>
        <a:bodyPr/>
        <a:lstStyle/>
        <a:p>
          <a:endParaRPr lang="en-US"/>
        </a:p>
      </dgm:t>
    </dgm:pt>
    <dgm:pt modelId="{3704DE50-C98D-4B4C-8895-02CF1E21E5A5}">
      <dgm:prSet/>
      <dgm:spPr/>
      <dgm:t>
        <a:bodyPr/>
        <a:lstStyle/>
        <a:p>
          <a:r>
            <a:rPr lang="en-US"/>
            <a:t>Public liked it because it accorded with democratic tradition of self-determination</a:t>
          </a:r>
        </a:p>
      </dgm:t>
    </dgm:pt>
    <dgm:pt modelId="{7CC37799-F4AD-4497-A193-8A84B8377B27}" type="parTrans" cxnId="{69548757-3128-4E83-9BDA-1BDB4AF9E898}">
      <dgm:prSet/>
      <dgm:spPr/>
      <dgm:t>
        <a:bodyPr/>
        <a:lstStyle/>
        <a:p>
          <a:endParaRPr lang="en-US"/>
        </a:p>
      </dgm:t>
    </dgm:pt>
    <dgm:pt modelId="{C3D673AD-BEA1-4610-AC07-0DA81C06B7AA}" type="sibTrans" cxnId="{69548757-3128-4E83-9BDA-1BDB4AF9E898}">
      <dgm:prSet/>
      <dgm:spPr/>
      <dgm:t>
        <a:bodyPr/>
        <a:lstStyle/>
        <a:p>
          <a:endParaRPr lang="en-US"/>
        </a:p>
      </dgm:t>
    </dgm:pt>
    <dgm:pt modelId="{14FFB892-0469-B345-9CC6-5B6CE45CFE79}" type="pres">
      <dgm:prSet presAssocID="{1F4FB0B4-B7CD-4925-AB73-051286338110}" presName="linear" presStyleCnt="0">
        <dgm:presLayoutVars>
          <dgm:dir/>
          <dgm:animLvl val="lvl"/>
          <dgm:resizeHandles val="exact"/>
        </dgm:presLayoutVars>
      </dgm:prSet>
      <dgm:spPr/>
    </dgm:pt>
    <dgm:pt modelId="{B5454887-E56F-4644-A01E-567BA0718179}" type="pres">
      <dgm:prSet presAssocID="{F71EE419-4B4D-4247-8780-7EE0D5D7A5D6}" presName="parentLin" presStyleCnt="0"/>
      <dgm:spPr/>
    </dgm:pt>
    <dgm:pt modelId="{E3EF9D6A-75CE-F04A-BF5E-7E9FD18C0AE0}" type="pres">
      <dgm:prSet presAssocID="{F71EE419-4B4D-4247-8780-7EE0D5D7A5D6}" presName="parentLeftMargin" presStyleLbl="node1" presStyleIdx="0" presStyleCnt="2"/>
      <dgm:spPr/>
    </dgm:pt>
    <dgm:pt modelId="{4EBB9128-A06A-064C-A31C-84F650EC8BF0}" type="pres">
      <dgm:prSet presAssocID="{F71EE419-4B4D-4247-8780-7EE0D5D7A5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27A824-C56E-B84B-B085-B60A80904E57}" type="pres">
      <dgm:prSet presAssocID="{F71EE419-4B4D-4247-8780-7EE0D5D7A5D6}" presName="negativeSpace" presStyleCnt="0"/>
      <dgm:spPr/>
    </dgm:pt>
    <dgm:pt modelId="{1BEFC879-169E-4E46-93EB-9E3DC46398C8}" type="pres">
      <dgm:prSet presAssocID="{F71EE419-4B4D-4247-8780-7EE0D5D7A5D6}" presName="childText" presStyleLbl="conFgAcc1" presStyleIdx="0" presStyleCnt="2">
        <dgm:presLayoutVars>
          <dgm:bulletEnabled val="1"/>
        </dgm:presLayoutVars>
      </dgm:prSet>
      <dgm:spPr/>
    </dgm:pt>
    <dgm:pt modelId="{3F4C77B2-1F0A-4745-B382-5897239952FD}" type="pres">
      <dgm:prSet presAssocID="{F257EAEE-920F-4C52-9594-069D22005CC8}" presName="spaceBetweenRectangles" presStyleCnt="0"/>
      <dgm:spPr/>
    </dgm:pt>
    <dgm:pt modelId="{5FA6DF3D-4002-C746-8A3C-9203B67EA628}" type="pres">
      <dgm:prSet presAssocID="{0A4E4B46-33E0-4C07-ABEB-B25ED5782BEB}" presName="parentLin" presStyleCnt="0"/>
      <dgm:spPr/>
    </dgm:pt>
    <dgm:pt modelId="{5F69C770-A35C-FA40-9846-DE6FFDBFFDDA}" type="pres">
      <dgm:prSet presAssocID="{0A4E4B46-33E0-4C07-ABEB-B25ED5782BEB}" presName="parentLeftMargin" presStyleLbl="node1" presStyleIdx="0" presStyleCnt="2"/>
      <dgm:spPr/>
    </dgm:pt>
    <dgm:pt modelId="{BD0A643A-927C-D64F-BBC2-B6EF4C0840A7}" type="pres">
      <dgm:prSet presAssocID="{0A4E4B46-33E0-4C07-ABEB-B25ED5782B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71F4A1-EF41-A246-8837-781636766BBA}" type="pres">
      <dgm:prSet presAssocID="{0A4E4B46-33E0-4C07-ABEB-B25ED5782BEB}" presName="negativeSpace" presStyleCnt="0"/>
      <dgm:spPr/>
    </dgm:pt>
    <dgm:pt modelId="{379868E3-492A-E849-AF49-7E90FEED3DCD}" type="pres">
      <dgm:prSet presAssocID="{0A4E4B46-33E0-4C07-ABEB-B25ED5782B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8EB410-2F57-43D9-886E-58CF6938E595}" srcId="{F71EE419-4B4D-4247-8780-7EE0D5D7A5D6}" destId="{A5275EE3-84C0-4526-B3CD-41B98636EAB4}" srcOrd="0" destOrd="0" parTransId="{84FFD900-23B0-4787-B567-B692FFC3BF00}" sibTransId="{61227569-2909-400A-BBF3-BC7F24C53968}"/>
    <dgm:cxn modelId="{16B4171A-B2B4-40EF-8A49-A58576C0326A}" srcId="{1F4FB0B4-B7CD-4925-AB73-051286338110}" destId="{0A4E4B46-33E0-4C07-ABEB-B25ED5782BEB}" srcOrd="1" destOrd="0" parTransId="{DEF17A5B-F426-4600-AAE6-B3AC526A3BCE}" sibTransId="{8407CB02-4A2B-46BC-9E85-ABAA8A890258}"/>
    <dgm:cxn modelId="{2E90722F-47A3-4BC2-86B5-033CDE485B1E}" srcId="{F71EE419-4B4D-4247-8780-7EE0D5D7A5D6}" destId="{336D2069-2D02-4180-89FA-F81C1E82379A}" srcOrd="3" destOrd="0" parTransId="{26ED0F7E-6456-4789-8490-2E3CECD78C48}" sibTransId="{F5C5E87C-10C4-41E4-AB2B-0B9867F97C9B}"/>
    <dgm:cxn modelId="{5490114C-D126-4F49-92AB-0D9D5894646A}" type="presOf" srcId="{F71EE419-4B4D-4247-8780-7EE0D5D7A5D6}" destId="{E3EF9D6A-75CE-F04A-BF5E-7E9FD18C0AE0}" srcOrd="0" destOrd="0" presId="urn:microsoft.com/office/officeart/2005/8/layout/list1"/>
    <dgm:cxn modelId="{69548757-3128-4E83-9BDA-1BDB4AF9E898}" srcId="{624684FE-4BB7-4AA4-86DC-85BD7161EAEA}" destId="{3704DE50-C98D-4B4C-8895-02CF1E21E5A5}" srcOrd="0" destOrd="0" parTransId="{7CC37799-F4AD-4497-A193-8A84B8377B27}" sibTransId="{C3D673AD-BEA1-4610-AC07-0DA81C06B7AA}"/>
    <dgm:cxn modelId="{FCEB045F-C0C4-4518-84FB-6F310DA27FFC}" srcId="{0A4E4B46-33E0-4C07-ABEB-B25ED5782BEB}" destId="{624684FE-4BB7-4AA4-86DC-85BD7161EAEA}" srcOrd="1" destOrd="0" parTransId="{F0BBBD39-909C-4546-9A1B-62E5837BAA5C}" sibTransId="{3E1B3162-BDC0-4209-8645-D3D67029D7FD}"/>
    <dgm:cxn modelId="{CC41F86C-76F3-DB44-BECA-FDF47E260ACD}" type="presOf" srcId="{A5275EE3-84C0-4526-B3CD-41B98636EAB4}" destId="{1BEFC879-169E-4E46-93EB-9E3DC46398C8}" srcOrd="0" destOrd="0" presId="urn:microsoft.com/office/officeart/2005/8/layout/list1"/>
    <dgm:cxn modelId="{1BD82575-B62B-4EE8-B556-B7C8057F349C}" srcId="{1F4FB0B4-B7CD-4925-AB73-051286338110}" destId="{F71EE419-4B4D-4247-8780-7EE0D5D7A5D6}" srcOrd="0" destOrd="0" parTransId="{85DF12FD-0513-4723-8120-A9C5F5377E01}" sibTransId="{F257EAEE-920F-4C52-9594-069D22005CC8}"/>
    <dgm:cxn modelId="{C947E27C-1AB8-EB4C-94E9-09B1C119DA36}" type="presOf" srcId="{F71EE419-4B4D-4247-8780-7EE0D5D7A5D6}" destId="{4EBB9128-A06A-064C-A31C-84F650EC8BF0}" srcOrd="1" destOrd="0" presId="urn:microsoft.com/office/officeart/2005/8/layout/list1"/>
    <dgm:cxn modelId="{8505297F-B4FB-AC47-95E0-77D5F21512D3}" type="presOf" srcId="{0A4E4B46-33E0-4C07-ABEB-B25ED5782BEB}" destId="{BD0A643A-927C-D64F-BBC2-B6EF4C0840A7}" srcOrd="1" destOrd="0" presId="urn:microsoft.com/office/officeart/2005/8/layout/list1"/>
    <dgm:cxn modelId="{56412182-BA3C-409D-B3E6-A93DA8ED377A}" srcId="{F71EE419-4B4D-4247-8780-7EE0D5D7A5D6}" destId="{2A7835BB-45BA-4FF1-B283-E503CFC1D616}" srcOrd="1" destOrd="0" parTransId="{52C3B58F-02DF-43AC-BE93-1CCABDD648D1}" sibTransId="{DD8E3A46-BF81-41D4-8592-DEAD523E5B2F}"/>
    <dgm:cxn modelId="{F38FFD85-0A0C-954C-AA0E-8157279A061D}" type="presOf" srcId="{336D2069-2D02-4180-89FA-F81C1E82379A}" destId="{1BEFC879-169E-4E46-93EB-9E3DC46398C8}" srcOrd="0" destOrd="3" presId="urn:microsoft.com/office/officeart/2005/8/layout/list1"/>
    <dgm:cxn modelId="{307E4A86-DB5D-4349-A7C5-A97F14C189F7}" type="presOf" srcId="{0A4E4B46-33E0-4C07-ABEB-B25ED5782BEB}" destId="{5F69C770-A35C-FA40-9846-DE6FFDBFFDDA}" srcOrd="0" destOrd="0" presId="urn:microsoft.com/office/officeart/2005/8/layout/list1"/>
    <dgm:cxn modelId="{7B69DB8E-4379-4249-AA97-F52F555B3B2C}" srcId="{F71EE419-4B4D-4247-8780-7EE0D5D7A5D6}" destId="{4DAD8093-F223-4FB6-BA08-6ADF843222A6}" srcOrd="2" destOrd="0" parTransId="{B9EB30BE-6A2B-4C6D-8996-F2CB8E87CB23}" sibTransId="{308F323C-A9E8-4A16-97C6-5AC5D0AD76A1}"/>
    <dgm:cxn modelId="{3C265195-1C8C-0746-98BD-D3CB43D3B926}" type="presOf" srcId="{4DAD8093-F223-4FB6-BA08-6ADF843222A6}" destId="{1BEFC879-169E-4E46-93EB-9E3DC46398C8}" srcOrd="0" destOrd="2" presId="urn:microsoft.com/office/officeart/2005/8/layout/list1"/>
    <dgm:cxn modelId="{1C557EAC-F16D-2849-AC63-80A1BDE09971}" type="presOf" srcId="{3704DE50-C98D-4B4C-8895-02CF1E21E5A5}" destId="{379868E3-492A-E849-AF49-7E90FEED3DCD}" srcOrd="0" destOrd="2" presId="urn:microsoft.com/office/officeart/2005/8/layout/list1"/>
    <dgm:cxn modelId="{38CA01AF-FD91-EA4D-BEC4-A4DF69F259CE}" type="presOf" srcId="{2A7835BB-45BA-4FF1-B283-E503CFC1D616}" destId="{1BEFC879-169E-4E46-93EB-9E3DC46398C8}" srcOrd="0" destOrd="1" presId="urn:microsoft.com/office/officeart/2005/8/layout/list1"/>
    <dgm:cxn modelId="{7268F2DA-B262-4307-B270-087C8E17CA3A}" srcId="{0A4E4B46-33E0-4C07-ABEB-B25ED5782BEB}" destId="{C42D65C3-5284-43F9-AE91-0C6F82D68C44}" srcOrd="0" destOrd="0" parTransId="{F9D4E2D5-8914-4C5E-9A97-AAF8F6E726CE}" sibTransId="{54E6D23E-1B80-4E8B-839C-FF6EE2DA5F7C}"/>
    <dgm:cxn modelId="{809B70DE-A038-C741-AB81-4A588CABDDD5}" type="presOf" srcId="{624684FE-4BB7-4AA4-86DC-85BD7161EAEA}" destId="{379868E3-492A-E849-AF49-7E90FEED3DCD}" srcOrd="0" destOrd="1" presId="urn:microsoft.com/office/officeart/2005/8/layout/list1"/>
    <dgm:cxn modelId="{D4C93CF0-6F6C-3E46-B74E-DB4FF1B46437}" type="presOf" srcId="{1F4FB0B4-B7CD-4925-AB73-051286338110}" destId="{14FFB892-0469-B345-9CC6-5B6CE45CFE79}" srcOrd="0" destOrd="0" presId="urn:microsoft.com/office/officeart/2005/8/layout/list1"/>
    <dgm:cxn modelId="{4D3D79F3-BE54-7549-BEF6-E0FBF706CD98}" type="presOf" srcId="{C42D65C3-5284-43F9-AE91-0C6F82D68C44}" destId="{379868E3-492A-E849-AF49-7E90FEED3DCD}" srcOrd="0" destOrd="0" presId="urn:microsoft.com/office/officeart/2005/8/layout/list1"/>
    <dgm:cxn modelId="{1A2ED973-A49D-E44D-8BE4-821AC0121186}" type="presParOf" srcId="{14FFB892-0469-B345-9CC6-5B6CE45CFE79}" destId="{B5454887-E56F-4644-A01E-567BA0718179}" srcOrd="0" destOrd="0" presId="urn:microsoft.com/office/officeart/2005/8/layout/list1"/>
    <dgm:cxn modelId="{80A56878-C8A3-224B-95CE-E1121876DAED}" type="presParOf" srcId="{B5454887-E56F-4644-A01E-567BA0718179}" destId="{E3EF9D6A-75CE-F04A-BF5E-7E9FD18C0AE0}" srcOrd="0" destOrd="0" presId="urn:microsoft.com/office/officeart/2005/8/layout/list1"/>
    <dgm:cxn modelId="{DBB55F97-AC55-C546-A7C7-C4F68CE0A119}" type="presParOf" srcId="{B5454887-E56F-4644-A01E-567BA0718179}" destId="{4EBB9128-A06A-064C-A31C-84F650EC8BF0}" srcOrd="1" destOrd="0" presId="urn:microsoft.com/office/officeart/2005/8/layout/list1"/>
    <dgm:cxn modelId="{57BD20B0-5FD7-1B47-9AED-06FAB9E6AB30}" type="presParOf" srcId="{14FFB892-0469-B345-9CC6-5B6CE45CFE79}" destId="{8127A824-C56E-B84B-B085-B60A80904E57}" srcOrd="1" destOrd="0" presId="urn:microsoft.com/office/officeart/2005/8/layout/list1"/>
    <dgm:cxn modelId="{18F58EE0-47B7-4943-ABD5-BD94C05B8F8B}" type="presParOf" srcId="{14FFB892-0469-B345-9CC6-5B6CE45CFE79}" destId="{1BEFC879-169E-4E46-93EB-9E3DC46398C8}" srcOrd="2" destOrd="0" presId="urn:microsoft.com/office/officeart/2005/8/layout/list1"/>
    <dgm:cxn modelId="{2DFEC258-D7DB-DC4D-948D-59476C6F1C17}" type="presParOf" srcId="{14FFB892-0469-B345-9CC6-5B6CE45CFE79}" destId="{3F4C77B2-1F0A-4745-B382-5897239952FD}" srcOrd="3" destOrd="0" presId="urn:microsoft.com/office/officeart/2005/8/layout/list1"/>
    <dgm:cxn modelId="{F5CE2A62-39C9-4544-8ED9-B9370D5E3767}" type="presParOf" srcId="{14FFB892-0469-B345-9CC6-5B6CE45CFE79}" destId="{5FA6DF3D-4002-C746-8A3C-9203B67EA628}" srcOrd="4" destOrd="0" presId="urn:microsoft.com/office/officeart/2005/8/layout/list1"/>
    <dgm:cxn modelId="{37B665AB-BFA4-1940-B99A-F61E2E0B48E4}" type="presParOf" srcId="{5FA6DF3D-4002-C746-8A3C-9203B67EA628}" destId="{5F69C770-A35C-FA40-9846-DE6FFDBFFDDA}" srcOrd="0" destOrd="0" presId="urn:microsoft.com/office/officeart/2005/8/layout/list1"/>
    <dgm:cxn modelId="{8D2E40A6-53FB-5544-8297-CC823C76E547}" type="presParOf" srcId="{5FA6DF3D-4002-C746-8A3C-9203B67EA628}" destId="{BD0A643A-927C-D64F-BBC2-B6EF4C0840A7}" srcOrd="1" destOrd="0" presId="urn:microsoft.com/office/officeart/2005/8/layout/list1"/>
    <dgm:cxn modelId="{DEA2FC08-B85A-D042-935B-60FA20FCCEFD}" type="presParOf" srcId="{14FFB892-0469-B345-9CC6-5B6CE45CFE79}" destId="{A571F4A1-EF41-A246-8837-781636766BBA}" srcOrd="5" destOrd="0" presId="urn:microsoft.com/office/officeart/2005/8/layout/list1"/>
    <dgm:cxn modelId="{4220E03B-EDB3-0241-8C9D-28D05BDBC4CA}" type="presParOf" srcId="{14FFB892-0469-B345-9CC6-5B6CE45CFE79}" destId="{379868E3-492A-E849-AF49-7E90FEED3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8C803-1EEC-4EEC-A69E-65C85760149A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215D59-841F-44BF-AE9C-F46D8B3E3943}">
      <dgm:prSet/>
      <dgm:spPr/>
      <dgm:t>
        <a:bodyPr/>
        <a:lstStyle/>
        <a:p>
          <a:r>
            <a:rPr lang="en-US"/>
            <a:t>South:</a:t>
          </a:r>
        </a:p>
      </dgm:t>
    </dgm:pt>
    <dgm:pt modelId="{8EF2CB16-E625-4CCE-9BDB-AF2B49B8A821}" type="parTrans" cxnId="{1256E3DA-8837-471F-A019-3429126B0999}">
      <dgm:prSet/>
      <dgm:spPr/>
      <dgm:t>
        <a:bodyPr/>
        <a:lstStyle/>
        <a:p>
          <a:endParaRPr lang="en-US"/>
        </a:p>
      </dgm:t>
    </dgm:pt>
    <dgm:pt modelId="{443F209B-00BA-49FA-B08F-58D3204FD714}" type="sibTrans" cxnId="{1256E3DA-8837-471F-A019-3429126B0999}">
      <dgm:prSet/>
      <dgm:spPr/>
      <dgm:t>
        <a:bodyPr/>
        <a:lstStyle/>
        <a:p>
          <a:endParaRPr lang="en-US"/>
        </a:p>
      </dgm:t>
    </dgm:pt>
    <dgm:pt modelId="{0A879DAB-0210-49BD-B572-4064AEC69234}">
      <dgm:prSet/>
      <dgm:spPr/>
      <dgm:t>
        <a:bodyPr/>
        <a:lstStyle/>
        <a:p>
          <a:r>
            <a:rPr lang="en-US" dirty="0"/>
            <a:t>Urgently needed more slave territory to restore </a:t>
          </a:r>
          <a:r>
            <a:rPr lang="ja-JP"/>
            <a:t>“</a:t>
          </a:r>
          <a:r>
            <a:rPr lang="en-US" dirty="0"/>
            <a:t>sacred balance</a:t>
          </a:r>
          <a:r>
            <a:rPr lang="ja-JP"/>
            <a:t>”</a:t>
          </a:r>
          <a:endParaRPr lang="en-US" dirty="0"/>
        </a:p>
      </dgm:t>
    </dgm:pt>
    <dgm:pt modelId="{24D40C68-51E4-4C44-AAA8-ABBA0C337B42}" type="parTrans" cxnId="{9D7BB156-5477-495E-A69D-CA1B6BE36BBE}">
      <dgm:prSet/>
      <dgm:spPr/>
      <dgm:t>
        <a:bodyPr/>
        <a:lstStyle/>
        <a:p>
          <a:endParaRPr lang="en-US"/>
        </a:p>
      </dgm:t>
    </dgm:pt>
    <dgm:pt modelId="{219E9ABA-8304-463C-B34A-986BC4775D99}" type="sibTrans" cxnId="{9D7BB156-5477-495E-A69D-CA1B6BE36BBE}">
      <dgm:prSet/>
      <dgm:spPr/>
      <dgm:t>
        <a:bodyPr/>
        <a:lstStyle/>
        <a:p>
          <a:endParaRPr lang="en-US"/>
        </a:p>
      </dgm:t>
    </dgm:pt>
    <dgm:pt modelId="{DD6BC1E5-9E69-4647-9557-728B420552A4}">
      <dgm:prSet/>
      <dgm:spPr/>
      <dgm:t>
        <a:bodyPr/>
        <a:lstStyle/>
        <a:p>
          <a:r>
            <a:rPr lang="en-US"/>
            <a:t>If not from recent conquests from Mexico, then Caribbean was one answer</a:t>
          </a:r>
        </a:p>
      </dgm:t>
    </dgm:pt>
    <dgm:pt modelId="{F06C3840-D050-41C7-9AAC-ED6324FCFF41}" type="parTrans" cxnId="{6503828C-9480-4C35-BB30-57C6B5ED47AA}">
      <dgm:prSet/>
      <dgm:spPr/>
      <dgm:t>
        <a:bodyPr/>
        <a:lstStyle/>
        <a:p>
          <a:endParaRPr lang="en-US"/>
        </a:p>
      </dgm:t>
    </dgm:pt>
    <dgm:pt modelId="{B3771222-4F7D-4517-8F83-E052FA31DF7A}" type="sibTrans" cxnId="{6503828C-9480-4C35-BB30-57C6B5ED47AA}">
      <dgm:prSet/>
      <dgm:spPr/>
      <dgm:t>
        <a:bodyPr/>
        <a:lstStyle/>
        <a:p>
          <a:endParaRPr lang="en-US"/>
        </a:p>
      </dgm:t>
    </dgm:pt>
    <dgm:pt modelId="{09E9EDAC-F183-4B64-A0BF-BB2BF852B2D9}">
      <dgm:prSet/>
      <dgm:spPr/>
      <dgm:t>
        <a:bodyPr/>
        <a:lstStyle/>
        <a:p>
          <a:r>
            <a:rPr lang="en-US"/>
            <a:t>Halted drive toward abolition in District of Columbia temporarily </a:t>
          </a:r>
        </a:p>
      </dgm:t>
    </dgm:pt>
    <dgm:pt modelId="{6E5D3EA2-14FB-4B31-B2B7-755420F8D4BE}" type="parTrans" cxnId="{DFCB583F-74E9-417E-B2AE-E120FE5F7D2F}">
      <dgm:prSet/>
      <dgm:spPr/>
      <dgm:t>
        <a:bodyPr/>
        <a:lstStyle/>
        <a:p>
          <a:endParaRPr lang="en-US"/>
        </a:p>
      </dgm:t>
    </dgm:pt>
    <dgm:pt modelId="{511D7691-D8AC-44F3-8776-F7EC576ADA97}" type="sibTrans" cxnId="{DFCB583F-74E9-417E-B2AE-E120FE5F7D2F}">
      <dgm:prSet/>
      <dgm:spPr/>
      <dgm:t>
        <a:bodyPr/>
        <a:lstStyle/>
        <a:p>
          <a:endParaRPr lang="en-US"/>
        </a:p>
      </dgm:t>
    </dgm:pt>
    <dgm:pt modelId="{908336B9-2CA2-45FC-9F33-50680EE07A99}">
      <dgm:prSet/>
      <dgm:spPr/>
      <dgm:t>
        <a:bodyPr/>
        <a:lstStyle/>
        <a:p>
          <a:r>
            <a:rPr lang="en-US"/>
            <a:t>Had to accept outlawing slave </a:t>
          </a:r>
          <a:r>
            <a:rPr lang="en-US" i="1"/>
            <a:t>trade</a:t>
          </a:r>
          <a:r>
            <a:rPr lang="en-US"/>
            <a:t> in D.C.</a:t>
          </a:r>
        </a:p>
      </dgm:t>
    </dgm:pt>
    <dgm:pt modelId="{4C1F1A8F-93A8-4B08-A4A7-96084FA0B3E6}" type="parTrans" cxnId="{E895AEBA-2EBC-428C-925C-9A8A2E3A06D3}">
      <dgm:prSet/>
      <dgm:spPr/>
      <dgm:t>
        <a:bodyPr/>
        <a:lstStyle/>
        <a:p>
          <a:endParaRPr lang="en-US"/>
        </a:p>
      </dgm:t>
    </dgm:pt>
    <dgm:pt modelId="{AB0892EE-5F31-411B-9E0B-D428818E7397}" type="sibTrans" cxnId="{E895AEBA-2EBC-428C-925C-9A8A2E3A06D3}">
      <dgm:prSet/>
      <dgm:spPr/>
      <dgm:t>
        <a:bodyPr/>
        <a:lstStyle/>
        <a:p>
          <a:endParaRPr lang="en-US"/>
        </a:p>
      </dgm:t>
    </dgm:pt>
    <dgm:pt modelId="{4F960D13-E801-45E0-B062-CE0F0D48A18C}">
      <dgm:prSet/>
      <dgm:spPr/>
      <dgm:t>
        <a:bodyPr/>
        <a:lstStyle/>
        <a:p>
          <a:r>
            <a:rPr lang="en-US" b="1"/>
            <a:t>Fugitive Slave Law </a:t>
          </a:r>
          <a:r>
            <a:rPr lang="en-US"/>
            <a:t>(1850):</a:t>
          </a:r>
        </a:p>
      </dgm:t>
    </dgm:pt>
    <dgm:pt modelId="{6AD90FA9-B8DA-43DB-8437-577224925F1E}" type="parTrans" cxnId="{BD30D325-70AE-4025-A1C9-1CBEBC8243DE}">
      <dgm:prSet/>
      <dgm:spPr/>
      <dgm:t>
        <a:bodyPr/>
        <a:lstStyle/>
        <a:p>
          <a:endParaRPr lang="en-US"/>
        </a:p>
      </dgm:t>
    </dgm:pt>
    <dgm:pt modelId="{1691F969-D633-421B-81B1-99BB76534228}" type="sibTrans" cxnId="{BD30D325-70AE-4025-A1C9-1CBEBC8243DE}">
      <dgm:prSet/>
      <dgm:spPr/>
      <dgm:t>
        <a:bodyPr/>
        <a:lstStyle/>
        <a:p>
          <a:endParaRPr lang="en-US"/>
        </a:p>
      </dgm:t>
    </dgm:pt>
    <dgm:pt modelId="{C0426C75-76B8-41E2-B438-A0BBC30D4C64}">
      <dgm:prSet/>
      <dgm:spPr/>
      <dgm:t>
        <a:bodyPr/>
        <a:lstStyle/>
        <a:p>
          <a:r>
            <a:rPr lang="en-US"/>
            <a:t>Stirred up storm of opposition in North</a:t>
          </a:r>
        </a:p>
      </dgm:t>
    </dgm:pt>
    <dgm:pt modelId="{5C13F6C3-772D-4250-B5BB-94F7DEA45FD2}" type="parTrans" cxnId="{F13B070E-CD4A-410B-BDAB-414759A63288}">
      <dgm:prSet/>
      <dgm:spPr/>
      <dgm:t>
        <a:bodyPr/>
        <a:lstStyle/>
        <a:p>
          <a:endParaRPr lang="en-US"/>
        </a:p>
      </dgm:t>
    </dgm:pt>
    <dgm:pt modelId="{ABDFBDF0-7489-4936-8680-F5CDDB060D6B}" type="sibTrans" cxnId="{F13B070E-CD4A-410B-BDAB-414759A63288}">
      <dgm:prSet/>
      <dgm:spPr/>
      <dgm:t>
        <a:bodyPr/>
        <a:lstStyle/>
        <a:p>
          <a:endParaRPr lang="en-US"/>
        </a:p>
      </dgm:t>
    </dgm:pt>
    <dgm:pt modelId="{9E28E43E-B9A8-4CC7-A5D6-B985D6FDCE55}">
      <dgm:prSet/>
      <dgm:spPr/>
      <dgm:t>
        <a:bodyPr/>
        <a:lstStyle/>
        <a:p>
          <a:r>
            <a:rPr lang="en-US"/>
            <a:t>Fleeing slaves:</a:t>
          </a:r>
        </a:p>
      </dgm:t>
    </dgm:pt>
    <dgm:pt modelId="{B9BFF74B-907F-491A-9784-5C22EE1D3988}" type="parTrans" cxnId="{EE2D1DBA-A03E-401A-8839-E82262AF90E1}">
      <dgm:prSet/>
      <dgm:spPr/>
      <dgm:t>
        <a:bodyPr/>
        <a:lstStyle/>
        <a:p>
          <a:endParaRPr lang="en-US"/>
        </a:p>
      </dgm:t>
    </dgm:pt>
    <dgm:pt modelId="{9F565B7C-226B-48B1-B6E3-0107C0748763}" type="sibTrans" cxnId="{EE2D1DBA-A03E-401A-8839-E82262AF90E1}">
      <dgm:prSet/>
      <dgm:spPr/>
      <dgm:t>
        <a:bodyPr/>
        <a:lstStyle/>
        <a:p>
          <a:endParaRPr lang="en-US"/>
        </a:p>
      </dgm:t>
    </dgm:pt>
    <dgm:pt modelId="{95B96C23-E3DE-4D4B-B3BC-CE22C86303C4}">
      <dgm:prSet/>
      <dgm:spPr/>
      <dgm:t>
        <a:bodyPr/>
        <a:lstStyle/>
        <a:p>
          <a:r>
            <a:rPr lang="en-US"/>
            <a:t>Could not testify on their own</a:t>
          </a:r>
        </a:p>
      </dgm:t>
    </dgm:pt>
    <dgm:pt modelId="{89672D82-FA96-4F3B-86FC-346487645F58}" type="parTrans" cxnId="{3AE7F3AC-D21B-4661-A22C-8FDA064E2F92}">
      <dgm:prSet/>
      <dgm:spPr/>
      <dgm:t>
        <a:bodyPr/>
        <a:lstStyle/>
        <a:p>
          <a:endParaRPr lang="en-US"/>
        </a:p>
      </dgm:t>
    </dgm:pt>
    <dgm:pt modelId="{084DED63-7DE6-4AD8-B14E-E474473AA113}" type="sibTrans" cxnId="{3AE7F3AC-D21B-4661-A22C-8FDA064E2F92}">
      <dgm:prSet/>
      <dgm:spPr/>
      <dgm:t>
        <a:bodyPr/>
        <a:lstStyle/>
        <a:p>
          <a:endParaRPr lang="en-US"/>
        </a:p>
      </dgm:t>
    </dgm:pt>
    <dgm:pt modelId="{F72CB78E-02C9-4935-BFF2-FF6661458B03}">
      <dgm:prSet/>
      <dgm:spPr/>
      <dgm:t>
        <a:bodyPr/>
        <a:lstStyle/>
        <a:p>
          <a:r>
            <a:rPr lang="en-US"/>
            <a:t>Denied jury trial</a:t>
          </a:r>
        </a:p>
      </dgm:t>
    </dgm:pt>
    <dgm:pt modelId="{3EAC3600-7DFF-48A1-8440-703AE15C7DC8}" type="parTrans" cxnId="{77BC40E1-2589-401C-B285-D513FE271239}">
      <dgm:prSet/>
      <dgm:spPr/>
      <dgm:t>
        <a:bodyPr/>
        <a:lstStyle/>
        <a:p>
          <a:endParaRPr lang="en-US"/>
        </a:p>
      </dgm:t>
    </dgm:pt>
    <dgm:pt modelId="{47FC9C5F-0789-41AF-871E-37AC3E479AA9}" type="sibTrans" cxnId="{77BC40E1-2589-401C-B285-D513FE271239}">
      <dgm:prSet/>
      <dgm:spPr/>
      <dgm:t>
        <a:bodyPr/>
        <a:lstStyle/>
        <a:p>
          <a:endParaRPr lang="en-US"/>
        </a:p>
      </dgm:t>
    </dgm:pt>
    <dgm:pt modelId="{71BAC1A3-0AF8-4DE4-B93A-4358E2738D28}">
      <dgm:prSet/>
      <dgm:spPr/>
      <dgm:t>
        <a:bodyPr/>
        <a:lstStyle/>
        <a:p>
          <a:r>
            <a:rPr lang="en-US"/>
            <a:t>Federal commissioner who handled case of a fugitive:</a:t>
          </a:r>
        </a:p>
      </dgm:t>
    </dgm:pt>
    <dgm:pt modelId="{E85EB6FA-859D-4D14-A5C6-3AA66FDC137E}" type="parTrans" cxnId="{62DCC570-BDA4-488C-89D2-2EBA3D846D2D}">
      <dgm:prSet/>
      <dgm:spPr/>
      <dgm:t>
        <a:bodyPr/>
        <a:lstStyle/>
        <a:p>
          <a:endParaRPr lang="en-US"/>
        </a:p>
      </dgm:t>
    </dgm:pt>
    <dgm:pt modelId="{AB1889E5-E320-4796-AE26-A00E58513EE9}" type="sibTrans" cxnId="{62DCC570-BDA4-488C-89D2-2EBA3D846D2D}">
      <dgm:prSet/>
      <dgm:spPr/>
      <dgm:t>
        <a:bodyPr/>
        <a:lstStyle/>
        <a:p>
          <a:endParaRPr lang="en-US"/>
        </a:p>
      </dgm:t>
    </dgm:pt>
    <dgm:pt modelId="{0089BFA6-3256-4B01-BCD3-5596D8E03036}">
      <dgm:prSet/>
      <dgm:spPr/>
      <dgm:t>
        <a:bodyPr/>
        <a:lstStyle/>
        <a:p>
          <a:r>
            <a:rPr lang="en-US"/>
            <a:t>If runaway was freed, earned $5</a:t>
          </a:r>
        </a:p>
      </dgm:t>
    </dgm:pt>
    <dgm:pt modelId="{D77F312D-8C54-4FBC-A069-C2024CBB7653}" type="parTrans" cxnId="{03A23B22-60F6-49D9-BF2C-4D2E983D0473}">
      <dgm:prSet/>
      <dgm:spPr/>
      <dgm:t>
        <a:bodyPr/>
        <a:lstStyle/>
        <a:p>
          <a:endParaRPr lang="en-US"/>
        </a:p>
      </dgm:t>
    </dgm:pt>
    <dgm:pt modelId="{E0ADA1C7-696D-403C-9D55-411B2F18DF1E}" type="sibTrans" cxnId="{03A23B22-60F6-49D9-BF2C-4D2E983D0473}">
      <dgm:prSet/>
      <dgm:spPr/>
      <dgm:t>
        <a:bodyPr/>
        <a:lstStyle/>
        <a:p>
          <a:endParaRPr lang="en-US"/>
        </a:p>
      </dgm:t>
    </dgm:pt>
    <dgm:pt modelId="{889D1AE9-C12C-455A-BEC4-7B53F7E8E0D3}">
      <dgm:prSet/>
      <dgm:spPr/>
      <dgm:t>
        <a:bodyPr/>
        <a:lstStyle/>
        <a:p>
          <a:r>
            <a:rPr lang="en-US"/>
            <a:t>If not, earned $10</a:t>
          </a:r>
        </a:p>
      </dgm:t>
    </dgm:pt>
    <dgm:pt modelId="{DD072684-58C7-4433-8F4B-4C98D3D9B4D2}" type="parTrans" cxnId="{1EB58025-5CDD-4E84-A850-E8E918F7E613}">
      <dgm:prSet/>
      <dgm:spPr/>
      <dgm:t>
        <a:bodyPr/>
        <a:lstStyle/>
        <a:p>
          <a:endParaRPr lang="en-US"/>
        </a:p>
      </dgm:t>
    </dgm:pt>
    <dgm:pt modelId="{164A76BA-5BA8-462F-9FD7-9B469EA171B8}" type="sibTrans" cxnId="{1EB58025-5CDD-4E84-A850-E8E918F7E613}">
      <dgm:prSet/>
      <dgm:spPr/>
      <dgm:t>
        <a:bodyPr/>
        <a:lstStyle/>
        <a:p>
          <a:endParaRPr lang="en-US"/>
        </a:p>
      </dgm:t>
    </dgm:pt>
    <dgm:pt modelId="{112A9998-618D-2E42-856D-CE07BA51336E}" type="pres">
      <dgm:prSet presAssocID="{8A88C803-1EEC-4EEC-A69E-65C85760149A}" presName="Name0" presStyleCnt="0">
        <dgm:presLayoutVars>
          <dgm:dir/>
          <dgm:animLvl val="lvl"/>
          <dgm:resizeHandles val="exact"/>
        </dgm:presLayoutVars>
      </dgm:prSet>
      <dgm:spPr/>
    </dgm:pt>
    <dgm:pt modelId="{FDB8104A-FFA3-C04E-BCE7-03DEB0E58E7A}" type="pres">
      <dgm:prSet presAssocID="{60215D59-841F-44BF-AE9C-F46D8B3E3943}" presName="composite" presStyleCnt="0"/>
      <dgm:spPr/>
    </dgm:pt>
    <dgm:pt modelId="{C83C465B-A87B-A742-B0AE-A28A38591BA4}" type="pres">
      <dgm:prSet presAssocID="{60215D59-841F-44BF-AE9C-F46D8B3E39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FE8A22B-FFDB-A04B-8DC7-8B6FE67ECAFC}" type="pres">
      <dgm:prSet presAssocID="{60215D59-841F-44BF-AE9C-F46D8B3E3943}" presName="desTx" presStyleLbl="alignAccFollowNode1" presStyleIdx="0" presStyleCnt="2">
        <dgm:presLayoutVars>
          <dgm:bulletEnabled val="1"/>
        </dgm:presLayoutVars>
      </dgm:prSet>
      <dgm:spPr/>
    </dgm:pt>
    <dgm:pt modelId="{9CD2C274-073E-444C-9963-E14017E56530}" type="pres">
      <dgm:prSet presAssocID="{443F209B-00BA-49FA-B08F-58D3204FD714}" presName="space" presStyleCnt="0"/>
      <dgm:spPr/>
    </dgm:pt>
    <dgm:pt modelId="{08B72882-3874-3D45-90C2-6A565903DC14}" type="pres">
      <dgm:prSet presAssocID="{4F960D13-E801-45E0-B062-CE0F0D48A18C}" presName="composite" presStyleCnt="0"/>
      <dgm:spPr/>
    </dgm:pt>
    <dgm:pt modelId="{D0155635-17D7-7E4D-8ECB-5E40D3BF3A18}" type="pres">
      <dgm:prSet presAssocID="{4F960D13-E801-45E0-B062-CE0F0D48A1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896F0AA-3CDC-574D-B5EA-E3536A508880}" type="pres">
      <dgm:prSet presAssocID="{4F960D13-E801-45E0-B062-CE0F0D48A18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13B070E-CD4A-410B-BDAB-414759A63288}" srcId="{4F960D13-E801-45E0-B062-CE0F0D48A18C}" destId="{C0426C75-76B8-41E2-B438-A0BBC30D4C64}" srcOrd="0" destOrd="0" parTransId="{5C13F6C3-772D-4250-B5BB-94F7DEA45FD2}" sibTransId="{ABDFBDF0-7489-4936-8680-F5CDDB060D6B}"/>
    <dgm:cxn modelId="{10A02F13-AFAC-3F4F-A6FF-5AC6BBCF52AF}" type="presOf" srcId="{0A879DAB-0210-49BD-B572-4064AEC69234}" destId="{4FE8A22B-FFDB-A04B-8DC7-8B6FE67ECAFC}" srcOrd="0" destOrd="0" presId="urn:microsoft.com/office/officeart/2005/8/layout/hList1"/>
    <dgm:cxn modelId="{54BC791E-D8CA-244C-B579-1760F08D5547}" type="presOf" srcId="{4F960D13-E801-45E0-B062-CE0F0D48A18C}" destId="{D0155635-17D7-7E4D-8ECB-5E40D3BF3A18}" srcOrd="0" destOrd="0" presId="urn:microsoft.com/office/officeart/2005/8/layout/hList1"/>
    <dgm:cxn modelId="{03A23B22-60F6-49D9-BF2C-4D2E983D0473}" srcId="{71BAC1A3-0AF8-4DE4-B93A-4358E2738D28}" destId="{0089BFA6-3256-4B01-BCD3-5596D8E03036}" srcOrd="0" destOrd="0" parTransId="{D77F312D-8C54-4FBC-A069-C2024CBB7653}" sibTransId="{E0ADA1C7-696D-403C-9D55-411B2F18DF1E}"/>
    <dgm:cxn modelId="{1EB58025-5CDD-4E84-A850-E8E918F7E613}" srcId="{71BAC1A3-0AF8-4DE4-B93A-4358E2738D28}" destId="{889D1AE9-C12C-455A-BEC4-7B53F7E8E0D3}" srcOrd="1" destOrd="0" parTransId="{DD072684-58C7-4433-8F4B-4C98D3D9B4D2}" sibTransId="{164A76BA-5BA8-462F-9FD7-9B469EA171B8}"/>
    <dgm:cxn modelId="{BD30D325-70AE-4025-A1C9-1CBEBC8243DE}" srcId="{8A88C803-1EEC-4EEC-A69E-65C85760149A}" destId="{4F960D13-E801-45E0-B062-CE0F0D48A18C}" srcOrd="1" destOrd="0" parTransId="{6AD90FA9-B8DA-43DB-8437-577224925F1E}" sibTransId="{1691F969-D633-421B-81B1-99BB76534228}"/>
    <dgm:cxn modelId="{DFCB583F-74E9-417E-B2AE-E120FE5F7D2F}" srcId="{60215D59-841F-44BF-AE9C-F46D8B3E3943}" destId="{09E9EDAC-F183-4B64-A0BF-BB2BF852B2D9}" srcOrd="2" destOrd="0" parTransId="{6E5D3EA2-14FB-4B31-B2B7-755420F8D4BE}" sibTransId="{511D7691-D8AC-44F3-8776-F7EC576ADA97}"/>
    <dgm:cxn modelId="{77C73050-A3A2-DC4D-9E50-1B69F7C2405C}" type="presOf" srcId="{09E9EDAC-F183-4B64-A0BF-BB2BF852B2D9}" destId="{4FE8A22B-FFDB-A04B-8DC7-8B6FE67ECAFC}" srcOrd="0" destOrd="2" presId="urn:microsoft.com/office/officeart/2005/8/layout/hList1"/>
    <dgm:cxn modelId="{9D7BB156-5477-495E-A69D-CA1B6BE36BBE}" srcId="{60215D59-841F-44BF-AE9C-F46D8B3E3943}" destId="{0A879DAB-0210-49BD-B572-4064AEC69234}" srcOrd="0" destOrd="0" parTransId="{24D40C68-51E4-4C44-AAA8-ABBA0C337B42}" sibTransId="{219E9ABA-8304-463C-B34A-986BC4775D99}"/>
    <dgm:cxn modelId="{0001F857-BD74-4B4E-9407-BB8727F36B43}" type="presOf" srcId="{908336B9-2CA2-45FC-9F33-50680EE07A99}" destId="{4FE8A22B-FFDB-A04B-8DC7-8B6FE67ECAFC}" srcOrd="0" destOrd="3" presId="urn:microsoft.com/office/officeart/2005/8/layout/hList1"/>
    <dgm:cxn modelId="{0C810F62-D6C3-FF4E-BF0C-08CED06118A0}" type="presOf" srcId="{889D1AE9-C12C-455A-BEC4-7B53F7E8E0D3}" destId="{5896F0AA-3CDC-574D-B5EA-E3536A508880}" srcOrd="0" destOrd="6" presId="urn:microsoft.com/office/officeart/2005/8/layout/hList1"/>
    <dgm:cxn modelId="{62DCC570-BDA4-488C-89D2-2EBA3D846D2D}" srcId="{4F960D13-E801-45E0-B062-CE0F0D48A18C}" destId="{71BAC1A3-0AF8-4DE4-B93A-4358E2738D28}" srcOrd="2" destOrd="0" parTransId="{E85EB6FA-859D-4D14-A5C6-3AA66FDC137E}" sibTransId="{AB1889E5-E320-4796-AE26-A00E58513EE9}"/>
    <dgm:cxn modelId="{C9C6BB71-73BD-3543-9EA4-D117FFB33858}" type="presOf" srcId="{71BAC1A3-0AF8-4DE4-B93A-4358E2738D28}" destId="{5896F0AA-3CDC-574D-B5EA-E3536A508880}" srcOrd="0" destOrd="4" presId="urn:microsoft.com/office/officeart/2005/8/layout/hList1"/>
    <dgm:cxn modelId="{6503828C-9480-4C35-BB30-57C6B5ED47AA}" srcId="{60215D59-841F-44BF-AE9C-F46D8B3E3943}" destId="{DD6BC1E5-9E69-4647-9557-728B420552A4}" srcOrd="1" destOrd="0" parTransId="{F06C3840-D050-41C7-9AAC-ED6324FCFF41}" sibTransId="{B3771222-4F7D-4517-8F83-E052FA31DF7A}"/>
    <dgm:cxn modelId="{54E033A1-DC0A-6B44-925D-48F9EAE0E0FE}" type="presOf" srcId="{95B96C23-E3DE-4D4B-B3BC-CE22C86303C4}" destId="{5896F0AA-3CDC-574D-B5EA-E3536A508880}" srcOrd="0" destOrd="2" presId="urn:microsoft.com/office/officeart/2005/8/layout/hList1"/>
    <dgm:cxn modelId="{1F6A46A2-F795-DD47-8545-4D6516B74107}" type="presOf" srcId="{C0426C75-76B8-41E2-B438-A0BBC30D4C64}" destId="{5896F0AA-3CDC-574D-B5EA-E3536A508880}" srcOrd="0" destOrd="0" presId="urn:microsoft.com/office/officeart/2005/8/layout/hList1"/>
    <dgm:cxn modelId="{3AE7F3AC-D21B-4661-A22C-8FDA064E2F92}" srcId="{9E28E43E-B9A8-4CC7-A5D6-B985D6FDCE55}" destId="{95B96C23-E3DE-4D4B-B3BC-CE22C86303C4}" srcOrd="0" destOrd="0" parTransId="{89672D82-FA96-4F3B-86FC-346487645F58}" sibTransId="{084DED63-7DE6-4AD8-B14E-E474473AA113}"/>
    <dgm:cxn modelId="{0AB3D0B3-C78C-994A-A825-A98FD286B876}" type="presOf" srcId="{0089BFA6-3256-4B01-BCD3-5596D8E03036}" destId="{5896F0AA-3CDC-574D-B5EA-E3536A508880}" srcOrd="0" destOrd="5" presId="urn:microsoft.com/office/officeart/2005/8/layout/hList1"/>
    <dgm:cxn modelId="{888379B4-467B-6449-92BF-4A48C573BCB6}" type="presOf" srcId="{60215D59-841F-44BF-AE9C-F46D8B3E3943}" destId="{C83C465B-A87B-A742-B0AE-A28A38591BA4}" srcOrd="0" destOrd="0" presId="urn:microsoft.com/office/officeart/2005/8/layout/hList1"/>
    <dgm:cxn modelId="{EE2D1DBA-A03E-401A-8839-E82262AF90E1}" srcId="{4F960D13-E801-45E0-B062-CE0F0D48A18C}" destId="{9E28E43E-B9A8-4CC7-A5D6-B985D6FDCE55}" srcOrd="1" destOrd="0" parTransId="{B9BFF74B-907F-491A-9784-5C22EE1D3988}" sibTransId="{9F565B7C-226B-48B1-B6E3-0107C0748763}"/>
    <dgm:cxn modelId="{E895AEBA-2EBC-428C-925C-9A8A2E3A06D3}" srcId="{60215D59-841F-44BF-AE9C-F46D8B3E3943}" destId="{908336B9-2CA2-45FC-9F33-50680EE07A99}" srcOrd="3" destOrd="0" parTransId="{4C1F1A8F-93A8-4B08-A4A7-96084FA0B3E6}" sibTransId="{AB0892EE-5F31-411B-9E0B-D428818E7397}"/>
    <dgm:cxn modelId="{68F8DED1-6D5F-664F-9C49-75F4818E7A53}" type="presOf" srcId="{DD6BC1E5-9E69-4647-9557-728B420552A4}" destId="{4FE8A22B-FFDB-A04B-8DC7-8B6FE67ECAFC}" srcOrd="0" destOrd="1" presId="urn:microsoft.com/office/officeart/2005/8/layout/hList1"/>
    <dgm:cxn modelId="{1256E3DA-8837-471F-A019-3429126B0999}" srcId="{8A88C803-1EEC-4EEC-A69E-65C85760149A}" destId="{60215D59-841F-44BF-AE9C-F46D8B3E3943}" srcOrd="0" destOrd="0" parTransId="{8EF2CB16-E625-4CCE-9BDB-AF2B49B8A821}" sibTransId="{443F209B-00BA-49FA-B08F-58D3204FD714}"/>
    <dgm:cxn modelId="{77BC40E1-2589-401C-B285-D513FE271239}" srcId="{9E28E43E-B9A8-4CC7-A5D6-B985D6FDCE55}" destId="{F72CB78E-02C9-4935-BFF2-FF6661458B03}" srcOrd="1" destOrd="0" parTransId="{3EAC3600-7DFF-48A1-8440-703AE15C7DC8}" sibTransId="{47FC9C5F-0789-41AF-871E-37AC3E479AA9}"/>
    <dgm:cxn modelId="{054704E5-1C58-6840-8509-F6A8580D3892}" type="presOf" srcId="{F72CB78E-02C9-4935-BFF2-FF6661458B03}" destId="{5896F0AA-3CDC-574D-B5EA-E3536A508880}" srcOrd="0" destOrd="3" presId="urn:microsoft.com/office/officeart/2005/8/layout/hList1"/>
    <dgm:cxn modelId="{3EFA3BF7-1299-B545-823E-CFEAB0BB1141}" type="presOf" srcId="{8A88C803-1EEC-4EEC-A69E-65C85760149A}" destId="{112A9998-618D-2E42-856D-CE07BA51336E}" srcOrd="0" destOrd="0" presId="urn:microsoft.com/office/officeart/2005/8/layout/hList1"/>
    <dgm:cxn modelId="{4F1611FB-2B8F-1F4F-9CF4-6FF943B0E0DF}" type="presOf" srcId="{9E28E43E-B9A8-4CC7-A5D6-B985D6FDCE55}" destId="{5896F0AA-3CDC-574D-B5EA-E3536A508880}" srcOrd="0" destOrd="1" presId="urn:microsoft.com/office/officeart/2005/8/layout/hList1"/>
    <dgm:cxn modelId="{B941E32C-ECC2-5048-B03D-FB6924E4CBB3}" type="presParOf" srcId="{112A9998-618D-2E42-856D-CE07BA51336E}" destId="{FDB8104A-FFA3-C04E-BCE7-03DEB0E58E7A}" srcOrd="0" destOrd="0" presId="urn:microsoft.com/office/officeart/2005/8/layout/hList1"/>
    <dgm:cxn modelId="{EA29D5D1-A383-7B4C-9A8D-31EF1BF1A79D}" type="presParOf" srcId="{FDB8104A-FFA3-C04E-BCE7-03DEB0E58E7A}" destId="{C83C465B-A87B-A742-B0AE-A28A38591BA4}" srcOrd="0" destOrd="0" presId="urn:microsoft.com/office/officeart/2005/8/layout/hList1"/>
    <dgm:cxn modelId="{B84373D0-64F8-EC44-B5E4-4DE55DBF3A72}" type="presParOf" srcId="{FDB8104A-FFA3-C04E-BCE7-03DEB0E58E7A}" destId="{4FE8A22B-FFDB-A04B-8DC7-8B6FE67ECAFC}" srcOrd="1" destOrd="0" presId="urn:microsoft.com/office/officeart/2005/8/layout/hList1"/>
    <dgm:cxn modelId="{4AD81986-DE4A-8D4A-83AD-4513AE9E107E}" type="presParOf" srcId="{112A9998-618D-2E42-856D-CE07BA51336E}" destId="{9CD2C274-073E-444C-9963-E14017E56530}" srcOrd="1" destOrd="0" presId="urn:microsoft.com/office/officeart/2005/8/layout/hList1"/>
    <dgm:cxn modelId="{8212AB15-8FC3-8140-98E6-AFB272BE7C13}" type="presParOf" srcId="{112A9998-618D-2E42-856D-CE07BA51336E}" destId="{08B72882-3874-3D45-90C2-6A565903DC14}" srcOrd="2" destOrd="0" presId="urn:microsoft.com/office/officeart/2005/8/layout/hList1"/>
    <dgm:cxn modelId="{B8FFA3DF-F4AE-E349-8551-FDCFED4A20C5}" type="presParOf" srcId="{08B72882-3874-3D45-90C2-6A565903DC14}" destId="{D0155635-17D7-7E4D-8ECB-5E40D3BF3A18}" srcOrd="0" destOrd="0" presId="urn:microsoft.com/office/officeart/2005/8/layout/hList1"/>
    <dgm:cxn modelId="{B5DA2A64-75E2-2B44-A54E-561A76A3C823}" type="presParOf" srcId="{08B72882-3874-3D45-90C2-6A565903DC14}" destId="{5896F0AA-3CDC-574D-B5EA-E3536A5088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3DD76-CCCC-41E6-B0AE-0BC871E6E3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F1CCB84-5186-40DD-9701-5FC9EF9CAFD3}">
      <dgm:prSet/>
      <dgm:spPr/>
      <dgm:t>
        <a:bodyPr/>
        <a:lstStyle/>
        <a:p>
          <a:r>
            <a:rPr lang="en-US"/>
            <a:t>Northerners who helped a slave escape were liable to heavy fines and jail time</a:t>
          </a:r>
        </a:p>
      </dgm:t>
    </dgm:pt>
    <dgm:pt modelId="{2B52BBCA-DD14-40F5-BDF7-0E7911BAD726}" type="parTrans" cxnId="{77645652-C455-4EC8-904E-F297CB07AC97}">
      <dgm:prSet/>
      <dgm:spPr/>
      <dgm:t>
        <a:bodyPr/>
        <a:lstStyle/>
        <a:p>
          <a:endParaRPr lang="en-US"/>
        </a:p>
      </dgm:t>
    </dgm:pt>
    <dgm:pt modelId="{7417DE2C-9120-421F-A26C-D54E7B92B307}" type="sibTrans" cxnId="{77645652-C455-4EC8-904E-F297CB07AC97}">
      <dgm:prSet/>
      <dgm:spPr/>
      <dgm:t>
        <a:bodyPr/>
        <a:lstStyle/>
        <a:p>
          <a:endParaRPr lang="en-US"/>
        </a:p>
      </dgm:t>
    </dgm:pt>
    <dgm:pt modelId="{98EEE873-447A-40FD-8444-9D8790537921}">
      <dgm:prSet/>
      <dgm:spPr/>
      <dgm:t>
        <a:bodyPr/>
        <a:lstStyle/>
        <a:p>
          <a:r>
            <a:rPr lang="ja-JP"/>
            <a:t>“</a:t>
          </a:r>
          <a:r>
            <a:rPr lang="en-US"/>
            <a:t>Man-Stealing</a:t>
          </a:r>
          <a:r>
            <a:rPr lang="ja-JP"/>
            <a:t>”</a:t>
          </a:r>
          <a:r>
            <a:rPr lang="en-US"/>
            <a:t> Law was abhorrent:</a:t>
          </a:r>
        </a:p>
      </dgm:t>
    </dgm:pt>
    <dgm:pt modelId="{8E2CFC7A-92D7-422C-9CEB-83E7CA0CD600}" type="parTrans" cxnId="{DE357088-394A-47BB-8CD6-D09068583961}">
      <dgm:prSet/>
      <dgm:spPr/>
      <dgm:t>
        <a:bodyPr/>
        <a:lstStyle/>
        <a:p>
          <a:endParaRPr lang="en-US"/>
        </a:p>
      </dgm:t>
    </dgm:pt>
    <dgm:pt modelId="{81240E29-B536-40DD-8C5C-0F62A77569E5}" type="sibTrans" cxnId="{DE357088-394A-47BB-8CD6-D09068583961}">
      <dgm:prSet/>
      <dgm:spPr/>
      <dgm:t>
        <a:bodyPr/>
        <a:lstStyle/>
        <a:p>
          <a:endParaRPr lang="en-US"/>
        </a:p>
      </dgm:t>
    </dgm:pt>
    <dgm:pt modelId="{516F79D4-155B-4793-BE07-2F34DC4412F1}">
      <dgm:prSet custT="1"/>
      <dgm:spPr/>
      <dgm:t>
        <a:bodyPr/>
        <a:lstStyle/>
        <a:p>
          <a:r>
            <a:rPr lang="en-US" sz="1800" dirty="0"/>
            <a:t>Touched off explosive chain reaction in North</a:t>
          </a:r>
        </a:p>
      </dgm:t>
    </dgm:pt>
    <dgm:pt modelId="{7DACCB28-C78C-47F0-A21F-F8973CC0ABFB}" type="parTrans" cxnId="{4C2CDC47-A859-4ADF-8749-2BEA2FB2CC1E}">
      <dgm:prSet/>
      <dgm:spPr/>
      <dgm:t>
        <a:bodyPr/>
        <a:lstStyle/>
        <a:p>
          <a:endParaRPr lang="en-US"/>
        </a:p>
      </dgm:t>
    </dgm:pt>
    <dgm:pt modelId="{5ABE39BB-583D-472B-834B-8DDB2235D850}" type="sibTrans" cxnId="{4C2CDC47-A859-4ADF-8749-2BEA2FB2CC1E}">
      <dgm:prSet/>
      <dgm:spPr/>
      <dgm:t>
        <a:bodyPr/>
        <a:lstStyle/>
        <a:p>
          <a:endParaRPr lang="en-US"/>
        </a:p>
      </dgm:t>
    </dgm:pt>
    <dgm:pt modelId="{C1F82C8E-705D-4025-93DB-44B2F4B6641B}">
      <dgm:prSet custT="1"/>
      <dgm:spPr/>
      <dgm:t>
        <a:bodyPr/>
        <a:lstStyle/>
        <a:p>
          <a:r>
            <a:rPr lang="en-US" sz="1800" dirty="0"/>
            <a:t>Underground Railroad stepped up its timetable</a:t>
          </a:r>
        </a:p>
      </dgm:t>
    </dgm:pt>
    <dgm:pt modelId="{B75E76D5-9286-433F-BEE0-4D3AA372F51E}" type="parTrans" cxnId="{BB82338E-52CF-45AE-8DD5-41BAD1EDF0B4}">
      <dgm:prSet/>
      <dgm:spPr/>
      <dgm:t>
        <a:bodyPr/>
        <a:lstStyle/>
        <a:p>
          <a:endParaRPr lang="en-US"/>
        </a:p>
      </dgm:t>
    </dgm:pt>
    <dgm:pt modelId="{383E5E7A-A846-4B2F-9EB9-3DB92389B9C3}" type="sibTrans" cxnId="{BB82338E-52CF-45AE-8DD5-41BAD1EDF0B4}">
      <dgm:prSet/>
      <dgm:spPr/>
      <dgm:t>
        <a:bodyPr/>
        <a:lstStyle/>
        <a:p>
          <a:endParaRPr lang="en-US"/>
        </a:p>
      </dgm:t>
    </dgm:pt>
    <dgm:pt modelId="{E6E74199-ADE1-4024-A254-7B2BBFA60E89}">
      <dgm:prSet custT="1"/>
      <dgm:spPr/>
      <dgm:t>
        <a:bodyPr/>
        <a:lstStyle/>
        <a:p>
          <a:r>
            <a:rPr lang="en-US" sz="1800" dirty="0"/>
            <a:t>Mass. made it a penal offense for any state official to enforce new federal statute</a:t>
          </a:r>
        </a:p>
      </dgm:t>
    </dgm:pt>
    <dgm:pt modelId="{3D359EAA-116E-4908-99EF-50DD454586DD}" type="parTrans" cxnId="{E32F64C6-6305-448C-881B-016D2C0432C1}">
      <dgm:prSet/>
      <dgm:spPr/>
      <dgm:t>
        <a:bodyPr/>
        <a:lstStyle/>
        <a:p>
          <a:endParaRPr lang="en-US"/>
        </a:p>
      </dgm:t>
    </dgm:pt>
    <dgm:pt modelId="{A0B0D3CD-4F86-4215-80AF-D206C998E0FB}" type="sibTrans" cxnId="{E32F64C6-6305-448C-881B-016D2C0432C1}">
      <dgm:prSet/>
      <dgm:spPr/>
      <dgm:t>
        <a:bodyPr/>
        <a:lstStyle/>
        <a:p>
          <a:endParaRPr lang="en-US"/>
        </a:p>
      </dgm:t>
    </dgm:pt>
    <dgm:pt modelId="{2EBD83B1-6E22-4F63-9547-EC25BE2C7C3E}">
      <dgm:prSet custT="1"/>
      <dgm:spPr/>
      <dgm:t>
        <a:bodyPr/>
        <a:lstStyle/>
        <a:p>
          <a:r>
            <a:rPr lang="en-US" sz="1800" dirty="0"/>
            <a:t>Other states passed </a:t>
          </a:r>
          <a:r>
            <a:rPr lang="ja-JP" sz="1800"/>
            <a:t>“</a:t>
          </a:r>
          <a:r>
            <a:rPr lang="en-US" sz="1800" dirty="0"/>
            <a:t>personal liberty laws</a:t>
          </a:r>
          <a:r>
            <a:rPr lang="ja-JP" sz="1800"/>
            <a:t>”</a:t>
          </a:r>
          <a:endParaRPr lang="en-US" sz="1800" dirty="0"/>
        </a:p>
      </dgm:t>
    </dgm:pt>
    <dgm:pt modelId="{05071B22-B3F7-4049-B412-FBD8E009C1EB}" type="parTrans" cxnId="{6F45541D-F15E-42BB-AD4F-30D7DDE1037C}">
      <dgm:prSet/>
      <dgm:spPr/>
      <dgm:t>
        <a:bodyPr/>
        <a:lstStyle/>
        <a:p>
          <a:endParaRPr lang="en-US"/>
        </a:p>
      </dgm:t>
    </dgm:pt>
    <dgm:pt modelId="{FE5AF866-D54A-4237-8CC6-A1DB2DA9AEA9}" type="sibTrans" cxnId="{6F45541D-F15E-42BB-AD4F-30D7DDE1037C}">
      <dgm:prSet/>
      <dgm:spPr/>
      <dgm:t>
        <a:bodyPr/>
        <a:lstStyle/>
        <a:p>
          <a:endParaRPr lang="en-US"/>
        </a:p>
      </dgm:t>
    </dgm:pt>
    <dgm:pt modelId="{51D3E13F-AECA-4135-B694-88AEF95E9622}">
      <dgm:prSet custT="1"/>
      <dgm:spPr/>
      <dgm:t>
        <a:bodyPr/>
        <a:lstStyle/>
        <a:p>
          <a:r>
            <a:rPr lang="en-US" sz="1800" dirty="0"/>
            <a:t>Abolitionists protested vehemently against law</a:t>
          </a:r>
        </a:p>
      </dgm:t>
    </dgm:pt>
    <dgm:pt modelId="{6C24DBA7-25A9-4DE2-B170-01027C29E0D1}" type="parTrans" cxnId="{591C07A2-7C2B-426D-A6F0-B2422E279783}">
      <dgm:prSet/>
      <dgm:spPr/>
      <dgm:t>
        <a:bodyPr/>
        <a:lstStyle/>
        <a:p>
          <a:endParaRPr lang="en-US"/>
        </a:p>
      </dgm:t>
    </dgm:pt>
    <dgm:pt modelId="{A1C204D1-B989-4AEC-BEE9-A18CB9B3E906}" type="sibTrans" cxnId="{591C07A2-7C2B-426D-A6F0-B2422E279783}">
      <dgm:prSet/>
      <dgm:spPr/>
      <dgm:t>
        <a:bodyPr/>
        <a:lstStyle/>
        <a:p>
          <a:endParaRPr lang="en-US"/>
        </a:p>
      </dgm:t>
    </dgm:pt>
    <dgm:pt modelId="{ABE3FB1F-7463-4A29-8781-6BB5B242F49F}">
      <dgm:prSet custT="1"/>
      <dgm:spPr/>
      <dgm:t>
        <a:bodyPr/>
        <a:lstStyle/>
        <a:p>
          <a:r>
            <a:rPr lang="en-US" sz="1800" dirty="0"/>
            <a:t>Beyond question, Fugitive Slave Law a blunder by South</a:t>
          </a:r>
        </a:p>
      </dgm:t>
    </dgm:pt>
    <dgm:pt modelId="{37119190-49A2-4B65-A5EC-ED553620D2E6}" type="parTrans" cxnId="{5AE895E1-34D0-4B53-BBD8-9407051F3B12}">
      <dgm:prSet/>
      <dgm:spPr/>
      <dgm:t>
        <a:bodyPr/>
        <a:lstStyle/>
        <a:p>
          <a:endParaRPr lang="en-US"/>
        </a:p>
      </dgm:t>
    </dgm:pt>
    <dgm:pt modelId="{0B51A057-6197-428D-BAD0-025CDD15A8A7}" type="sibTrans" cxnId="{5AE895E1-34D0-4B53-BBD8-9407051F3B12}">
      <dgm:prSet/>
      <dgm:spPr/>
      <dgm:t>
        <a:bodyPr/>
        <a:lstStyle/>
        <a:p>
          <a:endParaRPr lang="en-US"/>
        </a:p>
      </dgm:t>
    </dgm:pt>
    <dgm:pt modelId="{9B8FD828-59FE-403C-8863-E8FA80B049B1}">
      <dgm:prSet custT="1"/>
      <dgm:spPr/>
      <dgm:t>
        <a:bodyPr/>
        <a:lstStyle/>
        <a:p>
          <a:r>
            <a:rPr lang="en-US" sz="1800" dirty="0"/>
            <a:t>Slave catchers redoubled efforts</a:t>
          </a:r>
        </a:p>
      </dgm:t>
    </dgm:pt>
    <dgm:pt modelId="{08F47EF5-C3D5-4C4A-828D-D6C70C3AA2F0}" type="parTrans" cxnId="{B4AE0EAF-03B8-4DC0-BE7B-D7B33E856605}">
      <dgm:prSet/>
      <dgm:spPr/>
      <dgm:t>
        <a:bodyPr/>
        <a:lstStyle/>
        <a:p>
          <a:endParaRPr lang="en-US"/>
        </a:p>
      </dgm:t>
    </dgm:pt>
    <dgm:pt modelId="{5E1F7FE2-4A50-4D60-8DE6-7B65CAF8811C}" type="sibTrans" cxnId="{B4AE0EAF-03B8-4DC0-BE7B-D7B33E856605}">
      <dgm:prSet/>
      <dgm:spPr/>
      <dgm:t>
        <a:bodyPr/>
        <a:lstStyle/>
        <a:p>
          <a:endParaRPr lang="en-US"/>
        </a:p>
      </dgm:t>
    </dgm:pt>
    <dgm:pt modelId="{02290319-5162-49B9-8736-6E5F4C3D92F5}">
      <dgm:prSet custT="1"/>
      <dgm:spPr/>
      <dgm:t>
        <a:bodyPr/>
        <a:lstStyle/>
        <a:p>
          <a:r>
            <a:rPr lang="en-US" sz="1800" dirty="0"/>
            <a:t>With delay of fighting during 1850s:</a:t>
          </a:r>
        </a:p>
      </dgm:t>
    </dgm:pt>
    <dgm:pt modelId="{EBB22814-813B-4CE6-A44C-89F221B10DA6}" type="parTrans" cxnId="{0DEBC95B-25D8-4D04-8CCA-20E0ECE90682}">
      <dgm:prSet/>
      <dgm:spPr/>
      <dgm:t>
        <a:bodyPr/>
        <a:lstStyle/>
        <a:p>
          <a:endParaRPr lang="en-US"/>
        </a:p>
      </dgm:t>
    </dgm:pt>
    <dgm:pt modelId="{D0000E0E-A96B-4A89-8311-22A80D348832}" type="sibTrans" cxnId="{0DEBC95B-25D8-4D04-8CCA-20E0ECE90682}">
      <dgm:prSet/>
      <dgm:spPr/>
      <dgm:t>
        <a:bodyPr/>
        <a:lstStyle/>
        <a:p>
          <a:endParaRPr lang="en-US"/>
        </a:p>
      </dgm:t>
    </dgm:pt>
    <dgm:pt modelId="{AB4717F5-814E-4C52-B795-8AAF3990D588}">
      <dgm:prSet custT="1"/>
      <dgm:spPr/>
      <dgm:t>
        <a:bodyPr/>
        <a:lstStyle/>
        <a:p>
          <a:r>
            <a:rPr lang="en-US" sz="1800" dirty="0"/>
            <a:t>North forged ahead in population and wealth—in crops, factories, foundries, ships, &amp; railroads</a:t>
          </a:r>
        </a:p>
      </dgm:t>
    </dgm:pt>
    <dgm:pt modelId="{4AD5C3F5-B659-4B3C-B316-B1E1012A4A3A}" type="parTrans" cxnId="{531F3813-F1AE-4061-A217-AE2B2768B4DE}">
      <dgm:prSet/>
      <dgm:spPr/>
      <dgm:t>
        <a:bodyPr/>
        <a:lstStyle/>
        <a:p>
          <a:endParaRPr lang="en-US"/>
        </a:p>
      </dgm:t>
    </dgm:pt>
    <dgm:pt modelId="{84011756-C122-474A-90F8-65B6CB495C5F}" type="sibTrans" cxnId="{531F3813-F1AE-4061-A217-AE2B2768B4DE}">
      <dgm:prSet/>
      <dgm:spPr/>
      <dgm:t>
        <a:bodyPr/>
        <a:lstStyle/>
        <a:p>
          <a:endParaRPr lang="en-US"/>
        </a:p>
      </dgm:t>
    </dgm:pt>
    <dgm:pt modelId="{A6185839-2BCE-4D90-A422-4119AFD7E9D6}">
      <dgm:prSet custT="1"/>
      <dgm:spPr/>
      <dgm:t>
        <a:bodyPr/>
        <a:lstStyle/>
        <a:p>
          <a:r>
            <a:rPr lang="en-US" sz="1800" dirty="0"/>
            <a:t>Delay added immensely to moral strength of North</a:t>
          </a:r>
        </a:p>
      </dgm:t>
    </dgm:pt>
    <dgm:pt modelId="{D64C433A-C7B9-4956-ADD2-4791FAF1AD97}" type="parTrans" cxnId="{FF3E4FE6-30CD-4379-97DE-15ED7238CEEB}">
      <dgm:prSet/>
      <dgm:spPr/>
      <dgm:t>
        <a:bodyPr/>
        <a:lstStyle/>
        <a:p>
          <a:endParaRPr lang="en-US"/>
        </a:p>
      </dgm:t>
    </dgm:pt>
    <dgm:pt modelId="{22BFC611-B373-4E37-829A-52EE5BDB5E9B}" type="sibTrans" cxnId="{FF3E4FE6-30CD-4379-97DE-15ED7238CEEB}">
      <dgm:prSet/>
      <dgm:spPr/>
      <dgm:t>
        <a:bodyPr/>
        <a:lstStyle/>
        <a:p>
          <a:endParaRPr lang="en-US"/>
        </a:p>
      </dgm:t>
    </dgm:pt>
    <dgm:pt modelId="{305A6937-D6C4-4A73-A8CF-97E3DC2B7590}">
      <dgm:prSet custT="1"/>
      <dgm:spPr/>
      <dgm:t>
        <a:bodyPr/>
        <a:lstStyle/>
        <a:p>
          <a:r>
            <a:rPr lang="en-US" sz="1800" dirty="0"/>
            <a:t>1850s did much to bolster Yankee will to resist secession, whatever the cost</a:t>
          </a:r>
        </a:p>
      </dgm:t>
    </dgm:pt>
    <dgm:pt modelId="{51FF19F0-74F5-4BBE-B1B6-2159D30BF455}" type="parTrans" cxnId="{4BAB574A-3EE5-4EE3-83ED-03ECB0393305}">
      <dgm:prSet/>
      <dgm:spPr/>
      <dgm:t>
        <a:bodyPr/>
        <a:lstStyle/>
        <a:p>
          <a:endParaRPr lang="en-US"/>
        </a:p>
      </dgm:t>
    </dgm:pt>
    <dgm:pt modelId="{68B0A4BC-D04D-4BE8-868D-3FF8FB835837}" type="sibTrans" cxnId="{4BAB574A-3EE5-4EE3-83ED-03ECB0393305}">
      <dgm:prSet/>
      <dgm:spPr/>
      <dgm:t>
        <a:bodyPr/>
        <a:lstStyle/>
        <a:p>
          <a:endParaRPr lang="en-US"/>
        </a:p>
      </dgm:t>
    </dgm:pt>
    <dgm:pt modelId="{5EDEF6CC-D9FC-46C6-8112-9BF1954610D7}">
      <dgm:prSet custT="1"/>
      <dgm:spPr/>
      <dgm:t>
        <a:bodyPr/>
        <a:lstStyle/>
        <a:p>
          <a:r>
            <a:rPr lang="en-US" sz="1800" dirty="0"/>
            <a:t>Thus Compromise of 1850 won Civil War for Union (see Map 18.4)</a:t>
          </a:r>
        </a:p>
      </dgm:t>
    </dgm:pt>
    <dgm:pt modelId="{8B3DB950-D09A-4FDD-A36E-4E44DF7F79D0}" type="parTrans" cxnId="{134FCA88-8D27-4ABB-9EF7-6EE1164AD90A}">
      <dgm:prSet/>
      <dgm:spPr/>
      <dgm:t>
        <a:bodyPr/>
        <a:lstStyle/>
        <a:p>
          <a:endParaRPr lang="en-US"/>
        </a:p>
      </dgm:t>
    </dgm:pt>
    <dgm:pt modelId="{1D48DD78-4607-4E14-B02B-6E77A4E10B9B}" type="sibTrans" cxnId="{134FCA88-8D27-4ABB-9EF7-6EE1164AD90A}">
      <dgm:prSet/>
      <dgm:spPr/>
      <dgm:t>
        <a:bodyPr/>
        <a:lstStyle/>
        <a:p>
          <a:endParaRPr lang="en-US"/>
        </a:p>
      </dgm:t>
    </dgm:pt>
    <dgm:pt modelId="{96407D58-894D-294E-999E-A7D5A43A8508}" type="pres">
      <dgm:prSet presAssocID="{C583DD76-CCCC-41E6-B0AE-0BC871E6E38D}" presName="linear" presStyleCnt="0">
        <dgm:presLayoutVars>
          <dgm:animLvl val="lvl"/>
          <dgm:resizeHandles val="exact"/>
        </dgm:presLayoutVars>
      </dgm:prSet>
      <dgm:spPr/>
    </dgm:pt>
    <dgm:pt modelId="{F2B4B81F-E5DF-9443-9D14-DF515E31B9DD}" type="pres">
      <dgm:prSet presAssocID="{9F1CCB84-5186-40DD-9701-5FC9EF9CAF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916373-40FD-BA48-8B16-189AC13A6562}" type="pres">
      <dgm:prSet presAssocID="{7417DE2C-9120-421F-A26C-D54E7B92B307}" presName="spacer" presStyleCnt="0"/>
      <dgm:spPr/>
    </dgm:pt>
    <dgm:pt modelId="{749A46B4-0259-8940-BE4E-63D1A0166923}" type="pres">
      <dgm:prSet presAssocID="{98EEE873-447A-40FD-8444-9D879053792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68D5E5-12F1-E145-8384-4AF482E04A15}" type="pres">
      <dgm:prSet presAssocID="{98EEE873-447A-40FD-8444-9D879053792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436908-B5D2-DC45-918C-699563B310EF}" type="presOf" srcId="{5EDEF6CC-D9FC-46C6-8112-9BF1954610D7}" destId="{1068D5E5-12F1-E145-8384-4AF482E04A15}" srcOrd="0" destOrd="11" presId="urn:microsoft.com/office/officeart/2005/8/layout/vList2"/>
    <dgm:cxn modelId="{95182410-518B-FC40-81BB-E0EFC218CF1F}" type="presOf" srcId="{C583DD76-CCCC-41E6-B0AE-0BC871E6E38D}" destId="{96407D58-894D-294E-999E-A7D5A43A8508}" srcOrd="0" destOrd="0" presId="urn:microsoft.com/office/officeart/2005/8/layout/vList2"/>
    <dgm:cxn modelId="{531F3813-F1AE-4061-A217-AE2B2768B4DE}" srcId="{02290319-5162-49B9-8736-6E5F4C3D92F5}" destId="{AB4717F5-814E-4C52-B795-8AAF3990D588}" srcOrd="0" destOrd="0" parTransId="{4AD5C3F5-B659-4B3C-B316-B1E1012A4A3A}" sibTransId="{84011756-C122-474A-90F8-65B6CB495C5F}"/>
    <dgm:cxn modelId="{6F45541D-F15E-42BB-AD4F-30D7DDE1037C}" srcId="{98EEE873-447A-40FD-8444-9D8790537921}" destId="{2EBD83B1-6E22-4F63-9547-EC25BE2C7C3E}" srcOrd="3" destOrd="0" parTransId="{05071B22-B3F7-4049-B412-FBD8E009C1EB}" sibTransId="{FE5AF866-D54A-4237-8CC6-A1DB2DA9AEA9}"/>
    <dgm:cxn modelId="{C0EFAF2B-A1BD-D445-B10E-7FD64FFA4C9F}" type="presOf" srcId="{E6E74199-ADE1-4024-A254-7B2BBFA60E89}" destId="{1068D5E5-12F1-E145-8384-4AF482E04A15}" srcOrd="0" destOrd="2" presId="urn:microsoft.com/office/officeart/2005/8/layout/vList2"/>
    <dgm:cxn modelId="{4C2CDC47-A859-4ADF-8749-2BEA2FB2CC1E}" srcId="{98EEE873-447A-40FD-8444-9D8790537921}" destId="{516F79D4-155B-4793-BE07-2F34DC4412F1}" srcOrd="0" destOrd="0" parTransId="{7DACCB28-C78C-47F0-A21F-F8973CC0ABFB}" sibTransId="{5ABE39BB-583D-472B-834B-8DDB2235D850}"/>
    <dgm:cxn modelId="{4BAB574A-3EE5-4EE3-83ED-03ECB0393305}" srcId="{02290319-5162-49B9-8736-6E5F4C3D92F5}" destId="{305A6937-D6C4-4A73-A8CF-97E3DC2B7590}" srcOrd="2" destOrd="0" parTransId="{51FF19F0-74F5-4BBE-B1B6-2159D30BF455}" sibTransId="{68B0A4BC-D04D-4BE8-868D-3FF8FB835837}"/>
    <dgm:cxn modelId="{587E3D4B-D50E-464A-95D1-196A779C3479}" type="presOf" srcId="{2EBD83B1-6E22-4F63-9547-EC25BE2C7C3E}" destId="{1068D5E5-12F1-E145-8384-4AF482E04A15}" srcOrd="0" destOrd="3" presId="urn:microsoft.com/office/officeart/2005/8/layout/vList2"/>
    <dgm:cxn modelId="{5702374E-0B02-C549-A317-FF74CAD24D4E}" type="presOf" srcId="{9F1CCB84-5186-40DD-9701-5FC9EF9CAFD3}" destId="{F2B4B81F-E5DF-9443-9D14-DF515E31B9DD}" srcOrd="0" destOrd="0" presId="urn:microsoft.com/office/officeart/2005/8/layout/vList2"/>
    <dgm:cxn modelId="{77645652-C455-4EC8-904E-F297CB07AC97}" srcId="{C583DD76-CCCC-41E6-B0AE-0BC871E6E38D}" destId="{9F1CCB84-5186-40DD-9701-5FC9EF9CAFD3}" srcOrd="0" destOrd="0" parTransId="{2B52BBCA-DD14-40F5-BDF7-0E7911BAD726}" sibTransId="{7417DE2C-9120-421F-A26C-D54E7B92B307}"/>
    <dgm:cxn modelId="{0DEBC95B-25D8-4D04-8CCA-20E0ECE90682}" srcId="{98EEE873-447A-40FD-8444-9D8790537921}" destId="{02290319-5162-49B9-8736-6E5F4C3D92F5}" srcOrd="7" destOrd="0" parTransId="{EBB22814-813B-4CE6-A44C-89F221B10DA6}" sibTransId="{D0000E0E-A96B-4A89-8311-22A80D348832}"/>
    <dgm:cxn modelId="{E23DC672-663B-A546-B292-3136DDB51201}" type="presOf" srcId="{AB4717F5-814E-4C52-B795-8AAF3990D588}" destId="{1068D5E5-12F1-E145-8384-4AF482E04A15}" srcOrd="0" destOrd="8" presId="urn:microsoft.com/office/officeart/2005/8/layout/vList2"/>
    <dgm:cxn modelId="{9191A67F-C368-6A42-ACB6-F02FB6044161}" type="presOf" srcId="{C1F82C8E-705D-4025-93DB-44B2F4B6641B}" destId="{1068D5E5-12F1-E145-8384-4AF482E04A15}" srcOrd="0" destOrd="1" presId="urn:microsoft.com/office/officeart/2005/8/layout/vList2"/>
    <dgm:cxn modelId="{DE357088-394A-47BB-8CD6-D09068583961}" srcId="{C583DD76-CCCC-41E6-B0AE-0BC871E6E38D}" destId="{98EEE873-447A-40FD-8444-9D8790537921}" srcOrd="1" destOrd="0" parTransId="{8E2CFC7A-92D7-422C-9CEB-83E7CA0CD600}" sibTransId="{81240E29-B536-40DD-8C5C-0F62A77569E5}"/>
    <dgm:cxn modelId="{134FCA88-8D27-4ABB-9EF7-6EE1164AD90A}" srcId="{98EEE873-447A-40FD-8444-9D8790537921}" destId="{5EDEF6CC-D9FC-46C6-8112-9BF1954610D7}" srcOrd="8" destOrd="0" parTransId="{8B3DB950-D09A-4FDD-A36E-4E44DF7F79D0}" sibTransId="{1D48DD78-4607-4E14-B02B-6E77A4E10B9B}"/>
    <dgm:cxn modelId="{97A7328C-36BC-0A49-BB8F-53F94D21A378}" type="presOf" srcId="{98EEE873-447A-40FD-8444-9D8790537921}" destId="{749A46B4-0259-8940-BE4E-63D1A0166923}" srcOrd="0" destOrd="0" presId="urn:microsoft.com/office/officeart/2005/8/layout/vList2"/>
    <dgm:cxn modelId="{BB82338E-52CF-45AE-8DD5-41BAD1EDF0B4}" srcId="{98EEE873-447A-40FD-8444-9D8790537921}" destId="{C1F82C8E-705D-4025-93DB-44B2F4B6641B}" srcOrd="1" destOrd="0" parTransId="{B75E76D5-9286-433F-BEE0-4D3AA372F51E}" sibTransId="{383E5E7A-A846-4B2F-9EB9-3DB92389B9C3}"/>
    <dgm:cxn modelId="{591C07A2-7C2B-426D-A6F0-B2422E279783}" srcId="{98EEE873-447A-40FD-8444-9D8790537921}" destId="{51D3E13F-AECA-4135-B694-88AEF95E9622}" srcOrd="4" destOrd="0" parTransId="{6C24DBA7-25A9-4DE2-B170-01027C29E0D1}" sibTransId="{A1C204D1-B989-4AEC-BEE9-A18CB9B3E906}"/>
    <dgm:cxn modelId="{B4AE0EAF-03B8-4DC0-BE7B-D7B33E856605}" srcId="{98EEE873-447A-40FD-8444-9D8790537921}" destId="{9B8FD828-59FE-403C-8863-E8FA80B049B1}" srcOrd="6" destOrd="0" parTransId="{08F47EF5-C3D5-4C4A-828D-D6C70C3AA2F0}" sibTransId="{5E1F7FE2-4A50-4D60-8DE6-7B65CAF8811C}"/>
    <dgm:cxn modelId="{3733B4B8-D881-7A4F-AB60-70449672A444}" type="presOf" srcId="{A6185839-2BCE-4D90-A422-4119AFD7E9D6}" destId="{1068D5E5-12F1-E145-8384-4AF482E04A15}" srcOrd="0" destOrd="9" presId="urn:microsoft.com/office/officeart/2005/8/layout/vList2"/>
    <dgm:cxn modelId="{8BF7DAC1-F851-114F-86AD-1918DD050759}" type="presOf" srcId="{305A6937-D6C4-4A73-A8CF-97E3DC2B7590}" destId="{1068D5E5-12F1-E145-8384-4AF482E04A15}" srcOrd="0" destOrd="10" presId="urn:microsoft.com/office/officeart/2005/8/layout/vList2"/>
    <dgm:cxn modelId="{1E3C18C3-CAB2-144C-9233-BE700E0D6371}" type="presOf" srcId="{ABE3FB1F-7463-4A29-8781-6BB5B242F49F}" destId="{1068D5E5-12F1-E145-8384-4AF482E04A15}" srcOrd="0" destOrd="5" presId="urn:microsoft.com/office/officeart/2005/8/layout/vList2"/>
    <dgm:cxn modelId="{E32F64C6-6305-448C-881B-016D2C0432C1}" srcId="{98EEE873-447A-40FD-8444-9D8790537921}" destId="{E6E74199-ADE1-4024-A254-7B2BBFA60E89}" srcOrd="2" destOrd="0" parTransId="{3D359EAA-116E-4908-99EF-50DD454586DD}" sibTransId="{A0B0D3CD-4F86-4215-80AF-D206C998E0FB}"/>
    <dgm:cxn modelId="{3D874CCC-CE19-7E40-B929-05F671CAD1D6}" type="presOf" srcId="{9B8FD828-59FE-403C-8863-E8FA80B049B1}" destId="{1068D5E5-12F1-E145-8384-4AF482E04A15}" srcOrd="0" destOrd="6" presId="urn:microsoft.com/office/officeart/2005/8/layout/vList2"/>
    <dgm:cxn modelId="{AD06AACE-A67B-9344-8D16-1B23A18ACF96}" type="presOf" srcId="{516F79D4-155B-4793-BE07-2F34DC4412F1}" destId="{1068D5E5-12F1-E145-8384-4AF482E04A15}" srcOrd="0" destOrd="0" presId="urn:microsoft.com/office/officeart/2005/8/layout/vList2"/>
    <dgm:cxn modelId="{E81A70DB-1BDF-6046-A88C-02804F14B3ED}" type="presOf" srcId="{02290319-5162-49B9-8736-6E5F4C3D92F5}" destId="{1068D5E5-12F1-E145-8384-4AF482E04A15}" srcOrd="0" destOrd="7" presId="urn:microsoft.com/office/officeart/2005/8/layout/vList2"/>
    <dgm:cxn modelId="{5AE895E1-34D0-4B53-BBD8-9407051F3B12}" srcId="{98EEE873-447A-40FD-8444-9D8790537921}" destId="{ABE3FB1F-7463-4A29-8781-6BB5B242F49F}" srcOrd="5" destOrd="0" parTransId="{37119190-49A2-4B65-A5EC-ED553620D2E6}" sibTransId="{0B51A057-6197-428D-BAD0-025CDD15A8A7}"/>
    <dgm:cxn modelId="{108A9CE4-CD00-F147-A6A2-0BA08EB66C50}" type="presOf" srcId="{51D3E13F-AECA-4135-B694-88AEF95E9622}" destId="{1068D5E5-12F1-E145-8384-4AF482E04A15}" srcOrd="0" destOrd="4" presId="urn:microsoft.com/office/officeart/2005/8/layout/vList2"/>
    <dgm:cxn modelId="{FF3E4FE6-30CD-4379-97DE-15ED7238CEEB}" srcId="{02290319-5162-49B9-8736-6E5F4C3D92F5}" destId="{A6185839-2BCE-4D90-A422-4119AFD7E9D6}" srcOrd="1" destOrd="0" parTransId="{D64C433A-C7B9-4956-ADD2-4791FAF1AD97}" sibTransId="{22BFC611-B373-4E37-829A-52EE5BDB5E9B}"/>
    <dgm:cxn modelId="{0DDFD0EA-BD73-764B-AB57-BA4502BE5BFA}" type="presParOf" srcId="{96407D58-894D-294E-999E-A7D5A43A8508}" destId="{F2B4B81F-E5DF-9443-9D14-DF515E31B9DD}" srcOrd="0" destOrd="0" presId="urn:microsoft.com/office/officeart/2005/8/layout/vList2"/>
    <dgm:cxn modelId="{6B29AEFA-FCA4-014F-B024-D968C4C08A1C}" type="presParOf" srcId="{96407D58-894D-294E-999E-A7D5A43A8508}" destId="{AD916373-40FD-BA48-8B16-189AC13A6562}" srcOrd="1" destOrd="0" presId="urn:microsoft.com/office/officeart/2005/8/layout/vList2"/>
    <dgm:cxn modelId="{F6B0F605-30A8-BB46-9F94-8A6FE27B779F}" type="presParOf" srcId="{96407D58-894D-294E-999E-A7D5A43A8508}" destId="{749A46B4-0259-8940-BE4E-63D1A0166923}" srcOrd="2" destOrd="0" presId="urn:microsoft.com/office/officeart/2005/8/layout/vList2"/>
    <dgm:cxn modelId="{5C6E3BD9-2ADC-CD49-9B52-59C1F5D3BF0B}" type="presParOf" srcId="{96407D58-894D-294E-999E-A7D5A43A8508}" destId="{1068D5E5-12F1-E145-8384-4AF482E04A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F081E3-320A-42DD-A6D0-64068786827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81EB45-CB8A-4E95-9F44-F8237F1E0B5E}">
      <dgm:prSet/>
      <dgm:spPr/>
      <dgm:t>
        <a:bodyPr/>
        <a:lstStyle/>
        <a:p>
          <a:r>
            <a:rPr lang="en-US"/>
            <a:t>Senator Stephen Douglas in 1854 sought to offset Gadsden</a:t>
          </a:r>
          <a:r>
            <a:rPr lang="fr-FR"/>
            <a:t>'</a:t>
          </a:r>
          <a:r>
            <a:rPr lang="en-US"/>
            <a:t>s expansion to southwest</a:t>
          </a:r>
        </a:p>
      </dgm:t>
    </dgm:pt>
    <dgm:pt modelId="{E64A280C-532E-4C94-ACE0-2457F684B3C3}" type="parTrans" cxnId="{68AE0103-A457-4963-8890-4CD15A7A7EBD}">
      <dgm:prSet/>
      <dgm:spPr/>
      <dgm:t>
        <a:bodyPr/>
        <a:lstStyle/>
        <a:p>
          <a:endParaRPr lang="en-US"/>
        </a:p>
      </dgm:t>
    </dgm:pt>
    <dgm:pt modelId="{602D9ED4-5BAD-4BA8-8558-369AD1D5B4C7}" type="sibTrans" cxnId="{68AE0103-A457-4963-8890-4CD15A7A7EBD}">
      <dgm:prSet/>
      <dgm:spPr/>
      <dgm:t>
        <a:bodyPr/>
        <a:lstStyle/>
        <a:p>
          <a:endParaRPr lang="en-US"/>
        </a:p>
      </dgm:t>
    </dgm:pt>
    <dgm:pt modelId="{5734D09D-15C8-4CA9-B96F-3994BF33F0ED}">
      <dgm:prSet/>
      <dgm:spPr/>
      <dgm:t>
        <a:bodyPr/>
        <a:lstStyle/>
        <a:p>
          <a:r>
            <a:rPr lang="en-US"/>
            <a:t>Longed to break North-South deadlock over westward expansion</a:t>
          </a:r>
        </a:p>
      </dgm:t>
    </dgm:pt>
    <dgm:pt modelId="{69490EA8-020E-4BCF-826C-0B76611248C5}" type="parTrans" cxnId="{C4000042-7292-4230-8DFB-20D7E7F37529}">
      <dgm:prSet/>
      <dgm:spPr/>
      <dgm:t>
        <a:bodyPr/>
        <a:lstStyle/>
        <a:p>
          <a:endParaRPr lang="en-US"/>
        </a:p>
      </dgm:t>
    </dgm:pt>
    <dgm:pt modelId="{F5D4B786-B2EF-4DD9-A965-DB687E3FFF53}" type="sibTrans" cxnId="{C4000042-7292-4230-8DFB-20D7E7F37529}">
      <dgm:prSet/>
      <dgm:spPr/>
      <dgm:t>
        <a:bodyPr/>
        <a:lstStyle/>
        <a:p>
          <a:endParaRPr lang="en-US"/>
        </a:p>
      </dgm:t>
    </dgm:pt>
    <dgm:pt modelId="{825920A0-66B6-40D1-9986-ED4C808B3920}">
      <dgm:prSet/>
      <dgm:spPr/>
      <dgm:t>
        <a:bodyPr/>
        <a:lstStyle/>
        <a:p>
          <a:r>
            <a:rPr lang="en-US"/>
            <a:t>Invested heavily in Chicago real estate &amp; railway stock</a:t>
          </a:r>
        </a:p>
      </dgm:t>
    </dgm:pt>
    <dgm:pt modelId="{05C76E8A-1153-4019-93E9-494A8C6FD02C}" type="parTrans" cxnId="{9A257E33-4A9C-447E-B208-B69C88F1BB6B}">
      <dgm:prSet/>
      <dgm:spPr/>
      <dgm:t>
        <a:bodyPr/>
        <a:lstStyle/>
        <a:p>
          <a:endParaRPr lang="en-US"/>
        </a:p>
      </dgm:t>
    </dgm:pt>
    <dgm:pt modelId="{B5CC963D-82AE-4C5A-9A43-B0CA08F56B8C}" type="sibTrans" cxnId="{9A257E33-4A9C-447E-B208-B69C88F1BB6B}">
      <dgm:prSet/>
      <dgm:spPr/>
      <dgm:t>
        <a:bodyPr/>
        <a:lstStyle/>
        <a:p>
          <a:endParaRPr lang="en-US"/>
        </a:p>
      </dgm:t>
    </dgm:pt>
    <dgm:pt modelId="{CD1A059A-2BBE-4074-883C-2C4FEE82B0A5}">
      <dgm:prSet/>
      <dgm:spPr/>
      <dgm:t>
        <a:bodyPr/>
        <a:lstStyle/>
        <a:p>
          <a:r>
            <a:rPr lang="en-US"/>
            <a:t>Wanted Chicago to be eastern terminus for proposed  railroad </a:t>
          </a:r>
        </a:p>
      </dgm:t>
    </dgm:pt>
    <dgm:pt modelId="{636E04E6-8A59-426A-BDF5-B49704335074}" type="parTrans" cxnId="{E000AF78-F639-4289-BC49-0594CC3DEF8E}">
      <dgm:prSet/>
      <dgm:spPr/>
      <dgm:t>
        <a:bodyPr/>
        <a:lstStyle/>
        <a:p>
          <a:endParaRPr lang="en-US"/>
        </a:p>
      </dgm:t>
    </dgm:pt>
    <dgm:pt modelId="{54F4D7A6-1732-43B3-BB4D-1EAB51A6996C}" type="sibTrans" cxnId="{E000AF78-F639-4289-BC49-0594CC3DEF8E}">
      <dgm:prSet/>
      <dgm:spPr/>
      <dgm:t>
        <a:bodyPr/>
        <a:lstStyle/>
        <a:p>
          <a:endParaRPr lang="en-US"/>
        </a:p>
      </dgm:t>
    </dgm:pt>
    <dgm:pt modelId="{9831CC5D-B342-49E4-A6F5-26329807D54C}">
      <dgm:prSet/>
      <dgm:spPr/>
      <dgm:t>
        <a:bodyPr/>
        <a:lstStyle/>
        <a:p>
          <a:r>
            <a:rPr lang="en-US"/>
            <a:t>Wanted to get South to support his scheme</a:t>
          </a:r>
        </a:p>
      </dgm:t>
    </dgm:pt>
    <dgm:pt modelId="{4209CAA7-DF49-4125-9F49-1868319869DC}" type="parTrans" cxnId="{AC8F8F57-26E0-49C8-B25E-F62796B200E2}">
      <dgm:prSet/>
      <dgm:spPr/>
      <dgm:t>
        <a:bodyPr/>
        <a:lstStyle/>
        <a:p>
          <a:endParaRPr lang="en-US"/>
        </a:p>
      </dgm:t>
    </dgm:pt>
    <dgm:pt modelId="{43B46CEF-B8BE-43D6-8BC9-F95A55794543}" type="sibTrans" cxnId="{AC8F8F57-26E0-49C8-B25E-F62796B200E2}">
      <dgm:prSet/>
      <dgm:spPr/>
      <dgm:t>
        <a:bodyPr/>
        <a:lstStyle/>
        <a:p>
          <a:endParaRPr lang="en-US"/>
        </a:p>
      </dgm:t>
    </dgm:pt>
    <dgm:pt modelId="{E238C6AB-26FF-449E-9E23-1D1E6F5E85F8}">
      <dgm:prSet/>
      <dgm:spPr/>
      <dgm:t>
        <a:bodyPr/>
        <a:lstStyle/>
        <a:p>
          <a:r>
            <a:rPr lang="en-US"/>
            <a:t>Proposed territory of Nebraska be divided into two territories, Kansas and Nebraska (see Map 18.7)</a:t>
          </a:r>
        </a:p>
      </dgm:t>
    </dgm:pt>
    <dgm:pt modelId="{38CB7BDB-3D8A-4A32-8909-307EF4294977}" type="parTrans" cxnId="{C5CE007B-95F5-4AC1-8532-1394D9E36420}">
      <dgm:prSet/>
      <dgm:spPr/>
      <dgm:t>
        <a:bodyPr/>
        <a:lstStyle/>
        <a:p>
          <a:endParaRPr lang="en-US"/>
        </a:p>
      </dgm:t>
    </dgm:pt>
    <dgm:pt modelId="{13089967-D331-46F6-90EF-3ACA674B7C3A}" type="sibTrans" cxnId="{C5CE007B-95F5-4AC1-8532-1394D9E36420}">
      <dgm:prSet/>
      <dgm:spPr/>
      <dgm:t>
        <a:bodyPr/>
        <a:lstStyle/>
        <a:p>
          <a:endParaRPr lang="en-US"/>
        </a:p>
      </dgm:t>
    </dgm:pt>
    <dgm:pt modelId="{918D57EA-2D65-4D4D-85A0-8F81421FC323}">
      <dgm:prSet/>
      <dgm:spPr/>
      <dgm:t>
        <a:bodyPr/>
        <a:lstStyle/>
        <a:p>
          <a:r>
            <a:rPr lang="en-US" dirty="0"/>
            <a:t>Slavery then decided by popular sovereignty</a:t>
          </a:r>
        </a:p>
      </dgm:t>
    </dgm:pt>
    <dgm:pt modelId="{E348EBA2-4753-4FAF-8C88-717E916AB5F0}" type="parTrans" cxnId="{27319C05-C262-4C9E-90EF-91E74A3BB910}">
      <dgm:prSet/>
      <dgm:spPr/>
      <dgm:t>
        <a:bodyPr/>
        <a:lstStyle/>
        <a:p>
          <a:endParaRPr lang="en-US"/>
        </a:p>
      </dgm:t>
    </dgm:pt>
    <dgm:pt modelId="{6A510442-514A-4145-A04D-4D45355AEBE6}" type="sibTrans" cxnId="{27319C05-C262-4C9E-90EF-91E74A3BB910}">
      <dgm:prSet/>
      <dgm:spPr/>
      <dgm:t>
        <a:bodyPr/>
        <a:lstStyle/>
        <a:p>
          <a:endParaRPr lang="en-US"/>
        </a:p>
      </dgm:t>
    </dgm:pt>
    <dgm:pt modelId="{91546D35-FA15-499F-A86A-315B65250AD9}">
      <dgm:prSet/>
      <dgm:spPr/>
      <dgm:t>
        <a:bodyPr/>
        <a:lstStyle/>
        <a:p>
          <a:r>
            <a:rPr lang="en-US"/>
            <a:t>Kansas, west of slaveholding Missouri, presumably would choose to become a slave state</a:t>
          </a:r>
        </a:p>
      </dgm:t>
    </dgm:pt>
    <dgm:pt modelId="{85D2A534-94DC-48DB-A489-283901D10B7F}" type="parTrans" cxnId="{F7C02689-DD24-4011-B741-7F7BA55E7353}">
      <dgm:prSet/>
      <dgm:spPr/>
      <dgm:t>
        <a:bodyPr/>
        <a:lstStyle/>
        <a:p>
          <a:endParaRPr lang="en-US"/>
        </a:p>
      </dgm:t>
    </dgm:pt>
    <dgm:pt modelId="{F20A6CE2-D725-4896-B592-770F82778D63}" type="sibTrans" cxnId="{F7C02689-DD24-4011-B741-7F7BA55E7353}">
      <dgm:prSet/>
      <dgm:spPr/>
      <dgm:t>
        <a:bodyPr/>
        <a:lstStyle/>
        <a:p>
          <a:endParaRPr lang="en-US"/>
        </a:p>
      </dgm:t>
    </dgm:pt>
    <dgm:pt modelId="{8D780929-D845-49EB-BDEA-FAB58B81953F}">
      <dgm:prSet/>
      <dgm:spPr/>
      <dgm:t>
        <a:bodyPr/>
        <a:lstStyle/>
        <a:p>
          <a:r>
            <a:rPr lang="en-US"/>
            <a:t>Nebraska, west of free-soil Iowa, presumably would become a free state</a:t>
          </a:r>
        </a:p>
      </dgm:t>
    </dgm:pt>
    <dgm:pt modelId="{E324FBAD-E3AA-4F78-897C-41D429E6227B}" type="parTrans" cxnId="{FF4E499C-3B42-4BA8-A68C-DB2C06EDB7B9}">
      <dgm:prSet/>
      <dgm:spPr/>
      <dgm:t>
        <a:bodyPr/>
        <a:lstStyle/>
        <a:p>
          <a:endParaRPr lang="en-US"/>
        </a:p>
      </dgm:t>
    </dgm:pt>
    <dgm:pt modelId="{D11B2569-B321-4B51-8C33-01C10C38B5BB}" type="sibTrans" cxnId="{FF4E499C-3B42-4BA8-A68C-DB2C06EDB7B9}">
      <dgm:prSet/>
      <dgm:spPr/>
      <dgm:t>
        <a:bodyPr/>
        <a:lstStyle/>
        <a:p>
          <a:endParaRPr lang="en-US"/>
        </a:p>
      </dgm:t>
    </dgm:pt>
    <dgm:pt modelId="{8803AB03-5E10-479F-837F-7F5630E687D2}">
      <dgm:prSet/>
      <dgm:spPr/>
      <dgm:t>
        <a:bodyPr/>
        <a:lstStyle/>
        <a:p>
          <a:r>
            <a:rPr lang="en-US"/>
            <a:t>Douglas</a:t>
          </a:r>
          <a:r>
            <a:rPr lang="fr-FR"/>
            <a:t>'</a:t>
          </a:r>
          <a:r>
            <a:rPr lang="en-US"/>
            <a:t>s scheme contradicted  Missouri Compromise of 1820 (forbade slavery in Nebraska Territory north of 36</a:t>
          </a:r>
          <a:r>
            <a:rPr lang="en-US">
              <a:sym typeface="Symbol" panose="05050102010706020507" pitchFamily="18" charset="2"/>
            </a:rPr>
            <a:t></a:t>
          </a:r>
          <a:r>
            <a:rPr lang="en-US"/>
            <a:t> 30</a:t>
          </a:r>
          <a:r>
            <a:rPr lang="fr-FR"/>
            <a:t>'</a:t>
          </a:r>
          <a:r>
            <a:rPr lang="en-US"/>
            <a:t> line) </a:t>
          </a:r>
        </a:p>
      </dgm:t>
    </dgm:pt>
    <dgm:pt modelId="{7909A81A-1D59-41D0-9227-F99C89DCA3B7}" type="parTrans" cxnId="{2AE6E8B6-8E88-4AC8-B638-3C2904F805A2}">
      <dgm:prSet/>
      <dgm:spPr/>
      <dgm:t>
        <a:bodyPr/>
        <a:lstStyle/>
        <a:p>
          <a:endParaRPr lang="en-US"/>
        </a:p>
      </dgm:t>
    </dgm:pt>
    <dgm:pt modelId="{2CC9CFA4-B2D8-4A6B-B42B-4E95CC00A1BE}" type="sibTrans" cxnId="{2AE6E8B6-8E88-4AC8-B638-3C2904F805A2}">
      <dgm:prSet/>
      <dgm:spPr/>
      <dgm:t>
        <a:bodyPr/>
        <a:lstStyle/>
        <a:p>
          <a:endParaRPr lang="en-US"/>
        </a:p>
      </dgm:t>
    </dgm:pt>
    <dgm:pt modelId="{92118197-C0FC-B141-AF89-3F709B18E275}" type="pres">
      <dgm:prSet presAssocID="{85F081E3-320A-42DD-A6D0-64068786827B}" presName="Name0" presStyleCnt="0">
        <dgm:presLayoutVars>
          <dgm:dir/>
          <dgm:animLvl val="lvl"/>
          <dgm:resizeHandles val="exact"/>
        </dgm:presLayoutVars>
      </dgm:prSet>
      <dgm:spPr/>
    </dgm:pt>
    <dgm:pt modelId="{8FDC619A-A34B-2D4C-B066-F52A72EA5166}" type="pres">
      <dgm:prSet presAssocID="{5B81EB45-CB8A-4E95-9F44-F8237F1E0B5E}" presName="composite" presStyleCnt="0"/>
      <dgm:spPr/>
    </dgm:pt>
    <dgm:pt modelId="{D5D9A4A5-FCA6-8B4A-81B9-C5042BFFEDB4}" type="pres">
      <dgm:prSet presAssocID="{5B81EB45-CB8A-4E95-9F44-F8237F1E0B5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F1527BC-9100-9441-97DA-FA03F49EE4BB}" type="pres">
      <dgm:prSet presAssocID="{5B81EB45-CB8A-4E95-9F44-F8237F1E0B5E}" presName="desTx" presStyleLbl="alignAccFollowNode1" presStyleIdx="0" presStyleCnt="2">
        <dgm:presLayoutVars>
          <dgm:bulletEnabled val="1"/>
        </dgm:presLayoutVars>
      </dgm:prSet>
      <dgm:spPr/>
    </dgm:pt>
    <dgm:pt modelId="{D0334A81-CDCE-5F47-890D-52FFEB71B3B0}" type="pres">
      <dgm:prSet presAssocID="{602D9ED4-5BAD-4BA8-8558-369AD1D5B4C7}" presName="space" presStyleCnt="0"/>
      <dgm:spPr/>
    </dgm:pt>
    <dgm:pt modelId="{D637184E-1955-1D43-A73D-76741F5DC426}" type="pres">
      <dgm:prSet presAssocID="{E238C6AB-26FF-449E-9E23-1D1E6F5E85F8}" presName="composite" presStyleCnt="0"/>
      <dgm:spPr/>
    </dgm:pt>
    <dgm:pt modelId="{C24529E4-C64D-134F-AE55-75A40C91C9ED}" type="pres">
      <dgm:prSet presAssocID="{E238C6AB-26FF-449E-9E23-1D1E6F5E85F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69107BB-577D-1E46-8A59-2AFD3FDF12FC}" type="pres">
      <dgm:prSet presAssocID="{E238C6AB-26FF-449E-9E23-1D1E6F5E85F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8AE0103-A457-4963-8890-4CD15A7A7EBD}" srcId="{85F081E3-320A-42DD-A6D0-64068786827B}" destId="{5B81EB45-CB8A-4E95-9F44-F8237F1E0B5E}" srcOrd="0" destOrd="0" parTransId="{E64A280C-532E-4C94-ACE0-2457F684B3C3}" sibTransId="{602D9ED4-5BAD-4BA8-8558-369AD1D5B4C7}"/>
    <dgm:cxn modelId="{27319C05-C262-4C9E-90EF-91E74A3BB910}" srcId="{E238C6AB-26FF-449E-9E23-1D1E6F5E85F8}" destId="{918D57EA-2D65-4D4D-85A0-8F81421FC323}" srcOrd="0" destOrd="0" parTransId="{E348EBA2-4753-4FAF-8C88-717E916AB5F0}" sibTransId="{6A510442-514A-4145-A04D-4D45355AEBE6}"/>
    <dgm:cxn modelId="{CB3ED708-1D7B-384D-95AB-57F660B65AC5}" type="presOf" srcId="{5734D09D-15C8-4CA9-B96F-3994BF33F0ED}" destId="{0F1527BC-9100-9441-97DA-FA03F49EE4BB}" srcOrd="0" destOrd="0" presId="urn:microsoft.com/office/officeart/2005/8/layout/hList1"/>
    <dgm:cxn modelId="{56E9380B-48A4-4149-AAA6-45BF9D621974}" type="presOf" srcId="{CD1A059A-2BBE-4074-883C-2C4FEE82B0A5}" destId="{0F1527BC-9100-9441-97DA-FA03F49EE4BB}" srcOrd="0" destOrd="2" presId="urn:microsoft.com/office/officeart/2005/8/layout/hList1"/>
    <dgm:cxn modelId="{9A257E33-4A9C-447E-B208-B69C88F1BB6B}" srcId="{5B81EB45-CB8A-4E95-9F44-F8237F1E0B5E}" destId="{825920A0-66B6-40D1-9986-ED4C808B3920}" srcOrd="1" destOrd="0" parTransId="{05C76E8A-1153-4019-93E9-494A8C6FD02C}" sibTransId="{B5CC963D-82AE-4C5A-9A43-B0CA08F56B8C}"/>
    <dgm:cxn modelId="{C4000042-7292-4230-8DFB-20D7E7F37529}" srcId="{5B81EB45-CB8A-4E95-9F44-F8237F1E0B5E}" destId="{5734D09D-15C8-4CA9-B96F-3994BF33F0ED}" srcOrd="0" destOrd="0" parTransId="{69490EA8-020E-4BCF-826C-0B76611248C5}" sibTransId="{F5D4B786-B2EF-4DD9-A965-DB687E3FFF53}"/>
    <dgm:cxn modelId="{A8232F42-37A3-EB4B-9464-5B8570432020}" type="presOf" srcId="{91546D35-FA15-499F-A86A-315B65250AD9}" destId="{769107BB-577D-1E46-8A59-2AFD3FDF12FC}" srcOrd="0" destOrd="1" presId="urn:microsoft.com/office/officeart/2005/8/layout/hList1"/>
    <dgm:cxn modelId="{E92CFE42-BDD8-9843-8869-CB04EEDBD634}" type="presOf" srcId="{825920A0-66B6-40D1-9986-ED4C808B3920}" destId="{0F1527BC-9100-9441-97DA-FA03F49EE4BB}" srcOrd="0" destOrd="1" presId="urn:microsoft.com/office/officeart/2005/8/layout/hList1"/>
    <dgm:cxn modelId="{B98D7B53-9F7B-2344-9503-74BF401794EF}" type="presOf" srcId="{918D57EA-2D65-4D4D-85A0-8F81421FC323}" destId="{769107BB-577D-1E46-8A59-2AFD3FDF12FC}" srcOrd="0" destOrd="0" presId="urn:microsoft.com/office/officeart/2005/8/layout/hList1"/>
    <dgm:cxn modelId="{AC8F8F57-26E0-49C8-B25E-F62796B200E2}" srcId="{5B81EB45-CB8A-4E95-9F44-F8237F1E0B5E}" destId="{9831CC5D-B342-49E4-A6F5-26329807D54C}" srcOrd="3" destOrd="0" parTransId="{4209CAA7-DF49-4125-9F49-1868319869DC}" sibTransId="{43B46CEF-B8BE-43D6-8BC9-F95A55794543}"/>
    <dgm:cxn modelId="{C9FBFF6F-13DA-9E4E-99AE-1B160C2A3551}" type="presOf" srcId="{8D780929-D845-49EB-BDEA-FAB58B81953F}" destId="{769107BB-577D-1E46-8A59-2AFD3FDF12FC}" srcOrd="0" destOrd="2" presId="urn:microsoft.com/office/officeart/2005/8/layout/hList1"/>
    <dgm:cxn modelId="{E000AF78-F639-4289-BC49-0594CC3DEF8E}" srcId="{5B81EB45-CB8A-4E95-9F44-F8237F1E0B5E}" destId="{CD1A059A-2BBE-4074-883C-2C4FEE82B0A5}" srcOrd="2" destOrd="0" parTransId="{636E04E6-8A59-426A-BDF5-B49704335074}" sibTransId="{54F4D7A6-1732-43B3-BB4D-1EAB51A6996C}"/>
    <dgm:cxn modelId="{F3383679-E641-944E-9ABA-EC6A672D1911}" type="presOf" srcId="{85F081E3-320A-42DD-A6D0-64068786827B}" destId="{92118197-C0FC-B141-AF89-3F709B18E275}" srcOrd="0" destOrd="0" presId="urn:microsoft.com/office/officeart/2005/8/layout/hList1"/>
    <dgm:cxn modelId="{C5CE007B-95F5-4AC1-8532-1394D9E36420}" srcId="{85F081E3-320A-42DD-A6D0-64068786827B}" destId="{E238C6AB-26FF-449E-9E23-1D1E6F5E85F8}" srcOrd="1" destOrd="0" parTransId="{38CB7BDB-3D8A-4A32-8909-307EF4294977}" sibTransId="{13089967-D331-46F6-90EF-3ACA674B7C3A}"/>
    <dgm:cxn modelId="{F7C02689-DD24-4011-B741-7F7BA55E7353}" srcId="{E238C6AB-26FF-449E-9E23-1D1E6F5E85F8}" destId="{91546D35-FA15-499F-A86A-315B65250AD9}" srcOrd="1" destOrd="0" parTransId="{85D2A534-94DC-48DB-A489-283901D10B7F}" sibTransId="{F20A6CE2-D725-4896-B592-770F82778D63}"/>
    <dgm:cxn modelId="{FF4E499C-3B42-4BA8-A68C-DB2C06EDB7B9}" srcId="{E238C6AB-26FF-449E-9E23-1D1E6F5E85F8}" destId="{8D780929-D845-49EB-BDEA-FAB58B81953F}" srcOrd="2" destOrd="0" parTransId="{E324FBAD-E3AA-4F78-897C-41D429E6227B}" sibTransId="{D11B2569-B321-4B51-8C33-01C10C38B5BB}"/>
    <dgm:cxn modelId="{2AE6E8B6-8E88-4AC8-B638-3C2904F805A2}" srcId="{E238C6AB-26FF-449E-9E23-1D1E6F5E85F8}" destId="{8803AB03-5E10-479F-837F-7F5630E687D2}" srcOrd="3" destOrd="0" parTransId="{7909A81A-1D59-41D0-9227-F99C89DCA3B7}" sibTransId="{2CC9CFA4-B2D8-4A6B-B42B-4E95CC00A1BE}"/>
    <dgm:cxn modelId="{41D74BD6-931D-634B-BC96-F58980A985B6}" type="presOf" srcId="{5B81EB45-CB8A-4E95-9F44-F8237F1E0B5E}" destId="{D5D9A4A5-FCA6-8B4A-81B9-C5042BFFEDB4}" srcOrd="0" destOrd="0" presId="urn:microsoft.com/office/officeart/2005/8/layout/hList1"/>
    <dgm:cxn modelId="{7BC742DC-0181-6445-BFE9-B0171A075653}" type="presOf" srcId="{E238C6AB-26FF-449E-9E23-1D1E6F5E85F8}" destId="{C24529E4-C64D-134F-AE55-75A40C91C9ED}" srcOrd="0" destOrd="0" presId="urn:microsoft.com/office/officeart/2005/8/layout/hList1"/>
    <dgm:cxn modelId="{905D05E0-2993-7A4D-BC6B-862D5E2ECD0C}" type="presOf" srcId="{8803AB03-5E10-479F-837F-7F5630E687D2}" destId="{769107BB-577D-1E46-8A59-2AFD3FDF12FC}" srcOrd="0" destOrd="3" presId="urn:microsoft.com/office/officeart/2005/8/layout/hList1"/>
    <dgm:cxn modelId="{55BB44F9-9256-A743-8C5E-FACF0FE91FA7}" type="presOf" srcId="{9831CC5D-B342-49E4-A6F5-26329807D54C}" destId="{0F1527BC-9100-9441-97DA-FA03F49EE4BB}" srcOrd="0" destOrd="3" presId="urn:microsoft.com/office/officeart/2005/8/layout/hList1"/>
    <dgm:cxn modelId="{AB6ECE63-FEF4-6547-A62E-D27E77650696}" type="presParOf" srcId="{92118197-C0FC-B141-AF89-3F709B18E275}" destId="{8FDC619A-A34B-2D4C-B066-F52A72EA5166}" srcOrd="0" destOrd="0" presId="urn:microsoft.com/office/officeart/2005/8/layout/hList1"/>
    <dgm:cxn modelId="{BAECB506-980B-9949-BF2A-8C3FE8838062}" type="presParOf" srcId="{8FDC619A-A34B-2D4C-B066-F52A72EA5166}" destId="{D5D9A4A5-FCA6-8B4A-81B9-C5042BFFEDB4}" srcOrd="0" destOrd="0" presId="urn:microsoft.com/office/officeart/2005/8/layout/hList1"/>
    <dgm:cxn modelId="{C7C1FDFD-2938-F74C-84DE-E99D05CF3102}" type="presParOf" srcId="{8FDC619A-A34B-2D4C-B066-F52A72EA5166}" destId="{0F1527BC-9100-9441-97DA-FA03F49EE4BB}" srcOrd="1" destOrd="0" presId="urn:microsoft.com/office/officeart/2005/8/layout/hList1"/>
    <dgm:cxn modelId="{3066AAA6-5B3A-034C-9F81-6D3A9C99C855}" type="presParOf" srcId="{92118197-C0FC-B141-AF89-3F709B18E275}" destId="{D0334A81-CDCE-5F47-890D-52FFEB71B3B0}" srcOrd="1" destOrd="0" presId="urn:microsoft.com/office/officeart/2005/8/layout/hList1"/>
    <dgm:cxn modelId="{9E0A959D-909B-D84F-AC33-678C75CC3EEC}" type="presParOf" srcId="{92118197-C0FC-B141-AF89-3F709B18E275}" destId="{D637184E-1955-1D43-A73D-76741F5DC426}" srcOrd="2" destOrd="0" presId="urn:microsoft.com/office/officeart/2005/8/layout/hList1"/>
    <dgm:cxn modelId="{64C9D5B0-4C6E-3641-8EB1-835E01A532FF}" type="presParOf" srcId="{D637184E-1955-1D43-A73D-76741F5DC426}" destId="{C24529E4-C64D-134F-AE55-75A40C91C9ED}" srcOrd="0" destOrd="0" presId="urn:microsoft.com/office/officeart/2005/8/layout/hList1"/>
    <dgm:cxn modelId="{9CAACEDD-9408-9046-A174-631C823035E0}" type="presParOf" srcId="{D637184E-1955-1D43-A73D-76741F5DC426}" destId="{769107BB-577D-1E46-8A59-2AFD3FDF12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CF48E7-0EA4-47AB-9282-0C330AED59CB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DE7DD58-9AEA-4F91-9C4B-73DC1A1A62E9}">
      <dgm:prSet/>
      <dgm:spPr/>
      <dgm:t>
        <a:bodyPr/>
        <a:lstStyle/>
        <a:p>
          <a:r>
            <a:rPr lang="en-US"/>
            <a:t>Only way to open region to popular sovereignty was to repeal Missouri Compromise</a:t>
          </a:r>
        </a:p>
      </dgm:t>
    </dgm:pt>
    <dgm:pt modelId="{14ADE6DF-5AC3-4B5E-BC44-EF6C9807CEAD}" type="parTrans" cxnId="{F259B5FF-E6DE-4356-A1A1-4991AE2470D0}">
      <dgm:prSet/>
      <dgm:spPr/>
      <dgm:t>
        <a:bodyPr/>
        <a:lstStyle/>
        <a:p>
          <a:endParaRPr lang="en-US"/>
        </a:p>
      </dgm:t>
    </dgm:pt>
    <dgm:pt modelId="{204F273A-8172-4D4C-8369-AB356E65CC1E}" type="sibTrans" cxnId="{F259B5FF-E6DE-4356-A1A1-4991AE2470D0}">
      <dgm:prSet/>
      <dgm:spPr/>
      <dgm:t>
        <a:bodyPr/>
        <a:lstStyle/>
        <a:p>
          <a:endParaRPr lang="en-US"/>
        </a:p>
      </dgm:t>
    </dgm:pt>
    <dgm:pt modelId="{B5645CD5-A576-475D-AF06-6872DEC62752}">
      <dgm:prSet/>
      <dgm:spPr/>
      <dgm:t>
        <a:bodyPr/>
        <a:lstStyle/>
        <a:p>
          <a:r>
            <a:rPr lang="en-US"/>
            <a:t>To southerners here was chance for another slave state</a:t>
          </a:r>
        </a:p>
      </dgm:t>
    </dgm:pt>
    <dgm:pt modelId="{5AC96172-DA44-467B-A5ED-0857EDE9AC91}" type="parTrans" cxnId="{1BE00387-DF5C-4F2F-B602-1A2340186D3F}">
      <dgm:prSet/>
      <dgm:spPr/>
      <dgm:t>
        <a:bodyPr/>
        <a:lstStyle/>
        <a:p>
          <a:endParaRPr lang="en-US"/>
        </a:p>
      </dgm:t>
    </dgm:pt>
    <dgm:pt modelId="{1019D010-EECF-4890-A7C9-F8029667E0A7}" type="sibTrans" cxnId="{1BE00387-DF5C-4F2F-B602-1A2340186D3F}">
      <dgm:prSet/>
      <dgm:spPr/>
      <dgm:t>
        <a:bodyPr/>
        <a:lstStyle/>
        <a:p>
          <a:endParaRPr lang="en-US"/>
        </a:p>
      </dgm:t>
    </dgm:pt>
    <dgm:pt modelId="{2D040366-13B9-4822-AE2C-45C082B8C7F6}">
      <dgm:prSet/>
      <dgm:spPr/>
      <dgm:t>
        <a:bodyPr/>
        <a:lstStyle/>
        <a:p>
          <a:r>
            <a:rPr lang="en-US"/>
            <a:t>President Pierce threw support to Kansas-Nebraska Bill</a:t>
          </a:r>
        </a:p>
      </dgm:t>
    </dgm:pt>
    <dgm:pt modelId="{57BD4725-934D-4C91-9731-E97700E0BE7D}" type="parTrans" cxnId="{5197820E-8964-49B1-914F-5ED8495922F8}">
      <dgm:prSet/>
      <dgm:spPr/>
      <dgm:t>
        <a:bodyPr/>
        <a:lstStyle/>
        <a:p>
          <a:endParaRPr lang="en-US"/>
        </a:p>
      </dgm:t>
    </dgm:pt>
    <dgm:pt modelId="{972A8AB5-7890-4BFE-8653-150A0472E7C4}" type="sibTrans" cxnId="{5197820E-8964-49B1-914F-5ED8495922F8}">
      <dgm:prSet/>
      <dgm:spPr/>
      <dgm:t>
        <a:bodyPr/>
        <a:lstStyle/>
        <a:p>
          <a:endParaRPr lang="en-US"/>
        </a:p>
      </dgm:t>
    </dgm:pt>
    <dgm:pt modelId="{3B78CC70-D1DD-414B-9F8E-506CD7072553}">
      <dgm:prSet/>
      <dgm:spPr/>
      <dgm:t>
        <a:bodyPr/>
        <a:lstStyle/>
        <a:p>
          <a:r>
            <a:rPr lang="en-US"/>
            <a:t>Douglas rammed bill through Congress, with strong support from many southerners</a:t>
          </a:r>
        </a:p>
      </dgm:t>
    </dgm:pt>
    <dgm:pt modelId="{9763FE4C-2B9D-41D8-BF21-81275518CA65}" type="parTrans" cxnId="{D7FE4750-83F6-4D57-ACCF-71CA1DE93439}">
      <dgm:prSet/>
      <dgm:spPr/>
      <dgm:t>
        <a:bodyPr/>
        <a:lstStyle/>
        <a:p>
          <a:endParaRPr lang="en-US"/>
        </a:p>
      </dgm:t>
    </dgm:pt>
    <dgm:pt modelId="{818F3892-F9EF-4DF6-813D-526704A99CCF}" type="sibTrans" cxnId="{D7FE4750-83F6-4D57-ACCF-71CA1DE93439}">
      <dgm:prSet/>
      <dgm:spPr/>
      <dgm:t>
        <a:bodyPr/>
        <a:lstStyle/>
        <a:p>
          <a:endParaRPr lang="en-US"/>
        </a:p>
      </dgm:t>
    </dgm:pt>
    <dgm:pt modelId="{109E5E9E-0BA8-4A6F-9FD2-F5C60F8C351E}">
      <dgm:prSet/>
      <dgm:spPr/>
      <dgm:t>
        <a:bodyPr/>
        <a:lstStyle/>
        <a:p>
          <a:r>
            <a:rPr lang="en-US"/>
            <a:t>Douglas acted impulsively and recklessly </a:t>
          </a:r>
        </a:p>
      </dgm:t>
    </dgm:pt>
    <dgm:pt modelId="{F891161E-DC82-45D6-BF69-07F3C2614C2F}" type="parTrans" cxnId="{009835B8-6172-44A7-A960-1A515AB7728D}">
      <dgm:prSet/>
      <dgm:spPr/>
      <dgm:t>
        <a:bodyPr/>
        <a:lstStyle/>
        <a:p>
          <a:endParaRPr lang="en-US"/>
        </a:p>
      </dgm:t>
    </dgm:pt>
    <dgm:pt modelId="{0B7B3A48-1CF5-4ECB-8BB3-E9E9CB6F3E15}" type="sibTrans" cxnId="{009835B8-6172-44A7-A960-1A515AB7728D}">
      <dgm:prSet/>
      <dgm:spPr/>
      <dgm:t>
        <a:bodyPr/>
        <a:lstStyle/>
        <a:p>
          <a:endParaRPr lang="en-US"/>
        </a:p>
      </dgm:t>
    </dgm:pt>
    <dgm:pt modelId="{24F6F630-60A7-4AF2-A835-095AFD0C3939}">
      <dgm:prSet/>
      <dgm:spPr/>
      <dgm:t>
        <a:bodyPr/>
        <a:lstStyle/>
        <a:p>
          <a:r>
            <a:rPr lang="en-US"/>
            <a:t>Predicted opposition in North, but grossly underestimated it</a:t>
          </a:r>
        </a:p>
      </dgm:t>
    </dgm:pt>
    <dgm:pt modelId="{ACE2560F-F70B-46B7-A6BC-5FF628A2A3DB}" type="parTrans" cxnId="{B1126BA8-B641-4EB4-B270-F459BA8C1025}">
      <dgm:prSet/>
      <dgm:spPr/>
      <dgm:t>
        <a:bodyPr/>
        <a:lstStyle/>
        <a:p>
          <a:endParaRPr lang="en-US"/>
        </a:p>
      </dgm:t>
    </dgm:pt>
    <dgm:pt modelId="{9DD3A0DC-B1EC-4473-96F2-30A1ECF7F47D}" type="sibTrans" cxnId="{B1126BA8-B641-4EB4-B270-F459BA8C1025}">
      <dgm:prSet/>
      <dgm:spPr/>
      <dgm:t>
        <a:bodyPr/>
        <a:lstStyle/>
        <a:p>
          <a:endParaRPr lang="en-US"/>
        </a:p>
      </dgm:t>
    </dgm:pt>
    <dgm:pt modelId="{196CE3E1-A296-4445-9161-C122E70D0756}" type="pres">
      <dgm:prSet presAssocID="{5ECF48E7-0EA4-47AB-9282-0C330AED59CB}" presName="vert0" presStyleCnt="0">
        <dgm:presLayoutVars>
          <dgm:dir/>
          <dgm:animOne val="branch"/>
          <dgm:animLvl val="lvl"/>
        </dgm:presLayoutVars>
      </dgm:prSet>
      <dgm:spPr/>
    </dgm:pt>
    <dgm:pt modelId="{5DD63E85-021A-3149-A91D-8F41258D443E}" type="pres">
      <dgm:prSet presAssocID="{3DE7DD58-9AEA-4F91-9C4B-73DC1A1A62E9}" presName="thickLine" presStyleLbl="alignNode1" presStyleIdx="0" presStyleCnt="6"/>
      <dgm:spPr/>
    </dgm:pt>
    <dgm:pt modelId="{EDC21367-E6BC-F842-A290-0E2966E6D9E3}" type="pres">
      <dgm:prSet presAssocID="{3DE7DD58-9AEA-4F91-9C4B-73DC1A1A62E9}" presName="horz1" presStyleCnt="0"/>
      <dgm:spPr/>
    </dgm:pt>
    <dgm:pt modelId="{D506D6E9-A659-2A42-B5E4-F0C45C440057}" type="pres">
      <dgm:prSet presAssocID="{3DE7DD58-9AEA-4F91-9C4B-73DC1A1A62E9}" presName="tx1" presStyleLbl="revTx" presStyleIdx="0" presStyleCnt="6"/>
      <dgm:spPr/>
    </dgm:pt>
    <dgm:pt modelId="{BB883464-BCB3-AF4F-AA32-DEE9408B6925}" type="pres">
      <dgm:prSet presAssocID="{3DE7DD58-9AEA-4F91-9C4B-73DC1A1A62E9}" presName="vert1" presStyleCnt="0"/>
      <dgm:spPr/>
    </dgm:pt>
    <dgm:pt modelId="{6E9BC1D5-1B6F-E84E-85CD-460C63D2092D}" type="pres">
      <dgm:prSet presAssocID="{B5645CD5-A576-475D-AF06-6872DEC62752}" presName="thickLine" presStyleLbl="alignNode1" presStyleIdx="1" presStyleCnt="6"/>
      <dgm:spPr/>
    </dgm:pt>
    <dgm:pt modelId="{A819F1C4-30EA-D346-8FB5-EDEB5CE6C5E3}" type="pres">
      <dgm:prSet presAssocID="{B5645CD5-A576-475D-AF06-6872DEC62752}" presName="horz1" presStyleCnt="0"/>
      <dgm:spPr/>
    </dgm:pt>
    <dgm:pt modelId="{6C2BAF0C-651D-524C-A970-C0C67063B462}" type="pres">
      <dgm:prSet presAssocID="{B5645CD5-A576-475D-AF06-6872DEC62752}" presName="tx1" presStyleLbl="revTx" presStyleIdx="1" presStyleCnt="6"/>
      <dgm:spPr/>
    </dgm:pt>
    <dgm:pt modelId="{EFFEC83C-02AE-C648-9352-A6E0ADF1DE38}" type="pres">
      <dgm:prSet presAssocID="{B5645CD5-A576-475D-AF06-6872DEC62752}" presName="vert1" presStyleCnt="0"/>
      <dgm:spPr/>
    </dgm:pt>
    <dgm:pt modelId="{E55D157D-83B2-FD4A-B134-F8654C4E8AF0}" type="pres">
      <dgm:prSet presAssocID="{2D040366-13B9-4822-AE2C-45C082B8C7F6}" presName="thickLine" presStyleLbl="alignNode1" presStyleIdx="2" presStyleCnt="6"/>
      <dgm:spPr/>
    </dgm:pt>
    <dgm:pt modelId="{7000F5BA-DAFB-EC4F-B77B-E8067FDA8075}" type="pres">
      <dgm:prSet presAssocID="{2D040366-13B9-4822-AE2C-45C082B8C7F6}" presName="horz1" presStyleCnt="0"/>
      <dgm:spPr/>
    </dgm:pt>
    <dgm:pt modelId="{5B1A073E-0DE9-8243-9754-612DCD2080C4}" type="pres">
      <dgm:prSet presAssocID="{2D040366-13B9-4822-AE2C-45C082B8C7F6}" presName="tx1" presStyleLbl="revTx" presStyleIdx="2" presStyleCnt="6"/>
      <dgm:spPr/>
    </dgm:pt>
    <dgm:pt modelId="{ED4B06A4-8EB8-9A43-8107-4B2FC122C365}" type="pres">
      <dgm:prSet presAssocID="{2D040366-13B9-4822-AE2C-45C082B8C7F6}" presName="vert1" presStyleCnt="0"/>
      <dgm:spPr/>
    </dgm:pt>
    <dgm:pt modelId="{DC7BBF5D-6DCC-1B45-9B90-DD26F4557F11}" type="pres">
      <dgm:prSet presAssocID="{3B78CC70-D1DD-414B-9F8E-506CD7072553}" presName="thickLine" presStyleLbl="alignNode1" presStyleIdx="3" presStyleCnt="6"/>
      <dgm:spPr/>
    </dgm:pt>
    <dgm:pt modelId="{D26FEE63-22B9-524D-8516-5FB047CE9A8A}" type="pres">
      <dgm:prSet presAssocID="{3B78CC70-D1DD-414B-9F8E-506CD7072553}" presName="horz1" presStyleCnt="0"/>
      <dgm:spPr/>
    </dgm:pt>
    <dgm:pt modelId="{B341BF27-4F37-F844-97EC-91E706FFB514}" type="pres">
      <dgm:prSet presAssocID="{3B78CC70-D1DD-414B-9F8E-506CD7072553}" presName="tx1" presStyleLbl="revTx" presStyleIdx="3" presStyleCnt="6"/>
      <dgm:spPr/>
    </dgm:pt>
    <dgm:pt modelId="{8BA737DF-E0D9-DB4C-A0CE-C5531E63A13B}" type="pres">
      <dgm:prSet presAssocID="{3B78CC70-D1DD-414B-9F8E-506CD7072553}" presName="vert1" presStyleCnt="0"/>
      <dgm:spPr/>
    </dgm:pt>
    <dgm:pt modelId="{AA19BCDC-7C2A-DB4F-B68B-3ECB002DF8E6}" type="pres">
      <dgm:prSet presAssocID="{109E5E9E-0BA8-4A6F-9FD2-F5C60F8C351E}" presName="thickLine" presStyleLbl="alignNode1" presStyleIdx="4" presStyleCnt="6"/>
      <dgm:spPr/>
    </dgm:pt>
    <dgm:pt modelId="{B79B7585-CFC3-1748-84DF-662C4E7D884E}" type="pres">
      <dgm:prSet presAssocID="{109E5E9E-0BA8-4A6F-9FD2-F5C60F8C351E}" presName="horz1" presStyleCnt="0"/>
      <dgm:spPr/>
    </dgm:pt>
    <dgm:pt modelId="{3796DDF6-C082-644D-8844-4B7F75B7DEC3}" type="pres">
      <dgm:prSet presAssocID="{109E5E9E-0BA8-4A6F-9FD2-F5C60F8C351E}" presName="tx1" presStyleLbl="revTx" presStyleIdx="4" presStyleCnt="6"/>
      <dgm:spPr/>
    </dgm:pt>
    <dgm:pt modelId="{24E50DB5-6EEA-174C-BB2A-FAC4FD2493F6}" type="pres">
      <dgm:prSet presAssocID="{109E5E9E-0BA8-4A6F-9FD2-F5C60F8C351E}" presName="vert1" presStyleCnt="0"/>
      <dgm:spPr/>
    </dgm:pt>
    <dgm:pt modelId="{EC2E27B7-4DCC-B548-926E-6ACBE5E80A8B}" type="pres">
      <dgm:prSet presAssocID="{24F6F630-60A7-4AF2-A835-095AFD0C3939}" presName="thickLine" presStyleLbl="alignNode1" presStyleIdx="5" presStyleCnt="6"/>
      <dgm:spPr/>
    </dgm:pt>
    <dgm:pt modelId="{C79A4AD4-32F9-C546-AAD1-D194F8301E38}" type="pres">
      <dgm:prSet presAssocID="{24F6F630-60A7-4AF2-A835-095AFD0C3939}" presName="horz1" presStyleCnt="0"/>
      <dgm:spPr/>
    </dgm:pt>
    <dgm:pt modelId="{DD4F9A5B-B5A5-D041-B0B9-4210CA467FF2}" type="pres">
      <dgm:prSet presAssocID="{24F6F630-60A7-4AF2-A835-095AFD0C3939}" presName="tx1" presStyleLbl="revTx" presStyleIdx="5" presStyleCnt="6"/>
      <dgm:spPr/>
    </dgm:pt>
    <dgm:pt modelId="{64EE1CA0-8FEC-F648-B6FF-166ED8EDB743}" type="pres">
      <dgm:prSet presAssocID="{24F6F630-60A7-4AF2-A835-095AFD0C3939}" presName="vert1" presStyleCnt="0"/>
      <dgm:spPr/>
    </dgm:pt>
  </dgm:ptLst>
  <dgm:cxnLst>
    <dgm:cxn modelId="{5197820E-8964-49B1-914F-5ED8495922F8}" srcId="{5ECF48E7-0EA4-47AB-9282-0C330AED59CB}" destId="{2D040366-13B9-4822-AE2C-45C082B8C7F6}" srcOrd="2" destOrd="0" parTransId="{57BD4725-934D-4C91-9731-E97700E0BE7D}" sibTransId="{972A8AB5-7890-4BFE-8653-150A0472E7C4}"/>
    <dgm:cxn modelId="{7AC58C26-0B28-0C44-94C1-CA299D76ECC3}" type="presOf" srcId="{109E5E9E-0BA8-4A6F-9FD2-F5C60F8C351E}" destId="{3796DDF6-C082-644D-8844-4B7F75B7DEC3}" srcOrd="0" destOrd="0" presId="urn:microsoft.com/office/officeart/2008/layout/LinedList"/>
    <dgm:cxn modelId="{D7FE4750-83F6-4D57-ACCF-71CA1DE93439}" srcId="{5ECF48E7-0EA4-47AB-9282-0C330AED59CB}" destId="{3B78CC70-D1DD-414B-9F8E-506CD7072553}" srcOrd="3" destOrd="0" parTransId="{9763FE4C-2B9D-41D8-BF21-81275518CA65}" sibTransId="{818F3892-F9EF-4DF6-813D-526704A99CCF}"/>
    <dgm:cxn modelId="{19BBFC5A-9D8F-594A-B990-181C6E0A97DE}" type="presOf" srcId="{24F6F630-60A7-4AF2-A835-095AFD0C3939}" destId="{DD4F9A5B-B5A5-D041-B0B9-4210CA467FF2}" srcOrd="0" destOrd="0" presId="urn:microsoft.com/office/officeart/2008/layout/LinedList"/>
    <dgm:cxn modelId="{EB023F63-D256-B24C-92E3-E6F1D83E9EBC}" type="presOf" srcId="{2D040366-13B9-4822-AE2C-45C082B8C7F6}" destId="{5B1A073E-0DE9-8243-9754-612DCD2080C4}" srcOrd="0" destOrd="0" presId="urn:microsoft.com/office/officeart/2008/layout/LinedList"/>
    <dgm:cxn modelId="{152DC669-DDFA-1C40-A78B-9A299DB2E0F7}" type="presOf" srcId="{3B78CC70-D1DD-414B-9F8E-506CD7072553}" destId="{B341BF27-4F37-F844-97EC-91E706FFB514}" srcOrd="0" destOrd="0" presId="urn:microsoft.com/office/officeart/2008/layout/LinedList"/>
    <dgm:cxn modelId="{1BE00387-DF5C-4F2F-B602-1A2340186D3F}" srcId="{5ECF48E7-0EA4-47AB-9282-0C330AED59CB}" destId="{B5645CD5-A576-475D-AF06-6872DEC62752}" srcOrd="1" destOrd="0" parTransId="{5AC96172-DA44-467B-A5ED-0857EDE9AC91}" sibTransId="{1019D010-EECF-4890-A7C9-F8029667E0A7}"/>
    <dgm:cxn modelId="{B1126BA8-B641-4EB4-B270-F459BA8C1025}" srcId="{5ECF48E7-0EA4-47AB-9282-0C330AED59CB}" destId="{24F6F630-60A7-4AF2-A835-095AFD0C3939}" srcOrd="5" destOrd="0" parTransId="{ACE2560F-F70B-46B7-A6BC-5FF628A2A3DB}" sibTransId="{9DD3A0DC-B1EC-4473-96F2-30A1ECF7F47D}"/>
    <dgm:cxn modelId="{FD74ECA8-20B3-4441-B73A-5EAE668139D0}" type="presOf" srcId="{3DE7DD58-9AEA-4F91-9C4B-73DC1A1A62E9}" destId="{D506D6E9-A659-2A42-B5E4-F0C45C440057}" srcOrd="0" destOrd="0" presId="urn:microsoft.com/office/officeart/2008/layout/LinedList"/>
    <dgm:cxn modelId="{BB7110B6-3AA6-0C41-8FDD-E70ED5EBD5B3}" type="presOf" srcId="{5ECF48E7-0EA4-47AB-9282-0C330AED59CB}" destId="{196CE3E1-A296-4445-9161-C122E70D0756}" srcOrd="0" destOrd="0" presId="urn:microsoft.com/office/officeart/2008/layout/LinedList"/>
    <dgm:cxn modelId="{009835B8-6172-44A7-A960-1A515AB7728D}" srcId="{5ECF48E7-0EA4-47AB-9282-0C330AED59CB}" destId="{109E5E9E-0BA8-4A6F-9FD2-F5C60F8C351E}" srcOrd="4" destOrd="0" parTransId="{F891161E-DC82-45D6-BF69-07F3C2614C2F}" sibTransId="{0B7B3A48-1CF5-4ECB-8BB3-E9E9CB6F3E15}"/>
    <dgm:cxn modelId="{13C4E4FA-D2B0-E544-A16A-532B608C81D4}" type="presOf" srcId="{B5645CD5-A576-475D-AF06-6872DEC62752}" destId="{6C2BAF0C-651D-524C-A970-C0C67063B462}" srcOrd="0" destOrd="0" presId="urn:microsoft.com/office/officeart/2008/layout/LinedList"/>
    <dgm:cxn modelId="{F259B5FF-E6DE-4356-A1A1-4991AE2470D0}" srcId="{5ECF48E7-0EA4-47AB-9282-0C330AED59CB}" destId="{3DE7DD58-9AEA-4F91-9C4B-73DC1A1A62E9}" srcOrd="0" destOrd="0" parTransId="{14ADE6DF-5AC3-4B5E-BC44-EF6C9807CEAD}" sibTransId="{204F273A-8172-4D4C-8369-AB356E65CC1E}"/>
    <dgm:cxn modelId="{FDE76E6E-1396-9B47-BB15-5E241D595EFE}" type="presParOf" srcId="{196CE3E1-A296-4445-9161-C122E70D0756}" destId="{5DD63E85-021A-3149-A91D-8F41258D443E}" srcOrd="0" destOrd="0" presId="urn:microsoft.com/office/officeart/2008/layout/LinedList"/>
    <dgm:cxn modelId="{3889DE92-AE29-D944-80C3-5A1D03A5CA95}" type="presParOf" srcId="{196CE3E1-A296-4445-9161-C122E70D0756}" destId="{EDC21367-E6BC-F842-A290-0E2966E6D9E3}" srcOrd="1" destOrd="0" presId="urn:microsoft.com/office/officeart/2008/layout/LinedList"/>
    <dgm:cxn modelId="{0B53F754-9364-314D-AF7E-A5DC4F33B4B0}" type="presParOf" srcId="{EDC21367-E6BC-F842-A290-0E2966E6D9E3}" destId="{D506D6E9-A659-2A42-B5E4-F0C45C440057}" srcOrd="0" destOrd="0" presId="urn:microsoft.com/office/officeart/2008/layout/LinedList"/>
    <dgm:cxn modelId="{BB6DDACC-3E77-A246-B887-2834D12F53F5}" type="presParOf" srcId="{EDC21367-E6BC-F842-A290-0E2966E6D9E3}" destId="{BB883464-BCB3-AF4F-AA32-DEE9408B6925}" srcOrd="1" destOrd="0" presId="urn:microsoft.com/office/officeart/2008/layout/LinedList"/>
    <dgm:cxn modelId="{E8299B21-50EA-9A49-A7B5-B776F8ACED18}" type="presParOf" srcId="{196CE3E1-A296-4445-9161-C122E70D0756}" destId="{6E9BC1D5-1B6F-E84E-85CD-460C63D2092D}" srcOrd="2" destOrd="0" presId="urn:microsoft.com/office/officeart/2008/layout/LinedList"/>
    <dgm:cxn modelId="{C1B85C5B-ED9B-164F-839A-5B7D7CACCD5C}" type="presParOf" srcId="{196CE3E1-A296-4445-9161-C122E70D0756}" destId="{A819F1C4-30EA-D346-8FB5-EDEB5CE6C5E3}" srcOrd="3" destOrd="0" presId="urn:microsoft.com/office/officeart/2008/layout/LinedList"/>
    <dgm:cxn modelId="{5D4EAE10-4483-F246-9A2B-ABC1C037498B}" type="presParOf" srcId="{A819F1C4-30EA-D346-8FB5-EDEB5CE6C5E3}" destId="{6C2BAF0C-651D-524C-A970-C0C67063B462}" srcOrd="0" destOrd="0" presId="urn:microsoft.com/office/officeart/2008/layout/LinedList"/>
    <dgm:cxn modelId="{C114F226-A716-B54C-9C15-1F9FD65ABEC1}" type="presParOf" srcId="{A819F1C4-30EA-D346-8FB5-EDEB5CE6C5E3}" destId="{EFFEC83C-02AE-C648-9352-A6E0ADF1DE38}" srcOrd="1" destOrd="0" presId="urn:microsoft.com/office/officeart/2008/layout/LinedList"/>
    <dgm:cxn modelId="{4162AF20-B7BF-CE4D-A47A-A9A280DBB0A6}" type="presParOf" srcId="{196CE3E1-A296-4445-9161-C122E70D0756}" destId="{E55D157D-83B2-FD4A-B134-F8654C4E8AF0}" srcOrd="4" destOrd="0" presId="urn:microsoft.com/office/officeart/2008/layout/LinedList"/>
    <dgm:cxn modelId="{60A550D5-393D-3C4D-ADB4-EF80592E888C}" type="presParOf" srcId="{196CE3E1-A296-4445-9161-C122E70D0756}" destId="{7000F5BA-DAFB-EC4F-B77B-E8067FDA8075}" srcOrd="5" destOrd="0" presId="urn:microsoft.com/office/officeart/2008/layout/LinedList"/>
    <dgm:cxn modelId="{40034702-F16C-224F-B5B1-BF6DF2CAB379}" type="presParOf" srcId="{7000F5BA-DAFB-EC4F-B77B-E8067FDA8075}" destId="{5B1A073E-0DE9-8243-9754-612DCD2080C4}" srcOrd="0" destOrd="0" presId="urn:microsoft.com/office/officeart/2008/layout/LinedList"/>
    <dgm:cxn modelId="{31B712F5-1E87-7246-B04A-376C77C53A8A}" type="presParOf" srcId="{7000F5BA-DAFB-EC4F-B77B-E8067FDA8075}" destId="{ED4B06A4-8EB8-9A43-8107-4B2FC122C365}" srcOrd="1" destOrd="0" presId="urn:microsoft.com/office/officeart/2008/layout/LinedList"/>
    <dgm:cxn modelId="{50A6966E-2947-894B-94BF-10450B125EFC}" type="presParOf" srcId="{196CE3E1-A296-4445-9161-C122E70D0756}" destId="{DC7BBF5D-6DCC-1B45-9B90-DD26F4557F11}" srcOrd="6" destOrd="0" presId="urn:microsoft.com/office/officeart/2008/layout/LinedList"/>
    <dgm:cxn modelId="{8DC55A9E-DC35-E847-A8AF-D6A059C3EAB1}" type="presParOf" srcId="{196CE3E1-A296-4445-9161-C122E70D0756}" destId="{D26FEE63-22B9-524D-8516-5FB047CE9A8A}" srcOrd="7" destOrd="0" presId="urn:microsoft.com/office/officeart/2008/layout/LinedList"/>
    <dgm:cxn modelId="{A35634C5-DD4B-3C43-A5A3-1FE9B9C0E0DB}" type="presParOf" srcId="{D26FEE63-22B9-524D-8516-5FB047CE9A8A}" destId="{B341BF27-4F37-F844-97EC-91E706FFB514}" srcOrd="0" destOrd="0" presId="urn:microsoft.com/office/officeart/2008/layout/LinedList"/>
    <dgm:cxn modelId="{54A01F3B-DD69-794D-A469-F5842A264D08}" type="presParOf" srcId="{D26FEE63-22B9-524D-8516-5FB047CE9A8A}" destId="{8BA737DF-E0D9-DB4C-A0CE-C5531E63A13B}" srcOrd="1" destOrd="0" presId="urn:microsoft.com/office/officeart/2008/layout/LinedList"/>
    <dgm:cxn modelId="{57EEEDE5-6F34-3F49-BDDD-E0A97B4AE551}" type="presParOf" srcId="{196CE3E1-A296-4445-9161-C122E70D0756}" destId="{AA19BCDC-7C2A-DB4F-B68B-3ECB002DF8E6}" srcOrd="8" destOrd="0" presId="urn:microsoft.com/office/officeart/2008/layout/LinedList"/>
    <dgm:cxn modelId="{3BAD3045-1874-F246-B496-F8EAA617E478}" type="presParOf" srcId="{196CE3E1-A296-4445-9161-C122E70D0756}" destId="{B79B7585-CFC3-1748-84DF-662C4E7D884E}" srcOrd="9" destOrd="0" presId="urn:microsoft.com/office/officeart/2008/layout/LinedList"/>
    <dgm:cxn modelId="{8E881613-1A0F-4649-B54E-0E14D8F39D2F}" type="presParOf" srcId="{B79B7585-CFC3-1748-84DF-662C4E7D884E}" destId="{3796DDF6-C082-644D-8844-4B7F75B7DEC3}" srcOrd="0" destOrd="0" presId="urn:microsoft.com/office/officeart/2008/layout/LinedList"/>
    <dgm:cxn modelId="{AD48E15D-11D6-2242-ACE8-CF076A0C28D1}" type="presParOf" srcId="{B79B7585-CFC3-1748-84DF-662C4E7D884E}" destId="{24E50DB5-6EEA-174C-BB2A-FAC4FD2493F6}" srcOrd="1" destOrd="0" presId="urn:microsoft.com/office/officeart/2008/layout/LinedList"/>
    <dgm:cxn modelId="{9810EF47-7154-AE4B-A3CB-ECA8C6954C4A}" type="presParOf" srcId="{196CE3E1-A296-4445-9161-C122E70D0756}" destId="{EC2E27B7-4DCC-B548-926E-6ACBE5E80A8B}" srcOrd="10" destOrd="0" presId="urn:microsoft.com/office/officeart/2008/layout/LinedList"/>
    <dgm:cxn modelId="{FA888B70-586D-4E4D-A5F7-5E02AB53FBE5}" type="presParOf" srcId="{196CE3E1-A296-4445-9161-C122E70D0756}" destId="{C79A4AD4-32F9-C546-AAD1-D194F8301E38}" srcOrd="11" destOrd="0" presId="urn:microsoft.com/office/officeart/2008/layout/LinedList"/>
    <dgm:cxn modelId="{6FA6C748-93D0-C542-9D9B-37AE082974E2}" type="presParOf" srcId="{C79A4AD4-32F9-C546-AAD1-D194F8301E38}" destId="{DD4F9A5B-B5A5-D041-B0B9-4210CA467FF2}" srcOrd="0" destOrd="0" presId="urn:microsoft.com/office/officeart/2008/layout/LinedList"/>
    <dgm:cxn modelId="{359393AA-F792-B14C-B5EB-8AEAA253295C}" type="presParOf" srcId="{C79A4AD4-32F9-C546-AAD1-D194F8301E38}" destId="{64EE1CA0-8FEC-F648-B6FF-166ED8EDB7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FC879-169E-4E46-93EB-9E3DC46398C8}">
      <dsp:nvSpPr>
        <dsp:cNvPr id="0" name=""/>
        <dsp:cNvSpPr/>
      </dsp:nvSpPr>
      <dsp:spPr>
        <a:xfrm>
          <a:off x="0" y="429189"/>
          <a:ext cx="6832212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74904" rIns="530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Polk pledged himself to a single term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National Convention turned to aging leader General Lewis Cass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Platform silent on burning issue of slavery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Cass</a:t>
          </a:r>
          <a:r>
            <a:rPr lang="fr-FR" sz="1800" kern="1200"/>
            <a:t>'</a:t>
          </a:r>
          <a:r>
            <a:rPr lang="en-US" sz="1800" kern="1200"/>
            <a:t>s views were well known because he was reputed father of </a:t>
          </a:r>
          <a:r>
            <a:rPr lang="en-US" sz="1800" b="1" kern="1200"/>
            <a:t>popular sovereignty</a:t>
          </a:r>
          <a:endParaRPr lang="en-US" sz="1800" kern="1200"/>
        </a:p>
      </dsp:txBody>
      <dsp:txXfrm>
        <a:off x="0" y="429189"/>
        <a:ext cx="6832212" cy="2154600"/>
      </dsp:txXfrm>
    </dsp:sp>
    <dsp:sp modelId="{4EBB9128-A06A-064C-A31C-84F650EC8BF0}">
      <dsp:nvSpPr>
        <dsp:cNvPr id="0" name=""/>
        <dsp:cNvSpPr/>
      </dsp:nvSpPr>
      <dsp:spPr>
        <a:xfrm>
          <a:off x="341610" y="163509"/>
          <a:ext cx="478254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Democrats in 1848:</a:t>
          </a:r>
        </a:p>
      </dsp:txBody>
      <dsp:txXfrm>
        <a:off x="367549" y="189448"/>
        <a:ext cx="4730670" cy="479482"/>
      </dsp:txXfrm>
    </dsp:sp>
    <dsp:sp modelId="{379868E3-492A-E849-AF49-7E90FEED3DCD}">
      <dsp:nvSpPr>
        <dsp:cNvPr id="0" name=""/>
        <dsp:cNvSpPr/>
      </dsp:nvSpPr>
      <dsp:spPr>
        <a:xfrm>
          <a:off x="0" y="2946669"/>
          <a:ext cx="6832212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374904" rIns="53025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doctrine stated the sovereign people of a territory, under general principle of the Constitution, should themselves determine status of slavery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Had persuasive appeal: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Public liked it because it accorded with democratic tradition of self-determination</a:t>
          </a:r>
        </a:p>
      </dsp:txBody>
      <dsp:txXfrm>
        <a:off x="0" y="2946669"/>
        <a:ext cx="6832212" cy="2154600"/>
      </dsp:txXfrm>
    </dsp:sp>
    <dsp:sp modelId="{BD0A643A-927C-D64F-BBC2-B6EF4C0840A7}">
      <dsp:nvSpPr>
        <dsp:cNvPr id="0" name=""/>
        <dsp:cNvSpPr/>
      </dsp:nvSpPr>
      <dsp:spPr>
        <a:xfrm>
          <a:off x="341610" y="2680989"/>
          <a:ext cx="478254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Popular sovereignty—</a:t>
          </a:r>
          <a:endParaRPr lang="en-US" sz="1800" kern="1200"/>
        </a:p>
      </dsp:txBody>
      <dsp:txXfrm>
        <a:off x="367549" y="2706928"/>
        <a:ext cx="473067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C465B-A87B-A742-B0AE-A28A38591BA4}">
      <dsp:nvSpPr>
        <dsp:cNvPr id="0" name=""/>
        <dsp:cNvSpPr/>
      </dsp:nvSpPr>
      <dsp:spPr>
        <a:xfrm>
          <a:off x="47" y="79829"/>
          <a:ext cx="4538739" cy="604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South:</a:t>
          </a:r>
        </a:p>
      </dsp:txBody>
      <dsp:txXfrm>
        <a:off x="47" y="79829"/>
        <a:ext cx="4538739" cy="604800"/>
      </dsp:txXfrm>
    </dsp:sp>
    <dsp:sp modelId="{4FE8A22B-FFDB-A04B-8DC7-8B6FE67ECAFC}">
      <dsp:nvSpPr>
        <dsp:cNvPr id="0" name=""/>
        <dsp:cNvSpPr/>
      </dsp:nvSpPr>
      <dsp:spPr>
        <a:xfrm>
          <a:off x="47" y="684629"/>
          <a:ext cx="4538739" cy="41504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Urgently needed more slave territory to restore </a:t>
          </a:r>
          <a:r>
            <a:rPr lang="ja-JP" sz="2100" kern="1200"/>
            <a:t>“</a:t>
          </a:r>
          <a:r>
            <a:rPr lang="en-US" sz="2100" kern="1200" dirty="0"/>
            <a:t>sacred balance</a:t>
          </a:r>
          <a:r>
            <a:rPr lang="ja-JP" sz="2100" kern="1200"/>
            <a:t>”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If not from recent conquests from Mexico, then Caribbean was one answer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Halted drive toward abolition in District of Columbia temporarily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Had to accept outlawing slave </a:t>
          </a:r>
          <a:r>
            <a:rPr lang="en-US" sz="2100" i="1" kern="1200"/>
            <a:t>trade</a:t>
          </a:r>
          <a:r>
            <a:rPr lang="en-US" sz="2100" kern="1200"/>
            <a:t> in D.C.</a:t>
          </a:r>
        </a:p>
      </dsp:txBody>
      <dsp:txXfrm>
        <a:off x="47" y="684629"/>
        <a:ext cx="4538739" cy="4150440"/>
      </dsp:txXfrm>
    </dsp:sp>
    <dsp:sp modelId="{D0155635-17D7-7E4D-8ECB-5E40D3BF3A18}">
      <dsp:nvSpPr>
        <dsp:cNvPr id="0" name=""/>
        <dsp:cNvSpPr/>
      </dsp:nvSpPr>
      <dsp:spPr>
        <a:xfrm>
          <a:off x="5174210" y="79829"/>
          <a:ext cx="4538739" cy="604800"/>
        </a:xfrm>
        <a:prstGeom prst="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Fugitive Slave Law </a:t>
          </a:r>
          <a:r>
            <a:rPr lang="en-US" sz="2100" kern="1200"/>
            <a:t>(1850):</a:t>
          </a:r>
        </a:p>
      </dsp:txBody>
      <dsp:txXfrm>
        <a:off x="5174210" y="79829"/>
        <a:ext cx="4538739" cy="604800"/>
      </dsp:txXfrm>
    </dsp:sp>
    <dsp:sp modelId="{5896F0AA-3CDC-574D-B5EA-E3536A508880}">
      <dsp:nvSpPr>
        <dsp:cNvPr id="0" name=""/>
        <dsp:cNvSpPr/>
      </dsp:nvSpPr>
      <dsp:spPr>
        <a:xfrm>
          <a:off x="5174210" y="684629"/>
          <a:ext cx="4538739" cy="4150440"/>
        </a:xfrm>
        <a:prstGeom prst="rect">
          <a:avLst/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Stirred up storm of opposition in North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Fleeing slaves: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Could not testify on their own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Denied jury trial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Federal commissioner who handled case of a fugitive: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If runaway was freed, earned $5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If not, earned $10</a:t>
          </a:r>
        </a:p>
      </dsp:txBody>
      <dsp:txXfrm>
        <a:off x="5174210" y="684629"/>
        <a:ext cx="4538739" cy="4150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4B81F-E5DF-9443-9D14-DF515E31B9DD}">
      <dsp:nvSpPr>
        <dsp:cNvPr id="0" name=""/>
        <dsp:cNvSpPr/>
      </dsp:nvSpPr>
      <dsp:spPr>
        <a:xfrm>
          <a:off x="0" y="33248"/>
          <a:ext cx="7361704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Northerners who helped a slave escape were liable to heavy fines and jail time</a:t>
          </a:r>
        </a:p>
      </dsp:txBody>
      <dsp:txXfrm>
        <a:off x="38838" y="72086"/>
        <a:ext cx="7284028" cy="717924"/>
      </dsp:txXfrm>
    </dsp:sp>
    <dsp:sp modelId="{749A46B4-0259-8940-BE4E-63D1A0166923}">
      <dsp:nvSpPr>
        <dsp:cNvPr id="0" name=""/>
        <dsp:cNvSpPr/>
      </dsp:nvSpPr>
      <dsp:spPr>
        <a:xfrm>
          <a:off x="0" y="886448"/>
          <a:ext cx="7361704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kern="1200"/>
            <a:t>“</a:t>
          </a:r>
          <a:r>
            <a:rPr lang="en-US" sz="2000" kern="1200"/>
            <a:t>Man-Stealing</a:t>
          </a:r>
          <a:r>
            <a:rPr lang="ja-JP" sz="2000" kern="1200"/>
            <a:t>”</a:t>
          </a:r>
          <a:r>
            <a:rPr lang="en-US" sz="2000" kern="1200"/>
            <a:t> Law was abhorrent:</a:t>
          </a:r>
        </a:p>
      </dsp:txBody>
      <dsp:txXfrm>
        <a:off x="38838" y="925286"/>
        <a:ext cx="7284028" cy="717924"/>
      </dsp:txXfrm>
    </dsp:sp>
    <dsp:sp modelId="{1068D5E5-12F1-E145-8384-4AF482E04A15}">
      <dsp:nvSpPr>
        <dsp:cNvPr id="0" name=""/>
        <dsp:cNvSpPr/>
      </dsp:nvSpPr>
      <dsp:spPr>
        <a:xfrm>
          <a:off x="0" y="1682048"/>
          <a:ext cx="7361704" cy="488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73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Touched off explosive chain reaction in North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Underground Railroad stepped up its timetable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Mass. made it a penal offense for any state official to enforce new federal statute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Other states passed </a:t>
          </a:r>
          <a:r>
            <a:rPr lang="ja-JP" sz="1800" kern="1200"/>
            <a:t>“</a:t>
          </a:r>
          <a:r>
            <a:rPr lang="en-US" sz="1800" kern="1200" dirty="0"/>
            <a:t>personal liberty laws</a:t>
          </a:r>
          <a:r>
            <a:rPr lang="ja-JP" sz="1800" kern="1200"/>
            <a:t>”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Abolitionists protested vehemently against law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Beyond question, Fugitive Slave Law a blunder by South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Slave catchers redoubled efforts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With delay of fighting during 1850s: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North forged ahead in population and wealth—in crops, factories, foundries, ships, &amp; railroads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Delay added immensely to moral strength of North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1850s did much to bolster Yankee will to resist secession, whatever the cost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Thus Compromise of 1850 won Civil War for Union (see Map 18.4)</a:t>
          </a:r>
        </a:p>
      </dsp:txBody>
      <dsp:txXfrm>
        <a:off x="0" y="1682048"/>
        <a:ext cx="7361704" cy="4885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A4A5-FCA6-8B4A-81B9-C5042BFFEDB4}">
      <dsp:nvSpPr>
        <dsp:cNvPr id="0" name=""/>
        <dsp:cNvSpPr/>
      </dsp:nvSpPr>
      <dsp:spPr>
        <a:xfrm>
          <a:off x="53" y="92040"/>
          <a:ext cx="5100721" cy="10335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Senator Stephen Douglas in 1854 sought to offset Gadsden</a:t>
          </a:r>
          <a:r>
            <a:rPr lang="fr-FR" sz="2000" kern="1200"/>
            <a:t>'</a:t>
          </a:r>
          <a:r>
            <a:rPr lang="en-US" sz="2000" kern="1200"/>
            <a:t>s expansion to southwest</a:t>
          </a:r>
        </a:p>
      </dsp:txBody>
      <dsp:txXfrm>
        <a:off x="53" y="92040"/>
        <a:ext cx="5100721" cy="1033590"/>
      </dsp:txXfrm>
    </dsp:sp>
    <dsp:sp modelId="{0F1527BC-9100-9441-97DA-FA03F49EE4BB}">
      <dsp:nvSpPr>
        <dsp:cNvPr id="0" name=""/>
        <dsp:cNvSpPr/>
      </dsp:nvSpPr>
      <dsp:spPr>
        <a:xfrm>
          <a:off x="53" y="1125631"/>
          <a:ext cx="5100721" cy="37829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Longed to break North-South deadlock over westward expansion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Invested heavily in Chicago real estate &amp; railway stock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Wanted Chicago to be eastern terminus for proposed  railroad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Wanted to get South to support his scheme</a:t>
          </a:r>
        </a:p>
      </dsp:txBody>
      <dsp:txXfrm>
        <a:off x="53" y="1125631"/>
        <a:ext cx="5100721" cy="3782953"/>
      </dsp:txXfrm>
    </dsp:sp>
    <dsp:sp modelId="{C24529E4-C64D-134F-AE55-75A40C91C9ED}">
      <dsp:nvSpPr>
        <dsp:cNvPr id="0" name=""/>
        <dsp:cNvSpPr/>
      </dsp:nvSpPr>
      <dsp:spPr>
        <a:xfrm>
          <a:off x="5814875" y="92040"/>
          <a:ext cx="5100721" cy="1033590"/>
        </a:xfrm>
        <a:prstGeom prst="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Proposed territory of Nebraska be divided into two territories, Kansas and Nebraska (see Map 18.7)</a:t>
          </a:r>
        </a:p>
      </dsp:txBody>
      <dsp:txXfrm>
        <a:off x="5814875" y="92040"/>
        <a:ext cx="5100721" cy="1033590"/>
      </dsp:txXfrm>
    </dsp:sp>
    <dsp:sp modelId="{769107BB-577D-1E46-8A59-2AFD3FDF12FC}">
      <dsp:nvSpPr>
        <dsp:cNvPr id="0" name=""/>
        <dsp:cNvSpPr/>
      </dsp:nvSpPr>
      <dsp:spPr>
        <a:xfrm>
          <a:off x="5814875" y="1125631"/>
          <a:ext cx="5100721" cy="3782953"/>
        </a:xfrm>
        <a:prstGeom prst="rect">
          <a:avLst/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Slavery then decided by popular sovereignty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Kansas, west of slaveholding Missouri, presumably would choose to become a slave state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Nebraska, west of free-soil Iowa, presumably would become a free state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Douglas</a:t>
          </a:r>
          <a:r>
            <a:rPr lang="fr-FR" sz="2000" kern="1200"/>
            <a:t>'</a:t>
          </a:r>
          <a:r>
            <a:rPr lang="en-US" sz="2000" kern="1200"/>
            <a:t>s scheme contradicted  Missouri Compromise of 1820 (forbade slavery in Nebraska Territory north of 36</a:t>
          </a:r>
          <a:r>
            <a:rPr lang="en-US" sz="2000" kern="1200">
              <a:sym typeface="Symbol" panose="05050102010706020507" pitchFamily="18" charset="2"/>
            </a:rPr>
            <a:t></a:t>
          </a:r>
          <a:r>
            <a:rPr lang="en-US" sz="2000" kern="1200"/>
            <a:t> 30</a:t>
          </a:r>
          <a:r>
            <a:rPr lang="fr-FR" sz="2000" kern="1200"/>
            <a:t>'</a:t>
          </a:r>
          <a:r>
            <a:rPr lang="en-US" sz="2000" kern="1200"/>
            <a:t> line) </a:t>
          </a:r>
        </a:p>
      </dsp:txBody>
      <dsp:txXfrm>
        <a:off x="5814875" y="1125631"/>
        <a:ext cx="5100721" cy="3782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63E85-021A-3149-A91D-8F41258D443E}">
      <dsp:nvSpPr>
        <dsp:cNvPr id="0" name=""/>
        <dsp:cNvSpPr/>
      </dsp:nvSpPr>
      <dsp:spPr>
        <a:xfrm>
          <a:off x="0" y="1844"/>
          <a:ext cx="506641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06D6E9-A659-2A42-B5E4-F0C45C440057}">
      <dsp:nvSpPr>
        <dsp:cNvPr id="0" name=""/>
        <dsp:cNvSpPr/>
      </dsp:nvSpPr>
      <dsp:spPr>
        <a:xfrm>
          <a:off x="0" y="1844"/>
          <a:ext cx="5066419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Only way to open region to popular sovereignty was to repeal Missouri Compromise</a:t>
          </a:r>
        </a:p>
      </dsp:txBody>
      <dsp:txXfrm>
        <a:off x="0" y="1844"/>
        <a:ext cx="5066419" cy="628988"/>
      </dsp:txXfrm>
    </dsp:sp>
    <dsp:sp modelId="{6E9BC1D5-1B6F-E84E-85CD-460C63D2092D}">
      <dsp:nvSpPr>
        <dsp:cNvPr id="0" name=""/>
        <dsp:cNvSpPr/>
      </dsp:nvSpPr>
      <dsp:spPr>
        <a:xfrm>
          <a:off x="0" y="630833"/>
          <a:ext cx="506641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2BAF0C-651D-524C-A970-C0C67063B462}">
      <dsp:nvSpPr>
        <dsp:cNvPr id="0" name=""/>
        <dsp:cNvSpPr/>
      </dsp:nvSpPr>
      <dsp:spPr>
        <a:xfrm>
          <a:off x="0" y="630833"/>
          <a:ext cx="5066419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 southerners here was chance for another slave state</a:t>
          </a:r>
        </a:p>
      </dsp:txBody>
      <dsp:txXfrm>
        <a:off x="0" y="630833"/>
        <a:ext cx="5066419" cy="628988"/>
      </dsp:txXfrm>
    </dsp:sp>
    <dsp:sp modelId="{E55D157D-83B2-FD4A-B134-F8654C4E8AF0}">
      <dsp:nvSpPr>
        <dsp:cNvPr id="0" name=""/>
        <dsp:cNvSpPr/>
      </dsp:nvSpPr>
      <dsp:spPr>
        <a:xfrm>
          <a:off x="0" y="1259822"/>
          <a:ext cx="506641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1A073E-0DE9-8243-9754-612DCD2080C4}">
      <dsp:nvSpPr>
        <dsp:cNvPr id="0" name=""/>
        <dsp:cNvSpPr/>
      </dsp:nvSpPr>
      <dsp:spPr>
        <a:xfrm>
          <a:off x="0" y="1259822"/>
          <a:ext cx="5066419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President Pierce threw support to Kansas-Nebraska Bill</a:t>
          </a:r>
        </a:p>
      </dsp:txBody>
      <dsp:txXfrm>
        <a:off x="0" y="1259822"/>
        <a:ext cx="5066419" cy="628988"/>
      </dsp:txXfrm>
    </dsp:sp>
    <dsp:sp modelId="{DC7BBF5D-6DCC-1B45-9B90-DD26F4557F11}">
      <dsp:nvSpPr>
        <dsp:cNvPr id="0" name=""/>
        <dsp:cNvSpPr/>
      </dsp:nvSpPr>
      <dsp:spPr>
        <a:xfrm>
          <a:off x="0" y="1888810"/>
          <a:ext cx="506641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41BF27-4F37-F844-97EC-91E706FFB514}">
      <dsp:nvSpPr>
        <dsp:cNvPr id="0" name=""/>
        <dsp:cNvSpPr/>
      </dsp:nvSpPr>
      <dsp:spPr>
        <a:xfrm>
          <a:off x="0" y="1888811"/>
          <a:ext cx="5066419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Douglas rammed bill through Congress, with strong support from many southerners</a:t>
          </a:r>
        </a:p>
      </dsp:txBody>
      <dsp:txXfrm>
        <a:off x="0" y="1888811"/>
        <a:ext cx="5066419" cy="628988"/>
      </dsp:txXfrm>
    </dsp:sp>
    <dsp:sp modelId="{AA19BCDC-7C2A-DB4F-B68B-3ECB002DF8E6}">
      <dsp:nvSpPr>
        <dsp:cNvPr id="0" name=""/>
        <dsp:cNvSpPr/>
      </dsp:nvSpPr>
      <dsp:spPr>
        <a:xfrm>
          <a:off x="0" y="2517799"/>
          <a:ext cx="506641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96DDF6-C082-644D-8844-4B7F75B7DEC3}">
      <dsp:nvSpPr>
        <dsp:cNvPr id="0" name=""/>
        <dsp:cNvSpPr/>
      </dsp:nvSpPr>
      <dsp:spPr>
        <a:xfrm>
          <a:off x="0" y="2517799"/>
          <a:ext cx="5066419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Douglas acted impulsively and recklessly </a:t>
          </a:r>
        </a:p>
      </dsp:txBody>
      <dsp:txXfrm>
        <a:off x="0" y="2517799"/>
        <a:ext cx="5066419" cy="628988"/>
      </dsp:txXfrm>
    </dsp:sp>
    <dsp:sp modelId="{EC2E27B7-4DCC-B548-926E-6ACBE5E80A8B}">
      <dsp:nvSpPr>
        <dsp:cNvPr id="0" name=""/>
        <dsp:cNvSpPr/>
      </dsp:nvSpPr>
      <dsp:spPr>
        <a:xfrm>
          <a:off x="0" y="3146788"/>
          <a:ext cx="506641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4F9A5B-B5A5-D041-B0B9-4210CA467FF2}">
      <dsp:nvSpPr>
        <dsp:cNvPr id="0" name=""/>
        <dsp:cNvSpPr/>
      </dsp:nvSpPr>
      <dsp:spPr>
        <a:xfrm>
          <a:off x="0" y="3146788"/>
          <a:ext cx="5066419" cy="6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Predicted opposition in North, but grossly underestimated it</a:t>
          </a:r>
        </a:p>
      </dsp:txBody>
      <dsp:txXfrm>
        <a:off x="0" y="3146788"/>
        <a:ext cx="5066419" cy="628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87E2-E6A6-694D-8C99-C69260EFE0B9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C1EB8-B1C6-314C-8DBB-6433A439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F2A9BB-256A-A146-B422-2659B246E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0DAEEC6-B7EB-5144-B413-E4371B48C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General Zachary Taylor (1784–1850) </a:t>
            </a:r>
            <a:r>
              <a:rPr lang="en-US" altLang="en-US"/>
              <a:t>T his Democratic</a:t>
            </a:r>
          </a:p>
          <a:p>
            <a:r>
              <a:rPr lang="en-US" altLang="en-US"/>
              <a:t>campaign cartoon of 1848 charges that Taylor’s reputation</a:t>
            </a:r>
          </a:p>
          <a:p>
            <a:r>
              <a:rPr lang="en-US" altLang="en-US"/>
              <a:t>rested on Mexican skulls.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5F2DCE3-FF26-DB41-BD6C-E5CA0BDE6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54F4C0-FA5B-574A-B7A5-3B60B1BB623B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A5C460A2-9FB1-9545-B089-63CC4F3489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A9887F50-D30D-7946-9CC2-9BD084456C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Map 18.6 </a:t>
            </a:r>
            <a:r>
              <a:rPr lang="en-US" altLang="en-US" b="1"/>
              <a:t>The Gadsden</a:t>
            </a:r>
          </a:p>
          <a:p>
            <a:r>
              <a:rPr lang="en-US" altLang="en-US" b="1"/>
              <a:t>Purchase, 1853 </a:t>
            </a:r>
            <a:r>
              <a:rPr lang="en-US" altLang="en-US"/>
              <a:t>© 2016 Cengage Learning</a:t>
            </a: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0F06CA91-1287-E84E-A2F2-937FC13F3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C99C3F-7680-F74D-A369-DC6BF32C9ADC}" type="slidenum">
              <a:rPr lang="en-US" altLang="en-US">
                <a:latin typeface="Calibri" panose="020F0502020204030204" pitchFamily="34" charset="0"/>
              </a:rPr>
              <a:pPr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59BB3E4E-5EEF-2B44-A172-E3D233A827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C0B45968-78C3-7D4A-931D-AF2AB9B2CE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Map 18.7 </a:t>
            </a:r>
            <a:r>
              <a:rPr lang="en-US" altLang="en-US" b="1"/>
              <a:t>Kansas and Nebraska,</a:t>
            </a:r>
          </a:p>
          <a:p>
            <a:r>
              <a:rPr lang="en-US" altLang="en-US" b="1"/>
              <a:t>1854 </a:t>
            </a:r>
            <a:r>
              <a:rPr lang="en-US" altLang="en-US"/>
              <a:t>The future Union Pacific</a:t>
            </a:r>
          </a:p>
          <a:p>
            <a:r>
              <a:rPr lang="en-US" altLang="en-US"/>
              <a:t>Railroad (completed in 1869) is shown.</a:t>
            </a:r>
          </a:p>
          <a:p>
            <a:r>
              <a:rPr lang="en-US" altLang="en-US"/>
              <a:t>Note the Missouri Compromise line</a:t>
            </a:r>
          </a:p>
          <a:p>
            <a:r>
              <a:rPr lang="en-US" altLang="en-US"/>
              <a:t>of 36° 30</a:t>
            </a:r>
            <a:r>
              <a:rPr lang="en-US" altLang="en-US" i="1"/>
              <a:t>' </a:t>
            </a:r>
            <a:r>
              <a:rPr lang="en-US" altLang="en-US"/>
              <a:t>(1820). © 2016 Cengage Learning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A9FAA9C2-F51B-2948-AA1A-B51DE1370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5EFFFE-B138-EF47-91F2-B1680EFE697D}" type="slidenum">
              <a:rPr lang="en-US" altLang="en-US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7489794A-482B-C146-B2C4-781ECD1F4B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BBF74196-A984-A448-BAE3-870D238D52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93C77B16-0B93-5742-BB19-1880D0D9E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78F7FA-4D82-A847-9C53-ADCD9A584243}" type="slidenum">
              <a:rPr lang="en-US" altLang="en-US">
                <a:latin typeface="Calibri" panose="020F0502020204030204" pitchFamily="34" charset="0"/>
              </a:rPr>
              <a:pPr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36CE892-AB36-F64D-89CE-8255990B6F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EA45392-8ACE-2149-8C63-B857FA20BD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Placer Miners in California</a:t>
            </a:r>
          </a:p>
          <a:p>
            <a:r>
              <a:rPr lang="en-US" altLang="en-US"/>
              <a:t>Cheap but effective, placer</a:t>
            </a:r>
          </a:p>
          <a:p>
            <a:r>
              <a:rPr lang="en-US" altLang="en-US"/>
              <a:t>mining consisted of literally</a:t>
            </a:r>
          </a:p>
          <a:p>
            <a:r>
              <a:rPr lang="en-US" altLang="en-US"/>
              <a:t>“washing” the gold out of</a:t>
            </a:r>
          </a:p>
          <a:p>
            <a:r>
              <a:rPr lang="en-US" altLang="en-US"/>
              <a:t>surface deposits. No deep</a:t>
            </a:r>
          </a:p>
          <a:p>
            <a:r>
              <a:rPr lang="en-US" altLang="en-US"/>
              <a:t>excavation was required. This</a:t>
            </a:r>
          </a:p>
          <a:p>
            <a:r>
              <a:rPr lang="en-US" altLang="en-US"/>
              <a:t>crew of male and female</a:t>
            </a:r>
          </a:p>
          <a:p>
            <a:r>
              <a:rPr lang="en-US" altLang="en-US"/>
              <a:t>miners in California in 1852</a:t>
            </a:r>
          </a:p>
          <a:p>
            <a:r>
              <a:rPr lang="en-US" altLang="en-US"/>
              <a:t>was using a “long tom” sluice</a:t>
            </a:r>
          </a:p>
          <a:p>
            <a:r>
              <a:rPr lang="en-US" altLang="en-US"/>
              <a:t>that washed relatively large</a:t>
            </a:r>
          </a:p>
          <a:p>
            <a:r>
              <a:rPr lang="en-US" altLang="en-US"/>
              <a:t>quantities of ore.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9D07A5E-0873-7E40-8608-91FD316EC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BD4C67-A6C5-E545-9BD1-2D80748AEED6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CFACBA0-4F7F-0743-8F35-66B1869062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7DF87C1-3310-0E45-825E-D201E6A5F1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Map 18.2 </a:t>
            </a:r>
            <a:r>
              <a:rPr lang="en-US" altLang="en-US" b="1"/>
              <a:t>Texas and the Disputed Area Before the</a:t>
            </a:r>
          </a:p>
          <a:p>
            <a:r>
              <a:rPr lang="en-US" altLang="en-US" b="1"/>
              <a:t>Compromise of 1850 </a:t>
            </a:r>
            <a:r>
              <a:rPr lang="en-US" altLang="en-US"/>
              <a:t>© 2016 Cengage Learning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6BB92A5-68AA-2445-9D6D-DCA666615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C66955-BBF9-654D-9967-95F01526B858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20B7095-40F5-AB40-855A-BFD5294790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3178ED4-0839-3A45-A0C2-999405560B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A Stop on the Underground</a:t>
            </a:r>
          </a:p>
          <a:p>
            <a:r>
              <a:rPr lang="en-US" altLang="en-US" b="1"/>
              <a:t>Railroad </a:t>
            </a:r>
            <a:r>
              <a:rPr lang="en-US" altLang="en-US"/>
              <a:t>Escaping slaves</a:t>
            </a:r>
          </a:p>
          <a:p>
            <a:r>
              <a:rPr lang="en-US" altLang="en-US"/>
              <a:t>could be hidden in this small</a:t>
            </a:r>
          </a:p>
          <a:p>
            <a:r>
              <a:rPr lang="en-US" altLang="en-US"/>
              <a:t>upstairs room of Levi and</a:t>
            </a:r>
          </a:p>
          <a:p>
            <a:r>
              <a:rPr lang="en-US" altLang="en-US"/>
              <a:t>Catharine Coffin’s House in</a:t>
            </a:r>
          </a:p>
          <a:p>
            <a:r>
              <a:rPr lang="en-US" altLang="en-US"/>
              <a:t>Newport, Indiana. The beds</a:t>
            </a:r>
          </a:p>
          <a:p>
            <a:r>
              <a:rPr lang="en-US" altLang="en-US"/>
              <a:t>were moved in front of the</a:t>
            </a:r>
          </a:p>
          <a:p>
            <a:r>
              <a:rPr lang="en-US" altLang="en-US"/>
              <a:t>door to hide its existence.</a:t>
            </a:r>
          </a:p>
          <a:p>
            <a:r>
              <a:rPr lang="en-US" altLang="en-US"/>
              <a:t>The Coffins were Quakers from</a:t>
            </a:r>
          </a:p>
          <a:p>
            <a:r>
              <a:rPr lang="en-US" altLang="en-US"/>
              <a:t>North Carolina who, during</a:t>
            </a:r>
          </a:p>
          <a:p>
            <a:r>
              <a:rPr lang="en-US" altLang="en-US"/>
              <a:t>twenty years in Newport,</a:t>
            </a:r>
          </a:p>
          <a:p>
            <a:r>
              <a:rPr lang="en-US" altLang="en-US"/>
              <a:t>helped more than 2,000</a:t>
            </a:r>
          </a:p>
          <a:p>
            <a:r>
              <a:rPr lang="en-US" altLang="en-US"/>
              <a:t>fleeing slaves safely reach</a:t>
            </a:r>
          </a:p>
          <a:p>
            <a:r>
              <a:rPr lang="en-US" altLang="en-US"/>
              <a:t>Canada—and freedom.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0EFBC43-FD8C-EA4E-928F-A1FC659F0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A0185D-1863-CC42-B02F-89102F28D812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18102530-396F-8548-AA6B-F002491A1C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0C242416-51BC-774A-9720-52F7CE8B42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Henry Clay Proposing</a:t>
            </a:r>
          </a:p>
          <a:p>
            <a:r>
              <a:rPr lang="en-US" altLang="en-US" b="1"/>
              <a:t>the Compromise of</a:t>
            </a:r>
          </a:p>
          <a:p>
            <a:r>
              <a:rPr lang="en-US" altLang="en-US" b="1"/>
              <a:t>1850 </a:t>
            </a:r>
            <a:r>
              <a:rPr lang="en-US" altLang="en-US"/>
              <a:t>This engraving</a:t>
            </a:r>
          </a:p>
          <a:p>
            <a:r>
              <a:rPr lang="en-US" altLang="en-US"/>
              <a:t>captures one of the</a:t>
            </a:r>
          </a:p>
          <a:p>
            <a:r>
              <a:rPr lang="en-US" altLang="en-US"/>
              <a:t>most dramatic moments</a:t>
            </a:r>
          </a:p>
          <a:p>
            <a:r>
              <a:rPr lang="en-US" altLang="en-US"/>
              <a:t>in the history of the</a:t>
            </a:r>
          </a:p>
          <a:p>
            <a:r>
              <a:rPr lang="en-US" altLang="en-US"/>
              <a:t>United States Senate.</a:t>
            </a:r>
          </a:p>
          <a:p>
            <a:r>
              <a:rPr lang="en-US" altLang="en-US"/>
              <a:t>Vice President Millard</a:t>
            </a:r>
          </a:p>
          <a:p>
            <a:r>
              <a:rPr lang="en-US" altLang="en-US"/>
              <a:t>Fillmore presides, while</a:t>
            </a:r>
          </a:p>
          <a:p>
            <a:r>
              <a:rPr lang="en-US" altLang="en-US"/>
              <a:t>on the floor sit several of</a:t>
            </a:r>
          </a:p>
          <a:p>
            <a:r>
              <a:rPr lang="en-US" altLang="en-US"/>
              <a:t>the “Senatorial Giants”</a:t>
            </a:r>
          </a:p>
          <a:p>
            <a:r>
              <a:rPr lang="en-US" altLang="en-US"/>
              <a:t>of the era, including</a:t>
            </a:r>
          </a:p>
          <a:p>
            <a:r>
              <a:rPr lang="en-US" altLang="en-US"/>
              <a:t>Daniel Webster, Stephen</a:t>
            </a:r>
          </a:p>
          <a:p>
            <a:r>
              <a:rPr lang="en-US" altLang="en-US"/>
              <a:t>A. Douglas, and John C.</a:t>
            </a:r>
          </a:p>
          <a:p>
            <a:r>
              <a:rPr lang="en-US" altLang="en-US"/>
              <a:t>Calhoun.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D5410DFE-12F7-BE4A-A8C1-5A669F43F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DEC301-6752-8C4C-BE51-28A20E715803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55F7EC9-5097-0A48-A1AD-EFD89C2790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905AB29D-D530-7B45-80E2-FCF0925B5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Map 18.4 </a:t>
            </a:r>
            <a:r>
              <a:rPr lang="en-US" altLang="en-US" b="1"/>
              <a:t>The Legal Status of Slavery, from the Revolution to the Civil War </a:t>
            </a:r>
            <a:r>
              <a:rPr lang="en-US" altLang="en-US"/>
              <a:t>© 2016 Cengage Learning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27B8F498-9007-EF40-A26E-BAA1A68CD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CFFBF2B-7041-1B4E-9CF9-A9086C071C48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24E34123-28F9-AF44-8C47-C538E7F85C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BE15AE6-5A42-594E-A8D4-C81B67581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Protesting the Fugitive</a:t>
            </a:r>
          </a:p>
          <a:p>
            <a:r>
              <a:rPr lang="en-US" altLang="en-US" b="1"/>
              <a:t>Slave Law, 1850 </a:t>
            </a:r>
            <a:r>
              <a:rPr lang="en-US" altLang="en-US"/>
              <a:t>The</a:t>
            </a:r>
          </a:p>
          <a:p>
            <a:r>
              <a:rPr lang="en-US" altLang="en-US"/>
              <a:t>cartoonist makes bitter</a:t>
            </a:r>
          </a:p>
          <a:p>
            <a:r>
              <a:rPr lang="en-US" altLang="en-US"/>
              <a:t>sport of the hated law and</a:t>
            </a:r>
          </a:p>
          <a:p>
            <a:r>
              <a:rPr lang="en-US" altLang="en-US"/>
              <a:t>heaps scorn on Daniel</a:t>
            </a:r>
          </a:p>
          <a:p>
            <a:r>
              <a:rPr lang="en-US" altLang="en-US"/>
              <a:t>Webster, on his hands</a:t>
            </a:r>
          </a:p>
          <a:p>
            <a:r>
              <a:rPr lang="en-US" altLang="en-US"/>
              <a:t>and knees at the right,</a:t>
            </a:r>
          </a:p>
          <a:p>
            <a:r>
              <a:rPr lang="en-US" altLang="en-US"/>
              <a:t>who voted for the law as</a:t>
            </a:r>
          </a:p>
          <a:p>
            <a:r>
              <a:rPr lang="en-US" altLang="en-US"/>
              <a:t>part of the Compromise</a:t>
            </a:r>
          </a:p>
          <a:p>
            <a:r>
              <a:rPr lang="en-US" altLang="en-US"/>
              <a:t>of 1850. The outspoken</a:t>
            </a:r>
          </a:p>
          <a:p>
            <a:r>
              <a:rPr lang="en-US" altLang="en-US"/>
              <a:t>abolitionist William Lloyd</a:t>
            </a:r>
          </a:p>
          <a:p>
            <a:r>
              <a:rPr lang="en-US" altLang="en-US"/>
              <a:t>Garrison is depicted</a:t>
            </a:r>
          </a:p>
          <a:p>
            <a:r>
              <a:rPr lang="en-US" altLang="en-US"/>
              <a:t>much more favorably</a:t>
            </a:r>
          </a:p>
          <a:p>
            <a:r>
              <a:rPr lang="en-US" altLang="en-US"/>
              <a:t>on the left.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120D846-C7FA-7A47-A907-F54D18C9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8B420-6C6E-B442-ADAE-4E17F78ECEF9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C84A0968-78DC-604A-A00E-7337A782A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889D5712-DAC9-9844-9191-E41C7FCD3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Map 18.5 </a:t>
            </a:r>
            <a:r>
              <a:rPr lang="en-US" altLang="en-US" b="1"/>
              <a:t>Central America,</a:t>
            </a:r>
          </a:p>
          <a:p>
            <a:r>
              <a:rPr lang="en-US" altLang="en-US" b="1"/>
              <a:t>ca. 1850, Showing British</a:t>
            </a:r>
          </a:p>
          <a:p>
            <a:r>
              <a:rPr lang="en-US" altLang="en-US" b="1"/>
              <a:t>Possessions and Proposed</a:t>
            </a:r>
          </a:p>
          <a:p>
            <a:r>
              <a:rPr lang="en-US" altLang="en-US" b="1"/>
              <a:t>Canal Routes </a:t>
            </a:r>
            <a:r>
              <a:rPr lang="en-US" altLang="en-US"/>
              <a:t>Until President</a:t>
            </a:r>
          </a:p>
          <a:p>
            <a:r>
              <a:rPr lang="en-US" altLang="en-US"/>
              <a:t>Theodore Roosevelt swung into</a:t>
            </a:r>
          </a:p>
          <a:p>
            <a:r>
              <a:rPr lang="en-US" altLang="en-US"/>
              <a:t>action with his big stick in 1903, a</a:t>
            </a:r>
          </a:p>
          <a:p>
            <a:r>
              <a:rPr lang="en-US" altLang="en-US"/>
              <a:t>Nicaraguan canal, closer to the</a:t>
            </a:r>
          </a:p>
          <a:p>
            <a:r>
              <a:rPr lang="en-US" altLang="en-US"/>
              <a:t>United States, was generally judged</a:t>
            </a:r>
          </a:p>
          <a:p>
            <a:r>
              <a:rPr lang="en-US" altLang="en-US"/>
              <a:t>more desirable than a canal across</a:t>
            </a:r>
          </a:p>
          <a:p>
            <a:r>
              <a:rPr lang="en-US" altLang="en-US"/>
              <a:t>Panama. © 2016 Cengage Learning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766A5DF8-181C-DB4B-979C-7B4A947F9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3250A4-BF8C-AA4B-81DC-4C6098554B4E}" type="slidenum">
              <a:rPr lang="en-US" altLang="en-US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D92EDAB4-A447-FD44-A77B-2C90462E9C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1925C746-0DDF-044C-9CCA-3493CEDAD6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Commodore Matthew Perry in Japan, 1853 </a:t>
            </a:r>
            <a:r>
              <a:rPr lang="en-US" altLang="en-US"/>
              <a:t>A mong Perry’s gifts to the Japanese was a</a:t>
            </a:r>
          </a:p>
          <a:p>
            <a:r>
              <a:rPr lang="en-US" altLang="en-US"/>
              <a:t>miniature railway, complete with engine, cars, and track, which made a vivid impression on</a:t>
            </a:r>
          </a:p>
          <a:p>
            <a:r>
              <a:rPr lang="en-US" altLang="en-US"/>
              <a:t>the Japanese artist who created this work.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BC6EFB8-45A3-4943-8B8D-B77213C0D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A8882-4943-5048-B155-991D0E27851C}" type="slidenum">
              <a:rPr lang="en-US" altLang="en-US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12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55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5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3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0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EE04-D8E5-1F42-9421-2F21B69E4CA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51C96C-845A-6B49-9073-4484B466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5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C4E8-7803-1D45-A3E2-17A01ACF6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Growing Sectionalism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9B8D4-5152-9145-AF51-BF6071E0B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18</a:t>
            </a:r>
          </a:p>
        </p:txBody>
      </p:sp>
    </p:spTree>
    <p:extLst>
      <p:ext uri="{BB962C8B-B14F-4D97-AF65-F5344CB8AC3E}">
        <p14:creationId xmlns:p14="http://schemas.microsoft.com/office/powerpoint/2010/main" val="216597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28CB6D-15E1-5640-83AC-A3F23B81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rtlCol="0" anchor="ctr">
            <a:normAutofit/>
          </a:bodyPr>
          <a:lstStyle/>
          <a:p>
            <a:pPr algn="r">
              <a:defRPr/>
            </a:pPr>
            <a:r>
              <a:rPr lang="en-US" sz="3300">
                <a:ea typeface="+mj-ea"/>
                <a:cs typeface="+mj-cs"/>
              </a:rPr>
              <a:t>IV. Sectional Balance and the Underground Railroad</a:t>
            </a:r>
          </a:p>
        </p:txBody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DF9CFFD-A920-5947-971E-9EEC2FCF2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286" y="619411"/>
            <a:ext cx="6506852" cy="5614975"/>
          </a:xfrm>
        </p:spPr>
        <p:txBody>
          <a:bodyPr anchor="ctr">
            <a:normAutofit fontScale="85000" lnSpcReduction="20000"/>
          </a:bodyPr>
          <a:lstStyle/>
          <a:p>
            <a:pPr eaLnBrk="1" hangingPunct="1"/>
            <a:r>
              <a:rPr lang="en-US" altLang="en-US" sz="2200" dirty="0"/>
              <a:t>South in 1850 was relatively well-off:</a:t>
            </a:r>
          </a:p>
          <a:p>
            <a:pPr lvl="1" eaLnBrk="1" hangingPunct="1"/>
            <a:r>
              <a:rPr lang="en-US" altLang="en-US" sz="2200" dirty="0"/>
              <a:t>National leadership: Taylor in White House</a:t>
            </a:r>
          </a:p>
          <a:p>
            <a:pPr lvl="1" eaLnBrk="1" hangingPunct="1"/>
            <a:r>
              <a:rPr lang="en-US" altLang="en-US" sz="2200" dirty="0"/>
              <a:t>Had a majority in cabinet and on Supreme Court</a:t>
            </a:r>
          </a:p>
          <a:p>
            <a:pPr lvl="1" eaLnBrk="1" hangingPunct="1"/>
            <a:r>
              <a:rPr lang="en-US" altLang="en-US" sz="2200" dirty="0"/>
              <a:t>Cotton fields expanding</a:t>
            </a:r>
          </a:p>
          <a:p>
            <a:pPr lvl="1" eaLnBrk="1" hangingPunct="1"/>
            <a:r>
              <a:rPr lang="en-US" altLang="en-US" sz="2200" dirty="0"/>
              <a:t>Cotton prices profitably high</a:t>
            </a:r>
          </a:p>
          <a:p>
            <a:pPr lvl="1" eaLnBrk="1" hangingPunct="1"/>
            <a:r>
              <a:rPr lang="en-US" altLang="en-US" sz="2200" dirty="0"/>
              <a:t>Few believed slavery seriously threatened in fifteen states</a:t>
            </a:r>
          </a:p>
          <a:p>
            <a:pPr eaLnBrk="1" hangingPunct="1"/>
            <a:r>
              <a:rPr lang="en-US" altLang="en-US" sz="2200" dirty="0"/>
              <a:t>South deeply worried by ever-tipping political balance:  15 slave states &amp; 15 free states</a:t>
            </a:r>
          </a:p>
          <a:p>
            <a:r>
              <a:rPr lang="en-US" altLang="en-US" sz="2200" dirty="0"/>
              <a:t>Admission of California would destroy delicate equilibrium in Senate</a:t>
            </a:r>
          </a:p>
          <a:p>
            <a:r>
              <a:rPr lang="en-US" altLang="en-US" sz="2200" dirty="0"/>
              <a:t>Potential slave territory under American flag running short</a:t>
            </a:r>
          </a:p>
          <a:p>
            <a:r>
              <a:rPr lang="en-US" altLang="en-US" sz="2200" dirty="0"/>
              <a:t>Already agitation in territories of New Mexico &amp; Utah for admission as </a:t>
            </a:r>
            <a:r>
              <a:rPr lang="en-US" altLang="en-US" sz="2200" dirty="0" err="1"/>
              <a:t>nonslave</a:t>
            </a:r>
            <a:r>
              <a:rPr lang="en-US" altLang="en-US" sz="2200" dirty="0"/>
              <a:t> states</a:t>
            </a:r>
          </a:p>
          <a:p>
            <a:r>
              <a:rPr lang="en-US" altLang="en-US" sz="2200" dirty="0"/>
              <a:t>California might establish a precedent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82F14ECB-D4D0-AF46-BBE1-0A7E9795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altLang="en-US" sz="3300"/>
              <a:t>IV. Sectional Balance and the</a:t>
            </a:r>
            <a:br>
              <a:rPr lang="en-US" altLang="en-US" sz="3300"/>
            </a:br>
            <a:r>
              <a:rPr lang="en-US" altLang="en-US" sz="3300"/>
              <a:t>Underground Railroad (cont.)</a:t>
            </a:r>
          </a:p>
        </p:txBody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1FBF418-86AD-5847-96B3-2F959DE4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285750"/>
            <a:ext cx="6601691" cy="6285852"/>
          </a:xfrm>
        </p:spPr>
        <p:txBody>
          <a:bodyPr anchor="ctr">
            <a:normAutofit/>
          </a:bodyPr>
          <a:lstStyle/>
          <a:p>
            <a:r>
              <a:rPr lang="en-US" altLang="en-US" sz="1700" dirty="0"/>
              <a:t>Texas had additional grievances:</a:t>
            </a:r>
          </a:p>
          <a:p>
            <a:pPr lvl="1"/>
            <a:r>
              <a:rPr lang="en-US" altLang="en-US" sz="1700" dirty="0"/>
              <a:t>Huge area east of Rio Grande and north of forty-second parallel</a:t>
            </a:r>
          </a:p>
          <a:p>
            <a:pPr lvl="1"/>
            <a:r>
              <a:rPr lang="en-US" altLang="en-US" sz="1700" dirty="0"/>
              <a:t>Embraced half of present-day New Mexico (see Map 18.2)</a:t>
            </a:r>
          </a:p>
          <a:p>
            <a:pPr lvl="1"/>
            <a:r>
              <a:rPr lang="en-US" altLang="en-US" sz="1700" dirty="0"/>
              <a:t>Federal government proposed to detach area from Texas, but Texans threatened violence</a:t>
            </a:r>
          </a:p>
          <a:p>
            <a:r>
              <a:rPr lang="en-US" altLang="en-US" sz="1700" dirty="0"/>
              <a:t>Southerners:</a:t>
            </a:r>
          </a:p>
          <a:p>
            <a:pPr lvl="1"/>
            <a:r>
              <a:rPr lang="en-US" altLang="en-US" sz="1700" dirty="0"/>
              <a:t>Angered by agitation in North for abolition of slavery in District of Columbia</a:t>
            </a:r>
          </a:p>
          <a:p>
            <a:pPr lvl="1"/>
            <a:r>
              <a:rPr lang="en-US" altLang="en-US" sz="1700" dirty="0"/>
              <a:t>Alarmed by prospect of 10-mile oasis of free soil between slaveholding Maryland &amp; slaveholding Virginia</a:t>
            </a:r>
          </a:p>
          <a:p>
            <a:pPr lvl="1"/>
            <a:r>
              <a:rPr lang="en-US" altLang="en-US" sz="1700" dirty="0"/>
              <a:t>More disagreeable to South was loss of runaway slaves:</a:t>
            </a:r>
          </a:p>
          <a:p>
            <a:pPr lvl="2"/>
            <a:r>
              <a:rPr lang="en-US" altLang="en-US" sz="1700" dirty="0"/>
              <a:t>Assisted by </a:t>
            </a:r>
            <a:r>
              <a:rPr lang="en-US" altLang="en-US" sz="1700" b="1" dirty="0"/>
              <a:t>Underground Railroad</a:t>
            </a:r>
            <a:endParaRPr lang="en-US" altLang="en-US" sz="1700" dirty="0"/>
          </a:p>
          <a:p>
            <a:pPr lvl="2"/>
            <a:r>
              <a:rPr lang="en-US" altLang="en-US" sz="1700" dirty="0"/>
              <a:t>Amazing conductor: Harriet Tubman</a:t>
            </a:r>
          </a:p>
          <a:p>
            <a:pPr lvl="1"/>
            <a:endParaRPr lang="en-US" altLang="en-US" sz="17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3BDDC537-ACDF-5B44-8B25-636E9E56C85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54000"/>
            <a:ext cx="6108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>
            <a:extLst>
              <a:ext uri="{FF2B5EF4-FFF2-40B4-BE49-F238E27FC236}">
                <a16:creationId xmlns:a16="http://schemas.microsoft.com/office/drawing/2014/main" id="{9B1B4A9D-BBB3-AC43-9925-7F54F10CD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18-2 p385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0722" name="Title 1">
            <a:extLst>
              <a:ext uri="{FF2B5EF4-FFF2-40B4-BE49-F238E27FC236}">
                <a16:creationId xmlns:a16="http://schemas.microsoft.com/office/drawing/2014/main" id="{0030C872-CC41-8749-B9B6-5CF5B40F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altLang="en-US" sz="3300"/>
              <a:t>IV. Sectional Balance and the Underground Railroad (cont.)</a:t>
            </a:r>
          </a:p>
        </p:txBody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8A1FAA1F-6712-A042-80AB-CD1E5A52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en-US" altLang="en-US"/>
              <a:t>1850:  southerners demanded more stringent fugitive-slave law:</a:t>
            </a:r>
          </a:p>
          <a:p>
            <a:pPr lvl="1"/>
            <a:r>
              <a:rPr lang="en-US" altLang="en-US"/>
              <a:t>1793 law inadequate to cope with runaways</a:t>
            </a:r>
          </a:p>
          <a:p>
            <a:pPr lvl="1"/>
            <a:r>
              <a:rPr lang="en-US" altLang="en-US"/>
              <a:t>Abolitionists who ran Underground Railroad did not profit from their lawlessness</a:t>
            </a:r>
          </a:p>
          <a:p>
            <a:pPr lvl="1"/>
            <a:r>
              <a:rPr lang="en-US" altLang="en-US"/>
              <a:t>Slave owners were losers</a:t>
            </a:r>
          </a:p>
          <a:p>
            <a:pPr lvl="1"/>
            <a:r>
              <a:rPr lang="en-US" altLang="en-US"/>
              <a:t>1,000 runaways a year out of some four million slaves</a:t>
            </a:r>
          </a:p>
          <a:p>
            <a:pPr lvl="1"/>
            <a:r>
              <a:rPr lang="en-US" altLang="en-US"/>
              <a:t>Masters argued Constitution protected slavery</a:t>
            </a:r>
          </a:p>
          <a:p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35F5135-9DEE-4417-97DD-FDF63C383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C0380E4-7643-4D7D-805C-5D43BF01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5291666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1">
            <a:extLst>
              <a:ext uri="{FF2B5EF4-FFF2-40B4-BE49-F238E27FC236}">
                <a16:creationId xmlns:a16="http://schemas.microsoft.com/office/drawing/2014/main" id="{C889E958-6A71-624B-9D3F-04345579732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3015" b="1"/>
          <a:stretch/>
        </p:blipFill>
        <p:spPr bwMode="auto">
          <a:xfrm>
            <a:off x="965200" y="997309"/>
            <a:ext cx="4648200" cy="45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6DC4E48-1955-4EFD-94E1-F07AC6F00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643467"/>
            <a:ext cx="5291666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9C17D6C-FD16-054C-826B-CD29BB0BC75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3" r="22590" b="1"/>
          <a:stretch/>
        </p:blipFill>
        <p:spPr bwMode="auto">
          <a:xfrm>
            <a:off x="6578600" y="997309"/>
            <a:ext cx="4648200" cy="45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Freeform 11">
            <a:extLst>
              <a:ext uri="{FF2B5EF4-FFF2-40B4-BE49-F238E27FC236}">
                <a16:creationId xmlns:a16="http://schemas.microsoft.com/office/drawing/2014/main" id="{0217462E-1CE9-48D5-B32C-8A4ABFFFF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3C7A8CB2-A97B-9A43-B543-F96B3F11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V. Twilight of the Senatorial Giants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664D23C-5E7A-0240-8D21-D84E5EA7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97924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/>
              <a:t>Congressional catastrophe in 1850:</a:t>
            </a:r>
          </a:p>
          <a:p>
            <a:pPr lvl="1" eaLnBrk="1" hangingPunct="1"/>
            <a:r>
              <a:rPr lang="en-US" altLang="en-US" sz="2000" dirty="0"/>
              <a:t>Free-soil California wanted admission</a:t>
            </a:r>
          </a:p>
          <a:p>
            <a:pPr lvl="1" eaLnBrk="1" hangingPunct="1"/>
            <a:r>
              <a:rPr lang="ja-JP" altLang="en-US" sz="2000"/>
              <a:t>“</a:t>
            </a:r>
            <a:r>
              <a:rPr lang="en-US" altLang="ja-JP" sz="2000" dirty="0"/>
              <a:t>Fire-eaters</a:t>
            </a:r>
            <a:r>
              <a:rPr lang="ja-JP" altLang="en-US" sz="2000"/>
              <a:t>”</a:t>
            </a:r>
            <a:r>
              <a:rPr lang="en-US" altLang="ja-JP" sz="2000" dirty="0"/>
              <a:t> in South threatened secession</a:t>
            </a:r>
          </a:p>
          <a:p>
            <a:pPr lvl="2" eaLnBrk="1" hangingPunct="1"/>
            <a:r>
              <a:rPr lang="en-US" altLang="en-US" sz="2000" dirty="0"/>
              <a:t>Planned to meet in Nashville, Tenn. to withdraw from Union</a:t>
            </a:r>
          </a:p>
          <a:p>
            <a:pPr lvl="1" eaLnBrk="1" hangingPunct="1"/>
            <a:r>
              <a:rPr lang="ja-JP" altLang="en-US" sz="2000"/>
              <a:t>“</a:t>
            </a:r>
            <a:r>
              <a:rPr lang="en-US" altLang="ja-JP" sz="2000" dirty="0"/>
              <a:t>Immortal trio</a:t>
            </a:r>
            <a:r>
              <a:rPr lang="ja-JP" altLang="en-US" sz="2000"/>
              <a:t>”</a:t>
            </a:r>
            <a:r>
              <a:rPr lang="en-US" altLang="ja-JP" sz="2000" dirty="0"/>
              <a:t>—Clay, Calhoun, &amp; Webster—met in Congress for last time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Henry Clay (73 years old) played critical role:</a:t>
            </a:r>
          </a:p>
          <a:p>
            <a:pPr lvl="1"/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Great Compromiser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</a:rPr>
              <a:t>—reprised role he played in Missouri and in nullification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Urged both North &amp; South to make concessions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North partially yield by enacting more feasible fugitive-slave law</a:t>
            </a:r>
          </a:p>
          <a:p>
            <a:pPr marL="1371600" lvl="3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29396F88-7597-CC48-A709-2D4DF58D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V. Twilight of the Senatorial Giants (cont.)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7CCBA87B-89A2-A44E-A249-3D775919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147145"/>
            <a:ext cx="7296236" cy="654794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Senator John C. Calhoun (88 years old and dying of tuberculosis): </a:t>
            </a:r>
            <a:r>
              <a:rPr lang="ja-JP" altLang="en-US" sz="2000"/>
              <a:t>“</a:t>
            </a:r>
            <a:r>
              <a:rPr lang="en-US" altLang="ja-JP" sz="2000" dirty="0"/>
              <a:t>Great Nullifier</a:t>
            </a:r>
            <a:r>
              <a:rPr lang="ja-JP" altLang="en-US" sz="2000"/>
              <a:t>”</a:t>
            </a:r>
            <a:r>
              <a:rPr lang="en-US" altLang="ja-JP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Approved Clay</a:t>
            </a:r>
            <a:r>
              <a:rPr lang="fr-FR" altLang="ja-JP" sz="2000" dirty="0"/>
              <a:t>'</a:t>
            </a:r>
            <a:r>
              <a:rPr lang="en-US" altLang="en-US" sz="2000" dirty="0"/>
              <a:t>s proposed concessions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Rejected them as not providing adequate safe-guards for southern rights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Impassioned plea to leave slavery alone, return runaway slaves, give South its rights as minority, and restore political balance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Wanted to elect two presidents; one from North and one from South, each wielding a veto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Daniel Webster (86 years old):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Upheld Clay</a:t>
            </a:r>
            <a:r>
              <a:rPr lang="fr-FR" altLang="ja-JP" sz="2000" dirty="0"/>
              <a:t>'</a:t>
            </a:r>
            <a:r>
              <a:rPr lang="en-US" altLang="en-US" sz="2000" dirty="0"/>
              <a:t>s compromise measures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Urged all reasonable concessions to South, including new fugitive-slave law with teeth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As for slavery in new territories, he asked, why legislate when area not conducive to plantations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His conclusion: only solutions were compromise, concession, and reasonableness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1C7F43-800A-1A4C-B8AA-789EA97D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rtlCol="0" anchor="ctr">
            <a:normAutofit/>
          </a:bodyPr>
          <a:lstStyle/>
          <a:p>
            <a:pPr algn="r">
              <a:defRPr/>
            </a:pPr>
            <a:r>
              <a:rPr lang="en-US" dirty="0">
                <a:ea typeface="+mj-ea"/>
                <a:cs typeface="+mj-cs"/>
              </a:rPr>
              <a:t>VI. Deadlock and Danger on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Capitol Hill</a:t>
            </a:r>
          </a:p>
        </p:txBody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4D39B3B-39DF-9542-90DF-ED7708B2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388883"/>
            <a:ext cx="6664753" cy="632722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/>
              <a:t>Stormy congressional debate (1850) not over:</a:t>
            </a:r>
          </a:p>
          <a:p>
            <a:pPr lvl="1" eaLnBrk="1" hangingPunct="1"/>
            <a:r>
              <a:rPr lang="en-US" altLang="en-US" sz="2000" dirty="0"/>
              <a:t>North</a:t>
            </a:r>
            <a:r>
              <a:rPr lang="fr-FR" altLang="ja-JP" sz="2000" dirty="0"/>
              <a:t>'</a:t>
            </a:r>
            <a:r>
              <a:rPr lang="en-US" altLang="en-US" sz="2000" dirty="0"/>
              <a:t>s new Young Guard</a:t>
            </a:r>
          </a:p>
          <a:p>
            <a:pPr eaLnBrk="1" hangingPunct="1"/>
            <a:r>
              <a:rPr lang="en-US" altLang="en-US" sz="2000" dirty="0"/>
              <a:t>William H. Seward:</a:t>
            </a:r>
          </a:p>
          <a:p>
            <a:pPr lvl="1" eaLnBrk="1" hangingPunct="1"/>
            <a:r>
              <a:rPr lang="en-US" altLang="en-US" sz="2000" dirty="0"/>
              <a:t>Strong </a:t>
            </a:r>
            <a:r>
              <a:rPr lang="en-US" altLang="en-US" sz="2000" dirty="0" err="1"/>
              <a:t>antislaveryite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Unequivocally against concession</a:t>
            </a:r>
          </a:p>
          <a:p>
            <a:pPr lvl="1" eaLnBrk="1" hangingPunct="1"/>
            <a:r>
              <a:rPr lang="en-US" altLang="en-US" sz="2000" dirty="0"/>
              <a:t>Argued Christian legislators must obey God</a:t>
            </a:r>
            <a:r>
              <a:rPr lang="fr-FR" altLang="ja-JP" sz="2000" dirty="0"/>
              <a:t>'</a:t>
            </a:r>
            <a:r>
              <a:rPr lang="en-US" altLang="en-US" sz="2000" dirty="0"/>
              <a:t>s moral law as well as man</a:t>
            </a:r>
            <a:r>
              <a:rPr lang="fr-FR" altLang="ja-JP" sz="2000" dirty="0"/>
              <a:t>'</a:t>
            </a:r>
            <a:r>
              <a:rPr lang="en-US" altLang="en-US" sz="2000" dirty="0"/>
              <a:t>s mundane law</a:t>
            </a:r>
          </a:p>
          <a:p>
            <a:pPr lvl="1"/>
            <a:r>
              <a:rPr lang="en-US" altLang="en-US" sz="2000" dirty="0"/>
              <a:t>Appealed to exclude slavery in territories with reference to even </a:t>
            </a:r>
            <a:r>
              <a:rPr lang="ja-JP" altLang="en-US" sz="2000"/>
              <a:t>“</a:t>
            </a:r>
            <a:r>
              <a:rPr lang="en-US" altLang="ja-JP" sz="2000" dirty="0"/>
              <a:t>higher law</a:t>
            </a:r>
            <a:r>
              <a:rPr lang="ja-JP" altLang="en-US" sz="2000"/>
              <a:t>”</a:t>
            </a:r>
            <a:r>
              <a:rPr lang="en-US" altLang="ja-JP" sz="2000" dirty="0"/>
              <a:t> than Constitution</a:t>
            </a:r>
          </a:p>
          <a:p>
            <a:pPr lvl="1"/>
            <a:r>
              <a:rPr lang="en-US" altLang="en-US" sz="2000" dirty="0"/>
              <a:t>Appeal may have cost him presidential nomination and presidency in 1860</a:t>
            </a:r>
          </a:p>
          <a:p>
            <a:pPr lvl="1"/>
            <a:r>
              <a:rPr lang="en-US" altLang="en-US" sz="2000" dirty="0"/>
              <a:t>President Taylor bent on vetoing any compromise.</a:t>
            </a:r>
          </a:p>
          <a:p>
            <a:pPr lvl="1"/>
            <a:r>
              <a:rPr lang="en-US" altLang="en-US" sz="2000" dirty="0"/>
              <a:t>Ire aroused by threats of Texas to seize Santa Fe</a:t>
            </a: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52BF3-2A06-D84F-AB34-C1035969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5" y="159574"/>
            <a:ext cx="7766114" cy="125989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ea typeface="+mj-ea"/>
                <a:cs typeface="+mj-cs"/>
              </a:rPr>
              <a:t>VII. Breaking the Congressional Logjam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FD1310C4-B997-D446-B15C-4DC0720E4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789521"/>
            <a:ext cx="3650278" cy="375925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Taylor unknowingly helped cause of concession by dying suddenly.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Vice-President Millard Fillmore took reins: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As presiding officer of Senate, he was impressed with arguments for conciliation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Gladly signed series of compromise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Balancing of interests in </a:t>
            </a:r>
            <a:r>
              <a:rPr lang="en-US" altLang="en-US" sz="2000" b="1" dirty="0"/>
              <a:t>Compromise of 1850</a:t>
            </a:r>
            <a:r>
              <a:rPr lang="en-US" altLang="en-US" sz="2000" dirty="0"/>
              <a:t> was extremely delicate (see Table 18.1).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51B0DD6-D4DB-F349-B338-D37E416DED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9503" y="1894992"/>
            <a:ext cx="7535145" cy="29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63529FE4-E0CE-E742-8870-C0DBC5B9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 altLang="en-US" sz="3300">
                <a:solidFill>
                  <a:schemeClr val="tx2">
                    <a:lumMod val="75000"/>
                  </a:schemeClr>
                </a:solidFill>
              </a:rPr>
              <a:t>VII. Breaking the Congressional</a:t>
            </a:r>
            <a:br>
              <a:rPr lang="en-US" altLang="en-US" sz="330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en-US" sz="3300">
                <a:solidFill>
                  <a:schemeClr val="tx2">
                    <a:lumMod val="75000"/>
                  </a:schemeClr>
                </a:solidFill>
              </a:rPr>
              <a:t>Logjam (cont.)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6F429A5C-8B95-9345-BC8E-1B67E913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147145"/>
            <a:ext cx="6745260" cy="6489629"/>
          </a:xfrm>
        </p:spPr>
        <p:txBody>
          <a:bodyPr anchor="ctr">
            <a:normAutofit/>
          </a:bodyPr>
          <a:lstStyle/>
          <a:p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Heat in Congress:</a:t>
            </a:r>
          </a:p>
          <a:p>
            <a:pPr lvl="1"/>
            <a:r>
              <a:rPr lang="ja-JP" altLang="en-US" sz="200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</a:rPr>
              <a:t>Union savers</a:t>
            </a:r>
            <a:r>
              <a:rPr lang="ja-JP" altLang="en-US" sz="200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</a:rPr>
              <a:t>—Clay, Webster, Douglas—orated across North on behalf of compromise</a:t>
            </a:r>
          </a:p>
          <a:p>
            <a:pPr lvl="1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Southern </a:t>
            </a:r>
            <a:r>
              <a:rPr lang="ja-JP" altLang="en-US" sz="200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</a:rPr>
              <a:t>fire-eaters</a:t>
            </a:r>
            <a:r>
              <a:rPr lang="ja-JP" altLang="en-US" sz="200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</a:rPr>
              <a:t> opposed concession</a:t>
            </a:r>
          </a:p>
          <a:p>
            <a:pPr lvl="1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June 1850, southern extremists met in Nashville:</a:t>
            </a:r>
          </a:p>
          <a:p>
            <a:pPr lvl="2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Took strong position in favor of slavery</a:t>
            </a:r>
          </a:p>
          <a:p>
            <a:pPr lvl="2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Condemned compromise measure</a:t>
            </a:r>
          </a:p>
          <a:p>
            <a:pPr lvl="1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Second Era of Good Feelings dawned:</a:t>
            </a:r>
          </a:p>
          <a:p>
            <a:pPr lvl="2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Talk of secession subsided</a:t>
            </a:r>
          </a:p>
          <a:p>
            <a:pPr lvl="1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Peace-loving people, both North and South, determined that:</a:t>
            </a:r>
          </a:p>
          <a:p>
            <a:pPr lvl="2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Compromises should be </a:t>
            </a:r>
            <a:r>
              <a:rPr lang="ja-JP" altLang="en-US" sz="200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altLang="ja-JP" sz="2000" dirty="0">
                <a:solidFill>
                  <a:schemeClr val="tx2">
                    <a:lumMod val="75000"/>
                  </a:schemeClr>
                </a:solidFill>
              </a:rPr>
              <a:t>finality</a:t>
            </a:r>
            <a:r>
              <a:rPr lang="ja-JP" altLang="en-US" sz="200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altLang="ja-JP" sz="20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Explosive issue of slavery should be buried</a:t>
            </a:r>
          </a:p>
          <a:p>
            <a:endParaRPr lang="en-US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54930BB6-C745-9348-A953-0604FAE5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I. The Popular Sovereignty Panacea</a:t>
            </a:r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5" name="Content Placeholder 2">
            <a:extLst>
              <a:ext uri="{FF2B5EF4-FFF2-40B4-BE49-F238E27FC236}">
                <a16:creationId xmlns:a16="http://schemas.microsoft.com/office/drawing/2014/main" id="{08F3C36B-F6FD-44CA-9404-999A70C11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91479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A17A3E0F-9A14-3B45-9535-A6978A0CA66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4000"/>
            <a:ext cx="8064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>
            <a:extLst>
              <a:ext uri="{FF2B5EF4-FFF2-40B4-BE49-F238E27FC236}">
                <a16:creationId xmlns:a16="http://schemas.microsoft.com/office/drawing/2014/main" id="{D684DD56-3C04-EF46-A69A-4B767D6E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p388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E7F45-2947-D34C-97E7-2D3A8D7C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80" y="173027"/>
            <a:ext cx="6953577" cy="125989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ea typeface="+mj-ea"/>
                <a:cs typeface="+mj-cs"/>
              </a:rPr>
              <a:t>VIII. Balancing the Compromise Scales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B2E61720-F2A3-244B-9D99-3695752DA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80" y="892468"/>
            <a:ext cx="3650278" cy="375925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/>
              <a:t>Who got better deal from 1850 Compromise?</a:t>
            </a:r>
          </a:p>
          <a:p>
            <a:pPr eaLnBrk="1" hangingPunct="1"/>
            <a:r>
              <a:rPr lang="en-US" altLang="en-US" sz="2000" dirty="0"/>
              <a:t>North (see Map 18.3):</a:t>
            </a:r>
          </a:p>
          <a:p>
            <a:pPr lvl="1" eaLnBrk="1" hangingPunct="1"/>
            <a:r>
              <a:rPr lang="en-US" altLang="en-US" sz="2000" dirty="0"/>
              <a:t>California (free state) tipped balance permanently against South</a:t>
            </a:r>
          </a:p>
          <a:p>
            <a:pPr lvl="1" eaLnBrk="1" hangingPunct="1"/>
            <a:r>
              <a:rPr lang="en-US" altLang="en-US" sz="2000" dirty="0"/>
              <a:t>Territories of New Mexico &amp; Utah open to slavery—basis of popular sovereignty</a:t>
            </a:r>
          </a:p>
          <a:p>
            <a:pPr lvl="1" eaLnBrk="1" hangingPunct="1"/>
            <a:r>
              <a:rPr lang="en-US" altLang="en-US" sz="2000" dirty="0"/>
              <a:t>Nature—</a:t>
            </a:r>
            <a:r>
              <a:rPr lang="ja-JP" altLang="en-US" sz="2000"/>
              <a:t>“</a:t>
            </a:r>
            <a:r>
              <a:rPr lang="en-US" altLang="ja-JP" sz="2000" dirty="0"/>
              <a:t>highest law</a:t>
            </a:r>
            <a:r>
              <a:rPr lang="ja-JP" altLang="en-US" sz="2000"/>
              <a:t>”</a:t>
            </a:r>
            <a:r>
              <a:rPr lang="en-US" altLang="ja-JP" sz="2000" dirty="0"/>
              <a:t>—not favor slavery there</a:t>
            </a:r>
            <a:endParaRPr lang="en-US" altLang="en-US" sz="2000" dirty="0"/>
          </a:p>
        </p:txBody>
      </p:sp>
      <p:pic>
        <p:nvPicPr>
          <p:cNvPr id="4" name="Picture 1" descr="Map&#10;&#10;Description automatically generated">
            <a:extLst>
              <a:ext uri="{FF2B5EF4-FFF2-40B4-BE49-F238E27FC236}">
                <a16:creationId xmlns:a16="http://schemas.microsoft.com/office/drawing/2014/main" id="{4720181C-5C21-A943-9EBE-384AA92D02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951" y="892468"/>
            <a:ext cx="7351740" cy="4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277163EF-502A-5045-887C-5976EB29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327578"/>
            <a:ext cx="9712998" cy="1280890"/>
          </a:xfrm>
        </p:spPr>
        <p:txBody>
          <a:bodyPr>
            <a:normAutofit/>
          </a:bodyPr>
          <a:lstStyle/>
          <a:p>
            <a:r>
              <a:rPr lang="en-US" altLang="en-US" dirty="0"/>
              <a:t>VIII. Balancing the Compromise Scales (cont.)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1205" name="Content Placeholder 2">
            <a:extLst>
              <a:ext uri="{FF2B5EF4-FFF2-40B4-BE49-F238E27FC236}">
                <a16:creationId xmlns:a16="http://schemas.microsoft.com/office/drawing/2014/main" id="{8B314B8F-6AFC-4B53-ABE4-8A919623B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029837"/>
              </p:ext>
            </p:extLst>
          </p:nvPr>
        </p:nvGraphicFramePr>
        <p:xfrm>
          <a:off x="1794897" y="1728788"/>
          <a:ext cx="9712998" cy="491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065F8A9-9499-4A44-BDAD-F706130F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8132C2D-AFE4-478D-A86B-81059C205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5BFD52-DD96-4666-8D77-C636870F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CE95C4DA-0637-2F48-8105-4D3814F5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700">
                <a:solidFill>
                  <a:schemeClr val="bg1"/>
                </a:solidFill>
              </a:rPr>
              <a:t>VIII. Balancing the Compromise</a:t>
            </a:r>
            <a:br>
              <a:rPr lang="en-US" altLang="en-US" sz="2700">
                <a:solidFill>
                  <a:schemeClr val="bg1"/>
                </a:solidFill>
              </a:rPr>
            </a:br>
            <a:r>
              <a:rPr lang="en-US" altLang="en-US" sz="2700">
                <a:solidFill>
                  <a:schemeClr val="bg1"/>
                </a:solidFill>
              </a:rPr>
              <a:t>Scales (cont.)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941746C-2C12-4564-8342-A3055D83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3253" name="Content Placeholder 2">
            <a:extLst>
              <a:ext uri="{FF2B5EF4-FFF2-40B4-BE49-F238E27FC236}">
                <a16:creationId xmlns:a16="http://schemas.microsoft.com/office/drawing/2014/main" id="{FE4D2D48-B3D2-4495-A384-360CA6BBB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478232"/>
              </p:ext>
            </p:extLst>
          </p:nvPr>
        </p:nvGraphicFramePr>
        <p:xfrm>
          <a:off x="616444" y="105103"/>
          <a:ext cx="7361704" cy="660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>
            <a:extLst>
              <a:ext uri="{FF2B5EF4-FFF2-40B4-BE49-F238E27FC236}">
                <a16:creationId xmlns:a16="http://schemas.microsoft.com/office/drawing/2014/main" id="{E3D287E4-5DB5-8640-A36C-BDCE6C3B9C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96900"/>
            <a:ext cx="863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2">
            <a:extLst>
              <a:ext uri="{FF2B5EF4-FFF2-40B4-BE49-F238E27FC236}">
                <a16:creationId xmlns:a16="http://schemas.microsoft.com/office/drawing/2014/main" id="{C5A8AA65-B52C-4044-8B81-F8A4DBBF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18-4 p391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id="{605FB74A-58B2-934B-BF75-1D64DB8A39E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04800"/>
            <a:ext cx="86360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>
            <a:extLst>
              <a:ext uri="{FF2B5EF4-FFF2-40B4-BE49-F238E27FC236}">
                <a16:creationId xmlns:a16="http://schemas.microsoft.com/office/drawing/2014/main" id="{EFD178AA-1D31-E947-94B2-D0C84D56F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p390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D2897E7B-1344-664A-9201-D82D25FC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IX. Defeat and Doom for the Whigs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BDDBC400-8410-514C-BDBD-476A849C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938" y="84083"/>
            <a:ext cx="7283673" cy="677391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/>
              <a:t>1852 Democratic nominating convention in Baltimore:</a:t>
            </a:r>
          </a:p>
          <a:p>
            <a:pPr lvl="1" eaLnBrk="1" hangingPunct="1"/>
            <a:r>
              <a:rPr lang="en-US" altLang="en-US" sz="2000" dirty="0"/>
              <a:t>Nominated </a:t>
            </a:r>
            <a:r>
              <a:rPr lang="ja-JP" altLang="en-US" sz="2000"/>
              <a:t>“</a:t>
            </a:r>
            <a:r>
              <a:rPr lang="en-US" altLang="ja-JP" sz="2000" dirty="0"/>
              <a:t>dark horse</a:t>
            </a:r>
            <a:r>
              <a:rPr lang="ja-JP" altLang="en-US" sz="2000"/>
              <a:t>”</a:t>
            </a:r>
            <a:r>
              <a:rPr lang="en-US" altLang="ja-JP" sz="2000" dirty="0"/>
              <a:t>—Franklin Pierce, from New Hampshire</a:t>
            </a:r>
          </a:p>
          <a:p>
            <a:pPr lvl="2" eaLnBrk="1" hangingPunct="1"/>
            <a:r>
              <a:rPr lang="en-US" altLang="en-US" sz="2000" dirty="0"/>
              <a:t>Weak and indecisive figure</a:t>
            </a:r>
          </a:p>
          <a:p>
            <a:pPr lvl="2" eaLnBrk="1" hangingPunct="1"/>
            <a:r>
              <a:rPr lang="en-US" altLang="en-US" sz="2000" dirty="0"/>
              <a:t>War injuries caused him to be known as </a:t>
            </a:r>
            <a:r>
              <a:rPr lang="ja-JP" altLang="en-US" sz="2000"/>
              <a:t>“</a:t>
            </a:r>
            <a:r>
              <a:rPr lang="en-US" altLang="ja-JP" sz="2000" dirty="0"/>
              <a:t>Fainting General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2" eaLnBrk="1" hangingPunct="1"/>
            <a:r>
              <a:rPr lang="en-US" altLang="en-US" sz="2000" dirty="0" err="1"/>
              <a:t>Enemyless</a:t>
            </a:r>
            <a:r>
              <a:rPr lang="en-US" altLang="en-US" sz="2000" dirty="0"/>
              <a:t> because he was inconspicuous</a:t>
            </a:r>
          </a:p>
          <a:p>
            <a:pPr lvl="2" eaLnBrk="1" hangingPunct="1"/>
            <a:r>
              <a:rPr lang="en-US" altLang="en-US" sz="2000" dirty="0"/>
              <a:t>A </a:t>
            </a:r>
            <a:r>
              <a:rPr lang="en-US" altLang="en-US" sz="2000" dirty="0" err="1"/>
              <a:t>prosouthern</a:t>
            </a:r>
            <a:r>
              <a:rPr lang="en-US" altLang="en-US" sz="2000" dirty="0"/>
              <a:t> northerner, he was acceptable to  slavery wing of Democratic Party</a:t>
            </a:r>
          </a:p>
          <a:p>
            <a:pPr lvl="2"/>
            <a:r>
              <a:rPr lang="en-US" altLang="en-US" sz="2000" dirty="0"/>
              <a:t>Platform revived commitment to territorial expansion as pursued by President Polk</a:t>
            </a:r>
          </a:p>
          <a:p>
            <a:pPr lvl="2"/>
            <a:r>
              <a:rPr lang="en-US" altLang="en-US" sz="2000" dirty="0"/>
              <a:t>Emphatically endorsed Compromise of 1850, incl. Fugitive Slave Law</a:t>
            </a:r>
          </a:p>
          <a:p>
            <a:pPr lvl="1"/>
            <a:r>
              <a:rPr lang="en-US" altLang="en-US" sz="2000" dirty="0"/>
              <a:t>Whigs convened in Baltimore:</a:t>
            </a:r>
          </a:p>
          <a:p>
            <a:pPr lvl="2"/>
            <a:r>
              <a:rPr lang="en-US" altLang="en-US" sz="2000" dirty="0"/>
              <a:t>Having won in past with war heroes, they turned to </a:t>
            </a:r>
            <a:r>
              <a:rPr lang="ja-JP" altLang="en-US" sz="2000"/>
              <a:t>“</a:t>
            </a:r>
            <a:r>
              <a:rPr lang="en-US" altLang="ja-JP" sz="2000" dirty="0"/>
              <a:t>Old Fuss and Feathers</a:t>
            </a:r>
            <a:r>
              <a:rPr lang="ja-JP" altLang="en-US" sz="2000"/>
              <a:t>”</a:t>
            </a:r>
            <a:r>
              <a:rPr lang="en-US" altLang="ja-JP" sz="2000" dirty="0"/>
              <a:t> Winfield Scott</a:t>
            </a:r>
          </a:p>
          <a:p>
            <a:pPr lvl="3"/>
            <a:r>
              <a:rPr lang="en-US" altLang="en-US" sz="2000" dirty="0"/>
              <a:t>Ablest American general of his generation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B9DCE083-F680-BD42-91F2-1A86C965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IX. Defeat and Doom for the Whigs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3C7681A4-CDDC-5649-AA65-0DAE742D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1"/>
            <a:ext cx="6798033" cy="6125403"/>
          </a:xfrm>
        </p:spPr>
        <p:txBody>
          <a:bodyPr anchor="ctr">
            <a:normAutofit fontScale="92500" lnSpcReduction="20000"/>
          </a:bodyPr>
          <a:lstStyle/>
          <a:p>
            <a:pPr lvl="1"/>
            <a:r>
              <a:rPr lang="en-US" altLang="en-US" sz="2000" dirty="0"/>
              <a:t>Whig platform praised Compromise of 1850 </a:t>
            </a:r>
          </a:p>
          <a:p>
            <a:pPr lvl="1"/>
            <a:r>
              <a:rPr lang="en-US" altLang="en-US" sz="2000" dirty="0"/>
              <a:t>Campaign degenerated into personal attacks</a:t>
            </a:r>
          </a:p>
          <a:p>
            <a:pPr lvl="1"/>
            <a:r>
              <a:rPr lang="en-US" altLang="en-US" sz="2000" dirty="0"/>
              <a:t>Whig party hopelessly split:</a:t>
            </a:r>
          </a:p>
          <a:p>
            <a:pPr lvl="2"/>
            <a:r>
              <a:rPr lang="en-US" altLang="en-US" sz="2000" dirty="0"/>
              <a:t>Antislavery Whigs in North accepted Scott as nominee but deplored his platform—which endorsed Fugitive Slave Law</a:t>
            </a:r>
          </a:p>
          <a:p>
            <a:pPr lvl="2"/>
            <a:r>
              <a:rPr lang="en-US" altLang="en-US" sz="2000" dirty="0"/>
              <a:t>Southern Whigs doubted Scott</a:t>
            </a:r>
            <a:r>
              <a:rPr lang="fr-FR" altLang="ja-JP" sz="2000" dirty="0"/>
              <a:t>'</a:t>
            </a:r>
            <a:r>
              <a:rPr lang="en-US" altLang="en-US" sz="2000" dirty="0"/>
              <a:t>s loyalty to Compromise of 1850 and Fugitive Slave Law—accepted his platform but rejected candidate</a:t>
            </a:r>
          </a:p>
          <a:p>
            <a:pPr lvl="3"/>
            <a:r>
              <a:rPr lang="en-US" altLang="en-US" sz="2000" dirty="0"/>
              <a:t>General Scott, victorious on battlefield, met defeat at ballot box.</a:t>
            </a:r>
          </a:p>
          <a:p>
            <a:pPr lvl="3"/>
            <a:r>
              <a:rPr lang="en-US" altLang="en-US" sz="2000" dirty="0"/>
              <a:t>Free-soil John Hale took northern Whig votes from Scott</a:t>
            </a:r>
          </a:p>
          <a:p>
            <a:pPr lvl="3"/>
            <a:r>
              <a:rPr lang="en-US" altLang="en-US" sz="2000" dirty="0"/>
              <a:t>Hale took 5% of popular vote</a:t>
            </a:r>
          </a:p>
          <a:p>
            <a:pPr lvl="2"/>
            <a:r>
              <a:rPr lang="en-US" altLang="en-US" sz="2000" dirty="0"/>
              <a:t>Pierce won with 254 electoral vote to 42; </a:t>
            </a:r>
          </a:p>
          <a:p>
            <a:pPr lvl="3"/>
            <a:r>
              <a:rPr lang="en-US" altLang="en-US" sz="2000" dirty="0"/>
              <a:t>Popular count was closer: 1,601,117 to 1,385,453</a:t>
            </a:r>
          </a:p>
          <a:p>
            <a:r>
              <a:rPr lang="en-US" altLang="en-US" sz="2000" dirty="0"/>
              <a:t>Election of 1852</a:t>
            </a:r>
            <a:r>
              <a:rPr lang="fr-FR" altLang="ja-JP" sz="2000" dirty="0"/>
              <a:t>'</a:t>
            </a:r>
            <a:r>
              <a:rPr lang="en-US" altLang="en-US" sz="2000" dirty="0"/>
              <a:t>s frightening significance:</a:t>
            </a:r>
          </a:p>
          <a:p>
            <a:pPr lvl="1"/>
            <a:r>
              <a:rPr lang="en-US" altLang="en-US" sz="2000" dirty="0"/>
              <a:t>Marked effective end of Whig party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81A8E871-FD24-3547-A5D7-83F26E67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IX. Defeat and Doom for the 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Whigs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F1EDA6DB-571B-1D44-A018-C5F398F0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US" altLang="en-US" sz="2400" dirty="0"/>
              <a:t>Whigs</a:t>
            </a:r>
            <a:r>
              <a:rPr lang="fr-FR" altLang="ja-JP" sz="2400" dirty="0"/>
              <a:t>'</a:t>
            </a:r>
            <a:r>
              <a:rPr lang="en-US" altLang="en-US" sz="2400" dirty="0"/>
              <a:t> complete death:</a:t>
            </a:r>
          </a:p>
          <a:p>
            <a:pPr lvl="1"/>
            <a:r>
              <a:rPr lang="en-US" altLang="en-US" sz="2400" dirty="0"/>
              <a:t>Augured eclipse of </a:t>
            </a:r>
            <a:r>
              <a:rPr lang="en-US" altLang="en-US" sz="2400" i="1" dirty="0"/>
              <a:t>national </a:t>
            </a:r>
            <a:r>
              <a:rPr lang="en-US" altLang="en-US" sz="2400" dirty="0"/>
              <a:t>parties and rise of purely </a:t>
            </a:r>
            <a:r>
              <a:rPr lang="en-US" altLang="en-US" sz="2400" i="1" dirty="0"/>
              <a:t>sectional</a:t>
            </a:r>
            <a:r>
              <a:rPr lang="en-US" altLang="en-US" sz="2400" dirty="0"/>
              <a:t> political alignments </a:t>
            </a:r>
          </a:p>
          <a:p>
            <a:pPr lvl="1"/>
            <a:r>
              <a:rPr lang="en-US" altLang="en-US" sz="2400" dirty="0"/>
              <a:t>Won two presidential elections (1840, 1848)  with war heroes</a:t>
            </a:r>
          </a:p>
          <a:p>
            <a:r>
              <a:rPr lang="en-US" altLang="en-US" sz="2400" dirty="0"/>
              <a:t>Greatest contribution was to help uphold ideal of Union through:</a:t>
            </a:r>
          </a:p>
          <a:p>
            <a:pPr lvl="1"/>
            <a:r>
              <a:rPr lang="en-US" altLang="en-US" sz="2400" dirty="0"/>
              <a:t>Electoral strength in South</a:t>
            </a:r>
          </a:p>
          <a:p>
            <a:pPr lvl="1"/>
            <a:r>
              <a:rPr lang="en-US" altLang="en-US" sz="2400" dirty="0"/>
              <a:t>Eloquence of leaders Clay &amp; Webster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8849A-0381-894C-BC16-447E334D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18136"/>
            <a:ext cx="8131550" cy="128089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X. Expansionist Stirrings South of the Border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784F0267-3984-EC46-B55B-A1E29B77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1399026"/>
            <a:ext cx="8131550" cy="5340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700" dirty="0"/>
              <a:t>Spirit of Manifest Destiny revived: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700" dirty="0"/>
              <a:t>A continuous Atlantic-to-Pacific transportation route would effectively sever two Americas (see Map 18.5)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700" dirty="0"/>
              <a:t>British encroachment in area drove governments of United States &amp; New Granada to conclude treaty in 1848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700" dirty="0"/>
              <a:t>Guaranteed American right of transit across isthmus in return for Washington</a:t>
            </a:r>
            <a:r>
              <a:rPr lang="fr-FR" altLang="ja-JP" sz="1700" dirty="0"/>
              <a:t>'</a:t>
            </a:r>
            <a:r>
              <a:rPr lang="en-US" altLang="en-US" sz="1700" dirty="0"/>
              <a:t>s pledge to maintain </a:t>
            </a:r>
            <a:r>
              <a:rPr lang="ja-JP" altLang="en-US" sz="1700"/>
              <a:t>“</a:t>
            </a:r>
            <a:r>
              <a:rPr lang="en-US" altLang="ja-JP" sz="1700" dirty="0"/>
              <a:t>perfect neutrality</a:t>
            </a:r>
            <a:r>
              <a:rPr lang="ja-JP" altLang="en-US" sz="1700"/>
              <a:t>”</a:t>
            </a:r>
            <a:r>
              <a:rPr lang="en-US" altLang="ja-JP" sz="1700" dirty="0"/>
              <a:t> on route—</a:t>
            </a:r>
            <a:r>
              <a:rPr lang="ja-JP" altLang="en-US" sz="1700"/>
              <a:t>“</a:t>
            </a:r>
            <a:r>
              <a:rPr lang="en-US" altLang="ja-JP" sz="1700" dirty="0"/>
              <a:t>free transit of traffic might not be interrupted</a:t>
            </a:r>
            <a:r>
              <a:rPr lang="ja-JP" altLang="en-US" sz="1700"/>
              <a:t>”</a:t>
            </a:r>
            <a:endParaRPr lang="en-US" altLang="ja-JP" sz="1700" dirty="0"/>
          </a:p>
          <a:p>
            <a:pPr>
              <a:lnSpc>
                <a:spcPct val="90000"/>
              </a:lnSpc>
            </a:pPr>
            <a:r>
              <a:rPr lang="en-US" altLang="en-US" sz="1700" dirty="0"/>
              <a:t>Agreement led to: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Theodore Roosevelt</a:t>
            </a:r>
            <a:r>
              <a:rPr lang="fr-FR" altLang="ja-JP" sz="1700" dirty="0"/>
              <a:t>'</a:t>
            </a:r>
            <a:r>
              <a:rPr lang="en-US" altLang="en-US" sz="1700" dirty="0"/>
              <a:t>s assertion of American control of Panama Canal in 1903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Led to construction of first </a:t>
            </a:r>
            <a:r>
              <a:rPr lang="ja-JP" altLang="en-US" sz="1700"/>
              <a:t>“</a:t>
            </a:r>
            <a:r>
              <a:rPr lang="en-US" altLang="ja-JP" sz="1700" dirty="0"/>
              <a:t>transcontinental</a:t>
            </a:r>
            <a:r>
              <a:rPr lang="ja-JP" altLang="en-US" sz="1700"/>
              <a:t>”</a:t>
            </a:r>
            <a:r>
              <a:rPr lang="en-US" altLang="ja-JP" sz="1700" dirty="0"/>
              <a:t> railroad</a:t>
            </a:r>
          </a:p>
          <a:p>
            <a:pPr lvl="1">
              <a:lnSpc>
                <a:spcPct val="90000"/>
              </a:lnSpc>
            </a:pPr>
            <a:r>
              <a:rPr lang="en-US" altLang="en-US" sz="1700" b="1" dirty="0"/>
              <a:t>Clayton-Bulwer Treaty</a:t>
            </a:r>
            <a:r>
              <a:rPr lang="en-US" altLang="en-US" sz="1700" dirty="0"/>
              <a:t> (1850) stipulated neither U.S.A. nor Britain would fortify or seek executive control over any future isthmian waterway 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(later rescinded by Hay-</a:t>
            </a:r>
            <a:r>
              <a:rPr lang="en-US" altLang="en-US" sz="1700" dirty="0" err="1"/>
              <a:t>Pauncefote</a:t>
            </a:r>
            <a:r>
              <a:rPr lang="en-US" altLang="en-US" sz="1700" dirty="0"/>
              <a:t> Treaty of 1910; see Chap 27).</a:t>
            </a:r>
            <a:endParaRPr lang="en-US" altLang="en-US" sz="1700" b="1" dirty="0"/>
          </a:p>
          <a:p>
            <a:pPr>
              <a:lnSpc>
                <a:spcPct val="90000"/>
              </a:lnSpc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657D60EF-8AED-E643-B45F-0DF992CE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altLang="en-US" sz="3000">
                <a:solidFill>
                  <a:schemeClr val="bg1"/>
                </a:solidFill>
              </a:rPr>
              <a:t>I. Popular Sovereignty Panacea (cont.)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AAE31D0-CF40-3E43-8AEA-6BB6AB866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938" y="200025"/>
            <a:ext cx="7881904" cy="644366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altLang="en-US" sz="2000" dirty="0"/>
              <a:t>Politicians liked it because it seemed a comfortable compromise between:</a:t>
            </a:r>
          </a:p>
          <a:p>
            <a:pPr lvl="3"/>
            <a:r>
              <a:rPr lang="en-US" altLang="en-US" sz="2000" dirty="0"/>
              <a:t>Free-</a:t>
            </a:r>
            <a:r>
              <a:rPr lang="en-US" altLang="en-US" sz="2000" dirty="0" err="1"/>
              <a:t>soilers</a:t>
            </a:r>
            <a:r>
              <a:rPr lang="fr-FR" altLang="ja-JP" sz="2000" dirty="0"/>
              <a:t>'</a:t>
            </a:r>
            <a:r>
              <a:rPr lang="en-US" altLang="en-US" sz="2000" dirty="0"/>
              <a:t> bid to ban slavery in territories</a:t>
            </a:r>
          </a:p>
          <a:p>
            <a:pPr lvl="3"/>
            <a:r>
              <a:rPr lang="en-US" altLang="en-US" sz="2000" dirty="0"/>
              <a:t>Southern demands that Congress protect slavery in  territories</a:t>
            </a:r>
          </a:p>
          <a:p>
            <a:pPr lvl="2"/>
            <a:r>
              <a:rPr lang="en-US" altLang="en-US" sz="2000" dirty="0"/>
              <a:t>Popular sovereignty tossed slavery problem to people in various territories</a:t>
            </a:r>
          </a:p>
          <a:p>
            <a:pPr lvl="2"/>
            <a:r>
              <a:rPr lang="en-US" altLang="en-US" sz="2000" dirty="0"/>
              <a:t>Advocates hoped to dissolve slavery from a national issue to a series of local issues</a:t>
            </a:r>
          </a:p>
          <a:p>
            <a:pPr lvl="2"/>
            <a:r>
              <a:rPr lang="en-US" altLang="en-US" sz="2000" dirty="0"/>
              <a:t>Yet, popular sovereignty had one fatal defect:</a:t>
            </a:r>
          </a:p>
          <a:p>
            <a:pPr lvl="3"/>
            <a:r>
              <a:rPr lang="en-US" altLang="en-US" sz="2000" dirty="0"/>
              <a:t>Might spread blight of slavery</a:t>
            </a:r>
          </a:p>
          <a:p>
            <a:r>
              <a:rPr lang="en-US" altLang="en-US" sz="2000" dirty="0"/>
              <a:t>Whigs</a:t>
            </a:r>
          </a:p>
          <a:p>
            <a:pPr lvl="1"/>
            <a:r>
              <a:rPr lang="en-US" altLang="en-US" sz="2000" dirty="0"/>
              <a:t>Nominated Zachary Taylor, </a:t>
            </a:r>
            <a:r>
              <a:rPr lang="ja-JP" altLang="en-US" sz="2000"/>
              <a:t>“</a:t>
            </a:r>
            <a:r>
              <a:rPr lang="en-US" altLang="ja-JP" sz="2000" dirty="0"/>
              <a:t>Hero of Buena Vista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Platform:</a:t>
            </a:r>
          </a:p>
          <a:p>
            <a:pPr lvl="2"/>
            <a:r>
              <a:rPr lang="en-US" altLang="en-US" sz="2000" dirty="0"/>
              <a:t>Dodged all troublesome issues</a:t>
            </a:r>
          </a:p>
          <a:p>
            <a:pPr lvl="2"/>
            <a:r>
              <a:rPr lang="en-US" altLang="en-US" sz="2000" dirty="0"/>
              <a:t>Extolled virtues of their candidate</a:t>
            </a:r>
          </a:p>
          <a:p>
            <a:pPr lvl="2"/>
            <a:r>
              <a:rPr lang="en-US" altLang="en-US" sz="2000" dirty="0"/>
              <a:t>He would not commit himself on issue of slavery</a:t>
            </a:r>
            <a:r>
              <a:rPr lang="fr-FR" altLang="ja-JP" sz="2000" dirty="0"/>
              <a:t>'</a:t>
            </a:r>
            <a:r>
              <a:rPr lang="en-US" altLang="en-US" sz="2000" dirty="0"/>
              <a:t>s extension</a:t>
            </a:r>
          </a:p>
          <a:p>
            <a:pPr lvl="3"/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>
            <a:extLst>
              <a:ext uri="{FF2B5EF4-FFF2-40B4-BE49-F238E27FC236}">
                <a16:creationId xmlns:a16="http://schemas.microsoft.com/office/drawing/2014/main" id="{FF9C92A2-9662-8D46-8DE2-2BBE6E5C7FE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47700"/>
            <a:ext cx="8636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2">
            <a:extLst>
              <a:ext uri="{FF2B5EF4-FFF2-40B4-BE49-F238E27FC236}">
                <a16:creationId xmlns:a16="http://schemas.microsoft.com/office/drawing/2014/main" id="{F4A4C623-1DCC-9047-AF3C-5D129ABFB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18-5 p392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Title 1">
            <a:extLst>
              <a:ext uri="{FF2B5EF4-FFF2-40B4-BE49-F238E27FC236}">
                <a16:creationId xmlns:a16="http://schemas.microsoft.com/office/drawing/2014/main" id="{A52F2C14-20E7-A54C-89D9-936BEA73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XI. The Allure of Asia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983AF9DF-DF44-414F-B0E8-FFD741E5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1"/>
            <a:ext cx="7209197" cy="5968241"/>
          </a:xfrm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Could Americans tap more deeply the supposedly rich markets of Asia?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/>
              <a:t>Opium War</a:t>
            </a:r>
            <a:r>
              <a:rPr lang="en-US" altLang="en-US" sz="2000" dirty="0"/>
              <a:t>—fought by Britain for right to peddle opium in China: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Britain gained free access to five so-called treaty ports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Control of island of Hong Kong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President Tyler dispatched Caleb Cushing to secure comparable concession for United States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Cushing arrived at Macao in early 1844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Treaty of </a:t>
            </a:r>
            <a:r>
              <a:rPr lang="en-US" altLang="en-US" sz="2000" b="1" dirty="0" err="1"/>
              <a:t>Wanghia</a:t>
            </a:r>
            <a:r>
              <a:rPr lang="en-US" altLang="en-US" sz="2000" dirty="0"/>
              <a:t>: first formal diplomatic agreement between U.S. and China on July 3, 1844: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Cushing secured vital commercial rights and privileges from Chinese</a:t>
            </a:r>
          </a:p>
          <a:p>
            <a:pPr lvl="1">
              <a:lnSpc>
                <a:spcPct val="90000"/>
              </a:lnSpc>
            </a:pPr>
            <a:r>
              <a:rPr lang="ja-JP" altLang="en-US" sz="2000"/>
              <a:t>“</a:t>
            </a:r>
            <a:r>
              <a:rPr lang="en-US" altLang="ja-JP" sz="2000" dirty="0"/>
              <a:t>Most favorable rights</a:t>
            </a:r>
            <a:r>
              <a:rPr lang="ja-JP" altLang="en-US" sz="2000"/>
              <a:t>”</a:t>
            </a:r>
            <a:r>
              <a:rPr lang="en-US" altLang="ja-JP" sz="2000" dirty="0"/>
              <a:t> granted to U.S.A.</a:t>
            </a:r>
          </a:p>
          <a:p>
            <a:pPr lvl="1">
              <a:lnSpc>
                <a:spcPct val="90000"/>
              </a:lnSpc>
            </a:pPr>
            <a:r>
              <a:rPr lang="ja-JP" altLang="en-US" sz="2000"/>
              <a:t>“</a:t>
            </a:r>
            <a:r>
              <a:rPr lang="en-US" altLang="ja-JP" sz="2000" dirty="0"/>
              <a:t>Extraterritoriality</a:t>
            </a:r>
            <a:r>
              <a:rPr lang="ja-JP" altLang="en-US" sz="2000"/>
              <a:t>”</a:t>
            </a:r>
            <a:r>
              <a:rPr lang="en-US" altLang="ja-JP" sz="2000" dirty="0"/>
              <a:t>—provided Americans, accused of crimes in China, a trial before American officials, not in Chinese courts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4" name="Title 1">
            <a:extLst>
              <a:ext uri="{FF2B5EF4-FFF2-40B4-BE49-F238E27FC236}">
                <a16:creationId xmlns:a16="http://schemas.microsoft.com/office/drawing/2014/main" id="{20A29A6B-BFA1-104C-82E3-EA507A36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XI. The Allure of Asia</a:t>
            </a:r>
            <a:br>
              <a:rPr lang="en-US" altLang="en-US" sz="3200">
                <a:solidFill>
                  <a:schemeClr val="bg1"/>
                </a:solidFill>
              </a:rPr>
            </a:br>
            <a:r>
              <a:rPr lang="en-US" altLang="en-US" sz="3200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1BB3F7CF-C64F-7A44-83F4-805166336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6268278"/>
          </a:xfrm>
        </p:spPr>
        <p:txBody>
          <a:bodyPr anchor="ctr">
            <a:normAutofit fontScale="92500" lnSpcReduction="20000"/>
          </a:bodyPr>
          <a:lstStyle/>
          <a:p>
            <a:r>
              <a:rPr lang="en-US" altLang="en-US" sz="2000" dirty="0"/>
              <a:t>American trade with China increased</a:t>
            </a:r>
          </a:p>
          <a:p>
            <a:pPr lvl="1"/>
            <a:r>
              <a:rPr lang="en-US" altLang="en-US" sz="2000" dirty="0"/>
              <a:t>Treaty also encouraged arrival of American missionaries; thousands came</a:t>
            </a:r>
          </a:p>
          <a:p>
            <a:pPr lvl="1"/>
            <a:r>
              <a:rPr lang="en-US" altLang="en-US" sz="2000" dirty="0"/>
              <a:t>Success in China prompted U.S. goals for Japan:</a:t>
            </a:r>
          </a:p>
          <a:p>
            <a:pPr lvl="2"/>
            <a:r>
              <a:rPr lang="en-US" altLang="en-US" sz="2000" dirty="0"/>
              <a:t>Japan had earlier withdrawn into cocoon of isolationism for over 200 years</a:t>
            </a:r>
          </a:p>
          <a:p>
            <a:pPr lvl="2"/>
            <a:r>
              <a:rPr lang="en-US" altLang="en-US" sz="2000" dirty="0"/>
              <a:t>Tokugawa Shogunate protected Japan</a:t>
            </a:r>
            <a:r>
              <a:rPr lang="fr-FR" altLang="ja-JP" sz="2000" dirty="0"/>
              <a:t>'</a:t>
            </a:r>
            <a:r>
              <a:rPr lang="en-US" altLang="en-US" sz="2000" dirty="0"/>
              <a:t>s insularity</a:t>
            </a:r>
          </a:p>
          <a:p>
            <a:pPr lvl="2"/>
            <a:r>
              <a:rPr lang="en-US" altLang="en-US" sz="2000" dirty="0"/>
              <a:t>By 1853, Japan ready to emerge from self-imposed quarantine</a:t>
            </a:r>
          </a:p>
          <a:p>
            <a:pPr lvl="2"/>
            <a:r>
              <a:rPr lang="en-US" altLang="en-US" sz="2000" dirty="0"/>
              <a:t>President Fillmore dispatched Commodore Matthew Perry in 1852 for Japan</a:t>
            </a:r>
          </a:p>
          <a:p>
            <a:pPr lvl="2"/>
            <a:r>
              <a:rPr lang="en-US" altLang="en-US" sz="2000" dirty="0"/>
              <a:t>His four smoke-belching </a:t>
            </a:r>
            <a:r>
              <a:rPr lang="ja-JP" altLang="en-US" sz="2000"/>
              <a:t>“</a:t>
            </a:r>
            <a:r>
              <a:rPr lang="en-US" altLang="ja-JP" sz="2000" dirty="0"/>
              <a:t>black ships</a:t>
            </a:r>
            <a:r>
              <a:rPr lang="ja-JP" altLang="en-US" sz="2000"/>
              <a:t>”</a:t>
            </a:r>
            <a:r>
              <a:rPr lang="en-US" altLang="ja-JP" sz="2000" dirty="0"/>
              <a:t> steamed into Edo (later Tokyo Bay) on July 8, 1853</a:t>
            </a:r>
          </a:p>
          <a:p>
            <a:pPr lvl="2"/>
            <a:r>
              <a:rPr lang="en-US" altLang="en-US" sz="2000" dirty="0"/>
              <a:t>Once on shore, Perry requested free trade &amp; friendly relations, then left promising to return next year to receive Japan</a:t>
            </a:r>
            <a:r>
              <a:rPr lang="fr-FR" altLang="ja-JP" sz="2000" dirty="0"/>
              <a:t>'</a:t>
            </a:r>
            <a:r>
              <a:rPr lang="en-US" altLang="en-US" sz="2000" dirty="0"/>
              <a:t>s reply</a:t>
            </a:r>
          </a:p>
          <a:p>
            <a:pPr lvl="2"/>
            <a:r>
              <a:rPr lang="en-US" altLang="en-US" sz="2000" dirty="0"/>
              <a:t>Perry returned in February 1854; persuaded  Japan to sign </a:t>
            </a:r>
            <a:r>
              <a:rPr lang="en-US" altLang="en-US" sz="2000" b="1" dirty="0"/>
              <a:t>Treaty of Kanagawa </a:t>
            </a:r>
            <a:r>
              <a:rPr lang="en-US" altLang="en-US" sz="2000" dirty="0"/>
              <a:t>on March 31, 1854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>
            <a:extLst>
              <a:ext uri="{FF2B5EF4-FFF2-40B4-BE49-F238E27FC236}">
                <a16:creationId xmlns:a16="http://schemas.microsoft.com/office/drawing/2014/main" id="{DEADBDD8-4BAD-A940-AE45-996D3590C0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676400"/>
            <a:ext cx="863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2">
            <a:extLst>
              <a:ext uri="{FF2B5EF4-FFF2-40B4-BE49-F238E27FC236}">
                <a16:creationId xmlns:a16="http://schemas.microsoft.com/office/drawing/2014/main" id="{E094663A-F75C-3C4E-A875-99270833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p394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9720E7-6B0E-174A-AD4E-CE65D40AFAA2}"/>
              </a:ext>
            </a:extLst>
          </p:cNvPr>
          <p:cNvSpPr txBox="1">
            <a:spLocks/>
          </p:cNvSpPr>
          <p:nvPr/>
        </p:nvSpPr>
        <p:spPr>
          <a:xfrm>
            <a:off x="8416925" y="1676400"/>
            <a:ext cx="3611563" cy="37776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Perry cracked open Japan</a:t>
            </a:r>
            <a:r>
              <a:rPr lang="fr-FR" altLang="ja-JP" sz="2000" dirty="0">
                <a:solidFill>
                  <a:srgbClr val="000000"/>
                </a:solidFill>
              </a:rPr>
              <a:t>'</a:t>
            </a:r>
            <a:r>
              <a:rPr lang="en-US" altLang="en-US" sz="2000" dirty="0">
                <a:solidFill>
                  <a:srgbClr val="000000"/>
                </a:solidFill>
              </a:rPr>
              <a:t>s two-century shell of isolation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Less than a decade later,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Meiji Restoration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</a:rPr>
              <a:t> would: 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End Shogunate 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Propel Japan headlong into modern world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Eventually into military crash with United States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00A8FA-6F31-3F42-9742-EBA0F95E164B}"/>
              </a:ext>
            </a:extLst>
          </p:cNvPr>
          <p:cNvSpPr txBox="1">
            <a:spLocks/>
          </p:cNvSpPr>
          <p:nvPr/>
        </p:nvSpPr>
        <p:spPr>
          <a:xfrm>
            <a:off x="1941283" y="235227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XI. The Allure of Asia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D3A2D-177B-F34E-A852-11B376D9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XII. Pacific Railroad Promoters and the Gadsden Purchase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2E6451A7-6D73-DF4A-8A1E-A174E55C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510" y="942108"/>
            <a:ext cx="7342377" cy="4969114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Acute transportation problems another legacy of Mexican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California &amp; Oregon:  8,000 miles west of nation</a:t>
            </a:r>
            <a:r>
              <a:rPr lang="fr-FR" altLang="ja-JP" sz="2000" dirty="0">
                <a:solidFill>
                  <a:schemeClr val="tx2">
                    <a:lumMod val="75000"/>
                  </a:schemeClr>
                </a:solidFill>
              </a:rPr>
              <a:t>'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s capital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Sea routes too long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Travel by wagon slow and dangerous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Feasible land transportation imperative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Transcontinental railroad only real solution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Where to build railroad:  north or south?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James Gadsden, minister to Mexico: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Santa Anna still in power and needed money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Gadsden negotiated 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</a:rPr>
              <a:t>Gadsden Purchase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 in 1853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Ceded more territory to U.S.A. for $10 million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Best route for a southern railroad (see Map 18.6)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In response, Northerners wanted Nebraska organized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>
            <a:extLst>
              <a:ext uri="{FF2B5EF4-FFF2-40B4-BE49-F238E27FC236}">
                <a16:creationId xmlns:a16="http://schemas.microsoft.com/office/drawing/2014/main" id="{E257325E-8993-C34A-A6FD-1DDDCADA3F4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054100"/>
            <a:ext cx="8636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Box 2">
            <a:extLst>
              <a:ext uri="{FF2B5EF4-FFF2-40B4-BE49-F238E27FC236}">
                <a16:creationId xmlns:a16="http://schemas.microsoft.com/office/drawing/2014/main" id="{88ECC4E6-4ADF-3446-8018-3792D3D5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18-6 p395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970" name="Title 1">
            <a:extLst>
              <a:ext uri="{FF2B5EF4-FFF2-40B4-BE49-F238E27FC236}">
                <a16:creationId xmlns:a16="http://schemas.microsoft.com/office/drawing/2014/main" id="{0845B97D-39E3-7D46-8451-F776D2F2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XIII. Douglas</a:t>
            </a:r>
            <a:r>
              <a:rPr lang="fr-FR" altLang="ja-JP"/>
              <a:t>'</a:t>
            </a:r>
            <a:r>
              <a:rPr lang="en-US" altLang="ja-JP"/>
              <a:t>s Kansas-Nebraska Scheme</a:t>
            </a:r>
            <a:endParaRPr lang="en-US" alt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83973" name="Content Placeholder 2">
            <a:extLst>
              <a:ext uri="{FF2B5EF4-FFF2-40B4-BE49-F238E27FC236}">
                <a16:creationId xmlns:a16="http://schemas.microsoft.com/office/drawing/2014/main" id="{5FB4AE9E-9D14-4B29-B026-420C9253E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640653"/>
              </p:ext>
            </p:extLst>
          </p:nvPr>
        </p:nvGraphicFramePr>
        <p:xfrm>
          <a:off x="900113" y="1514475"/>
          <a:ext cx="1091565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>
            <a:extLst>
              <a:ext uri="{FF2B5EF4-FFF2-40B4-BE49-F238E27FC236}">
                <a16:creationId xmlns:a16="http://schemas.microsoft.com/office/drawing/2014/main" id="{DF73B64E-3259-524B-B85C-2C345937328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30200"/>
            <a:ext cx="8636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Box 2">
            <a:extLst>
              <a:ext uri="{FF2B5EF4-FFF2-40B4-BE49-F238E27FC236}">
                <a16:creationId xmlns:a16="http://schemas.microsoft.com/office/drawing/2014/main" id="{15E1E45E-DCE0-9E47-B1B2-1CE3D3F52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18-7 p396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8066" name="Title 1">
            <a:extLst>
              <a:ext uri="{FF2B5EF4-FFF2-40B4-BE49-F238E27FC236}">
                <a16:creationId xmlns:a16="http://schemas.microsoft.com/office/drawing/2014/main" id="{41F167BF-B953-9740-9A2F-7786B7C6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altLang="en-US"/>
              <a:t>XIII. Douglas</a:t>
            </a:r>
            <a:r>
              <a:rPr lang="fr-FR" altLang="ja-JP"/>
              <a:t>'</a:t>
            </a:r>
            <a:r>
              <a:rPr lang="en-US" altLang="en-US"/>
              <a:t>s Kansas-Nebraska Scheme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5B25070-605A-3A46-A67B-520135FD51A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r="27705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069" name="Content Placeholder 2">
            <a:extLst>
              <a:ext uri="{FF2B5EF4-FFF2-40B4-BE49-F238E27FC236}">
                <a16:creationId xmlns:a16="http://schemas.microsoft.com/office/drawing/2014/main" id="{5BEEFE70-4228-4D0C-B830-65BE4A011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5726"/>
              </p:ext>
            </p:extLst>
          </p:nvPr>
        </p:nvGraphicFramePr>
        <p:xfrm>
          <a:off x="6438191" y="2133600"/>
          <a:ext cx="5066419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B73301FF-813F-C046-AFD6-07200830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XIV. Congress Legislates a Civil War</a:t>
            </a:r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2333B82A-2728-464A-8D50-CF4D482D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1"/>
            <a:ext cx="8153400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Kansas-Nebraska Act</a:t>
            </a:r>
            <a:r>
              <a:rPr lang="en-US" altLang="en-US" dirty="0">
                <a:solidFill>
                  <a:srgbClr val="000000"/>
                </a:solidFill>
              </a:rPr>
              <a:t>: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One of most momentous measures to pass Congress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Greased slippery slope to Civil War: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Infuriated antislavery northerners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Future compromise would be much more difficult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Fugitive Slave Law of 1850 became dead letter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Act wrecked two compromises—of 1820 and of 1850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Northern abolitionists and southern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fire-eaters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saw less and less they could live with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Ranks of </a:t>
            </a:r>
            <a:r>
              <a:rPr lang="en-US" altLang="en-US" dirty="0" err="1">
                <a:solidFill>
                  <a:srgbClr val="000000"/>
                </a:solidFill>
              </a:rPr>
              <a:t>antislaveryites</a:t>
            </a:r>
            <a:r>
              <a:rPr lang="en-US" altLang="en-US" dirty="0">
                <a:solidFill>
                  <a:srgbClr val="000000"/>
                </a:solidFill>
              </a:rPr>
              <a:t> gained numerous recruits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Democratic Party shattered by Kansas-Nebraska Act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Most durable offspring of Kansas-Nebraska blunder was new Republican Party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8CF4496E-F755-C448-B290-EE7707B89CE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54000"/>
            <a:ext cx="4787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34941BA3-08C1-4543-839D-2D5B242E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p382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8F5385AE-E98D-CF4A-AC0E-CBC05792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XIV. Congress Legislates a Civil War</a:t>
            </a:r>
          </a:p>
        </p:txBody>
      </p:sp>
      <p:sp>
        <p:nvSpPr>
          <p:cNvPr id="93187" name="Content Placeholder 2">
            <a:extLst>
              <a:ext uri="{FF2B5EF4-FFF2-40B4-BE49-F238E27FC236}">
                <a16:creationId xmlns:a16="http://schemas.microsoft.com/office/drawing/2014/main" id="{6BC9C732-8E23-ED47-9F6C-B5A5AB4F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Republican Party: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Sprang up in Middle West—Wisconsin &amp; Michigan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Gathered dissatisfied elements, including Whigs, Democrats, Free-</a:t>
            </a:r>
            <a:r>
              <a:rPr lang="en-US" altLang="en-US" sz="2000" dirty="0" err="1">
                <a:solidFill>
                  <a:srgbClr val="000000"/>
                </a:solidFill>
              </a:rPr>
              <a:t>Soilers</a:t>
            </a:r>
            <a:r>
              <a:rPr lang="en-US" altLang="en-US" sz="2000" dirty="0">
                <a:solidFill>
                  <a:srgbClr val="000000"/>
                </a:solidFill>
              </a:rPr>
              <a:t>, Know-Nothings, and other foes of Kansas-Nebraska Act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Also included Abraham Lincoln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Grew rapidly, but a sectional party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Not accepted South of Mason-Dixon line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Union in dire peril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1" descr="screenshot_21.jpg">
            <a:extLst>
              <a:ext uri="{FF2B5EF4-FFF2-40B4-BE49-F238E27FC236}">
                <a16:creationId xmlns:a16="http://schemas.microsoft.com/office/drawing/2014/main" id="{E1417AAE-145B-6243-B3E5-6F15FBC75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76401"/>
            <a:ext cx="10227991" cy="438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E54C3D72-ECE7-C843-A125-C1BF5B1D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altLang="en-US" dirty="0"/>
              <a:t>II. Political Triumphs for General</a:t>
            </a:r>
            <a:br>
              <a:rPr lang="en-US" altLang="en-US" dirty="0"/>
            </a:br>
            <a:r>
              <a:rPr lang="en-US" altLang="en-US" dirty="0"/>
              <a:t>Taylor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DF03EFB-5DD1-064D-B483-F9FE6BBB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959" y="314325"/>
            <a:ext cx="7205254" cy="63007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Free </a:t>
            </a:r>
            <a:r>
              <a:rPr lang="en-US" altLang="en-US" sz="2000" b="1" dirty="0"/>
              <a:t>Soil party</a:t>
            </a:r>
            <a:r>
              <a:rPr lang="en-US" altLang="en-US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Organized by ardent antislavery Northerners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Came out for Wilmot Proviso and against slavery in territories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Broadened appeal by advocating: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Federal aid for internal improvement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Free government homesteads for settlers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Attracted industrialists opposed to Polk</a:t>
            </a:r>
            <a:r>
              <a:rPr lang="fr-FR" altLang="ja-JP" sz="2000" dirty="0"/>
              <a:t>'</a:t>
            </a:r>
            <a:r>
              <a:rPr lang="en-US" altLang="en-US" sz="2000" dirty="0"/>
              <a:t>s reduction of protective tariffs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Appealed to Democrats resentful of Polk</a:t>
            </a:r>
            <a:r>
              <a:rPr lang="fr-FR" altLang="ja-JP" sz="2000" dirty="0"/>
              <a:t>'</a:t>
            </a:r>
            <a:r>
              <a:rPr lang="en-US" altLang="en-US" sz="2000" dirty="0"/>
              <a:t>s settling for part of Oregon, while insisting on all of Texas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Harbored many northerners whose hatred was not directed at slavery as much as at African Americans: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/>
              <a:t>Gagged at prospect of sharing new territories with blacks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Contained some </a:t>
            </a:r>
            <a:r>
              <a:rPr lang="ja-JP" altLang="en-US" sz="2000"/>
              <a:t>“</a:t>
            </a:r>
            <a:r>
              <a:rPr lang="en-US" altLang="ja-JP" sz="2000" dirty="0"/>
              <a:t>Conscience Whigs</a:t>
            </a:r>
            <a:r>
              <a:rPr lang="ja-JP" altLang="en-US" sz="2000"/>
              <a:t>”</a:t>
            </a:r>
            <a:r>
              <a:rPr lang="en-US" altLang="ja-JP" sz="2000" dirty="0"/>
              <a:t> who condemned slavery on moral grounds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Free </a:t>
            </a:r>
            <a:r>
              <a:rPr lang="en-US" altLang="en-US" sz="2000" dirty="0" err="1"/>
              <a:t>soilers</a:t>
            </a:r>
            <a:r>
              <a:rPr lang="en-US" altLang="en-US" sz="2000" dirty="0"/>
              <a:t> chose Van Buren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C46896D8-DB07-6B43-BDD7-D77D21EB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462" y="845559"/>
            <a:ext cx="3012216" cy="4851349"/>
          </a:xfrm>
        </p:spPr>
        <p:txBody>
          <a:bodyPr>
            <a:normAutofit/>
          </a:bodyPr>
          <a:lstStyle/>
          <a:p>
            <a:r>
              <a:rPr lang="en-US" altLang="en-US"/>
              <a:t>II. Political Triumphs for General</a:t>
            </a:r>
            <a:br>
              <a:rPr lang="en-US" altLang="en-US"/>
            </a:br>
            <a:r>
              <a:rPr lang="en-US" altLang="en-US"/>
              <a:t>Taylor (cont.)</a:t>
            </a:r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2704879-9DED-0D45-962F-035F6D24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722" y="202621"/>
            <a:ext cx="6972477" cy="6355833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Free-</a:t>
            </a:r>
            <a:r>
              <a:rPr lang="en-US" altLang="en-US" sz="2000" dirty="0" err="1"/>
              <a:t>Soilers</a:t>
            </a:r>
            <a:r>
              <a:rPr lang="fr-FR" altLang="ja-JP" sz="2000" dirty="0"/>
              <a:t>'</a:t>
            </a:r>
            <a:r>
              <a:rPr lang="en-US" altLang="en-US" sz="2000" dirty="0"/>
              <a:t> party platform:</a:t>
            </a:r>
          </a:p>
          <a:p>
            <a:pPr lvl="2"/>
            <a:r>
              <a:rPr lang="en-US" altLang="en-US" sz="2000" dirty="0"/>
              <a:t>Condemned slavery not so much for enslaving blacks but for destroying chances of free whites to rise up from wage-earning dependence to self-employment</a:t>
            </a:r>
          </a:p>
          <a:p>
            <a:pPr lvl="2"/>
            <a:r>
              <a:rPr lang="en-US" altLang="en-US" sz="2000" dirty="0"/>
              <a:t>Argued that only with free soil in West could American commitment to upward mobility continue to flourish</a:t>
            </a:r>
          </a:p>
          <a:p>
            <a:pPr lvl="2"/>
            <a:r>
              <a:rPr lang="en-US" altLang="en-US" sz="2000" dirty="0"/>
              <a:t>First party organized around issue of slavery and confined to single section</a:t>
            </a:r>
          </a:p>
          <a:p>
            <a:pPr lvl="2"/>
            <a:r>
              <a:rPr lang="en-US" altLang="en-US" sz="2000" dirty="0"/>
              <a:t>Foreshadowed emergence of Republicans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Taylor</a:t>
            </a:r>
            <a:r>
              <a:rPr lang="fr-FR" altLang="ja-JP" sz="2000" dirty="0">
                <a:solidFill>
                  <a:srgbClr val="000000"/>
                </a:solidFill>
              </a:rPr>
              <a:t>'</a:t>
            </a:r>
            <a:r>
              <a:rPr lang="en-US" altLang="en-US" sz="2000" dirty="0">
                <a:solidFill>
                  <a:srgbClr val="000000"/>
                </a:solidFill>
              </a:rPr>
              <a:t>s wartime popularity: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1,360,967 popular and 163 electoral votes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Cass: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1,222,342 popular and 127 electoral votes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Van Buren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291,263 ballots and diverted Democratic strength from Cass in critical state of New York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362" name="Title 1">
            <a:extLst>
              <a:ext uri="{FF2B5EF4-FFF2-40B4-BE49-F238E27FC236}">
                <a16:creationId xmlns:a16="http://schemas.microsoft.com/office/drawing/2014/main" id="{C69E7F5D-BCBD-B14D-89AA-D8020F74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III. </a:t>
            </a:r>
            <a:r>
              <a:rPr lang="en-US" altLang="ja-JP"/>
              <a:t>“Californy Gold”</a:t>
            </a:r>
            <a:endParaRPr lang="en-US" alt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1" descr="Map&#10;&#10;Description automatically generated">
            <a:extLst>
              <a:ext uri="{FF2B5EF4-FFF2-40B4-BE49-F238E27FC236}">
                <a16:creationId xmlns:a16="http://schemas.microsoft.com/office/drawing/2014/main" id="{A20D6218-CCD5-3D47-845D-5A2A064F1A8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r="4117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EAE327D-1636-324C-9373-D13C9250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210" y="1415216"/>
            <a:ext cx="5635598" cy="377762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Discovery of gold near Sutter</a:t>
            </a:r>
            <a:r>
              <a:rPr lang="fr-FR" altLang="ja-JP" sz="2400" dirty="0"/>
              <a:t>'</a:t>
            </a:r>
            <a:r>
              <a:rPr lang="en-US" altLang="en-US" sz="2400" dirty="0"/>
              <a:t>s Mill, California, early in 1848:</a:t>
            </a:r>
          </a:p>
          <a:p>
            <a:pPr lvl="1" eaLnBrk="1" hangingPunct="1"/>
            <a:r>
              <a:rPr lang="en-US" altLang="en-US" sz="2400" dirty="0"/>
              <a:t>Most reliable profits made by those who mined the miners:</a:t>
            </a:r>
          </a:p>
          <a:p>
            <a:pPr lvl="2" eaLnBrk="1" hangingPunct="1"/>
            <a:r>
              <a:rPr lang="en-US" altLang="en-US" sz="2400" dirty="0"/>
              <a:t>Charged outrageous rates for laundry &amp; other services</a:t>
            </a:r>
          </a:p>
          <a:p>
            <a:pPr lvl="1" eaLnBrk="1" hangingPunct="1"/>
            <a:r>
              <a:rPr lang="ja-JP" altLang="en-US" sz="2400"/>
              <a:t>“</a:t>
            </a:r>
            <a:r>
              <a:rPr lang="en-US" altLang="ja-JP" sz="2400" dirty="0"/>
              <a:t>Forty-niners</a:t>
            </a:r>
            <a:r>
              <a:rPr lang="ja-JP" altLang="en-US" sz="2400"/>
              <a:t>”</a:t>
            </a:r>
            <a:r>
              <a:rPr lang="en-US" altLang="ja-JP" sz="2400" dirty="0"/>
              <a:t> chased dream of gold, most notably to Australia in 1851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2878FA06-E8E8-354C-99EF-23222FBABF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4000"/>
            <a:ext cx="8293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E816E77B-D744-2A4B-A4C1-10C80750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p384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5D51FE4E-5171-D34F-AC51-A4C0016F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altLang="en-US" dirty="0"/>
              <a:t>III. </a:t>
            </a:r>
            <a:r>
              <a:rPr lang="ja-JP" altLang="en-US"/>
              <a:t>“</a:t>
            </a:r>
            <a:r>
              <a:rPr lang="en-US" altLang="ja-JP" dirty="0" err="1"/>
              <a:t>Californy</a:t>
            </a:r>
            <a:r>
              <a:rPr lang="en-US" altLang="ja-JP" dirty="0"/>
              <a:t> Gold</a:t>
            </a:r>
            <a:r>
              <a:rPr lang="ja-JP" altLang="en-US"/>
              <a:t>”</a:t>
            </a:r>
            <a:endParaRPr lang="en-US" altLang="en-US" dirty="0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D62C71B-4237-E44C-8A50-542626C0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altLang="en-US" b="1" dirty="0"/>
              <a:t>California gold rush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Attracted tens of thousands of people</a:t>
            </a:r>
          </a:p>
          <a:p>
            <a:pPr lvl="1"/>
            <a:r>
              <a:rPr lang="en-US" altLang="en-US" dirty="0"/>
              <a:t>High proportion of newcomers were lawless men, accompanied or followed by </a:t>
            </a:r>
            <a:r>
              <a:rPr lang="en-US" altLang="en-US" dirty="0" err="1"/>
              <a:t>virtueless</a:t>
            </a:r>
            <a:r>
              <a:rPr lang="en-US" altLang="en-US" dirty="0"/>
              <a:t> women</a:t>
            </a:r>
          </a:p>
          <a:p>
            <a:pPr lvl="1"/>
            <a:r>
              <a:rPr lang="en-US" altLang="en-US" dirty="0"/>
              <a:t>Crime inevitably resulted</a:t>
            </a:r>
          </a:p>
          <a:p>
            <a:pPr lvl="1"/>
            <a:r>
              <a:rPr lang="en-US" altLang="en-US" dirty="0"/>
              <a:t>Robbery, claim jumping, &amp; murder most commonplace</a:t>
            </a:r>
          </a:p>
          <a:p>
            <a:r>
              <a:rPr lang="en-US" altLang="en-US" dirty="0"/>
              <a:t>Majority of Californians were decent, law-abiding citizens; needed protection:</a:t>
            </a:r>
          </a:p>
          <a:p>
            <a:pPr lvl="1"/>
            <a:r>
              <a:rPr lang="en-US" altLang="en-US" dirty="0"/>
              <a:t>Struggled to erect adequate state government</a:t>
            </a:r>
          </a:p>
          <a:p>
            <a:pPr lvl="2"/>
            <a:r>
              <a:rPr lang="en-US" altLang="en-US" dirty="0"/>
              <a:t>Encouraged by President Taylor, they drafted a constitution in 1849 that excluded slavery</a:t>
            </a:r>
          </a:p>
          <a:p>
            <a:pPr lvl="2"/>
            <a:r>
              <a:rPr lang="en-US" altLang="en-US" dirty="0"/>
              <a:t>Then appealed to Congress for admission, bypassing usual territorial stage</a:t>
            </a:r>
          </a:p>
          <a:p>
            <a:pPr lvl="2"/>
            <a:r>
              <a:rPr lang="en-US" altLang="en-US" dirty="0"/>
              <a:t>Would California be straw that broke back of the Union?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{45FDBD81-E5AE-CE47-8667-E3CA4BDDFB7A}tf10001069</Template>
  <TotalTime>73</TotalTime>
  <Words>3303</Words>
  <Application>Microsoft Macintosh PowerPoint</Application>
  <PresentationFormat>Widescreen</PresentationFormat>
  <Paragraphs>406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Symbol</vt:lpstr>
      <vt:lpstr>Wingdings 3</vt:lpstr>
      <vt:lpstr>Wisp</vt:lpstr>
      <vt:lpstr>Growing Sectionalism</vt:lpstr>
      <vt:lpstr>I. The Popular Sovereignty Panacea</vt:lpstr>
      <vt:lpstr>I. Popular Sovereignty Panacea (cont.)</vt:lpstr>
      <vt:lpstr>PowerPoint Presentation</vt:lpstr>
      <vt:lpstr>II. Political Triumphs for General Taylor</vt:lpstr>
      <vt:lpstr>II. Political Triumphs for General Taylor (cont.)</vt:lpstr>
      <vt:lpstr>III. “Californy Gold”</vt:lpstr>
      <vt:lpstr>PowerPoint Presentation</vt:lpstr>
      <vt:lpstr>III. “Californy Gold”</vt:lpstr>
      <vt:lpstr>IV. Sectional Balance and the Underground Railroad</vt:lpstr>
      <vt:lpstr>IV. Sectional Balance and the Underground Railroad (cont.)</vt:lpstr>
      <vt:lpstr>PowerPoint Presentation</vt:lpstr>
      <vt:lpstr>IV. Sectional Balance and the Underground Railroad (cont.)</vt:lpstr>
      <vt:lpstr>PowerPoint Presentation</vt:lpstr>
      <vt:lpstr>V. Twilight of the Senatorial Giants</vt:lpstr>
      <vt:lpstr>V. Twilight of the Senatorial Giants (cont.)</vt:lpstr>
      <vt:lpstr>VI. Deadlock and Danger on  Capitol Hill</vt:lpstr>
      <vt:lpstr>VII. Breaking the Congressional Logjam</vt:lpstr>
      <vt:lpstr>VII. Breaking the Congressional Logjam (cont.)</vt:lpstr>
      <vt:lpstr>PowerPoint Presentation</vt:lpstr>
      <vt:lpstr>VIII. Balancing the Compromise Scales</vt:lpstr>
      <vt:lpstr>VIII. Balancing the Compromise Scales (cont.)</vt:lpstr>
      <vt:lpstr>VIII. Balancing the Compromise Scales (cont.)</vt:lpstr>
      <vt:lpstr>PowerPoint Presentation</vt:lpstr>
      <vt:lpstr>PowerPoint Presentation</vt:lpstr>
      <vt:lpstr>IX. Defeat and Doom for the Whigs</vt:lpstr>
      <vt:lpstr>IX. Defeat and Doom for the Whigs</vt:lpstr>
      <vt:lpstr>IX. Defeat and Doom for the  Whigs</vt:lpstr>
      <vt:lpstr>X. Expansionist Stirrings South of the Border</vt:lpstr>
      <vt:lpstr>PowerPoint Presentation</vt:lpstr>
      <vt:lpstr>XI. The Allure of Asia</vt:lpstr>
      <vt:lpstr>XI. The Allure of Asia (cont.)</vt:lpstr>
      <vt:lpstr>PowerPoint Presentation</vt:lpstr>
      <vt:lpstr>XII. Pacific Railroad Promoters and the Gadsden Purchase</vt:lpstr>
      <vt:lpstr>PowerPoint Presentation</vt:lpstr>
      <vt:lpstr>XIII. Douglas's Kansas-Nebraska Scheme</vt:lpstr>
      <vt:lpstr>PowerPoint Presentation</vt:lpstr>
      <vt:lpstr>XIII. Douglas's Kansas-Nebraska Scheme</vt:lpstr>
      <vt:lpstr>XIV. Congress Legislates a Civil War</vt:lpstr>
      <vt:lpstr>XIV. Congress Legislates a Civil War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Sectionalism</dc:title>
  <dc:creator>Anthony Knox</dc:creator>
  <cp:lastModifiedBy>Anthony Knox</cp:lastModifiedBy>
  <cp:revision>2</cp:revision>
  <dcterms:created xsi:type="dcterms:W3CDTF">2021-11-21T09:24:53Z</dcterms:created>
  <dcterms:modified xsi:type="dcterms:W3CDTF">2021-11-21T10:38:28Z</dcterms:modified>
</cp:coreProperties>
</file>