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Default Extension="rels" ContentType="application/vnd.openxmlformats-package.relationships+xml"/>
  <Override PartName="/ppt/slides/slide5.xml" ContentType="application/vnd.openxmlformats-officedocument.presentationml.slide+xml"/>
  <Override PartName="/ppt/slides/slide38.xml" ContentType="application/vnd.openxmlformats-officedocument.presentationml.slide+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3"/>
  </p:notesMasterIdLst>
  <p:sldIdLst>
    <p:sldId id="260" r:id="rId2"/>
    <p:sldId id="395" r:id="rId3"/>
    <p:sldId id="472" r:id="rId4"/>
    <p:sldId id="679" r:id="rId5"/>
    <p:sldId id="678" r:id="rId6"/>
    <p:sldId id="680" r:id="rId7"/>
    <p:sldId id="681" r:id="rId8"/>
    <p:sldId id="682" r:id="rId9"/>
    <p:sldId id="705" r:id="rId10"/>
    <p:sldId id="696" r:id="rId11"/>
    <p:sldId id="683" r:id="rId12"/>
    <p:sldId id="699" r:id="rId13"/>
    <p:sldId id="697" r:id="rId14"/>
    <p:sldId id="700" r:id="rId15"/>
    <p:sldId id="698" r:id="rId16"/>
    <p:sldId id="702" r:id="rId17"/>
    <p:sldId id="701" r:id="rId18"/>
    <p:sldId id="704" r:id="rId19"/>
    <p:sldId id="703" r:id="rId20"/>
    <p:sldId id="665" r:id="rId21"/>
    <p:sldId id="711" r:id="rId22"/>
    <p:sldId id="671" r:id="rId23"/>
    <p:sldId id="710" r:id="rId24"/>
    <p:sldId id="713" r:id="rId25"/>
    <p:sldId id="721" r:id="rId26"/>
    <p:sldId id="714" r:id="rId27"/>
    <p:sldId id="715" r:id="rId28"/>
    <p:sldId id="716" r:id="rId29"/>
    <p:sldId id="717" r:id="rId30"/>
    <p:sldId id="718" r:id="rId31"/>
    <p:sldId id="676" r:id="rId32"/>
    <p:sldId id="719" r:id="rId33"/>
    <p:sldId id="720" r:id="rId34"/>
    <p:sldId id="666" r:id="rId35"/>
    <p:sldId id="667" r:id="rId36"/>
    <p:sldId id="722" r:id="rId37"/>
    <p:sldId id="674" r:id="rId38"/>
    <p:sldId id="669" r:id="rId39"/>
    <p:sldId id="723" r:id="rId40"/>
    <p:sldId id="724" r:id="rId41"/>
    <p:sldId id="263"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p="http://schemas.openxmlformats.org/presentationml/2006/main" xmlns:r="http://schemas.openxmlformats.org/officeDocument/2006/relationships" xmlns:a="http://schemas.openxmlformats.org/drawingml/2006/main" xmlns="">
        <p14:section name="Default Section" id="{4EF53345-1A6E-7045-BD3D-5021CEFB7936}">
          <p14:sldIdLst>
            <p14:sldId id="260"/>
            <p14:sldId id="395"/>
            <p14:sldId id="472"/>
            <p14:sldId id="679"/>
            <p14:sldId id="678"/>
            <p14:sldId id="680"/>
            <p14:sldId id="681"/>
            <p14:sldId id="682"/>
            <p14:sldId id="705"/>
            <p14:sldId id="696"/>
            <p14:sldId id="683"/>
            <p14:sldId id="699"/>
            <p14:sldId id="697"/>
            <p14:sldId id="700"/>
            <p14:sldId id="698"/>
            <p14:sldId id="702"/>
            <p14:sldId id="701"/>
            <p14:sldId id="704"/>
            <p14:sldId id="703"/>
            <p14:sldId id="665"/>
            <p14:sldId id="711"/>
            <p14:sldId id="671"/>
            <p14:sldId id="710"/>
            <p14:sldId id="713"/>
            <p14:sldId id="721"/>
            <p14:sldId id="714"/>
            <p14:sldId id="715"/>
            <p14:sldId id="716"/>
            <p14:sldId id="717"/>
            <p14:sldId id="718"/>
            <p14:sldId id="676"/>
            <p14:sldId id="719"/>
            <p14:sldId id="720"/>
            <p14:sldId id="666"/>
            <p14:sldId id="667"/>
            <p14:sldId id="722"/>
            <p14:sldId id="674"/>
            <p14:sldId id="669"/>
            <p14:sldId id="723"/>
            <p14:sldId id="724"/>
            <p14:sldId id="263"/>
          </p14:sldIdLst>
        </p14:section>
      </p14:section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FEB4B5"/>
    <a:srgbClr val="FF6666"/>
    <a:srgbClr val="FFFFAF"/>
    <a:srgbClr val="C6BF60"/>
    <a:srgbClr val="FFF400"/>
    <a:srgbClr val="F09CA0"/>
    <a:srgbClr val="B6DCC6"/>
    <a:srgbClr val="EAEAEA"/>
    <a:srgbClr val="EEEEEE"/>
    <a:srgbClr val="CC3300"/>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p:restoredLeft sz="22194" autoAdjust="0"/>
    <p:restoredTop sz="98723" autoAdjust="0"/>
  </p:normalViewPr>
  <p:slideViewPr>
    <p:cSldViewPr snapToGrid="0" snapToObjects="1" showGuides="1">
      <p:cViewPr>
        <p:scale>
          <a:sx n="100" d="100"/>
          <a:sy n="100" d="100"/>
        </p:scale>
        <p:origin x="-312" y="-272"/>
      </p:cViewPr>
      <p:guideLst>
        <p:guide orient="horz" pos="2934"/>
        <p:guide pos="2377"/>
      </p:guideLst>
    </p:cSldViewPr>
  </p:slideViewPr>
  <p:notesTextViewPr>
    <p:cViewPr>
      <p:scale>
        <a:sx n="100" d="100"/>
        <a:sy n="100" d="100"/>
      </p:scale>
      <p:origin x="0" y="0"/>
    </p:cViewPr>
  </p:notesTextViewPr>
  <p:sorterViewPr>
    <p:cViewPr>
      <p:scale>
        <a:sx n="66" d="100"/>
        <a:sy n="66" d="100"/>
      </p:scale>
      <p:origin x="0" y="288"/>
    </p:cViewPr>
  </p:sorter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313807-ED68-354E-B2A7-93262C600EB5}" type="datetimeFigureOut">
              <a:rPr lang="en-US" smtClean="0"/>
              <a:pPr/>
              <a:t>1/16/17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669C55-1A15-554C-B13A-F7A4EBB5AD2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16238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of fragmented DNA is placed in one of the wells on the gel. </a:t>
            </a:r>
          </a:p>
          <a:p>
            <a:r>
              <a:rPr lang="en-US" dirty="0"/>
              <a:t>An electrical current is passed across the gel. </a:t>
            </a:r>
          </a:p>
          <a:p>
            <a:r>
              <a:rPr lang="en-US" dirty="0"/>
              <a:t>Fragment separation is based on charge and size. </a:t>
            </a:r>
          </a:p>
          <a:p>
            <a:r>
              <a:rPr lang="en-US" dirty="0"/>
              <a:t>Large fragments move slowly. </a:t>
            </a:r>
          </a:p>
          <a:p>
            <a:r>
              <a:rPr lang="en-US" dirty="0"/>
              <a:t>Stained</a:t>
            </a:r>
          </a:p>
          <a:p>
            <a:r>
              <a:rPr lang="en-US" dirty="0"/>
              <a:t>Negative fragments are moved to the right.</a:t>
            </a:r>
          </a:p>
        </p:txBody>
      </p:sp>
      <p:sp>
        <p:nvSpPr>
          <p:cNvPr id="4" name="Slide Number Placeholder 3"/>
          <p:cNvSpPr>
            <a:spLocks noGrp="1"/>
          </p:cNvSpPr>
          <p:nvPr>
            <p:ph type="sldNum" sz="quarter" idx="10"/>
          </p:nvPr>
        </p:nvSpPr>
        <p:spPr/>
        <p:txBody>
          <a:bodyPr/>
          <a:lstStyle/>
          <a:p>
            <a:fld id="{DAA3B243-34B8-4773-B3C5-846FB9B9919A}"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4521410"/>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A3B243-34B8-4773-B3C5-846FB9B9919A}" type="slidenum">
              <a:rPr lang="en-US" smtClean="0"/>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4526728"/>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A3B243-34B8-4773-B3C5-846FB9B9919A}" type="slidenum">
              <a:rPr lang="en-US" smtClean="0"/>
              <a:pPr/>
              <a:t>39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4526728"/>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A3B243-34B8-4773-B3C5-846FB9B9919A}" type="slidenum">
              <a:rPr lang="en-US" smtClean="0"/>
              <a:pPr/>
              <a:t>40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4526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31774" y="1676400"/>
            <a:ext cx="8744301" cy="1228725"/>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hasCustomPrompt="1"/>
          </p:nvPr>
        </p:nvSpPr>
        <p:spPr>
          <a:xfrm>
            <a:off x="231775" y="3159125"/>
            <a:ext cx="8744300" cy="1889125"/>
          </a:xfrm>
        </p:spPr>
        <p:txBody>
          <a:bodyPr>
            <a:normAutofit/>
          </a:bodyPr>
          <a:lstStyle>
            <a:lvl1pPr marL="0" indent="0" algn="ctr" defTabSz="457200" rtl="0" eaLnBrk="1" latinLnBrk="0" hangingPunct="1">
              <a:spcBef>
                <a:spcPct val="20000"/>
              </a:spcBef>
              <a:buFont typeface="Arial"/>
              <a:buNone/>
              <a:defRPr lang="en-US" sz="2000" kern="1200" dirty="0">
                <a:solidFill>
                  <a:schemeClr val="tx1">
                    <a:tint val="75000"/>
                  </a:schemeClr>
                </a:solidFill>
                <a:latin typeface="+mn-lt"/>
                <a:ea typeface="+mn-ea"/>
                <a:cs typeface="+mn-cs"/>
              </a:defRPr>
            </a:lvl1pPr>
          </a:lstStyle>
          <a:p>
            <a:r>
              <a:rPr lang="en-US" dirty="0" smtClean="0"/>
              <a:t>Click to edit Master subtitle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7749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1311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630649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0" y="1167607"/>
            <a:ext cx="4497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0" y="1807368"/>
            <a:ext cx="4497388"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67607"/>
            <a:ext cx="4498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07368"/>
            <a:ext cx="4498975"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90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466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622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65513" cy="13017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0"/>
            <a:ext cx="556895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0" y="1435100"/>
            <a:ext cx="3465513" cy="542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983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5443538"/>
            <a:ext cx="91440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9144000" cy="54435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0" y="6010276"/>
            <a:ext cx="9144000" cy="8477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620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7AF9090-F84A-48FB-B642-DA1100983B61}" type="datetime1">
              <a:rPr lang="en-US" smtClean="0"/>
              <a:pPr/>
              <a:t>1/16/17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4.3 Theoretical Genetics</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01F8517-D10D-4A6D-B340-DDCAF287BDC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8747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763"/>
            <a:ext cx="9144000" cy="1143000"/>
          </a:xfrm>
          <a:prstGeom prst="rect">
            <a:avLst/>
          </a:prstGeom>
          <a:solidFill>
            <a:srgbClr val="B9CDE5">
              <a:alpha val="78000"/>
            </a:srgbClr>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0" y="1166018"/>
            <a:ext cx="9144000" cy="5691982"/>
          </a:xfrm>
          <a:prstGeom prst="rect">
            <a:avLst/>
          </a:prstGeom>
          <a:solidFill>
            <a:srgbClr val="B9CDE5">
              <a:alpha val="78000"/>
            </a:srgbClr>
          </a:solid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3578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ioknowledgy.weebly.com/" TargetMode="External"/><Relationship Id="rId4" Type="http://schemas.openxmlformats.org/officeDocument/2006/relationships/hyperlink" Target="http://www.nature.com/nature/journal/v414/n6859/images/414129ac.2.jpg"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 Id="rId3" Type="http://schemas.openxmlformats.org/officeDocument/2006/relationships/hyperlink" Target="http://www.slideshare.net/gurustip/genetic-engineering-and-biotechnology-presentatio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 Id="rId3" Type="http://schemas.openxmlformats.org/officeDocument/2006/relationships/hyperlink" Target="http://www.slideshare.net/gurustip/genetic-engineering-and-biotechnology-presentatio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slideshare.net/gurustip/genetic-engineering-and-biotechnology-presentation" TargetMode="Externa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slideshare.net/gurustip/genetic-engineering-and-biotechnology-presentation" TargetMode="Externa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slideshare.net/gurustip/genetic-engineering-and-biotechnology-presentation" TargetMode="Externa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slideshare.net/gurustip/genetic-engineering-and-biotechnology-presentation" TargetMode="Externa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slideshare.net/gurustip/genetic-engineering-and-biotechnology-presentation" TargetMode="Externa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slideshare.net/gurustip/genetic-engineering-and-biotechnology-presentation" TargetMode="Externa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slideshare.net/gurustip/genetic-engineering-and-biotechnology-presentation" TargetMode="Externa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slideshare.net/gurustip/genetic-engineering-and-biotechnology-presentation" TargetMode="Externa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hyperlink" Target="http://i-biology.net/" TargetMode="External"/><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hyperlink" Target="http://www.abpischools.org.uk/res/coResourceImport/modules/hormones/en-flash/geneticeng.cf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hyperlink" Target="https://commons.wikimedia.org/wiki/File:ARS_Ohio_processing_tomato.jpg" TargetMode="External"/><Relationship Id="rId6" Type="http://schemas.openxmlformats.org/officeDocument/2006/relationships/hyperlink" Target="https://commons.wikimedia.org/wiki/File:Golden_Rice.jpg" TargetMode="External"/><Relationship Id="rId7" Type="http://schemas.openxmlformats.org/officeDocument/2006/relationships/image" Target="../media/image20.png"/><Relationship Id="rId8" Type="http://schemas.openxmlformats.org/officeDocument/2006/relationships/hyperlink" Target="https://en.wikipedia.org/wiki/File:E_coli_at_10000x,_original.jpg" TargetMode="External"/><Relationship Id="rId9" Type="http://schemas.openxmlformats.org/officeDocument/2006/relationships/hyperlink" Target="https://commons.wikimedia.org/wiki/File:Brown_female_goat.jpg" TargetMode="External"/><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hyperlink" Target="http://www.slideshare.net/gurustip/genetic-engineering-and-biotechnology-presentation" TargetMode="External"/><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www.sumanasinc.com/scienceinfocus/sif_genetherapy.html" TargetMode="External"/><Relationship Id="rId5" Type="http://schemas.openxmlformats.org/officeDocument/2006/relationships/image" Target="../media/image29.png"/><Relationship Id="rId6" Type="http://schemas.openxmlformats.org/officeDocument/2006/relationships/hyperlink" Target="http://www.youtube.com/watch?v=d_YJZn-ft_Q" TargetMode="External"/><Relationship Id="rId7" Type="http://schemas.openxmlformats.org/officeDocument/2006/relationships/image" Target="../media/image30.png"/><Relationship Id="rId8" Type="http://schemas.openxmlformats.org/officeDocument/2006/relationships/hyperlink" Target="http://i-biology.net/" TargetMode="External"/><Relationship Id="rId9" Type="http://schemas.openxmlformats.org/officeDocument/2006/relationships/image" Target="../media/image16.pn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3" Type="http://schemas.openxmlformats.org/officeDocument/2006/relationships/hyperlink" Target="https://commons.wikimedia.org/wiki/File:VegCorn.jpg" TargetMode="External"/><Relationship Id="rId4" Type="http://schemas.openxmlformats.org/officeDocument/2006/relationships/hyperlink" Target="https://youtu.be/8z_CqyB1dQo" TargetMode="External"/><Relationship Id="rId5" Type="http://schemas.openxmlformats.org/officeDocument/2006/relationships/image" Target="../media/image32.png"/><Relationship Id="rId6" Type="http://schemas.openxmlformats.org/officeDocument/2006/relationships/hyperlink" Target="http://www.ext.colostate.edu/pubs/crops/00707.html" TargetMode="External"/><Relationship Id="rId7" Type="http://schemas.openxmlformats.org/officeDocument/2006/relationships/hyperlink" Target="http://www.nature.com/news/case-studies-a-hard-look-at-gm-crops-1.12907" TargetMode="External"/><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hyperlink" Target="https://commons.wikimedia.org/wiki/File:VegCorn.jpg" TargetMode="External"/><Relationship Id="rId4" Type="http://schemas.openxmlformats.org/officeDocument/2006/relationships/hyperlink" Target="https://youtu.be/8z_CqyB1dQo" TargetMode="External"/><Relationship Id="rId5" Type="http://schemas.openxmlformats.org/officeDocument/2006/relationships/image" Target="../media/image32.png"/><Relationship Id="rId6" Type="http://schemas.openxmlformats.org/officeDocument/2006/relationships/hyperlink" Target="http://www.ext.colostate.edu/pubs/crops/00707.html" TargetMode="External"/><Relationship Id="rId7" Type="http://schemas.openxmlformats.org/officeDocument/2006/relationships/hyperlink" Target="http://www.nature.com/news/case-studies-a-hard-look-at-gm-crops-1.12907" TargetMode="External"/><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hyperlink" Target="https://commons.wikimedia.org/wiki/File:VegCorn.jp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hyperlink" Target="https://commons.wikimedia.org/wiki/File:VegCorn.jp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hyperlink" Target="https://commons.wikimedia.org/wiki/File:VegCorn.jp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hyperlink" Target="https://commons.wikimedia.org/wiki/File:VegCorn.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hyperlink" Target="https://commons.wikimedia.org/wiki/File:VegCorn.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s://commons.wikimedia.org/wiki/File:Monarch_Butterfly_Showy_Male_3000px.jpg" TargetMode="External"/><Relationship Id="rId5" Type="http://schemas.openxmlformats.org/officeDocument/2006/relationships/hyperlink" Target="http://www.news.cornell.edu/sites/chronicle.cornell/files/Losey1.72.JPG" TargetMode="External"/><Relationship Id="rId6" Type="http://schemas.openxmlformats.org/officeDocument/2006/relationships/image" Target="../media/image35.png"/><Relationship Id="rId7" Type="http://schemas.openxmlformats.org/officeDocument/2006/relationships/hyperlink" Target="http://www.esa.org/tiee/vol/v2/issues/figure_sets/biotech/figure2.html" TargetMode="External"/><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hyperlink" Target="https://commons.wikimedia.org/wiki/File:Monarch_Butterfly_Showy_Male_3000px.jpg" TargetMode="External"/><Relationship Id="rId6" Type="http://schemas.openxmlformats.org/officeDocument/2006/relationships/hyperlink" Target="http://www.news.cornell.edu/sites/chronicle.cornell/files/Losey1.72.JPG" TargetMode="External"/><Relationship Id="rId7" Type="http://schemas.openxmlformats.org/officeDocument/2006/relationships/hyperlink" Target="http://www.esa.org/tiee/vol/v2/issues/figure_sets/biotech/figure2.html" TargetMode="External"/><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s://commons.wikimedia.org/wiki/File:Monarch_Butterfly_Showy_Male_3000px.jpg" TargetMode="External"/><Relationship Id="rId5" Type="http://schemas.openxmlformats.org/officeDocument/2006/relationships/hyperlink" Target="http://www.news.cornell.edu/sites/chronicle.cornell/files/Losey1.72.JPG" TargetMode="External"/><Relationship Id="rId6" Type="http://schemas.openxmlformats.org/officeDocument/2006/relationships/hyperlink" Target="http://www.esa.org/tiee/vol/v2/issues/figure_sets/biotech/figure2.html" TargetMode="External"/><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hyperlink" Target="http://www.youtube.com/watch?v=AV8FM_d1Leo" TargetMode="External"/><Relationship Id="rId5" Type="http://schemas.openxmlformats.org/officeDocument/2006/relationships/image" Target="../media/image38.jpeg"/><Relationship Id="rId6" Type="http://schemas.openxmlformats.org/officeDocument/2006/relationships/image" Target="../media/image39.png"/><Relationship Id="rId7" Type="http://schemas.openxmlformats.org/officeDocument/2006/relationships/hyperlink" Target="http://subsinai.com/diving/img/underwaterguide/corals/c_a_00008.jpg" TargetMode="External"/><Relationship Id="rId8" Type="http://schemas.openxmlformats.org/officeDocument/2006/relationships/hyperlink" Target="http://www.slideshare.net/gurustip/genetic-engineering-and-biotechnology-presentation" TargetMode="External"/><Relationship Id="rId1" Type="http://schemas.openxmlformats.org/officeDocument/2006/relationships/slideLayout" Target="../slideLayouts/slideLayout6.xml"/><Relationship Id="rId2" Type="http://schemas.openxmlformats.org/officeDocument/2006/relationships/hyperlink" Target="http://www.classzone.com/books/hs/ca/sc/bio_07/animated_biology/bio_ch05_0149_ab_fission.htm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ohio.edu/people/braselto/readings/images/mint_runner.jpg" TargetMode="External"/><Relationship Id="rId4" Type="http://schemas.openxmlformats.org/officeDocument/2006/relationships/image" Target="../media/image41.png"/><Relationship Id="rId5" Type="http://schemas.openxmlformats.org/officeDocument/2006/relationships/hyperlink" Target="http://biobook.nerinxhs.org/bb/systems/plant_reproduction/Ipomoea_batatasL_ja01.jpg" TargetMode="External"/><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hyperlink" Target="https://commons.wikimedia.org/wiki/File:Les_Twins_profile.jpg" TargetMode="External"/><Relationship Id="rId4" Type="http://schemas.openxmlformats.org/officeDocument/2006/relationships/image" Target="../media/image43.png"/><Relationship Id="rId5" Type="http://schemas.openxmlformats.org/officeDocument/2006/relationships/hyperlink" Target="http://ars.els-cdn.com/content/image/1-s2.0-S1110569010000403-gr2.jpg" TargetMode="External"/><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hyperlink" Target="https://apps.rhs.org.uk/Advice/ACEImages//RHS_PUB0003119_679770.jpg" TargetMode="External"/><Relationship Id="rId5" Type="http://schemas.openxmlformats.org/officeDocument/2006/relationships/hyperlink" Target="http://www.richmondhillreflectionsmag.com/wp-content/uploads/2013/02/IMG_9289.jpg" TargetMode="External"/><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hyperlink" Target="http://www.californiaherps.com/frogs/images/xlaevistadpolesocjh12103.jpg"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hhmi.org/biointeractive/stemcells/scnt_video.html" TargetMode="External"/><Relationship Id="rId4" Type="http://schemas.openxmlformats.org/officeDocument/2006/relationships/image" Target="../media/image47.png"/><Relationship Id="rId5" Type="http://schemas.openxmlformats.org/officeDocument/2006/relationships/hyperlink" Target="http://www.newscientist.com/article/dn3393-dolly-the-sheep-dies-young.html" TargetMode="External"/><Relationship Id="rId6" Type="http://schemas.openxmlformats.org/officeDocument/2006/relationships/hyperlink" Target="http://learn.genetics.utah.edu/content/cloning/clickandclone/" TargetMode="External"/><Relationship Id="rId7" Type="http://schemas.openxmlformats.org/officeDocument/2006/relationships/image" Target="../media/image48.png"/><Relationship Id="rId8" Type="http://schemas.openxmlformats.org/officeDocument/2006/relationships/hyperlink" Target="http://learn.genetics.utah.edu/content/tech/cloning/clickandclone/" TargetMode="External"/><Relationship Id="rId9" Type="http://schemas.openxmlformats.org/officeDocument/2006/relationships/hyperlink" Target="http://www.slideshare.net/gurustip/genetic-engineering-and-biotechnology-presentation" TargetMode="External"/><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highered.mcgraw-hill.com/olc/dl/120078/micro15.swf" TargetMode="External"/><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hyperlink" Target="http://www.dnai.org/b/index.html"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hhmi.org/biointeractive/stemcells/scnt.html" TargetMode="External"/><Relationship Id="rId4" Type="http://schemas.openxmlformats.org/officeDocument/2006/relationships/image" Target="../media/image49.png"/><Relationship Id="rId5" Type="http://schemas.openxmlformats.org/officeDocument/2006/relationships/hyperlink" Target="http://www.hhmi.org/biointeractive/stemcells/creating_lines.html" TargetMode="External"/><Relationship Id="rId6" Type="http://schemas.openxmlformats.org/officeDocument/2006/relationships/image" Target="../media/image50.png"/><Relationship Id="rId7" Type="http://schemas.openxmlformats.org/officeDocument/2006/relationships/hyperlink" Target="http://www.slideshare.net/gurustip/genetic-engineering-and-biotechnology-presentation" TargetMode="External"/><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hyperlink" Target="http://i-biology.net/" TargetMode="External"/><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hyperlink" Target="http://commackibbio.blogspot.com/" TargetMode="External"/><Relationship Id="rId8"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hyperlink" Target="http://ib.bioninja.com.au/"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ib.bioninja.com.au/" TargetMode="External"/><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www.sumanasinc.com/webcontent/animations/content/pcr.html" TargetMode="External"/><Relationship Id="rId5" Type="http://schemas.openxmlformats.org/officeDocument/2006/relationships/image" Target="../media/image7.png"/><Relationship Id="rId6" Type="http://schemas.openxmlformats.org/officeDocument/2006/relationships/hyperlink" Target="http://www.slideshare.net/gurustip/genetic-engineering-and-biotechnology-presentation" TargetMode="External"/><Relationship Id="rId1" Type="http://schemas.openxmlformats.org/officeDocument/2006/relationships/slideLayout" Target="../slideLayouts/slideLayout6.xml"/><Relationship Id="rId2" Type="http://schemas.openxmlformats.org/officeDocument/2006/relationships/hyperlink" Target="http://learn.genetics.utah.edu/content/labs/pcr/"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learn.genetics.utah.edu/content/labs/gel/" TargetMode="External"/><Relationship Id="rId4" Type="http://schemas.openxmlformats.org/officeDocument/2006/relationships/image" Target="../media/image8.png"/><Relationship Id="rId5" Type="http://schemas.openxmlformats.org/officeDocument/2006/relationships/hyperlink" Target="http://www.dnalc.org/resources/animations/gelelectrophoresis.html" TargetMode="External"/><Relationship Id="rId6" Type="http://schemas.openxmlformats.org/officeDocument/2006/relationships/image" Target="../media/image9.png"/><Relationship Id="rId7" Type="http://schemas.openxmlformats.org/officeDocument/2006/relationships/hyperlink" Target="http://www.slideshare.net/gurustip/genetic-engineering-and-biotechnology-presentation" TargetMode="External"/><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hyperlink" Target="http://www.dnalc.org/resources/animations/gelelectrophoresis.html" TargetMode="External"/><Relationship Id="rId4" Type="http://schemas.openxmlformats.org/officeDocument/2006/relationships/hyperlink" Target="http://www.slideshare.net/gurustip/genetic-engineering-and-biotechnology-presentation" TargetMode="External"/><Relationship Id="rId1" Type="http://schemas.openxmlformats.org/officeDocument/2006/relationships/slideLayout" Target="../slideLayouts/slideLayout9.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learn.genetics.utah.edu/content/science/forensics/" TargetMode="External"/><Relationship Id="rId5" Type="http://schemas.openxmlformats.org/officeDocument/2006/relationships/hyperlink" Target="https://commons.wikimedia.org/wiki/File:Father_and_Son_(6330243602).jpg" TargetMode="External"/><Relationship Id="rId1" Type="http://schemas.openxmlformats.org/officeDocument/2006/relationships/slideLayout" Target="../slideLayouts/slideLayout6.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9144000" cy="7025640"/>
          </a:xfrm>
          <a:prstGeom prst="rect">
            <a:avLst/>
          </a:prstGeom>
        </p:spPr>
      </p:pic>
      <p:sp>
        <p:nvSpPr>
          <p:cNvPr id="2" name="Title 1"/>
          <p:cNvSpPr>
            <a:spLocks noGrp="1"/>
          </p:cNvSpPr>
          <p:nvPr>
            <p:ph type="ctrTitle"/>
          </p:nvPr>
        </p:nvSpPr>
        <p:spPr>
          <a:xfrm>
            <a:off x="-2" y="1"/>
            <a:ext cx="7535603" cy="858648"/>
          </a:xfrm>
          <a:solidFill>
            <a:schemeClr val="accent1">
              <a:lumMod val="40000"/>
              <a:lumOff val="60000"/>
              <a:alpha val="78000"/>
            </a:schemeClr>
          </a:solidFill>
        </p:spPr>
        <p:txBody>
          <a:bodyPr>
            <a:normAutofit fontScale="90000"/>
          </a:bodyPr>
          <a:lstStyle/>
          <a:p>
            <a:r>
              <a:rPr lang="en-US" dirty="0" smtClean="0"/>
              <a:t>3.5 Genetic modification and biotechnology</a:t>
            </a:r>
            <a:endParaRPr lang="en-US" dirty="0"/>
          </a:p>
        </p:txBody>
      </p:sp>
      <p:sp>
        <p:nvSpPr>
          <p:cNvPr id="3" name="Subtitle 2"/>
          <p:cNvSpPr>
            <a:spLocks noGrp="1"/>
          </p:cNvSpPr>
          <p:nvPr>
            <p:ph type="subTitle" idx="1"/>
          </p:nvPr>
        </p:nvSpPr>
        <p:spPr>
          <a:xfrm>
            <a:off x="4565441" y="2111978"/>
            <a:ext cx="4578560" cy="1015663"/>
          </a:xfrm>
          <a:solidFill>
            <a:schemeClr val="accent1">
              <a:lumMod val="40000"/>
              <a:lumOff val="60000"/>
              <a:alpha val="78000"/>
            </a:schemeClr>
          </a:solidFill>
        </p:spPr>
        <p:txBody>
          <a:bodyPr wrap="square">
            <a:spAutoFit/>
          </a:bodyPr>
          <a:lstStyle/>
          <a:p>
            <a:pPr algn="l"/>
            <a:r>
              <a:rPr lang="en-US" sz="2000" dirty="0">
                <a:solidFill>
                  <a:schemeClr val="tx1"/>
                </a:solidFill>
              </a:rPr>
              <a:t>Essential idea: Biologists have developed techniques for artificial manipulation of DNA, cells and organisms.</a:t>
            </a:r>
          </a:p>
        </p:txBody>
      </p:sp>
      <p:sp>
        <p:nvSpPr>
          <p:cNvPr id="11" name="Rectangle 10"/>
          <p:cNvSpPr/>
          <p:nvPr/>
        </p:nvSpPr>
        <p:spPr>
          <a:xfrm>
            <a:off x="-2" y="3460073"/>
            <a:ext cx="5737630" cy="1815882"/>
          </a:xfrm>
          <a:prstGeom prst="rect">
            <a:avLst/>
          </a:prstGeom>
          <a:solidFill>
            <a:schemeClr val="accent1">
              <a:lumMod val="40000"/>
              <a:lumOff val="60000"/>
              <a:alpha val="78000"/>
            </a:schemeClr>
          </a:solidFill>
        </p:spPr>
        <p:txBody>
          <a:bodyPr vert="horz" wrap="square" lIns="91440" tIns="45720" rIns="91440" bIns="45720" rtlCol="0">
            <a:spAutoFit/>
          </a:bodyPr>
          <a:lstStyle/>
          <a:p>
            <a:r>
              <a:rPr lang="en-US" sz="1600" dirty="0"/>
              <a:t>There are a number of key techniques involved in the analysis of DNA and gene transfer. The image above shows nuclear transfer, the key step in cloning by somatic cell nuclear transfer. Dolly the sheep was the first success clone using this technique of direct cell manipulation. SCNT remains a key part of genetic engineering as it allows patient specific embryonic stem cells to be created, a key step in the application of gene therapies in a patient.</a:t>
            </a:r>
            <a:endParaRPr lang="en-US" sz="1600" dirty="0">
              <a:effectLst/>
            </a:endParaRPr>
          </a:p>
        </p:txBody>
      </p:sp>
      <p:sp>
        <p:nvSpPr>
          <p:cNvPr id="14" name="TextBox 13"/>
          <p:cNvSpPr txBox="1"/>
          <p:nvPr/>
        </p:nvSpPr>
        <p:spPr>
          <a:xfrm>
            <a:off x="5149387" y="5778101"/>
            <a:ext cx="3498035" cy="900246"/>
          </a:xfrm>
          <a:prstGeom prst="rect">
            <a:avLst/>
          </a:prstGeom>
          <a:solidFill>
            <a:schemeClr val="bg1"/>
          </a:solidFill>
        </p:spPr>
        <p:txBody>
          <a:bodyPr wrap="none" rtlCol="0">
            <a:spAutoFit/>
          </a:bodyPr>
          <a:lstStyle/>
          <a:p>
            <a:pPr>
              <a:lnSpc>
                <a:spcPct val="150000"/>
              </a:lnSpc>
            </a:pPr>
            <a:r>
              <a:rPr lang="en-US" dirty="0" smtClean="0"/>
              <a:t>By </a:t>
            </a:r>
            <a:r>
              <a:rPr lang="en-US" dirty="0"/>
              <a:t>Chris Paine</a:t>
            </a:r>
          </a:p>
          <a:p>
            <a:pPr>
              <a:lnSpc>
                <a:spcPct val="150000"/>
              </a:lnSpc>
            </a:pPr>
            <a:r>
              <a:rPr lang="en-US" u="sng" dirty="0" smtClean="0">
                <a:hlinkClick r:id="rId3"/>
              </a:rPr>
              <a:t>https</a:t>
            </a:r>
            <a:r>
              <a:rPr lang="en-US" u="sng" dirty="0">
                <a:hlinkClick r:id="rId3"/>
              </a:rPr>
              <a:t>://</a:t>
            </a:r>
            <a:r>
              <a:rPr lang="en-US" u="sng" dirty="0" smtClean="0">
                <a:hlinkClick r:id="rId3"/>
              </a:rPr>
              <a:t>bioknowledgy.weebly.com</a:t>
            </a:r>
            <a:r>
              <a:rPr lang="en-US" u="sng" dirty="0">
                <a:hlinkClick r:id="rId3"/>
              </a:rPr>
              <a:t>/</a:t>
            </a:r>
            <a:r>
              <a:rPr lang="en-US" dirty="0"/>
              <a:t> </a:t>
            </a:r>
            <a:endParaRPr lang="en-US" dirty="0" smtClean="0"/>
          </a:p>
        </p:txBody>
      </p:sp>
      <p:sp>
        <p:nvSpPr>
          <p:cNvPr id="7" name="Rectangle 6"/>
          <p:cNvSpPr/>
          <p:nvPr/>
        </p:nvSpPr>
        <p:spPr>
          <a:xfrm>
            <a:off x="-2" y="6539847"/>
            <a:ext cx="5037729" cy="276999"/>
          </a:xfrm>
          <a:prstGeom prst="rect">
            <a:avLst/>
          </a:prstGeom>
        </p:spPr>
        <p:txBody>
          <a:bodyPr wrap="square">
            <a:spAutoFit/>
          </a:bodyPr>
          <a:lstStyle/>
          <a:p>
            <a:r>
              <a:rPr lang="en-US" sz="1200" dirty="0">
                <a:hlinkClick r:id="rId4"/>
              </a:rPr>
              <a:t>http://www.nature.com/nature/journal/v414/n6859/images/414129ac.2.</a:t>
            </a:r>
            <a:r>
              <a:rPr lang="en-US" sz="1200" dirty="0" smtClean="0">
                <a:hlinkClick r:id="rId4"/>
              </a:rPr>
              <a:t>jpg</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54357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55" y="344885"/>
            <a:ext cx="7772400" cy="838200"/>
          </a:xfrm>
          <a:noFill/>
        </p:spPr>
        <p:txBody>
          <a:bodyPr>
            <a:normAutofit/>
          </a:bodyPr>
          <a:lstStyle/>
          <a:p>
            <a:pPr algn="l"/>
            <a:r>
              <a:rPr lang="en-US" sz="3600" b="1" dirty="0" smtClean="0">
                <a:solidFill>
                  <a:schemeClr val="accent4">
                    <a:lumMod val="75000"/>
                  </a:schemeClr>
                </a:solidFill>
              </a:rPr>
              <a:t>DNA Profiling in forensics</a:t>
            </a:r>
            <a:endParaRPr lang="en-US" sz="3600" b="1" dirty="0">
              <a:solidFill>
                <a:schemeClr val="accent4">
                  <a:lumMod val="75000"/>
                </a:schemeClr>
              </a:solidFill>
            </a:endParaRPr>
          </a:p>
        </p:txBody>
      </p:sp>
      <p:sp>
        <p:nvSpPr>
          <p:cNvPr id="3" name="Subtitle 2"/>
          <p:cNvSpPr>
            <a:spLocks noGrp="1"/>
          </p:cNvSpPr>
          <p:nvPr>
            <p:ph type="subTitle" idx="1"/>
          </p:nvPr>
        </p:nvSpPr>
        <p:spPr>
          <a:xfrm>
            <a:off x="129887" y="1030684"/>
            <a:ext cx="5313218" cy="1143001"/>
          </a:xfrm>
          <a:noFill/>
        </p:spPr>
        <p:txBody>
          <a:bodyPr>
            <a:normAutofit fontScale="85000" lnSpcReduction="10000"/>
          </a:bodyPr>
          <a:lstStyle/>
          <a:p>
            <a:pPr algn="l"/>
            <a:r>
              <a:rPr lang="en-US" sz="2400" i="1" dirty="0" smtClean="0">
                <a:solidFill>
                  <a:schemeClr val="tx1"/>
                </a:solidFill>
              </a:rPr>
              <a:t>DNA Profiling can be used to identify suspects from trace DNA evidence. It can also be used to eliminate the innocent from the investigation. </a:t>
            </a:r>
          </a:p>
          <a:p>
            <a:pPr algn="l"/>
            <a:endParaRPr lang="en-US" sz="2400" dirty="0">
              <a:solidFill>
                <a:schemeClr val="tx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5058641" y="731035"/>
            <a:ext cx="4057650" cy="58498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4" name="Subtitle 2"/>
          <p:cNvSpPr txBox="1">
            <a:spLocks/>
          </p:cNvSpPr>
          <p:nvPr/>
        </p:nvSpPr>
        <p:spPr>
          <a:xfrm>
            <a:off x="152400" y="2173685"/>
            <a:ext cx="5313218" cy="236220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smtClean="0">
                <a:solidFill>
                  <a:schemeClr val="tx1"/>
                </a:solidFill>
              </a:rPr>
              <a:t>In this case, a hair follicle was left at a scene of a crime. Who was the perpetrator?</a:t>
            </a:r>
          </a:p>
          <a:p>
            <a:pPr algn="l"/>
            <a:endParaRPr lang="en-US" sz="2400" dirty="0">
              <a:solidFill>
                <a:schemeClr val="tx1"/>
              </a:solidFill>
            </a:endParaRPr>
          </a:p>
          <a:p>
            <a:pPr algn="l"/>
            <a:r>
              <a:rPr lang="en-US" sz="2400" dirty="0" smtClean="0">
                <a:solidFill>
                  <a:schemeClr val="tx1"/>
                </a:solidFill>
              </a:rPr>
              <a:t>A = trace evidence</a:t>
            </a:r>
          </a:p>
          <a:p>
            <a:pPr algn="l"/>
            <a:r>
              <a:rPr lang="en-US" sz="2400" dirty="0" smtClean="0">
                <a:solidFill>
                  <a:schemeClr val="tx1"/>
                </a:solidFill>
              </a:rPr>
              <a:t>B = homeowner</a:t>
            </a:r>
          </a:p>
          <a:p>
            <a:pPr algn="l"/>
            <a:r>
              <a:rPr lang="en-US" sz="2400" dirty="0" smtClean="0">
                <a:solidFill>
                  <a:schemeClr val="tx1"/>
                </a:solidFill>
              </a:rPr>
              <a:t>C = suspect 1</a:t>
            </a:r>
          </a:p>
          <a:p>
            <a:pPr algn="l"/>
            <a:r>
              <a:rPr lang="en-US" sz="2400" dirty="0" smtClean="0">
                <a:solidFill>
                  <a:schemeClr val="tx1"/>
                </a:solidFill>
              </a:rPr>
              <a:t>D = suspect 2</a:t>
            </a:r>
          </a:p>
          <a:p>
            <a:pPr algn="l"/>
            <a:endParaRPr lang="en-US" sz="2400" i="1" dirty="0" smtClean="0">
              <a:solidFill>
                <a:schemeClr val="tx1"/>
              </a:solidFill>
            </a:endParaRPr>
          </a:p>
          <a:p>
            <a:pPr algn="l"/>
            <a:endParaRPr lang="en-US" sz="2400" dirty="0">
              <a:solidFill>
                <a:schemeClr val="tx1"/>
              </a:solidFill>
            </a:endParaRPr>
          </a:p>
        </p:txBody>
      </p:sp>
      <p:sp>
        <p:nvSpPr>
          <p:cNvPr id="4" name="TextBox 3"/>
          <p:cNvSpPr txBox="1"/>
          <p:nvPr/>
        </p:nvSpPr>
        <p:spPr>
          <a:xfrm>
            <a:off x="6324600" y="613864"/>
            <a:ext cx="381000" cy="369332"/>
          </a:xfrm>
          <a:prstGeom prst="rect">
            <a:avLst/>
          </a:prstGeom>
          <a:noFill/>
        </p:spPr>
        <p:txBody>
          <a:bodyPr wrap="square" rtlCol="0">
            <a:spAutoFit/>
          </a:bodyPr>
          <a:lstStyle/>
          <a:p>
            <a:r>
              <a:rPr lang="en-US" dirty="0" smtClean="0"/>
              <a:t>A</a:t>
            </a:r>
            <a:endParaRPr lang="en-US" dirty="0"/>
          </a:p>
        </p:txBody>
      </p:sp>
      <p:sp>
        <p:nvSpPr>
          <p:cNvPr id="16" name="TextBox 15"/>
          <p:cNvSpPr txBox="1"/>
          <p:nvPr/>
        </p:nvSpPr>
        <p:spPr>
          <a:xfrm>
            <a:off x="6980959" y="613864"/>
            <a:ext cx="381000" cy="369332"/>
          </a:xfrm>
          <a:prstGeom prst="rect">
            <a:avLst/>
          </a:prstGeom>
          <a:noFill/>
        </p:spPr>
        <p:txBody>
          <a:bodyPr wrap="square" rtlCol="0">
            <a:spAutoFit/>
          </a:bodyPr>
          <a:lstStyle/>
          <a:p>
            <a:r>
              <a:rPr lang="en-US" dirty="0"/>
              <a:t>B</a:t>
            </a:r>
          </a:p>
        </p:txBody>
      </p:sp>
      <p:sp>
        <p:nvSpPr>
          <p:cNvPr id="17" name="TextBox 16"/>
          <p:cNvSpPr txBox="1"/>
          <p:nvPr/>
        </p:nvSpPr>
        <p:spPr>
          <a:xfrm>
            <a:off x="7711786" y="613864"/>
            <a:ext cx="381000" cy="369332"/>
          </a:xfrm>
          <a:prstGeom prst="rect">
            <a:avLst/>
          </a:prstGeom>
          <a:noFill/>
        </p:spPr>
        <p:txBody>
          <a:bodyPr wrap="square" rtlCol="0">
            <a:spAutoFit/>
          </a:bodyPr>
          <a:lstStyle/>
          <a:p>
            <a:r>
              <a:rPr lang="en-US" dirty="0"/>
              <a:t>C</a:t>
            </a:r>
          </a:p>
        </p:txBody>
      </p:sp>
      <p:sp>
        <p:nvSpPr>
          <p:cNvPr id="23" name="TextBox 22"/>
          <p:cNvSpPr txBox="1"/>
          <p:nvPr/>
        </p:nvSpPr>
        <p:spPr>
          <a:xfrm>
            <a:off x="8405379" y="613864"/>
            <a:ext cx="381000" cy="369332"/>
          </a:xfrm>
          <a:prstGeom prst="rect">
            <a:avLst/>
          </a:prstGeom>
          <a:noFill/>
        </p:spPr>
        <p:txBody>
          <a:bodyPr wrap="square" rtlCol="0">
            <a:spAutoFit/>
          </a:bodyPr>
          <a:lstStyle/>
          <a:p>
            <a:r>
              <a:rPr lang="en-US" dirty="0"/>
              <a:t>D</a:t>
            </a:r>
          </a:p>
        </p:txBody>
      </p:sp>
      <p:cxnSp>
        <p:nvCxnSpPr>
          <p:cNvPr id="8" name="Straight Connector 7"/>
          <p:cNvCxnSpPr/>
          <p:nvPr/>
        </p:nvCxnSpPr>
        <p:spPr>
          <a:xfrm>
            <a:off x="5638800" y="14116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38800" y="24022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638800" y="33928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38800" y="43834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59582" y="53740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86500" y="14116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324600" y="33928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918614" y="2374576"/>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42859" y="43834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609608" y="14116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635586" y="34309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329179" y="2374576"/>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284151" y="43834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00601" y="538101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S2 Analysis of examples of DNA profiles. </a:t>
            </a:r>
          </a:p>
        </p:txBody>
      </p:sp>
      <p:sp>
        <p:nvSpPr>
          <p:cNvPr id="38" name="Rectangle 37"/>
          <p:cNvSpPr/>
          <p:nvPr/>
        </p:nvSpPr>
        <p:spPr>
          <a:xfrm>
            <a:off x="2453827" y="6578361"/>
            <a:ext cx="6690173" cy="276999"/>
          </a:xfrm>
          <a:prstGeom prst="rect">
            <a:avLst/>
          </a:prstGeom>
        </p:spPr>
        <p:txBody>
          <a:bodyPr wrap="square">
            <a:spAutoFit/>
          </a:bodyPr>
          <a:lstStyle/>
          <a:p>
            <a:pPr algn="r"/>
            <a:r>
              <a:rPr lang="en-US" sz="1200" dirty="0" smtClean="0">
                <a:hlinkClick r:id="rId3"/>
              </a:rPr>
              <a:t>http</a:t>
            </a:r>
            <a:r>
              <a:rPr lang="en-US" sz="1200" dirty="0">
                <a:hlinkClick r:id="rId3"/>
              </a:rPr>
              <a:t>://www.slideshare.net/gurustip/genetic-engineering-and-biotechnology-</a:t>
            </a:r>
            <a:r>
              <a:rPr lang="en-US" sz="1200" dirty="0" smtClean="0">
                <a:hlinkClick r:id="rId3"/>
              </a:rPr>
              <a:t>presentation</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7882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55" y="344885"/>
            <a:ext cx="7772400" cy="838200"/>
          </a:xfrm>
          <a:noFill/>
        </p:spPr>
        <p:txBody>
          <a:bodyPr>
            <a:normAutofit/>
          </a:bodyPr>
          <a:lstStyle/>
          <a:p>
            <a:pPr algn="l"/>
            <a:r>
              <a:rPr lang="en-US" sz="3600" b="1" dirty="0" smtClean="0">
                <a:solidFill>
                  <a:srgbClr val="604A7B"/>
                </a:solidFill>
              </a:rPr>
              <a:t>DNA Profiling in forensics</a:t>
            </a:r>
            <a:endParaRPr lang="en-US" sz="3600" b="1" dirty="0">
              <a:solidFill>
                <a:srgbClr val="604A7B"/>
              </a:solidFill>
            </a:endParaRPr>
          </a:p>
        </p:txBody>
      </p:sp>
      <p:sp>
        <p:nvSpPr>
          <p:cNvPr id="3" name="Subtitle 2"/>
          <p:cNvSpPr>
            <a:spLocks noGrp="1"/>
          </p:cNvSpPr>
          <p:nvPr>
            <p:ph type="subTitle" idx="1"/>
          </p:nvPr>
        </p:nvSpPr>
        <p:spPr>
          <a:xfrm>
            <a:off x="129887" y="1030684"/>
            <a:ext cx="5313218" cy="1143001"/>
          </a:xfrm>
          <a:noFill/>
        </p:spPr>
        <p:txBody>
          <a:bodyPr>
            <a:normAutofit fontScale="85000" lnSpcReduction="10000"/>
          </a:bodyPr>
          <a:lstStyle/>
          <a:p>
            <a:pPr algn="l"/>
            <a:r>
              <a:rPr lang="en-US" sz="2400" i="1" dirty="0" smtClean="0">
                <a:solidFill>
                  <a:schemeClr val="tx1"/>
                </a:solidFill>
              </a:rPr>
              <a:t>DNA Profiling can be used to identify suspects from trace DNA evidence. It can also be used to eliminate the innocent from the investigation. </a:t>
            </a:r>
          </a:p>
          <a:p>
            <a:pPr algn="l"/>
            <a:endParaRPr lang="en-US" sz="2400" dirty="0">
              <a:solidFill>
                <a:schemeClr val="tx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5058641" y="731035"/>
            <a:ext cx="4057650" cy="58498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4" name="Subtitle 2"/>
          <p:cNvSpPr txBox="1">
            <a:spLocks/>
          </p:cNvSpPr>
          <p:nvPr/>
        </p:nvSpPr>
        <p:spPr>
          <a:xfrm>
            <a:off x="152400" y="2173685"/>
            <a:ext cx="5313218" cy="236220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smtClean="0">
                <a:solidFill>
                  <a:schemeClr val="tx1"/>
                </a:solidFill>
              </a:rPr>
              <a:t>In this case, a hair follicle was left at a scene of a crime. Who was the perpetrator?</a:t>
            </a:r>
          </a:p>
          <a:p>
            <a:pPr algn="l"/>
            <a:endParaRPr lang="en-US" sz="2400" dirty="0">
              <a:solidFill>
                <a:schemeClr val="tx1"/>
              </a:solidFill>
            </a:endParaRPr>
          </a:p>
          <a:p>
            <a:pPr algn="l"/>
            <a:r>
              <a:rPr lang="en-US" sz="2400" dirty="0" smtClean="0">
                <a:solidFill>
                  <a:schemeClr val="tx1"/>
                </a:solidFill>
              </a:rPr>
              <a:t>A = trace evidence</a:t>
            </a:r>
          </a:p>
          <a:p>
            <a:pPr algn="l"/>
            <a:r>
              <a:rPr lang="en-US" sz="2400" dirty="0" smtClean="0">
                <a:solidFill>
                  <a:schemeClr val="tx1"/>
                </a:solidFill>
              </a:rPr>
              <a:t>B = homeowner</a:t>
            </a:r>
          </a:p>
          <a:p>
            <a:pPr algn="l"/>
            <a:r>
              <a:rPr lang="en-US" sz="2400" dirty="0" smtClean="0">
                <a:solidFill>
                  <a:schemeClr val="tx1"/>
                </a:solidFill>
              </a:rPr>
              <a:t>C = suspect 1</a:t>
            </a:r>
          </a:p>
          <a:p>
            <a:pPr algn="l"/>
            <a:r>
              <a:rPr lang="en-US" sz="2400" dirty="0" smtClean="0">
                <a:solidFill>
                  <a:schemeClr val="tx1"/>
                </a:solidFill>
              </a:rPr>
              <a:t>D = suspect 2</a:t>
            </a:r>
          </a:p>
          <a:p>
            <a:pPr algn="l"/>
            <a:endParaRPr lang="en-US" sz="2400" i="1" dirty="0" smtClean="0">
              <a:solidFill>
                <a:schemeClr val="tx1"/>
              </a:solidFill>
            </a:endParaRPr>
          </a:p>
          <a:p>
            <a:pPr algn="l"/>
            <a:endParaRPr lang="en-US" sz="2400" dirty="0">
              <a:solidFill>
                <a:schemeClr val="tx1"/>
              </a:solidFill>
            </a:endParaRPr>
          </a:p>
        </p:txBody>
      </p:sp>
      <p:sp>
        <p:nvSpPr>
          <p:cNvPr id="4" name="TextBox 3"/>
          <p:cNvSpPr txBox="1"/>
          <p:nvPr/>
        </p:nvSpPr>
        <p:spPr>
          <a:xfrm>
            <a:off x="6324600" y="613864"/>
            <a:ext cx="381000" cy="369332"/>
          </a:xfrm>
          <a:prstGeom prst="rect">
            <a:avLst/>
          </a:prstGeom>
          <a:noFill/>
        </p:spPr>
        <p:txBody>
          <a:bodyPr wrap="square" rtlCol="0">
            <a:spAutoFit/>
          </a:bodyPr>
          <a:lstStyle/>
          <a:p>
            <a:r>
              <a:rPr lang="en-US" dirty="0" smtClean="0"/>
              <a:t>A</a:t>
            </a:r>
            <a:endParaRPr lang="en-US" dirty="0"/>
          </a:p>
        </p:txBody>
      </p:sp>
      <p:sp>
        <p:nvSpPr>
          <p:cNvPr id="16" name="TextBox 15"/>
          <p:cNvSpPr txBox="1"/>
          <p:nvPr/>
        </p:nvSpPr>
        <p:spPr>
          <a:xfrm>
            <a:off x="6980959" y="613864"/>
            <a:ext cx="381000" cy="369332"/>
          </a:xfrm>
          <a:prstGeom prst="rect">
            <a:avLst/>
          </a:prstGeom>
          <a:noFill/>
        </p:spPr>
        <p:txBody>
          <a:bodyPr wrap="square" rtlCol="0">
            <a:spAutoFit/>
          </a:bodyPr>
          <a:lstStyle/>
          <a:p>
            <a:r>
              <a:rPr lang="en-US" dirty="0"/>
              <a:t>B</a:t>
            </a:r>
          </a:p>
        </p:txBody>
      </p:sp>
      <p:sp>
        <p:nvSpPr>
          <p:cNvPr id="17" name="TextBox 16"/>
          <p:cNvSpPr txBox="1"/>
          <p:nvPr/>
        </p:nvSpPr>
        <p:spPr>
          <a:xfrm>
            <a:off x="7711786" y="613864"/>
            <a:ext cx="381000" cy="369332"/>
          </a:xfrm>
          <a:prstGeom prst="rect">
            <a:avLst/>
          </a:prstGeom>
          <a:noFill/>
        </p:spPr>
        <p:txBody>
          <a:bodyPr wrap="square" rtlCol="0">
            <a:spAutoFit/>
          </a:bodyPr>
          <a:lstStyle/>
          <a:p>
            <a:r>
              <a:rPr lang="en-US" dirty="0"/>
              <a:t>C</a:t>
            </a:r>
          </a:p>
        </p:txBody>
      </p:sp>
      <p:sp>
        <p:nvSpPr>
          <p:cNvPr id="23" name="TextBox 22"/>
          <p:cNvSpPr txBox="1"/>
          <p:nvPr/>
        </p:nvSpPr>
        <p:spPr>
          <a:xfrm>
            <a:off x="8405379" y="613864"/>
            <a:ext cx="381000" cy="369332"/>
          </a:xfrm>
          <a:prstGeom prst="rect">
            <a:avLst/>
          </a:prstGeom>
          <a:noFill/>
        </p:spPr>
        <p:txBody>
          <a:bodyPr wrap="square" rtlCol="0">
            <a:spAutoFit/>
          </a:bodyPr>
          <a:lstStyle/>
          <a:p>
            <a:r>
              <a:rPr lang="en-US" dirty="0"/>
              <a:t>D</a:t>
            </a:r>
          </a:p>
        </p:txBody>
      </p:sp>
      <p:cxnSp>
        <p:nvCxnSpPr>
          <p:cNvPr id="8" name="Straight Connector 7"/>
          <p:cNvCxnSpPr/>
          <p:nvPr/>
        </p:nvCxnSpPr>
        <p:spPr>
          <a:xfrm>
            <a:off x="5638800" y="14116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38800" y="24022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638800" y="33928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38800" y="43834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59582" y="53740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86500" y="14116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324600" y="33928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918614" y="2374576"/>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42859" y="43834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609608" y="14116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635586" y="34309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329179" y="2374576"/>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284151" y="438348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00601" y="538101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S2 Analysis of examples of DNA profiles. </a:t>
            </a:r>
          </a:p>
        </p:txBody>
      </p:sp>
      <p:sp>
        <p:nvSpPr>
          <p:cNvPr id="38" name="Rectangle 37"/>
          <p:cNvSpPr/>
          <p:nvPr/>
        </p:nvSpPr>
        <p:spPr>
          <a:xfrm>
            <a:off x="2453827" y="6578361"/>
            <a:ext cx="6690173" cy="276999"/>
          </a:xfrm>
          <a:prstGeom prst="rect">
            <a:avLst/>
          </a:prstGeom>
        </p:spPr>
        <p:txBody>
          <a:bodyPr wrap="square">
            <a:spAutoFit/>
          </a:bodyPr>
          <a:lstStyle/>
          <a:p>
            <a:pPr algn="r"/>
            <a:r>
              <a:rPr lang="en-US" sz="1200" dirty="0" smtClean="0">
                <a:hlinkClick r:id="rId3"/>
              </a:rPr>
              <a:t>http</a:t>
            </a:r>
            <a:r>
              <a:rPr lang="en-US" sz="1200" dirty="0">
                <a:hlinkClick r:id="rId3"/>
              </a:rPr>
              <a:t>://www.slideshare.net/gurustip/genetic-engineering-and-biotechnology-</a:t>
            </a:r>
            <a:r>
              <a:rPr lang="en-US" sz="1200" dirty="0" smtClean="0">
                <a:hlinkClick r:id="rId3"/>
              </a:rPr>
              <a:t>presentation</a:t>
            </a:r>
            <a:endParaRPr lang="en-US" sz="1200" dirty="0"/>
          </a:p>
        </p:txBody>
      </p:sp>
      <p:sp>
        <p:nvSpPr>
          <p:cNvPr id="39" name="TextBox 38"/>
          <p:cNvSpPr txBox="1"/>
          <p:nvPr/>
        </p:nvSpPr>
        <p:spPr>
          <a:xfrm>
            <a:off x="130876" y="4643870"/>
            <a:ext cx="5105400" cy="984885"/>
          </a:xfrm>
          <a:prstGeom prst="rect">
            <a:avLst/>
          </a:prstGeom>
          <a:noFill/>
        </p:spPr>
        <p:txBody>
          <a:bodyPr wrap="square" rtlCol="0">
            <a:spAutoFit/>
          </a:bodyPr>
          <a:lstStyle/>
          <a:p>
            <a:r>
              <a:rPr lang="en-US" b="1" dirty="0" smtClean="0"/>
              <a:t>Explanation: </a:t>
            </a:r>
          </a:p>
          <a:p>
            <a:r>
              <a:rPr lang="en-US" sz="2000" b="1" dirty="0" smtClean="0">
                <a:solidFill>
                  <a:srgbClr val="C00000"/>
                </a:solidFill>
                <a:latin typeface="Bradley Hand ITC" pitchFamily="66" charset="0"/>
              </a:rPr>
              <a:t>We expect 100% match as the cells left behind are the perpetrator’s  own cells. </a:t>
            </a:r>
            <a:endParaRPr lang="en-US" sz="2000" b="1" dirty="0">
              <a:solidFill>
                <a:srgbClr val="C00000"/>
              </a:solidFill>
              <a:latin typeface="Bradley Hand ITC" pitchFamily="66" charset="0"/>
            </a:endParaRPr>
          </a:p>
        </p:txBody>
      </p:sp>
      <p:sp>
        <p:nvSpPr>
          <p:cNvPr id="40" name="Oval 39"/>
          <p:cNvSpPr/>
          <p:nvPr/>
        </p:nvSpPr>
        <p:spPr>
          <a:xfrm>
            <a:off x="183670" y="3819524"/>
            <a:ext cx="279996"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67874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55" y="344885"/>
            <a:ext cx="7772400" cy="838200"/>
          </a:xfrm>
          <a:noFill/>
        </p:spPr>
        <p:txBody>
          <a:bodyPr>
            <a:normAutofit/>
          </a:bodyPr>
          <a:lstStyle/>
          <a:p>
            <a:pPr algn="l"/>
            <a:r>
              <a:rPr lang="en-US" sz="3600" b="1" dirty="0" smtClean="0">
                <a:solidFill>
                  <a:srgbClr val="604A7B"/>
                </a:solidFill>
              </a:rPr>
              <a:t>DNA Profiling in forensics</a:t>
            </a:r>
            <a:endParaRPr lang="en-US" sz="3600" b="1" dirty="0">
              <a:solidFill>
                <a:srgbClr val="604A7B"/>
              </a:solidFill>
            </a:endParaRPr>
          </a:p>
        </p:txBody>
      </p:sp>
      <p:sp>
        <p:nvSpPr>
          <p:cNvPr id="3" name="Subtitle 2"/>
          <p:cNvSpPr>
            <a:spLocks noGrp="1"/>
          </p:cNvSpPr>
          <p:nvPr>
            <p:ph type="subTitle" idx="1"/>
          </p:nvPr>
        </p:nvSpPr>
        <p:spPr>
          <a:xfrm>
            <a:off x="129887" y="1030684"/>
            <a:ext cx="5313218" cy="1143001"/>
          </a:xfrm>
          <a:noFill/>
        </p:spPr>
        <p:txBody>
          <a:bodyPr>
            <a:normAutofit fontScale="85000" lnSpcReduction="10000"/>
          </a:bodyPr>
          <a:lstStyle/>
          <a:p>
            <a:pPr algn="l"/>
            <a:r>
              <a:rPr lang="en-US" sz="2400" i="1" dirty="0" smtClean="0">
                <a:solidFill>
                  <a:schemeClr val="tx1"/>
                </a:solidFill>
              </a:rPr>
              <a:t>DNA Profiling can be used to identify suspects from trace DNA evidence. It can also be used to eliminate the innocent from the investigation. </a:t>
            </a:r>
          </a:p>
          <a:p>
            <a:pPr algn="l"/>
            <a:endParaRPr lang="en-US" sz="2400" dirty="0">
              <a:solidFill>
                <a:schemeClr val="tx1"/>
              </a:solidFill>
            </a:endParaRPr>
          </a:p>
        </p:txBody>
      </p:sp>
      <p:sp>
        <p:nvSpPr>
          <p:cNvPr id="37"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S2 Analysis of examples of DNA profiles. </a:t>
            </a:r>
          </a:p>
        </p:txBody>
      </p:sp>
      <p:sp>
        <p:nvSpPr>
          <p:cNvPr id="38" name="Rectangle 37"/>
          <p:cNvSpPr/>
          <p:nvPr/>
        </p:nvSpPr>
        <p:spPr>
          <a:xfrm>
            <a:off x="2453827" y="6578361"/>
            <a:ext cx="6690173" cy="276999"/>
          </a:xfrm>
          <a:prstGeom prst="rect">
            <a:avLst/>
          </a:prstGeom>
        </p:spPr>
        <p:txBody>
          <a:bodyPr wrap="square">
            <a:spAutoFit/>
          </a:bodyPr>
          <a:lstStyle/>
          <a:p>
            <a:pPr algn="r"/>
            <a:r>
              <a:rPr lang="en-US" sz="1200" dirty="0" smtClean="0">
                <a:hlinkClick r:id="rId2"/>
              </a:rPr>
              <a:t>http</a:t>
            </a:r>
            <a:r>
              <a:rPr lang="en-US" sz="1200" dirty="0">
                <a:hlinkClick r:id="rId2"/>
              </a:rPr>
              <a:t>://www.slideshare.net/gurustip/genetic-engineering-and-biotechnology-</a:t>
            </a:r>
            <a:r>
              <a:rPr lang="en-US" sz="1200" dirty="0" smtClean="0">
                <a:hlinkClick r:id="rId2"/>
              </a:rPr>
              <a:t>presentation</a:t>
            </a:r>
            <a:endParaRPr lang="en-US" sz="1200" dirty="0"/>
          </a:p>
        </p:txBody>
      </p:sp>
      <p:pic>
        <p:nvPicPr>
          <p:cNvPr id="64"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5058641" y="730534"/>
            <a:ext cx="4057650" cy="58498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5" name="Subtitle 2"/>
          <p:cNvSpPr txBox="1">
            <a:spLocks/>
          </p:cNvSpPr>
          <p:nvPr/>
        </p:nvSpPr>
        <p:spPr>
          <a:xfrm>
            <a:off x="152400" y="2173184"/>
            <a:ext cx="5313218" cy="236220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smtClean="0">
                <a:solidFill>
                  <a:schemeClr val="tx1"/>
                </a:solidFill>
              </a:rPr>
              <a:t>In this case, a lot of blood was left at a crime scene. Who was the perpetrator?</a:t>
            </a:r>
          </a:p>
          <a:p>
            <a:pPr algn="l"/>
            <a:endParaRPr lang="en-US" sz="2400" dirty="0">
              <a:solidFill>
                <a:schemeClr val="tx1"/>
              </a:solidFill>
            </a:endParaRPr>
          </a:p>
          <a:p>
            <a:pPr algn="l"/>
            <a:r>
              <a:rPr lang="en-US" sz="2400" dirty="0" smtClean="0">
                <a:solidFill>
                  <a:schemeClr val="tx1"/>
                </a:solidFill>
              </a:rPr>
              <a:t>A = victim</a:t>
            </a:r>
          </a:p>
          <a:p>
            <a:pPr algn="l"/>
            <a:r>
              <a:rPr lang="en-US" sz="2400" dirty="0" smtClean="0">
                <a:solidFill>
                  <a:schemeClr val="tx1"/>
                </a:solidFill>
              </a:rPr>
              <a:t>B = unknown blood at scene</a:t>
            </a:r>
          </a:p>
          <a:p>
            <a:pPr algn="l"/>
            <a:r>
              <a:rPr lang="en-US" sz="2400" dirty="0" smtClean="0">
                <a:solidFill>
                  <a:schemeClr val="tx1"/>
                </a:solidFill>
              </a:rPr>
              <a:t>C = suspect 1</a:t>
            </a:r>
          </a:p>
          <a:p>
            <a:pPr algn="l"/>
            <a:r>
              <a:rPr lang="en-US" sz="2400" dirty="0" smtClean="0">
                <a:solidFill>
                  <a:schemeClr val="tx1"/>
                </a:solidFill>
              </a:rPr>
              <a:t>D = suspect 2</a:t>
            </a:r>
          </a:p>
          <a:p>
            <a:pPr algn="l"/>
            <a:endParaRPr lang="en-US" sz="2400" i="1" dirty="0" smtClean="0">
              <a:solidFill>
                <a:schemeClr val="tx1"/>
              </a:solidFill>
            </a:endParaRPr>
          </a:p>
          <a:p>
            <a:pPr algn="l"/>
            <a:endParaRPr lang="en-US" sz="2400" dirty="0">
              <a:solidFill>
                <a:schemeClr val="tx1"/>
              </a:solidFill>
            </a:endParaRPr>
          </a:p>
        </p:txBody>
      </p:sp>
      <p:cxnSp>
        <p:nvCxnSpPr>
          <p:cNvPr id="66" name="Straight Connector 65"/>
          <p:cNvCxnSpPr/>
          <p:nvPr/>
        </p:nvCxnSpPr>
        <p:spPr>
          <a:xfrm>
            <a:off x="5638800" y="14111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638800" y="24017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638800" y="33923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38800" y="43829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659582" y="53735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86500" y="14111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324600" y="33923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286500" y="5366657"/>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942859" y="237407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609608" y="237407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09608" y="33923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8329179" y="237407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8284151" y="43829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609608" y="5366656"/>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903027" y="33923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942859" y="535280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329179" y="14111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65899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55" y="344885"/>
            <a:ext cx="7772400" cy="838200"/>
          </a:xfrm>
          <a:noFill/>
        </p:spPr>
        <p:txBody>
          <a:bodyPr>
            <a:normAutofit/>
          </a:bodyPr>
          <a:lstStyle/>
          <a:p>
            <a:pPr algn="l"/>
            <a:r>
              <a:rPr lang="en-US" sz="3600" b="1" dirty="0" smtClean="0">
                <a:solidFill>
                  <a:srgbClr val="604A7B"/>
                </a:solidFill>
              </a:rPr>
              <a:t>DNA Profiling in forensics</a:t>
            </a:r>
            <a:endParaRPr lang="en-US" sz="3600" b="1" dirty="0">
              <a:solidFill>
                <a:srgbClr val="604A7B"/>
              </a:solidFill>
            </a:endParaRPr>
          </a:p>
        </p:txBody>
      </p:sp>
      <p:sp>
        <p:nvSpPr>
          <p:cNvPr id="3" name="Subtitle 2"/>
          <p:cNvSpPr>
            <a:spLocks noGrp="1"/>
          </p:cNvSpPr>
          <p:nvPr>
            <p:ph type="subTitle" idx="1"/>
          </p:nvPr>
        </p:nvSpPr>
        <p:spPr>
          <a:xfrm>
            <a:off x="129887" y="1030684"/>
            <a:ext cx="5313218" cy="1143001"/>
          </a:xfrm>
          <a:noFill/>
        </p:spPr>
        <p:txBody>
          <a:bodyPr>
            <a:normAutofit fontScale="85000" lnSpcReduction="10000"/>
          </a:bodyPr>
          <a:lstStyle/>
          <a:p>
            <a:pPr algn="l"/>
            <a:r>
              <a:rPr lang="en-US" sz="2400" i="1" dirty="0" smtClean="0">
                <a:solidFill>
                  <a:schemeClr val="tx1"/>
                </a:solidFill>
              </a:rPr>
              <a:t>DNA Profiling can be used to identify suspects from trace DNA evidence. It can also be used to eliminate the innocent from the investigation. </a:t>
            </a:r>
          </a:p>
          <a:p>
            <a:pPr algn="l"/>
            <a:endParaRPr lang="en-US" sz="2400" dirty="0">
              <a:solidFill>
                <a:schemeClr val="tx1"/>
              </a:solidFill>
            </a:endParaRPr>
          </a:p>
        </p:txBody>
      </p:sp>
      <p:sp>
        <p:nvSpPr>
          <p:cNvPr id="37"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S2 Analysis of examples of DNA profiles. </a:t>
            </a:r>
          </a:p>
        </p:txBody>
      </p:sp>
      <p:sp>
        <p:nvSpPr>
          <p:cNvPr id="38" name="Rectangle 37"/>
          <p:cNvSpPr/>
          <p:nvPr/>
        </p:nvSpPr>
        <p:spPr>
          <a:xfrm>
            <a:off x="2453827" y="6578361"/>
            <a:ext cx="6690173" cy="276999"/>
          </a:xfrm>
          <a:prstGeom prst="rect">
            <a:avLst/>
          </a:prstGeom>
        </p:spPr>
        <p:txBody>
          <a:bodyPr wrap="square">
            <a:spAutoFit/>
          </a:bodyPr>
          <a:lstStyle/>
          <a:p>
            <a:pPr algn="r"/>
            <a:r>
              <a:rPr lang="en-US" sz="1200" dirty="0" smtClean="0">
                <a:hlinkClick r:id="rId2"/>
              </a:rPr>
              <a:t>http</a:t>
            </a:r>
            <a:r>
              <a:rPr lang="en-US" sz="1200" dirty="0">
                <a:hlinkClick r:id="rId2"/>
              </a:rPr>
              <a:t>://www.slideshare.net/gurustip/genetic-engineering-and-biotechnology-</a:t>
            </a:r>
            <a:r>
              <a:rPr lang="en-US" sz="1200" dirty="0" smtClean="0">
                <a:hlinkClick r:id="rId2"/>
              </a:rPr>
              <a:t>presentation</a:t>
            </a:r>
            <a:endParaRPr lang="en-US" sz="1200" dirty="0"/>
          </a:p>
        </p:txBody>
      </p:sp>
      <p:pic>
        <p:nvPicPr>
          <p:cNvPr id="64"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5058641" y="730534"/>
            <a:ext cx="4057650" cy="58498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5" name="Subtitle 2"/>
          <p:cNvSpPr txBox="1">
            <a:spLocks/>
          </p:cNvSpPr>
          <p:nvPr/>
        </p:nvSpPr>
        <p:spPr>
          <a:xfrm>
            <a:off x="152400" y="2173184"/>
            <a:ext cx="5313218" cy="236220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smtClean="0">
                <a:solidFill>
                  <a:schemeClr val="tx1"/>
                </a:solidFill>
              </a:rPr>
              <a:t>In this case, a lot of blood was left at a crime scene. Who was the perpetrator?</a:t>
            </a:r>
          </a:p>
          <a:p>
            <a:pPr algn="l"/>
            <a:endParaRPr lang="en-US" sz="2400" dirty="0">
              <a:solidFill>
                <a:schemeClr val="tx1"/>
              </a:solidFill>
            </a:endParaRPr>
          </a:p>
          <a:p>
            <a:pPr algn="l"/>
            <a:r>
              <a:rPr lang="en-US" sz="2400" dirty="0" smtClean="0">
                <a:solidFill>
                  <a:schemeClr val="tx1"/>
                </a:solidFill>
              </a:rPr>
              <a:t>A = victim</a:t>
            </a:r>
          </a:p>
          <a:p>
            <a:pPr algn="l"/>
            <a:r>
              <a:rPr lang="en-US" sz="2400" dirty="0" smtClean="0">
                <a:solidFill>
                  <a:schemeClr val="tx1"/>
                </a:solidFill>
              </a:rPr>
              <a:t>B = unknown blood at scene</a:t>
            </a:r>
          </a:p>
          <a:p>
            <a:pPr algn="l"/>
            <a:r>
              <a:rPr lang="en-US" sz="2400" dirty="0" smtClean="0">
                <a:solidFill>
                  <a:schemeClr val="tx1"/>
                </a:solidFill>
              </a:rPr>
              <a:t>C = suspect 1</a:t>
            </a:r>
          </a:p>
          <a:p>
            <a:pPr algn="l"/>
            <a:r>
              <a:rPr lang="en-US" sz="2400" dirty="0" smtClean="0">
                <a:solidFill>
                  <a:schemeClr val="tx1"/>
                </a:solidFill>
              </a:rPr>
              <a:t>D = suspect 2</a:t>
            </a:r>
          </a:p>
          <a:p>
            <a:pPr algn="l"/>
            <a:endParaRPr lang="en-US" sz="2400" i="1" dirty="0" smtClean="0">
              <a:solidFill>
                <a:schemeClr val="tx1"/>
              </a:solidFill>
            </a:endParaRPr>
          </a:p>
          <a:p>
            <a:pPr algn="l"/>
            <a:endParaRPr lang="en-US" sz="2400" dirty="0">
              <a:solidFill>
                <a:schemeClr val="tx1"/>
              </a:solidFill>
            </a:endParaRPr>
          </a:p>
        </p:txBody>
      </p:sp>
      <p:cxnSp>
        <p:nvCxnSpPr>
          <p:cNvPr id="66" name="Straight Connector 65"/>
          <p:cNvCxnSpPr/>
          <p:nvPr/>
        </p:nvCxnSpPr>
        <p:spPr>
          <a:xfrm>
            <a:off x="5638800" y="14111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638800" y="24017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638800" y="33923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38800" y="43829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659582" y="53735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86500" y="14111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324600" y="33923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286500" y="5366657"/>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942859" y="237407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609608" y="237407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09608" y="33923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8329179" y="237407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8284151" y="43829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609608" y="5366656"/>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903027" y="33923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942859" y="535280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329179" y="141118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52400" y="4611584"/>
            <a:ext cx="5105400" cy="1908215"/>
          </a:xfrm>
          <a:prstGeom prst="rect">
            <a:avLst/>
          </a:prstGeom>
          <a:noFill/>
        </p:spPr>
        <p:txBody>
          <a:bodyPr wrap="square" rtlCol="0">
            <a:spAutoFit/>
          </a:bodyPr>
          <a:lstStyle/>
          <a:p>
            <a:r>
              <a:rPr lang="en-US" b="1" dirty="0" smtClean="0"/>
              <a:t>Explanation: </a:t>
            </a:r>
          </a:p>
          <a:p>
            <a:r>
              <a:rPr lang="en-US" sz="2000" b="1" dirty="0" smtClean="0">
                <a:solidFill>
                  <a:srgbClr val="C00000"/>
                </a:solidFill>
                <a:latin typeface="Bradley Hand ITC" pitchFamily="66" charset="0"/>
              </a:rPr>
              <a:t>We expect 100% match as the cells left behind are the perpetrator’s  own cells. </a:t>
            </a:r>
            <a:endParaRPr lang="en-US" sz="2000" b="1" dirty="0">
              <a:solidFill>
                <a:srgbClr val="C00000"/>
              </a:solidFill>
              <a:latin typeface="Bradley Hand ITC" pitchFamily="66" charset="0"/>
            </a:endParaRPr>
          </a:p>
          <a:p>
            <a:r>
              <a:rPr lang="en-US" sz="2000" dirty="0" smtClean="0">
                <a:solidFill>
                  <a:srgbClr val="C00000"/>
                </a:solidFill>
                <a:latin typeface="Bradley Hand ITC" pitchFamily="66" charset="0"/>
              </a:rPr>
              <a:t>The overlapping bands between the victim and perpetrator suggest a close relationship.</a:t>
            </a:r>
            <a:endParaRPr lang="en-US" sz="2000" dirty="0">
              <a:solidFill>
                <a:srgbClr val="C00000"/>
              </a:solidFill>
              <a:latin typeface="Bradley Hand ITC" pitchFamily="66" charset="0"/>
            </a:endParaRPr>
          </a:p>
        </p:txBody>
      </p:sp>
      <p:sp>
        <p:nvSpPr>
          <p:cNvPr id="84" name="Oval 83"/>
          <p:cNvSpPr/>
          <p:nvPr/>
        </p:nvSpPr>
        <p:spPr>
          <a:xfrm>
            <a:off x="205194" y="3808019"/>
            <a:ext cx="279996"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4482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55" y="344885"/>
            <a:ext cx="7772400" cy="838200"/>
          </a:xfrm>
          <a:noFill/>
        </p:spPr>
        <p:txBody>
          <a:bodyPr>
            <a:normAutofit/>
          </a:bodyPr>
          <a:lstStyle/>
          <a:p>
            <a:pPr algn="l"/>
            <a:r>
              <a:rPr lang="en-US" sz="3600" b="1" dirty="0" smtClean="0">
                <a:solidFill>
                  <a:srgbClr val="604A7B"/>
                </a:solidFill>
              </a:rPr>
              <a:t>DNA Profiling in forensics</a:t>
            </a:r>
            <a:endParaRPr lang="en-US" sz="3600" b="1" dirty="0">
              <a:solidFill>
                <a:srgbClr val="604A7B"/>
              </a:solidFill>
            </a:endParaRPr>
          </a:p>
        </p:txBody>
      </p:sp>
      <p:sp>
        <p:nvSpPr>
          <p:cNvPr id="3" name="Subtitle 2"/>
          <p:cNvSpPr>
            <a:spLocks noGrp="1"/>
          </p:cNvSpPr>
          <p:nvPr>
            <p:ph type="subTitle" idx="1"/>
          </p:nvPr>
        </p:nvSpPr>
        <p:spPr>
          <a:xfrm>
            <a:off x="129887" y="1030684"/>
            <a:ext cx="5313218" cy="1143001"/>
          </a:xfrm>
          <a:noFill/>
        </p:spPr>
        <p:txBody>
          <a:bodyPr>
            <a:normAutofit fontScale="85000" lnSpcReduction="10000"/>
          </a:bodyPr>
          <a:lstStyle/>
          <a:p>
            <a:pPr algn="l"/>
            <a:r>
              <a:rPr lang="en-US" sz="2400" i="1" dirty="0" smtClean="0">
                <a:solidFill>
                  <a:schemeClr val="tx1"/>
                </a:solidFill>
              </a:rPr>
              <a:t>DNA Profiling can be used to identify suspects from trace DNA evidence. It can also be used to eliminate the innocent from the investigation. </a:t>
            </a:r>
          </a:p>
          <a:p>
            <a:pPr algn="l"/>
            <a:endParaRPr lang="en-US" sz="2400" dirty="0">
              <a:solidFill>
                <a:schemeClr val="tx1"/>
              </a:solidFill>
            </a:endParaRPr>
          </a:p>
        </p:txBody>
      </p:sp>
      <p:sp>
        <p:nvSpPr>
          <p:cNvPr id="37"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S2 Analysis of examples of DNA profiles. </a:t>
            </a:r>
          </a:p>
        </p:txBody>
      </p:sp>
      <p:sp>
        <p:nvSpPr>
          <p:cNvPr id="38" name="Rectangle 37"/>
          <p:cNvSpPr/>
          <p:nvPr/>
        </p:nvSpPr>
        <p:spPr>
          <a:xfrm>
            <a:off x="2453827" y="6578361"/>
            <a:ext cx="6690173" cy="276999"/>
          </a:xfrm>
          <a:prstGeom prst="rect">
            <a:avLst/>
          </a:prstGeom>
        </p:spPr>
        <p:txBody>
          <a:bodyPr wrap="square">
            <a:spAutoFit/>
          </a:bodyPr>
          <a:lstStyle/>
          <a:p>
            <a:pPr algn="r"/>
            <a:r>
              <a:rPr lang="en-US" sz="1200" dirty="0" smtClean="0">
                <a:hlinkClick r:id="rId2"/>
              </a:rPr>
              <a:t>http</a:t>
            </a:r>
            <a:r>
              <a:rPr lang="en-US" sz="1200" dirty="0">
                <a:hlinkClick r:id="rId2"/>
              </a:rPr>
              <a:t>://www.slideshare.net/gurustip/genetic-engineering-and-biotechnology-</a:t>
            </a:r>
            <a:r>
              <a:rPr lang="en-US" sz="1200" dirty="0" smtClean="0">
                <a:hlinkClick r:id="rId2"/>
              </a:rPr>
              <a:t>presentation</a:t>
            </a:r>
            <a:endParaRPr lang="en-US" sz="12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5058641" y="709010"/>
            <a:ext cx="4057650" cy="58498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Subtitle 2"/>
          <p:cNvSpPr txBox="1">
            <a:spLocks/>
          </p:cNvSpPr>
          <p:nvPr/>
        </p:nvSpPr>
        <p:spPr>
          <a:xfrm>
            <a:off x="152400" y="2151660"/>
            <a:ext cx="5313218" cy="236220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smtClean="0">
                <a:solidFill>
                  <a:schemeClr val="tx1"/>
                </a:solidFill>
              </a:rPr>
              <a:t>In this case, DNA evidence is being used in a wrongful conviction case. Is the prisoner really guilty? </a:t>
            </a:r>
          </a:p>
          <a:p>
            <a:pPr algn="l"/>
            <a:endParaRPr lang="en-US" sz="2400" dirty="0">
              <a:solidFill>
                <a:schemeClr val="tx1"/>
              </a:solidFill>
            </a:endParaRPr>
          </a:p>
          <a:p>
            <a:pPr algn="l"/>
            <a:r>
              <a:rPr lang="en-US" sz="2400" dirty="0" smtClean="0">
                <a:solidFill>
                  <a:schemeClr val="tx1"/>
                </a:solidFill>
              </a:rPr>
              <a:t>A = trace evidence</a:t>
            </a:r>
          </a:p>
          <a:p>
            <a:pPr algn="l"/>
            <a:r>
              <a:rPr lang="en-US" sz="2400" dirty="0" smtClean="0">
                <a:solidFill>
                  <a:schemeClr val="tx1"/>
                </a:solidFill>
              </a:rPr>
              <a:t>B = homeowner</a:t>
            </a:r>
          </a:p>
          <a:p>
            <a:pPr algn="l"/>
            <a:r>
              <a:rPr lang="en-US" sz="2400" dirty="0" smtClean="0">
                <a:solidFill>
                  <a:schemeClr val="tx1"/>
                </a:solidFill>
              </a:rPr>
              <a:t>C = prisoner</a:t>
            </a:r>
          </a:p>
          <a:p>
            <a:pPr algn="l"/>
            <a:endParaRPr lang="en-US" sz="2400" i="1" dirty="0" smtClean="0">
              <a:solidFill>
                <a:schemeClr val="tx1"/>
              </a:solidFill>
            </a:endParaRPr>
          </a:p>
          <a:p>
            <a:pPr algn="l"/>
            <a:endParaRPr lang="en-US" sz="2400" dirty="0">
              <a:solidFill>
                <a:schemeClr val="tx1"/>
              </a:solidFill>
            </a:endParaRPr>
          </a:p>
        </p:txBody>
      </p:sp>
      <p:sp>
        <p:nvSpPr>
          <p:cNvPr id="9" name="TextBox 8"/>
          <p:cNvSpPr txBox="1"/>
          <p:nvPr/>
        </p:nvSpPr>
        <p:spPr>
          <a:xfrm>
            <a:off x="6324600" y="591839"/>
            <a:ext cx="381000" cy="369332"/>
          </a:xfrm>
          <a:prstGeom prst="rect">
            <a:avLst/>
          </a:prstGeom>
          <a:noFill/>
        </p:spPr>
        <p:txBody>
          <a:bodyPr wrap="square" rtlCol="0">
            <a:spAutoFit/>
          </a:bodyPr>
          <a:lstStyle/>
          <a:p>
            <a:r>
              <a:rPr lang="en-US" dirty="0" smtClean="0"/>
              <a:t>A</a:t>
            </a:r>
            <a:endParaRPr lang="en-US" dirty="0"/>
          </a:p>
        </p:txBody>
      </p:sp>
      <p:sp>
        <p:nvSpPr>
          <p:cNvPr id="10" name="TextBox 9"/>
          <p:cNvSpPr txBox="1"/>
          <p:nvPr/>
        </p:nvSpPr>
        <p:spPr>
          <a:xfrm>
            <a:off x="6980959" y="591839"/>
            <a:ext cx="381000" cy="369332"/>
          </a:xfrm>
          <a:prstGeom prst="rect">
            <a:avLst/>
          </a:prstGeom>
          <a:noFill/>
        </p:spPr>
        <p:txBody>
          <a:bodyPr wrap="square" rtlCol="0">
            <a:spAutoFit/>
          </a:bodyPr>
          <a:lstStyle/>
          <a:p>
            <a:r>
              <a:rPr lang="en-US" dirty="0"/>
              <a:t>B</a:t>
            </a:r>
          </a:p>
        </p:txBody>
      </p:sp>
      <p:sp>
        <p:nvSpPr>
          <p:cNvPr id="11" name="TextBox 10"/>
          <p:cNvSpPr txBox="1"/>
          <p:nvPr/>
        </p:nvSpPr>
        <p:spPr>
          <a:xfrm>
            <a:off x="7711786" y="591839"/>
            <a:ext cx="381000" cy="369332"/>
          </a:xfrm>
          <a:prstGeom prst="rect">
            <a:avLst/>
          </a:prstGeom>
          <a:noFill/>
        </p:spPr>
        <p:txBody>
          <a:bodyPr wrap="square" rtlCol="0">
            <a:spAutoFit/>
          </a:bodyPr>
          <a:lstStyle/>
          <a:p>
            <a:r>
              <a:rPr lang="en-US" dirty="0"/>
              <a:t>C</a:t>
            </a:r>
          </a:p>
        </p:txBody>
      </p:sp>
      <p:cxnSp>
        <p:nvCxnSpPr>
          <p:cNvPr id="12" name="Straight Connector 11"/>
          <p:cNvCxnSpPr/>
          <p:nvPr/>
        </p:nvCxnSpPr>
        <p:spPr>
          <a:xfrm>
            <a:off x="5638800" y="13896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38800" y="23802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638800" y="33708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38800" y="43614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659582" y="53520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286500" y="13896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324600" y="33708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286500" y="5345133"/>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883977" y="39042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609608" y="2352551"/>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609608" y="33708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609608" y="534513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942859" y="5878533"/>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659582" y="58854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38800" y="39042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883977" y="43614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592289" y="58854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592289" y="39042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49538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55" y="344885"/>
            <a:ext cx="7772400" cy="838200"/>
          </a:xfrm>
          <a:noFill/>
        </p:spPr>
        <p:txBody>
          <a:bodyPr>
            <a:normAutofit/>
          </a:bodyPr>
          <a:lstStyle/>
          <a:p>
            <a:pPr algn="l"/>
            <a:r>
              <a:rPr lang="en-US" sz="3600" b="1" dirty="0" smtClean="0">
                <a:solidFill>
                  <a:srgbClr val="604A7B"/>
                </a:solidFill>
              </a:rPr>
              <a:t>DNA Profiling in forensics</a:t>
            </a:r>
            <a:endParaRPr lang="en-US" sz="3600" b="1" dirty="0">
              <a:solidFill>
                <a:srgbClr val="604A7B"/>
              </a:solidFill>
            </a:endParaRPr>
          </a:p>
        </p:txBody>
      </p:sp>
      <p:sp>
        <p:nvSpPr>
          <p:cNvPr id="3" name="Subtitle 2"/>
          <p:cNvSpPr>
            <a:spLocks noGrp="1"/>
          </p:cNvSpPr>
          <p:nvPr>
            <p:ph type="subTitle" idx="1"/>
          </p:nvPr>
        </p:nvSpPr>
        <p:spPr>
          <a:xfrm>
            <a:off x="129887" y="1030684"/>
            <a:ext cx="5313218" cy="1143001"/>
          </a:xfrm>
          <a:noFill/>
        </p:spPr>
        <p:txBody>
          <a:bodyPr>
            <a:normAutofit fontScale="85000" lnSpcReduction="10000"/>
          </a:bodyPr>
          <a:lstStyle/>
          <a:p>
            <a:pPr algn="l"/>
            <a:r>
              <a:rPr lang="en-US" sz="2400" i="1" dirty="0" smtClean="0">
                <a:solidFill>
                  <a:schemeClr val="tx1"/>
                </a:solidFill>
              </a:rPr>
              <a:t>DNA Profiling can be used to identify suspects from trace DNA evidence. It can also be used to eliminate the innocent from the investigation. </a:t>
            </a:r>
          </a:p>
          <a:p>
            <a:pPr algn="l"/>
            <a:endParaRPr lang="en-US" sz="2400" dirty="0">
              <a:solidFill>
                <a:schemeClr val="tx1"/>
              </a:solidFill>
            </a:endParaRPr>
          </a:p>
        </p:txBody>
      </p:sp>
      <p:sp>
        <p:nvSpPr>
          <p:cNvPr id="37"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S2 Analysis of examples of DNA profiles. </a:t>
            </a:r>
          </a:p>
        </p:txBody>
      </p:sp>
      <p:sp>
        <p:nvSpPr>
          <p:cNvPr id="38" name="Rectangle 37"/>
          <p:cNvSpPr/>
          <p:nvPr/>
        </p:nvSpPr>
        <p:spPr>
          <a:xfrm>
            <a:off x="2453827" y="6578361"/>
            <a:ext cx="6690173" cy="276999"/>
          </a:xfrm>
          <a:prstGeom prst="rect">
            <a:avLst/>
          </a:prstGeom>
        </p:spPr>
        <p:txBody>
          <a:bodyPr wrap="square">
            <a:spAutoFit/>
          </a:bodyPr>
          <a:lstStyle/>
          <a:p>
            <a:pPr algn="r"/>
            <a:r>
              <a:rPr lang="en-US" sz="1200" dirty="0" smtClean="0">
                <a:hlinkClick r:id="rId2"/>
              </a:rPr>
              <a:t>http</a:t>
            </a:r>
            <a:r>
              <a:rPr lang="en-US" sz="1200" dirty="0">
                <a:hlinkClick r:id="rId2"/>
              </a:rPr>
              <a:t>://www.slideshare.net/gurustip/genetic-engineering-and-biotechnology-</a:t>
            </a:r>
            <a:r>
              <a:rPr lang="en-US" sz="1200" dirty="0" smtClean="0">
                <a:hlinkClick r:id="rId2"/>
              </a:rPr>
              <a:t>presentation</a:t>
            </a:r>
            <a:endParaRPr lang="en-US" sz="12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5058641" y="709010"/>
            <a:ext cx="4057650" cy="58498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Subtitle 2"/>
          <p:cNvSpPr txBox="1">
            <a:spLocks/>
          </p:cNvSpPr>
          <p:nvPr/>
        </p:nvSpPr>
        <p:spPr>
          <a:xfrm>
            <a:off x="152400" y="2151660"/>
            <a:ext cx="5313218" cy="236220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smtClean="0">
                <a:solidFill>
                  <a:schemeClr val="tx1"/>
                </a:solidFill>
              </a:rPr>
              <a:t>In this case, DNA evidence is being used in a wrongful conviction case. Is the prisoner really guilty? </a:t>
            </a:r>
          </a:p>
          <a:p>
            <a:pPr algn="l"/>
            <a:endParaRPr lang="en-US" sz="2400" dirty="0">
              <a:solidFill>
                <a:schemeClr val="tx1"/>
              </a:solidFill>
            </a:endParaRPr>
          </a:p>
          <a:p>
            <a:pPr algn="l"/>
            <a:r>
              <a:rPr lang="en-US" sz="2400" dirty="0" smtClean="0">
                <a:solidFill>
                  <a:schemeClr val="tx1"/>
                </a:solidFill>
              </a:rPr>
              <a:t>A = trace evidence</a:t>
            </a:r>
          </a:p>
          <a:p>
            <a:pPr algn="l"/>
            <a:r>
              <a:rPr lang="en-US" sz="2400" dirty="0" smtClean="0">
                <a:solidFill>
                  <a:schemeClr val="tx1"/>
                </a:solidFill>
              </a:rPr>
              <a:t>B = homeowner</a:t>
            </a:r>
          </a:p>
          <a:p>
            <a:pPr algn="l"/>
            <a:r>
              <a:rPr lang="en-US" sz="2400" dirty="0" smtClean="0">
                <a:solidFill>
                  <a:schemeClr val="tx1"/>
                </a:solidFill>
              </a:rPr>
              <a:t>C = prisoner</a:t>
            </a:r>
          </a:p>
          <a:p>
            <a:pPr algn="l"/>
            <a:endParaRPr lang="en-US" sz="2400" i="1" dirty="0" smtClean="0">
              <a:solidFill>
                <a:schemeClr val="tx1"/>
              </a:solidFill>
            </a:endParaRPr>
          </a:p>
          <a:p>
            <a:pPr algn="l"/>
            <a:endParaRPr lang="en-US" sz="2400" dirty="0">
              <a:solidFill>
                <a:schemeClr val="tx1"/>
              </a:solidFill>
            </a:endParaRPr>
          </a:p>
        </p:txBody>
      </p:sp>
      <p:sp>
        <p:nvSpPr>
          <p:cNvPr id="8" name="TextBox 7"/>
          <p:cNvSpPr txBox="1"/>
          <p:nvPr/>
        </p:nvSpPr>
        <p:spPr>
          <a:xfrm>
            <a:off x="152400" y="4590060"/>
            <a:ext cx="5105400" cy="2031325"/>
          </a:xfrm>
          <a:prstGeom prst="rect">
            <a:avLst/>
          </a:prstGeom>
          <a:noFill/>
        </p:spPr>
        <p:txBody>
          <a:bodyPr wrap="square" rtlCol="0">
            <a:spAutoFit/>
          </a:bodyPr>
          <a:lstStyle/>
          <a:p>
            <a:r>
              <a:rPr lang="en-US" b="1" dirty="0" smtClean="0"/>
              <a:t>Explanation: </a:t>
            </a:r>
          </a:p>
          <a:p>
            <a:r>
              <a:rPr lang="en-US" b="1" dirty="0" smtClean="0">
                <a:solidFill>
                  <a:srgbClr val="C00000"/>
                </a:solidFill>
                <a:latin typeface="Bradley Hand ITC" pitchFamily="66" charset="0"/>
              </a:rPr>
              <a:t>Without a stronger match, the evidence is insufficient to convict the suspect. He should  be released and a new suspect found. </a:t>
            </a:r>
            <a:endParaRPr lang="en-US" b="1" dirty="0">
              <a:solidFill>
                <a:srgbClr val="C00000"/>
              </a:solidFill>
              <a:latin typeface="Bradley Hand ITC" pitchFamily="66" charset="0"/>
            </a:endParaRPr>
          </a:p>
          <a:p>
            <a:r>
              <a:rPr lang="en-US" b="1" dirty="0" smtClean="0">
                <a:solidFill>
                  <a:schemeClr val="tx2"/>
                </a:solidFill>
                <a:latin typeface="Bradley Hand ITC" pitchFamily="66" charset="0"/>
              </a:rPr>
              <a:t>DNA evidence is being reviewed in many wrongful conviction lawsuits. </a:t>
            </a:r>
            <a:endParaRPr lang="en-US" b="1" dirty="0">
              <a:solidFill>
                <a:schemeClr val="tx2"/>
              </a:solidFill>
              <a:latin typeface="Bradley Hand ITC" pitchFamily="66" charset="0"/>
            </a:endParaRPr>
          </a:p>
        </p:txBody>
      </p:sp>
      <p:sp>
        <p:nvSpPr>
          <p:cNvPr id="9" name="TextBox 8"/>
          <p:cNvSpPr txBox="1"/>
          <p:nvPr/>
        </p:nvSpPr>
        <p:spPr>
          <a:xfrm>
            <a:off x="6324600" y="591839"/>
            <a:ext cx="381000" cy="369332"/>
          </a:xfrm>
          <a:prstGeom prst="rect">
            <a:avLst/>
          </a:prstGeom>
          <a:noFill/>
        </p:spPr>
        <p:txBody>
          <a:bodyPr wrap="square" rtlCol="0">
            <a:spAutoFit/>
          </a:bodyPr>
          <a:lstStyle/>
          <a:p>
            <a:r>
              <a:rPr lang="en-US" dirty="0" smtClean="0"/>
              <a:t>A</a:t>
            </a:r>
            <a:endParaRPr lang="en-US" dirty="0"/>
          </a:p>
        </p:txBody>
      </p:sp>
      <p:sp>
        <p:nvSpPr>
          <p:cNvPr id="10" name="TextBox 9"/>
          <p:cNvSpPr txBox="1"/>
          <p:nvPr/>
        </p:nvSpPr>
        <p:spPr>
          <a:xfrm>
            <a:off x="6980959" y="591839"/>
            <a:ext cx="381000" cy="369332"/>
          </a:xfrm>
          <a:prstGeom prst="rect">
            <a:avLst/>
          </a:prstGeom>
          <a:noFill/>
        </p:spPr>
        <p:txBody>
          <a:bodyPr wrap="square" rtlCol="0">
            <a:spAutoFit/>
          </a:bodyPr>
          <a:lstStyle/>
          <a:p>
            <a:r>
              <a:rPr lang="en-US" dirty="0"/>
              <a:t>B</a:t>
            </a:r>
          </a:p>
        </p:txBody>
      </p:sp>
      <p:sp>
        <p:nvSpPr>
          <p:cNvPr id="11" name="TextBox 10"/>
          <p:cNvSpPr txBox="1"/>
          <p:nvPr/>
        </p:nvSpPr>
        <p:spPr>
          <a:xfrm>
            <a:off x="7711786" y="591839"/>
            <a:ext cx="381000" cy="369332"/>
          </a:xfrm>
          <a:prstGeom prst="rect">
            <a:avLst/>
          </a:prstGeom>
          <a:noFill/>
        </p:spPr>
        <p:txBody>
          <a:bodyPr wrap="square" rtlCol="0">
            <a:spAutoFit/>
          </a:bodyPr>
          <a:lstStyle/>
          <a:p>
            <a:r>
              <a:rPr lang="en-US" dirty="0"/>
              <a:t>C</a:t>
            </a:r>
          </a:p>
        </p:txBody>
      </p:sp>
      <p:cxnSp>
        <p:nvCxnSpPr>
          <p:cNvPr id="12" name="Straight Connector 11"/>
          <p:cNvCxnSpPr/>
          <p:nvPr/>
        </p:nvCxnSpPr>
        <p:spPr>
          <a:xfrm>
            <a:off x="5638800" y="13896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38800" y="23802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638800" y="33708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38800" y="43614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659582" y="53520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286500" y="13896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324600" y="33708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286500" y="5345133"/>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883977" y="39042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609608" y="2352551"/>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609608" y="33708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609608" y="534513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942859" y="5878533"/>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659582" y="58854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38800" y="39042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883977" y="43614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592289" y="58854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592289" y="390426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819302" y="3719594"/>
            <a:ext cx="492443" cy="369332"/>
          </a:xfrm>
          <a:prstGeom prst="rect">
            <a:avLst/>
          </a:prstGeom>
        </p:spPr>
        <p:txBody>
          <a:bodyPr wrap="none">
            <a:spAutoFit/>
          </a:bodyPr>
          <a:lstStyle/>
          <a:p>
            <a:r>
              <a:rPr lang="en-US" b="1" dirty="0" smtClean="0">
                <a:solidFill>
                  <a:srgbClr val="C00000"/>
                </a:solidFill>
                <a:latin typeface="Bradley Hand ITC" pitchFamily="66" charset="0"/>
              </a:rPr>
              <a:t>No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83348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S2 Analysis of examples of DNA profiles. </a:t>
            </a:r>
          </a:p>
        </p:txBody>
      </p:sp>
      <p:sp>
        <p:nvSpPr>
          <p:cNvPr id="38" name="Rectangle 37"/>
          <p:cNvSpPr/>
          <p:nvPr/>
        </p:nvSpPr>
        <p:spPr>
          <a:xfrm>
            <a:off x="2453827" y="6578361"/>
            <a:ext cx="6690173" cy="276999"/>
          </a:xfrm>
          <a:prstGeom prst="rect">
            <a:avLst/>
          </a:prstGeom>
        </p:spPr>
        <p:txBody>
          <a:bodyPr wrap="square">
            <a:spAutoFit/>
          </a:bodyPr>
          <a:lstStyle/>
          <a:p>
            <a:pPr algn="r"/>
            <a:r>
              <a:rPr lang="en-US" sz="1200" dirty="0" smtClean="0">
                <a:hlinkClick r:id="rId2"/>
              </a:rPr>
              <a:t>http</a:t>
            </a:r>
            <a:r>
              <a:rPr lang="en-US" sz="1200" dirty="0">
                <a:hlinkClick r:id="rId2"/>
              </a:rPr>
              <a:t>://www.slideshare.net/gurustip/genetic-engineering-and-biotechnology-</a:t>
            </a:r>
            <a:r>
              <a:rPr lang="en-US" sz="1200" dirty="0" smtClean="0">
                <a:hlinkClick r:id="rId2"/>
              </a:rPr>
              <a:t>presentation</a:t>
            </a:r>
            <a:endParaRPr lang="en-US" sz="1200" dirty="0"/>
          </a:p>
        </p:txBody>
      </p:sp>
      <p:pic>
        <p:nvPicPr>
          <p:cNvPr id="31"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5072496" y="727442"/>
            <a:ext cx="4057650" cy="58498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2" name="Title 1"/>
          <p:cNvSpPr>
            <a:spLocks noGrp="1"/>
          </p:cNvSpPr>
          <p:nvPr>
            <p:ph type="ctrTitle"/>
          </p:nvPr>
        </p:nvSpPr>
        <p:spPr>
          <a:xfrm>
            <a:off x="0" y="341292"/>
            <a:ext cx="7772400" cy="838200"/>
          </a:xfrm>
          <a:noFill/>
        </p:spPr>
        <p:txBody>
          <a:bodyPr>
            <a:normAutofit/>
          </a:bodyPr>
          <a:lstStyle/>
          <a:p>
            <a:pPr algn="l"/>
            <a:r>
              <a:rPr lang="en-US" sz="3600" b="1" dirty="0" smtClean="0">
                <a:solidFill>
                  <a:schemeClr val="accent5">
                    <a:lumMod val="75000"/>
                  </a:schemeClr>
                </a:solidFill>
              </a:rPr>
              <a:t>DNA Profiling in paternity</a:t>
            </a:r>
            <a:endParaRPr lang="en-US" sz="3600" b="1" dirty="0">
              <a:solidFill>
                <a:schemeClr val="accent5">
                  <a:lumMod val="75000"/>
                </a:schemeClr>
              </a:solidFill>
            </a:endParaRPr>
          </a:p>
        </p:txBody>
      </p:sp>
      <p:sp>
        <p:nvSpPr>
          <p:cNvPr id="33" name="Subtitle 2"/>
          <p:cNvSpPr>
            <a:spLocks noGrp="1"/>
          </p:cNvSpPr>
          <p:nvPr>
            <p:ph type="subTitle" idx="1"/>
          </p:nvPr>
        </p:nvSpPr>
        <p:spPr>
          <a:xfrm>
            <a:off x="143742" y="1027091"/>
            <a:ext cx="5313218" cy="1143001"/>
          </a:xfrm>
          <a:noFill/>
        </p:spPr>
        <p:txBody>
          <a:bodyPr>
            <a:normAutofit lnSpcReduction="10000"/>
          </a:bodyPr>
          <a:lstStyle/>
          <a:p>
            <a:pPr algn="l"/>
            <a:r>
              <a:rPr lang="en-US" sz="2400" i="1" dirty="0" smtClean="0">
                <a:solidFill>
                  <a:schemeClr val="tx1"/>
                </a:solidFill>
              </a:rPr>
              <a:t>DNA Profiling can be used to identify relationships between people and to determine parentage. </a:t>
            </a:r>
            <a:endParaRPr lang="en-US" sz="2400" dirty="0">
              <a:solidFill>
                <a:schemeClr val="tx1"/>
              </a:solidFill>
            </a:endParaRPr>
          </a:p>
        </p:txBody>
      </p:sp>
      <p:sp>
        <p:nvSpPr>
          <p:cNvPr id="34" name="Subtitle 2"/>
          <p:cNvSpPr txBox="1">
            <a:spLocks/>
          </p:cNvSpPr>
          <p:nvPr/>
        </p:nvSpPr>
        <p:spPr>
          <a:xfrm>
            <a:off x="166255" y="2170092"/>
            <a:ext cx="5313218" cy="236220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a:solidFill>
                  <a:schemeClr val="tx1"/>
                </a:solidFill>
              </a:rPr>
              <a:t>In this case, the parentage of a child is under question. Who’s the daddy?</a:t>
            </a:r>
          </a:p>
          <a:p>
            <a:pPr algn="l"/>
            <a:endParaRPr lang="en-US" sz="2400" dirty="0">
              <a:solidFill>
                <a:schemeClr val="tx1"/>
              </a:solidFill>
            </a:endParaRPr>
          </a:p>
          <a:p>
            <a:pPr algn="l"/>
            <a:r>
              <a:rPr lang="en-US" sz="2400" dirty="0" smtClean="0">
                <a:solidFill>
                  <a:schemeClr val="tx1"/>
                </a:solidFill>
              </a:rPr>
              <a:t>A = mother</a:t>
            </a:r>
          </a:p>
          <a:p>
            <a:pPr algn="l"/>
            <a:r>
              <a:rPr lang="en-US" sz="2400" dirty="0" smtClean="0">
                <a:solidFill>
                  <a:schemeClr val="tx1"/>
                </a:solidFill>
              </a:rPr>
              <a:t>B = child</a:t>
            </a:r>
          </a:p>
          <a:p>
            <a:pPr algn="l"/>
            <a:r>
              <a:rPr lang="en-US" sz="2400" dirty="0" smtClean="0">
                <a:solidFill>
                  <a:schemeClr val="tx1"/>
                </a:solidFill>
              </a:rPr>
              <a:t>C = man 1</a:t>
            </a:r>
          </a:p>
          <a:p>
            <a:pPr algn="l"/>
            <a:r>
              <a:rPr lang="en-US" sz="2400" dirty="0" smtClean="0">
                <a:solidFill>
                  <a:schemeClr val="tx1"/>
                </a:solidFill>
              </a:rPr>
              <a:t>D = man 2</a:t>
            </a:r>
          </a:p>
          <a:p>
            <a:pPr algn="l"/>
            <a:endParaRPr lang="en-US" sz="2400" i="1" dirty="0" smtClean="0">
              <a:solidFill>
                <a:schemeClr val="tx1"/>
              </a:solidFill>
            </a:endParaRPr>
          </a:p>
          <a:p>
            <a:pPr algn="l"/>
            <a:endParaRPr lang="en-US" sz="2400" dirty="0">
              <a:solidFill>
                <a:schemeClr val="tx1"/>
              </a:solidFill>
            </a:endParaRPr>
          </a:p>
        </p:txBody>
      </p:sp>
      <p:sp>
        <p:nvSpPr>
          <p:cNvPr id="39" name="TextBox 38"/>
          <p:cNvSpPr txBox="1"/>
          <p:nvPr/>
        </p:nvSpPr>
        <p:spPr>
          <a:xfrm>
            <a:off x="6338455" y="610271"/>
            <a:ext cx="381000" cy="369332"/>
          </a:xfrm>
          <a:prstGeom prst="rect">
            <a:avLst/>
          </a:prstGeom>
          <a:noFill/>
        </p:spPr>
        <p:txBody>
          <a:bodyPr wrap="square" rtlCol="0">
            <a:spAutoFit/>
          </a:bodyPr>
          <a:lstStyle/>
          <a:p>
            <a:r>
              <a:rPr lang="en-US" dirty="0" smtClean="0"/>
              <a:t>A</a:t>
            </a:r>
            <a:endParaRPr lang="en-US" dirty="0"/>
          </a:p>
        </p:txBody>
      </p:sp>
      <p:sp>
        <p:nvSpPr>
          <p:cNvPr id="40" name="TextBox 39"/>
          <p:cNvSpPr txBox="1"/>
          <p:nvPr/>
        </p:nvSpPr>
        <p:spPr>
          <a:xfrm>
            <a:off x="6994814" y="610271"/>
            <a:ext cx="381000" cy="369332"/>
          </a:xfrm>
          <a:prstGeom prst="rect">
            <a:avLst/>
          </a:prstGeom>
          <a:noFill/>
        </p:spPr>
        <p:txBody>
          <a:bodyPr wrap="square" rtlCol="0">
            <a:spAutoFit/>
          </a:bodyPr>
          <a:lstStyle/>
          <a:p>
            <a:r>
              <a:rPr lang="en-US" dirty="0"/>
              <a:t>B</a:t>
            </a:r>
          </a:p>
        </p:txBody>
      </p:sp>
      <p:sp>
        <p:nvSpPr>
          <p:cNvPr id="41" name="TextBox 40"/>
          <p:cNvSpPr txBox="1"/>
          <p:nvPr/>
        </p:nvSpPr>
        <p:spPr>
          <a:xfrm>
            <a:off x="7725641" y="610271"/>
            <a:ext cx="381000" cy="369332"/>
          </a:xfrm>
          <a:prstGeom prst="rect">
            <a:avLst/>
          </a:prstGeom>
          <a:noFill/>
        </p:spPr>
        <p:txBody>
          <a:bodyPr wrap="square" rtlCol="0">
            <a:spAutoFit/>
          </a:bodyPr>
          <a:lstStyle/>
          <a:p>
            <a:r>
              <a:rPr lang="en-US" dirty="0"/>
              <a:t>C</a:t>
            </a:r>
          </a:p>
        </p:txBody>
      </p:sp>
      <p:sp>
        <p:nvSpPr>
          <p:cNvPr id="42" name="TextBox 41"/>
          <p:cNvSpPr txBox="1"/>
          <p:nvPr/>
        </p:nvSpPr>
        <p:spPr>
          <a:xfrm>
            <a:off x="8419234" y="610271"/>
            <a:ext cx="381000" cy="369332"/>
          </a:xfrm>
          <a:prstGeom prst="rect">
            <a:avLst/>
          </a:prstGeom>
          <a:noFill/>
        </p:spPr>
        <p:txBody>
          <a:bodyPr wrap="square" rtlCol="0">
            <a:spAutoFit/>
          </a:bodyPr>
          <a:lstStyle/>
          <a:p>
            <a:r>
              <a:rPr lang="en-US" dirty="0"/>
              <a:t>D</a:t>
            </a:r>
          </a:p>
        </p:txBody>
      </p:sp>
      <p:cxnSp>
        <p:nvCxnSpPr>
          <p:cNvPr id="43" name="Straight Connector 42"/>
          <p:cNvCxnSpPr/>
          <p:nvPr/>
        </p:nvCxnSpPr>
        <p:spPr>
          <a:xfrm>
            <a:off x="5652655" y="14080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652655" y="20176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652655" y="33892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652655" y="43798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673437" y="53704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300355" y="20176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262255" y="3936546"/>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916882" y="14080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626923" y="539941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564580" y="3410073"/>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298006" y="53704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298006" y="43798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626923" y="14080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897832" y="25510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872721" y="49894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298006" y="29320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652655" y="25510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645728" y="3936546"/>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638801" y="49894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673437" y="59038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258791" y="25510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269182" y="49894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638801" y="29320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897832" y="33892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303200" y="5876183"/>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578432" y="292066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25943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S2 Analysis of examples of DNA profiles. </a:t>
            </a:r>
          </a:p>
        </p:txBody>
      </p:sp>
      <p:sp>
        <p:nvSpPr>
          <p:cNvPr id="38" name="Rectangle 37"/>
          <p:cNvSpPr/>
          <p:nvPr/>
        </p:nvSpPr>
        <p:spPr>
          <a:xfrm>
            <a:off x="2453827" y="6578361"/>
            <a:ext cx="6690173" cy="276999"/>
          </a:xfrm>
          <a:prstGeom prst="rect">
            <a:avLst/>
          </a:prstGeom>
        </p:spPr>
        <p:txBody>
          <a:bodyPr wrap="square">
            <a:spAutoFit/>
          </a:bodyPr>
          <a:lstStyle/>
          <a:p>
            <a:pPr algn="r"/>
            <a:r>
              <a:rPr lang="en-US" sz="1200" dirty="0" smtClean="0">
                <a:hlinkClick r:id="rId2"/>
              </a:rPr>
              <a:t>http</a:t>
            </a:r>
            <a:r>
              <a:rPr lang="en-US" sz="1200" dirty="0">
                <a:hlinkClick r:id="rId2"/>
              </a:rPr>
              <a:t>://www.slideshare.net/gurustip/genetic-engineering-and-biotechnology-</a:t>
            </a:r>
            <a:r>
              <a:rPr lang="en-US" sz="1200" dirty="0" smtClean="0">
                <a:hlinkClick r:id="rId2"/>
              </a:rPr>
              <a:t>presentation</a:t>
            </a:r>
            <a:endParaRPr lang="en-US" sz="1200" dirty="0"/>
          </a:p>
        </p:txBody>
      </p:sp>
      <p:pic>
        <p:nvPicPr>
          <p:cNvPr id="31"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5072496" y="727442"/>
            <a:ext cx="4057650" cy="58498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2" name="Title 1"/>
          <p:cNvSpPr>
            <a:spLocks noGrp="1"/>
          </p:cNvSpPr>
          <p:nvPr>
            <p:ph type="ctrTitle"/>
          </p:nvPr>
        </p:nvSpPr>
        <p:spPr>
          <a:xfrm>
            <a:off x="0" y="341292"/>
            <a:ext cx="7772400" cy="838200"/>
          </a:xfrm>
          <a:noFill/>
        </p:spPr>
        <p:txBody>
          <a:bodyPr>
            <a:normAutofit/>
          </a:bodyPr>
          <a:lstStyle/>
          <a:p>
            <a:pPr algn="l"/>
            <a:r>
              <a:rPr lang="en-US" sz="3600" b="1" dirty="0" smtClean="0">
                <a:solidFill>
                  <a:schemeClr val="accent5">
                    <a:lumMod val="75000"/>
                  </a:schemeClr>
                </a:solidFill>
              </a:rPr>
              <a:t>DNA Profiling in paternity</a:t>
            </a:r>
            <a:endParaRPr lang="en-US" sz="3600" b="1" dirty="0">
              <a:solidFill>
                <a:schemeClr val="accent5">
                  <a:lumMod val="75000"/>
                </a:schemeClr>
              </a:solidFill>
            </a:endParaRPr>
          </a:p>
        </p:txBody>
      </p:sp>
      <p:sp>
        <p:nvSpPr>
          <p:cNvPr id="33" name="Subtitle 2"/>
          <p:cNvSpPr>
            <a:spLocks noGrp="1"/>
          </p:cNvSpPr>
          <p:nvPr>
            <p:ph type="subTitle" idx="1"/>
          </p:nvPr>
        </p:nvSpPr>
        <p:spPr>
          <a:xfrm>
            <a:off x="143742" y="1027091"/>
            <a:ext cx="5313218" cy="1143001"/>
          </a:xfrm>
          <a:noFill/>
        </p:spPr>
        <p:txBody>
          <a:bodyPr>
            <a:normAutofit lnSpcReduction="10000"/>
          </a:bodyPr>
          <a:lstStyle/>
          <a:p>
            <a:pPr algn="l"/>
            <a:r>
              <a:rPr lang="en-US" sz="2400" i="1" dirty="0" smtClean="0">
                <a:solidFill>
                  <a:schemeClr val="tx1"/>
                </a:solidFill>
              </a:rPr>
              <a:t>DNA Profiling can be used to identify relationships between people and to determine parentage. </a:t>
            </a:r>
            <a:endParaRPr lang="en-US" sz="2400" dirty="0">
              <a:solidFill>
                <a:schemeClr val="tx1"/>
              </a:solidFill>
            </a:endParaRPr>
          </a:p>
        </p:txBody>
      </p:sp>
      <p:sp>
        <p:nvSpPr>
          <p:cNvPr id="34" name="Subtitle 2"/>
          <p:cNvSpPr txBox="1">
            <a:spLocks/>
          </p:cNvSpPr>
          <p:nvPr/>
        </p:nvSpPr>
        <p:spPr>
          <a:xfrm>
            <a:off x="166255" y="2170092"/>
            <a:ext cx="5313218" cy="236220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a:solidFill>
                  <a:schemeClr val="tx1"/>
                </a:solidFill>
              </a:rPr>
              <a:t>In this case, the parentage of a child is under question. Who’s the daddy?</a:t>
            </a:r>
          </a:p>
          <a:p>
            <a:pPr algn="l"/>
            <a:endParaRPr lang="en-US" sz="2400" dirty="0">
              <a:solidFill>
                <a:schemeClr val="tx1"/>
              </a:solidFill>
            </a:endParaRPr>
          </a:p>
          <a:p>
            <a:pPr algn="l"/>
            <a:r>
              <a:rPr lang="en-US" sz="2400" dirty="0" smtClean="0">
                <a:solidFill>
                  <a:schemeClr val="tx1"/>
                </a:solidFill>
              </a:rPr>
              <a:t>A = mother</a:t>
            </a:r>
          </a:p>
          <a:p>
            <a:pPr algn="l"/>
            <a:r>
              <a:rPr lang="en-US" sz="2400" dirty="0" smtClean="0">
                <a:solidFill>
                  <a:schemeClr val="tx1"/>
                </a:solidFill>
              </a:rPr>
              <a:t>B = child</a:t>
            </a:r>
          </a:p>
          <a:p>
            <a:pPr algn="l"/>
            <a:r>
              <a:rPr lang="en-US" sz="2400" dirty="0" smtClean="0">
                <a:solidFill>
                  <a:schemeClr val="tx1"/>
                </a:solidFill>
              </a:rPr>
              <a:t>C = man 1</a:t>
            </a:r>
          </a:p>
          <a:p>
            <a:pPr algn="l"/>
            <a:r>
              <a:rPr lang="en-US" sz="2400" dirty="0" smtClean="0">
                <a:solidFill>
                  <a:schemeClr val="tx1"/>
                </a:solidFill>
              </a:rPr>
              <a:t>D = man 2</a:t>
            </a:r>
          </a:p>
          <a:p>
            <a:pPr algn="l"/>
            <a:endParaRPr lang="en-US" sz="2400" i="1" dirty="0" smtClean="0">
              <a:solidFill>
                <a:schemeClr val="tx1"/>
              </a:solidFill>
            </a:endParaRPr>
          </a:p>
          <a:p>
            <a:pPr algn="l"/>
            <a:endParaRPr lang="en-US" sz="2400" dirty="0">
              <a:solidFill>
                <a:schemeClr val="tx1"/>
              </a:solidFill>
            </a:endParaRPr>
          </a:p>
        </p:txBody>
      </p:sp>
      <p:sp>
        <p:nvSpPr>
          <p:cNvPr id="35" name="TextBox 34"/>
          <p:cNvSpPr txBox="1"/>
          <p:nvPr/>
        </p:nvSpPr>
        <p:spPr>
          <a:xfrm>
            <a:off x="166255" y="4608492"/>
            <a:ext cx="5105400" cy="2031325"/>
          </a:xfrm>
          <a:prstGeom prst="rect">
            <a:avLst/>
          </a:prstGeom>
          <a:noFill/>
        </p:spPr>
        <p:txBody>
          <a:bodyPr wrap="square" rtlCol="0">
            <a:spAutoFit/>
          </a:bodyPr>
          <a:lstStyle/>
          <a:p>
            <a:r>
              <a:rPr lang="en-US" b="1" dirty="0" smtClean="0"/>
              <a:t>Explanation: </a:t>
            </a:r>
          </a:p>
          <a:p>
            <a:r>
              <a:rPr lang="en-US" b="1" dirty="0" smtClean="0">
                <a:solidFill>
                  <a:srgbClr val="C00000"/>
                </a:solidFill>
                <a:latin typeface="Bradley Hand ITC" pitchFamily="66" charset="0"/>
              </a:rPr>
              <a:t>We expect some – around 50% - match between a parent and their own child. The mother (A) and man 1 (B) each share two different bands with the child. </a:t>
            </a:r>
            <a:r>
              <a:rPr lang="en-US" dirty="0" smtClean="0">
                <a:solidFill>
                  <a:srgbClr val="C00000"/>
                </a:solidFill>
                <a:latin typeface="Bradley Hand ITC" pitchFamily="66" charset="0"/>
              </a:rPr>
              <a:t>Man 1 and 2 share bands with each other, suggesting they might be related. </a:t>
            </a:r>
          </a:p>
        </p:txBody>
      </p:sp>
      <p:sp>
        <p:nvSpPr>
          <p:cNvPr id="36" name="Oval 35"/>
          <p:cNvSpPr/>
          <p:nvPr/>
        </p:nvSpPr>
        <p:spPr>
          <a:xfrm>
            <a:off x="219049" y="3784146"/>
            <a:ext cx="279996"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6338455" y="610271"/>
            <a:ext cx="381000" cy="369332"/>
          </a:xfrm>
          <a:prstGeom prst="rect">
            <a:avLst/>
          </a:prstGeom>
          <a:noFill/>
        </p:spPr>
        <p:txBody>
          <a:bodyPr wrap="square" rtlCol="0">
            <a:spAutoFit/>
          </a:bodyPr>
          <a:lstStyle/>
          <a:p>
            <a:r>
              <a:rPr lang="en-US" dirty="0" smtClean="0"/>
              <a:t>A</a:t>
            </a:r>
            <a:endParaRPr lang="en-US" dirty="0"/>
          </a:p>
        </p:txBody>
      </p:sp>
      <p:sp>
        <p:nvSpPr>
          <p:cNvPr id="40" name="TextBox 39"/>
          <p:cNvSpPr txBox="1"/>
          <p:nvPr/>
        </p:nvSpPr>
        <p:spPr>
          <a:xfrm>
            <a:off x="6994814" y="610271"/>
            <a:ext cx="381000" cy="369332"/>
          </a:xfrm>
          <a:prstGeom prst="rect">
            <a:avLst/>
          </a:prstGeom>
          <a:noFill/>
        </p:spPr>
        <p:txBody>
          <a:bodyPr wrap="square" rtlCol="0">
            <a:spAutoFit/>
          </a:bodyPr>
          <a:lstStyle/>
          <a:p>
            <a:r>
              <a:rPr lang="en-US" dirty="0"/>
              <a:t>B</a:t>
            </a:r>
          </a:p>
        </p:txBody>
      </p:sp>
      <p:sp>
        <p:nvSpPr>
          <p:cNvPr id="41" name="TextBox 40"/>
          <p:cNvSpPr txBox="1"/>
          <p:nvPr/>
        </p:nvSpPr>
        <p:spPr>
          <a:xfrm>
            <a:off x="7725641" y="610271"/>
            <a:ext cx="381000" cy="369332"/>
          </a:xfrm>
          <a:prstGeom prst="rect">
            <a:avLst/>
          </a:prstGeom>
          <a:noFill/>
        </p:spPr>
        <p:txBody>
          <a:bodyPr wrap="square" rtlCol="0">
            <a:spAutoFit/>
          </a:bodyPr>
          <a:lstStyle/>
          <a:p>
            <a:r>
              <a:rPr lang="en-US" dirty="0"/>
              <a:t>C</a:t>
            </a:r>
          </a:p>
        </p:txBody>
      </p:sp>
      <p:sp>
        <p:nvSpPr>
          <p:cNvPr id="42" name="TextBox 41"/>
          <p:cNvSpPr txBox="1"/>
          <p:nvPr/>
        </p:nvSpPr>
        <p:spPr>
          <a:xfrm>
            <a:off x="8419234" y="610271"/>
            <a:ext cx="381000" cy="369332"/>
          </a:xfrm>
          <a:prstGeom prst="rect">
            <a:avLst/>
          </a:prstGeom>
          <a:noFill/>
        </p:spPr>
        <p:txBody>
          <a:bodyPr wrap="square" rtlCol="0">
            <a:spAutoFit/>
          </a:bodyPr>
          <a:lstStyle/>
          <a:p>
            <a:r>
              <a:rPr lang="en-US" dirty="0"/>
              <a:t>D</a:t>
            </a:r>
          </a:p>
        </p:txBody>
      </p:sp>
      <p:cxnSp>
        <p:nvCxnSpPr>
          <p:cNvPr id="43" name="Straight Connector 42"/>
          <p:cNvCxnSpPr/>
          <p:nvPr/>
        </p:nvCxnSpPr>
        <p:spPr>
          <a:xfrm>
            <a:off x="5652655" y="14080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652655" y="20176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652655" y="33892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652655" y="43798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673437" y="53704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300355" y="20176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262255" y="3936546"/>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916882" y="14080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626923" y="5399414"/>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564580" y="3410073"/>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298006" y="53704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298006" y="43798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626923" y="14080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897832" y="25510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872721" y="49894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298006" y="29320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652655" y="25510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645728" y="3936546"/>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638801" y="49894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673437" y="59038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258791" y="25510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269182" y="49894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638801" y="29320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897832" y="338929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303200" y="5876183"/>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578432" y="2920662"/>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21269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S2 Analysis of examples of DNA profiles. </a:t>
            </a:r>
          </a:p>
        </p:txBody>
      </p:sp>
      <p:sp>
        <p:nvSpPr>
          <p:cNvPr id="38" name="Rectangle 37"/>
          <p:cNvSpPr/>
          <p:nvPr/>
        </p:nvSpPr>
        <p:spPr>
          <a:xfrm>
            <a:off x="2453827" y="6578361"/>
            <a:ext cx="6690173" cy="276999"/>
          </a:xfrm>
          <a:prstGeom prst="rect">
            <a:avLst/>
          </a:prstGeom>
        </p:spPr>
        <p:txBody>
          <a:bodyPr wrap="square">
            <a:spAutoFit/>
          </a:bodyPr>
          <a:lstStyle/>
          <a:p>
            <a:pPr algn="r"/>
            <a:r>
              <a:rPr lang="en-US" sz="1200" dirty="0" smtClean="0">
                <a:hlinkClick r:id="rId2"/>
              </a:rPr>
              <a:t>http</a:t>
            </a:r>
            <a:r>
              <a:rPr lang="en-US" sz="1200" dirty="0">
                <a:hlinkClick r:id="rId2"/>
              </a:rPr>
              <a:t>://www.slideshare.net/gurustip/genetic-engineering-and-biotechnology-</a:t>
            </a:r>
            <a:r>
              <a:rPr lang="en-US" sz="1200" dirty="0" smtClean="0">
                <a:hlinkClick r:id="rId2"/>
              </a:rPr>
              <a:t>presentation</a:t>
            </a:r>
            <a:endParaRPr lang="en-US" sz="1200" dirty="0"/>
          </a:p>
        </p:txBody>
      </p:sp>
      <p:pic>
        <p:nvPicPr>
          <p:cNvPr id="69"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0" y="641220"/>
            <a:ext cx="6623809" cy="5943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0" name="Title 1"/>
          <p:cNvSpPr>
            <a:spLocks noGrp="1"/>
          </p:cNvSpPr>
          <p:nvPr>
            <p:ph type="ctrTitle"/>
          </p:nvPr>
        </p:nvSpPr>
        <p:spPr>
          <a:xfrm>
            <a:off x="-13853" y="336420"/>
            <a:ext cx="7772400" cy="838200"/>
          </a:xfrm>
          <a:noFill/>
        </p:spPr>
        <p:txBody>
          <a:bodyPr>
            <a:normAutofit/>
          </a:bodyPr>
          <a:lstStyle/>
          <a:p>
            <a:pPr algn="l"/>
            <a:r>
              <a:rPr lang="en-US" sz="3600" b="1" dirty="0" smtClean="0"/>
              <a:t>Sample Questions</a:t>
            </a:r>
            <a:endParaRPr lang="en-US" sz="3600" b="1" dirty="0"/>
          </a:p>
        </p:txBody>
      </p:sp>
      <p:sp>
        <p:nvSpPr>
          <p:cNvPr id="71" name="TextBox 70"/>
          <p:cNvSpPr txBox="1"/>
          <p:nvPr/>
        </p:nvSpPr>
        <p:spPr>
          <a:xfrm>
            <a:off x="4343402" y="793620"/>
            <a:ext cx="4191000" cy="4801314"/>
          </a:xfrm>
          <a:prstGeom prst="rect">
            <a:avLst/>
          </a:prstGeom>
          <a:noFill/>
        </p:spPr>
        <p:txBody>
          <a:bodyPr wrap="square" rtlCol="0">
            <a:spAutoFit/>
          </a:bodyPr>
          <a:lstStyle/>
          <a:p>
            <a:pPr marL="342900" indent="-342900">
              <a:buAutoNum type="arabicPeriod"/>
            </a:pPr>
            <a:r>
              <a:rPr lang="en-US" dirty="0" smtClean="0"/>
              <a:t>Identify the smallest DNA fragment. </a:t>
            </a:r>
          </a:p>
          <a:p>
            <a:endParaRPr lang="en-US" dirty="0" smtClean="0"/>
          </a:p>
          <a:p>
            <a:r>
              <a:rPr lang="en-US" dirty="0"/>
              <a:t> </a:t>
            </a:r>
            <a:r>
              <a:rPr lang="en-US" dirty="0" smtClean="0"/>
              <a:t>                   I.     II.     III.      IV. </a:t>
            </a:r>
          </a:p>
          <a:p>
            <a:endParaRPr lang="en-US" dirty="0" smtClean="0"/>
          </a:p>
          <a:p>
            <a:endParaRPr lang="en-US" dirty="0"/>
          </a:p>
          <a:p>
            <a:r>
              <a:rPr lang="en-US" dirty="0" smtClean="0"/>
              <a:t>2.   State the number of bands that would    </a:t>
            </a:r>
          </a:p>
          <a:p>
            <a:r>
              <a:rPr lang="en-US" dirty="0"/>
              <a:t> </a:t>
            </a:r>
            <a:r>
              <a:rPr lang="en-US" dirty="0" smtClean="0"/>
              <a:t>     appear in the ‘standard’ lane. </a:t>
            </a:r>
          </a:p>
          <a:p>
            <a:endParaRPr lang="en-US" dirty="0" smtClean="0"/>
          </a:p>
          <a:p>
            <a:r>
              <a:rPr lang="en-US" dirty="0" smtClean="0"/>
              <a:t>                2        3        4       5       6</a:t>
            </a:r>
          </a:p>
          <a:p>
            <a:endParaRPr lang="en-US" dirty="0" smtClean="0"/>
          </a:p>
          <a:p>
            <a:endParaRPr lang="en-US" dirty="0"/>
          </a:p>
          <a:p>
            <a:pPr marL="342900" indent="-342900">
              <a:buAutoNum type="arabicPeriod" startAt="3"/>
            </a:pPr>
            <a:r>
              <a:rPr lang="en-US" dirty="0" smtClean="0"/>
              <a:t>Identify the child which is most likely to be from the mother’s previous marriage. </a:t>
            </a:r>
          </a:p>
          <a:p>
            <a:pPr marL="342900" indent="-342900">
              <a:buAutoNum type="arabicPeriod" startAt="3"/>
            </a:pPr>
            <a:endParaRPr lang="en-US" dirty="0"/>
          </a:p>
          <a:p>
            <a:r>
              <a:rPr lang="en-US" dirty="0" smtClean="0"/>
              <a:t>                       1        2       3       4</a:t>
            </a:r>
            <a:endParaRPr lang="en-US" dirty="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461664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S2 Analysis of examples of DNA profiles. </a:t>
            </a:r>
          </a:p>
        </p:txBody>
      </p:sp>
      <p:sp>
        <p:nvSpPr>
          <p:cNvPr id="38" name="Rectangle 37"/>
          <p:cNvSpPr/>
          <p:nvPr/>
        </p:nvSpPr>
        <p:spPr>
          <a:xfrm>
            <a:off x="2453827" y="6578361"/>
            <a:ext cx="6690173" cy="276999"/>
          </a:xfrm>
          <a:prstGeom prst="rect">
            <a:avLst/>
          </a:prstGeom>
        </p:spPr>
        <p:txBody>
          <a:bodyPr wrap="square">
            <a:spAutoFit/>
          </a:bodyPr>
          <a:lstStyle/>
          <a:p>
            <a:pPr algn="r"/>
            <a:r>
              <a:rPr lang="en-US" sz="1200" dirty="0" smtClean="0">
                <a:hlinkClick r:id="rId2"/>
              </a:rPr>
              <a:t>http</a:t>
            </a:r>
            <a:r>
              <a:rPr lang="en-US" sz="1200" dirty="0">
                <a:hlinkClick r:id="rId2"/>
              </a:rPr>
              <a:t>://www.slideshare.net/gurustip/genetic-engineering-and-biotechnology-</a:t>
            </a:r>
            <a:r>
              <a:rPr lang="en-US" sz="1200" dirty="0" smtClean="0">
                <a:hlinkClick r:id="rId2"/>
              </a:rPr>
              <a:t>presentation</a:t>
            </a:r>
            <a:endParaRPr lang="en-US" sz="1200" dirty="0"/>
          </a:p>
        </p:txBody>
      </p:sp>
      <p:pic>
        <p:nvPicPr>
          <p:cNvPr id="69"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0" y="641220"/>
            <a:ext cx="6623809" cy="5943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0" name="Title 1"/>
          <p:cNvSpPr>
            <a:spLocks noGrp="1"/>
          </p:cNvSpPr>
          <p:nvPr>
            <p:ph type="ctrTitle"/>
          </p:nvPr>
        </p:nvSpPr>
        <p:spPr>
          <a:xfrm>
            <a:off x="-13853" y="336420"/>
            <a:ext cx="7772400" cy="838200"/>
          </a:xfrm>
          <a:noFill/>
        </p:spPr>
        <p:txBody>
          <a:bodyPr>
            <a:normAutofit/>
          </a:bodyPr>
          <a:lstStyle/>
          <a:p>
            <a:pPr algn="l"/>
            <a:r>
              <a:rPr lang="en-US" sz="3600" b="1" dirty="0" smtClean="0"/>
              <a:t>Sample Questions</a:t>
            </a:r>
            <a:endParaRPr lang="en-US" sz="3600" b="1" dirty="0"/>
          </a:p>
        </p:txBody>
      </p:sp>
      <p:sp>
        <p:nvSpPr>
          <p:cNvPr id="71" name="TextBox 70"/>
          <p:cNvSpPr txBox="1"/>
          <p:nvPr/>
        </p:nvSpPr>
        <p:spPr>
          <a:xfrm>
            <a:off x="4343402" y="793620"/>
            <a:ext cx="4191000" cy="4801314"/>
          </a:xfrm>
          <a:prstGeom prst="rect">
            <a:avLst/>
          </a:prstGeom>
          <a:noFill/>
        </p:spPr>
        <p:txBody>
          <a:bodyPr wrap="square" rtlCol="0">
            <a:spAutoFit/>
          </a:bodyPr>
          <a:lstStyle/>
          <a:p>
            <a:pPr marL="342900" indent="-342900">
              <a:buAutoNum type="arabicPeriod"/>
            </a:pPr>
            <a:r>
              <a:rPr lang="en-US" dirty="0" smtClean="0"/>
              <a:t>Identify the smallest DNA fragment. </a:t>
            </a:r>
          </a:p>
          <a:p>
            <a:endParaRPr lang="en-US" dirty="0" smtClean="0"/>
          </a:p>
          <a:p>
            <a:r>
              <a:rPr lang="en-US" dirty="0"/>
              <a:t> </a:t>
            </a:r>
            <a:r>
              <a:rPr lang="en-US" dirty="0" smtClean="0"/>
              <a:t>                   I.     II.     III.      IV. </a:t>
            </a:r>
          </a:p>
          <a:p>
            <a:endParaRPr lang="en-US" dirty="0" smtClean="0"/>
          </a:p>
          <a:p>
            <a:endParaRPr lang="en-US" dirty="0"/>
          </a:p>
          <a:p>
            <a:r>
              <a:rPr lang="en-US" dirty="0" smtClean="0"/>
              <a:t>2.   State the number of bands that would    </a:t>
            </a:r>
          </a:p>
          <a:p>
            <a:r>
              <a:rPr lang="en-US" dirty="0"/>
              <a:t> </a:t>
            </a:r>
            <a:r>
              <a:rPr lang="en-US" dirty="0" smtClean="0"/>
              <a:t>     appear in the ‘standard’ lane. </a:t>
            </a:r>
          </a:p>
          <a:p>
            <a:endParaRPr lang="en-US" dirty="0" smtClean="0"/>
          </a:p>
          <a:p>
            <a:r>
              <a:rPr lang="en-US" dirty="0" smtClean="0"/>
              <a:t>                2        3        4       5       6</a:t>
            </a:r>
          </a:p>
          <a:p>
            <a:endParaRPr lang="en-US" dirty="0" smtClean="0"/>
          </a:p>
          <a:p>
            <a:endParaRPr lang="en-US" dirty="0"/>
          </a:p>
          <a:p>
            <a:pPr marL="342900" indent="-342900">
              <a:buAutoNum type="arabicPeriod" startAt="3"/>
            </a:pPr>
            <a:r>
              <a:rPr lang="en-US" dirty="0" smtClean="0"/>
              <a:t>Identify the child which is most likely to be from the mother’s previous marriage. </a:t>
            </a:r>
          </a:p>
          <a:p>
            <a:pPr marL="342900" indent="-342900">
              <a:buAutoNum type="arabicPeriod" startAt="3"/>
            </a:pPr>
            <a:endParaRPr lang="en-US" dirty="0"/>
          </a:p>
          <a:p>
            <a:r>
              <a:rPr lang="en-US" dirty="0" smtClean="0"/>
              <a:t>                       1        2       3       4</a:t>
            </a:r>
            <a:endParaRPr lang="en-US" dirty="0"/>
          </a:p>
          <a:p>
            <a:endParaRPr lang="en-US" dirty="0"/>
          </a:p>
        </p:txBody>
      </p:sp>
      <p:sp>
        <p:nvSpPr>
          <p:cNvPr id="72" name="Oval 71"/>
          <p:cNvSpPr/>
          <p:nvPr/>
        </p:nvSpPr>
        <p:spPr>
          <a:xfrm>
            <a:off x="6799959" y="1368583"/>
            <a:ext cx="279996"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6271195" y="3000314"/>
            <a:ext cx="279996"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6091086" y="4926096"/>
            <a:ext cx="279996"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34090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2897475" cy="630237"/>
          </a:xfrm>
          <a:solidFill>
            <a:schemeClr val="accent1">
              <a:lumMod val="40000"/>
              <a:lumOff val="60000"/>
              <a:alpha val="78000"/>
            </a:schemeClr>
          </a:solidFill>
        </p:spPr>
        <p:txBody>
          <a:bodyPr vert="horz" lIns="91440" tIns="45720" rIns="91440" bIns="45720" rtlCol="0" anchor="ctr">
            <a:normAutofit fontScale="90000"/>
          </a:bodyPr>
          <a:lstStyle/>
          <a:p>
            <a:r>
              <a:rPr lang="en-US" dirty="0" smtClean="0"/>
              <a:t>Understandings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773215738"/>
              </p:ext>
            </p:extLst>
          </p:nvPr>
        </p:nvGraphicFramePr>
        <p:xfrm>
          <a:off x="321932" y="784225"/>
          <a:ext cx="8500119" cy="3333867"/>
        </p:xfrm>
        <a:graphic>
          <a:graphicData uri="http://schemas.openxmlformats.org/drawingml/2006/table">
            <a:tbl>
              <a:tblPr firstRow="1" bandRow="1">
                <a:tableStyleId>{F2DE63D5-997A-4646-A377-4702673A728D}</a:tableStyleId>
              </a:tblPr>
              <a:tblGrid>
                <a:gridCol w="715431"/>
                <a:gridCol w="4077911"/>
                <a:gridCol w="3706777"/>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dirty="0">
                          <a:effectLst/>
                          <a:latin typeface="Arial"/>
                          <a:cs typeface="Arial"/>
                        </a:rPr>
                        <a:t>Guidance</a:t>
                      </a:r>
                      <a:endParaRPr lang="en-US" sz="1400" b="0" i="0" u="none" strike="noStrike" dirty="0">
                        <a:solidFill>
                          <a:srgbClr val="000000"/>
                        </a:solidFill>
                        <a:effectLst/>
                        <a:latin typeface="Arial"/>
                        <a:cs typeface="Arial"/>
                      </a:endParaRPr>
                    </a:p>
                  </a:txBody>
                  <a:tcPr marL="12700" marR="12700" marT="12700" marB="0"/>
                </a:tc>
              </a:tr>
              <a:tr h="228024">
                <a:tc>
                  <a:txBody>
                    <a:bodyPr/>
                    <a:lstStyle/>
                    <a:p>
                      <a:pPr algn="l" fontAlgn="b"/>
                      <a:r>
                        <a:rPr lang="en-US" sz="1300" b="0" i="0" u="none" strike="noStrike" dirty="0">
                          <a:solidFill>
                            <a:srgbClr val="000000"/>
                          </a:solidFill>
                          <a:effectLst/>
                          <a:latin typeface="Arial"/>
                          <a:cs typeface="Arial"/>
                        </a:rPr>
                        <a:t>3.5.U1</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Gel electrophoresis is used to separate proteins or fragments of DNA according to size.</a:t>
                      </a:r>
                    </a:p>
                  </a:txBody>
                  <a:tcPr marL="12700" marR="12700" marT="12700" marB="0">
                    <a:solidFill>
                      <a:schemeClr val="bg1"/>
                    </a:solidFill>
                  </a:tcPr>
                </a:tc>
                <a:tc>
                  <a:txBody>
                    <a:bodyPr/>
                    <a:lstStyle/>
                    <a:p>
                      <a:pPr algn="l" fontAlgn="b"/>
                      <a:endParaRPr lang="en-US" sz="1300" b="0" i="0" u="none" strike="noStrike" dirty="0">
                        <a:solidFill>
                          <a:srgbClr val="000000"/>
                        </a:solidFill>
                        <a:effectLst/>
                        <a:latin typeface="Arial"/>
                        <a:cs typeface="Arial"/>
                      </a:endParaRPr>
                    </a:p>
                  </a:txBody>
                  <a:tcPr marL="12700" marR="12700" marT="12700" marB="0">
                    <a:solidFill>
                      <a:schemeClr val="bg1"/>
                    </a:solidFill>
                  </a:tcPr>
                </a:tc>
              </a:tr>
              <a:tr h="228024">
                <a:tc>
                  <a:txBody>
                    <a:bodyPr/>
                    <a:lstStyle/>
                    <a:p>
                      <a:pPr algn="l" fontAlgn="b"/>
                      <a:r>
                        <a:rPr lang="en-US" sz="1300" b="0" i="0" u="none" strike="noStrike" dirty="0">
                          <a:solidFill>
                            <a:srgbClr val="000000"/>
                          </a:solidFill>
                          <a:effectLst/>
                          <a:latin typeface="Arial"/>
                          <a:cs typeface="Arial"/>
                        </a:rPr>
                        <a:t>3.5.U2</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PCR can be used to amplify small amounts of DNA.</a:t>
                      </a:r>
                    </a:p>
                  </a:txBody>
                  <a:tcPr marL="12700" marR="12700" marT="12700" marB="0">
                    <a:solidFill>
                      <a:schemeClr val="bg1"/>
                    </a:solidFill>
                  </a:tcPr>
                </a:tc>
                <a:tc>
                  <a:txBody>
                    <a:bodyPr/>
                    <a:lstStyle/>
                    <a:p>
                      <a:pPr algn="l" fontAlgn="b"/>
                      <a:endParaRPr lang="en-US" sz="1300" b="0" i="0" u="none" strike="noStrike">
                        <a:solidFill>
                          <a:srgbClr val="000000"/>
                        </a:solidFill>
                        <a:effectLst/>
                        <a:latin typeface="Arial"/>
                        <a:cs typeface="Arial"/>
                      </a:endParaRPr>
                    </a:p>
                  </a:txBody>
                  <a:tcPr marL="12700" marR="12700" marT="12700" marB="0">
                    <a:solidFill>
                      <a:schemeClr val="bg1"/>
                    </a:solidFill>
                  </a:tcPr>
                </a:tc>
              </a:tr>
              <a:tr h="228024">
                <a:tc>
                  <a:txBody>
                    <a:bodyPr/>
                    <a:lstStyle/>
                    <a:p>
                      <a:pPr algn="l" fontAlgn="b"/>
                      <a:r>
                        <a:rPr lang="en-US" sz="1300" b="0" i="0" u="none" strike="noStrike">
                          <a:solidFill>
                            <a:srgbClr val="000000"/>
                          </a:solidFill>
                          <a:effectLst/>
                          <a:latin typeface="Arial"/>
                          <a:cs typeface="Arial"/>
                        </a:rPr>
                        <a:t>3.5.U3</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DNA profiling involves comparison of DNA.</a:t>
                      </a:r>
                    </a:p>
                  </a:txBody>
                  <a:tcPr marL="12700" marR="12700" marT="12700" marB="0">
                    <a:solidFill>
                      <a:schemeClr val="bg1"/>
                    </a:solidFill>
                  </a:tcPr>
                </a:tc>
                <a:tc>
                  <a:txBody>
                    <a:bodyPr/>
                    <a:lstStyle/>
                    <a:p>
                      <a:pPr algn="l" fontAlgn="b"/>
                      <a:endParaRPr lang="en-US" sz="1300" b="0" i="0" u="none" strike="noStrike">
                        <a:solidFill>
                          <a:srgbClr val="000000"/>
                        </a:solidFill>
                        <a:effectLst/>
                        <a:latin typeface="Arial"/>
                        <a:cs typeface="Arial"/>
                      </a:endParaRPr>
                    </a:p>
                  </a:txBody>
                  <a:tcPr marL="12700" marR="12700" marT="12700" marB="0">
                    <a:solidFill>
                      <a:schemeClr val="bg1"/>
                    </a:solidFill>
                  </a:tcPr>
                </a:tc>
              </a:tr>
              <a:tr h="228024">
                <a:tc>
                  <a:txBody>
                    <a:bodyPr/>
                    <a:lstStyle/>
                    <a:p>
                      <a:pPr algn="l" fontAlgn="b"/>
                      <a:r>
                        <a:rPr lang="en-US" sz="1300" b="0" i="0" u="none" strike="noStrike">
                          <a:solidFill>
                            <a:srgbClr val="000000"/>
                          </a:solidFill>
                          <a:effectLst/>
                          <a:latin typeface="Arial"/>
                          <a:cs typeface="Arial"/>
                        </a:rPr>
                        <a:t>3.5.U4</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Genetic modification is carried out by gene transfer between species.</a:t>
                      </a:r>
                    </a:p>
                  </a:txBody>
                  <a:tcPr marL="12700" marR="12700" marT="12700" marB="0">
                    <a:solidFill>
                      <a:schemeClr val="bg1"/>
                    </a:solidFill>
                  </a:tcPr>
                </a:tc>
                <a:tc>
                  <a:txBody>
                    <a:bodyPr/>
                    <a:lstStyle/>
                    <a:p>
                      <a:pPr algn="l" fontAlgn="b"/>
                      <a:endParaRPr lang="en-US" sz="1300" b="0" i="0" u="none" strike="noStrike">
                        <a:solidFill>
                          <a:srgbClr val="000000"/>
                        </a:solidFill>
                        <a:effectLst/>
                        <a:latin typeface="Arial"/>
                        <a:cs typeface="Arial"/>
                      </a:endParaRPr>
                    </a:p>
                  </a:txBody>
                  <a:tcPr marL="12700" marR="12700" marT="12700" marB="0">
                    <a:solidFill>
                      <a:schemeClr val="bg1"/>
                    </a:solidFill>
                  </a:tcPr>
                </a:tc>
              </a:tr>
              <a:tr h="228024">
                <a:tc>
                  <a:txBody>
                    <a:bodyPr/>
                    <a:lstStyle/>
                    <a:p>
                      <a:pPr algn="l" fontAlgn="b"/>
                      <a:r>
                        <a:rPr lang="en-US" sz="1300" b="0" i="0" u="none" strike="noStrike">
                          <a:solidFill>
                            <a:srgbClr val="000000"/>
                          </a:solidFill>
                          <a:effectLst/>
                          <a:latin typeface="Arial"/>
                          <a:cs typeface="Arial"/>
                        </a:rPr>
                        <a:t>3.5.U5</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Clones are groups of genetically identical organisms, derived from a single original parent cell.</a:t>
                      </a:r>
                    </a:p>
                  </a:txBody>
                  <a:tcPr marL="12700" marR="12700" marT="12700" marB="0">
                    <a:solidFill>
                      <a:schemeClr val="bg1"/>
                    </a:solidFill>
                  </a:tcPr>
                </a:tc>
                <a:tc>
                  <a:txBody>
                    <a:bodyPr/>
                    <a:lstStyle/>
                    <a:p>
                      <a:pPr algn="l" fontAlgn="b"/>
                      <a:endParaRPr lang="en-US" sz="1300" b="0" i="0" u="none" strike="noStrike">
                        <a:solidFill>
                          <a:srgbClr val="000000"/>
                        </a:solidFill>
                        <a:effectLst/>
                        <a:latin typeface="Arial"/>
                        <a:cs typeface="Arial"/>
                      </a:endParaRPr>
                    </a:p>
                  </a:txBody>
                  <a:tcPr marL="12700" marR="12700" marT="12700" marB="0">
                    <a:solidFill>
                      <a:schemeClr val="bg1"/>
                    </a:solidFill>
                  </a:tcPr>
                </a:tc>
              </a:tr>
              <a:tr h="228024">
                <a:tc>
                  <a:txBody>
                    <a:bodyPr/>
                    <a:lstStyle/>
                    <a:p>
                      <a:pPr algn="l" fontAlgn="b"/>
                      <a:r>
                        <a:rPr lang="en-US" sz="1300" b="0" i="0" u="none" strike="noStrike" dirty="0">
                          <a:solidFill>
                            <a:srgbClr val="000000"/>
                          </a:solidFill>
                          <a:effectLst/>
                          <a:latin typeface="Arial"/>
                          <a:cs typeface="Arial"/>
                        </a:rPr>
                        <a:t>3.5.U6</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Many plant species and some animal species have natural methods of cloning.</a:t>
                      </a:r>
                    </a:p>
                  </a:txBody>
                  <a:tcPr marL="12700" marR="12700" marT="12700" marB="0">
                    <a:solidFill>
                      <a:schemeClr val="bg1"/>
                    </a:solidFill>
                  </a:tcPr>
                </a:tc>
                <a:tc>
                  <a:txBody>
                    <a:bodyPr/>
                    <a:lstStyle/>
                    <a:p>
                      <a:pPr algn="l" fontAlgn="b"/>
                      <a:endParaRPr lang="en-US" sz="1300" b="0" i="0" u="none" strike="noStrike">
                        <a:solidFill>
                          <a:srgbClr val="000000"/>
                        </a:solidFill>
                        <a:effectLst/>
                        <a:latin typeface="Arial"/>
                        <a:cs typeface="Arial"/>
                      </a:endParaRPr>
                    </a:p>
                  </a:txBody>
                  <a:tcPr marL="12700" marR="12700" marT="12700" marB="0">
                    <a:solidFill>
                      <a:schemeClr val="bg1"/>
                    </a:solidFill>
                  </a:tcPr>
                </a:tc>
              </a:tr>
              <a:tr h="228024">
                <a:tc>
                  <a:txBody>
                    <a:bodyPr/>
                    <a:lstStyle/>
                    <a:p>
                      <a:pPr algn="l" fontAlgn="b"/>
                      <a:r>
                        <a:rPr lang="en-US" sz="1300" b="0" i="0" u="none" strike="noStrike">
                          <a:solidFill>
                            <a:srgbClr val="000000"/>
                          </a:solidFill>
                          <a:effectLst/>
                          <a:latin typeface="Arial"/>
                          <a:cs typeface="Arial"/>
                        </a:rPr>
                        <a:t>3.5.U7</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Animals can be cloned at the embryo stage by breaking up the embryo into more than one group of cells.</a:t>
                      </a:r>
                    </a:p>
                  </a:txBody>
                  <a:tcPr marL="12700" marR="12700" marT="12700" marB="0">
                    <a:solidFill>
                      <a:schemeClr val="bg1"/>
                    </a:solidFill>
                  </a:tcPr>
                </a:tc>
                <a:tc>
                  <a:txBody>
                    <a:bodyPr/>
                    <a:lstStyle/>
                    <a:p>
                      <a:pPr algn="l" fontAlgn="b"/>
                      <a:endParaRPr lang="en-US" sz="1300" b="0" i="0" u="none" strike="noStrike" dirty="0">
                        <a:solidFill>
                          <a:srgbClr val="000000"/>
                        </a:solidFill>
                        <a:effectLst/>
                        <a:latin typeface="Arial"/>
                        <a:cs typeface="Arial"/>
                      </a:endParaRPr>
                    </a:p>
                  </a:txBody>
                  <a:tcPr marL="12700" marR="12700" marT="12700" marB="0">
                    <a:solidFill>
                      <a:schemeClr val="bg1"/>
                    </a:solidFill>
                  </a:tcPr>
                </a:tc>
              </a:tr>
              <a:tr h="228024">
                <a:tc>
                  <a:txBody>
                    <a:bodyPr/>
                    <a:lstStyle/>
                    <a:p>
                      <a:pPr algn="l" fontAlgn="b"/>
                      <a:r>
                        <a:rPr lang="en-US" sz="1300" b="0" i="0" u="none" strike="noStrike">
                          <a:solidFill>
                            <a:srgbClr val="000000"/>
                          </a:solidFill>
                          <a:effectLst/>
                          <a:latin typeface="Arial"/>
                          <a:cs typeface="Arial"/>
                        </a:rPr>
                        <a:t>3.5.U8</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Methods have been developed for cloning adult animals using differentiated cells.</a:t>
                      </a:r>
                    </a:p>
                  </a:txBody>
                  <a:tcPr marL="12700" marR="12700" marT="12700" marB="0">
                    <a:solidFill>
                      <a:schemeClr val="bg1"/>
                    </a:solidFill>
                  </a:tcPr>
                </a:tc>
                <a:tc>
                  <a:txBody>
                    <a:bodyPr/>
                    <a:lstStyle/>
                    <a:p>
                      <a:pPr algn="l" fontAlgn="b"/>
                      <a:endParaRPr lang="en-US" sz="1300" b="0" i="0" u="none" strike="noStrike" dirty="0">
                        <a:solidFill>
                          <a:srgbClr val="000000"/>
                        </a:solidFill>
                        <a:effectLst/>
                        <a:latin typeface="Arial"/>
                        <a:cs typeface="Arial"/>
                      </a:endParaRPr>
                    </a:p>
                  </a:txBody>
                  <a:tcPr marL="12700" marR="12700" marT="12700" marB="0">
                    <a:solidFill>
                      <a:schemeClr val="bg1"/>
                    </a:solidFill>
                  </a:tcPr>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470537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3.5.U4 Genetic modification is carried out by gene transfer between species.</a:t>
            </a:r>
          </a:p>
        </p:txBody>
      </p:sp>
      <p:sp>
        <p:nvSpPr>
          <p:cNvPr id="4" name="Title 1"/>
          <p:cNvSpPr txBox="1">
            <a:spLocks/>
          </p:cNvSpPr>
          <p:nvPr/>
        </p:nvSpPr>
        <p:spPr>
          <a:xfrm>
            <a:off x="0" y="358281"/>
            <a:ext cx="7772400" cy="838200"/>
          </a:xfrm>
          <a:prstGeom prst="rect">
            <a:avLst/>
          </a:prstGeom>
          <a:noFill/>
        </p:spPr>
        <p:txBody>
          <a:bodyP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b="1" smtClean="0"/>
              <a:t>Genetic modification</a:t>
            </a:r>
            <a:endParaRPr lang="en-US" b="1" dirty="0"/>
          </a:p>
        </p:txBody>
      </p:sp>
      <p:sp>
        <p:nvSpPr>
          <p:cNvPr id="5" name="Rectangle 4"/>
          <p:cNvSpPr/>
          <p:nvPr/>
        </p:nvSpPr>
        <p:spPr>
          <a:xfrm>
            <a:off x="4222380" y="485281"/>
            <a:ext cx="4191000" cy="707886"/>
          </a:xfrm>
          <a:prstGeom prst="rect">
            <a:avLst/>
          </a:prstGeom>
        </p:spPr>
        <p:txBody>
          <a:bodyPr wrap="square">
            <a:spAutoFit/>
          </a:bodyPr>
          <a:lstStyle/>
          <a:p>
            <a:r>
              <a:rPr lang="en-US" sz="2000" i="1" dirty="0" smtClean="0">
                <a:solidFill>
                  <a:schemeClr val="tx2"/>
                </a:solidFill>
              </a:rPr>
              <a:t>Also known as genetic engineering</a:t>
            </a:r>
            <a:r>
              <a:rPr lang="en-US" sz="2000" i="1" dirty="0">
                <a:solidFill>
                  <a:schemeClr val="tx2"/>
                </a:solidFill>
              </a:rPr>
              <a:t>, </a:t>
            </a:r>
            <a:r>
              <a:rPr lang="en-US" sz="2000" i="1" dirty="0" smtClean="0">
                <a:solidFill>
                  <a:schemeClr val="tx2"/>
                </a:solidFill>
              </a:rPr>
              <a:t>gene transfer or </a:t>
            </a:r>
            <a:r>
              <a:rPr lang="en-US" sz="2000" i="1" dirty="0" err="1" smtClean="0">
                <a:solidFill>
                  <a:schemeClr val="tx2"/>
                </a:solidFill>
              </a:rPr>
              <a:t>transgenics</a:t>
            </a:r>
            <a:r>
              <a:rPr lang="en-US" sz="2000" i="1" dirty="0" smtClean="0">
                <a:solidFill>
                  <a:schemeClr val="tx2"/>
                </a:solidFill>
              </a:rPr>
              <a:t>. </a:t>
            </a:r>
            <a:endParaRPr lang="en-US" sz="2000" i="1" dirty="0">
              <a:solidFill>
                <a:schemeClr val="tx2"/>
              </a:solidFill>
            </a:endParaRPr>
          </a:p>
        </p:txBody>
      </p:sp>
      <p:sp>
        <p:nvSpPr>
          <p:cNvPr id="6" name="Rectangle 5">
            <a:hlinkClick r:id="rId2"/>
          </p:cNvPr>
          <p:cNvSpPr/>
          <p:nvPr/>
        </p:nvSpPr>
        <p:spPr>
          <a:xfrm>
            <a:off x="1650199" y="6338856"/>
            <a:ext cx="6468599" cy="400110"/>
          </a:xfrm>
          <a:prstGeom prst="rect">
            <a:avLst/>
          </a:prstGeom>
        </p:spPr>
        <p:txBody>
          <a:bodyPr wrap="square">
            <a:spAutoFit/>
          </a:bodyPr>
          <a:lstStyle/>
          <a:p>
            <a:r>
              <a:rPr lang="en-US" sz="1000" b="1" dirty="0" smtClean="0"/>
              <a:t>We already make use of gene transfer in industrial production of insulin:</a:t>
            </a:r>
          </a:p>
          <a:p>
            <a:r>
              <a:rPr lang="en-US" sz="1000" dirty="0"/>
              <a:t>http://www.abpischools.org.uk/res/coResourceImport/modules/hormones/en-flash/geneticeng.cfm</a:t>
            </a:r>
            <a:endParaRPr lang="en-US" sz="1000" dirty="0" smtClean="0"/>
          </a:p>
        </p:txBody>
      </p:sp>
      <p:sp>
        <p:nvSpPr>
          <p:cNvPr id="7" name="Rectangle 6"/>
          <p:cNvSpPr/>
          <p:nvPr/>
        </p:nvSpPr>
        <p:spPr>
          <a:xfrm>
            <a:off x="123853" y="1362156"/>
            <a:ext cx="6443202" cy="2031325"/>
          </a:xfrm>
          <a:prstGeom prst="rect">
            <a:avLst/>
          </a:prstGeom>
        </p:spPr>
        <p:txBody>
          <a:bodyPr wrap="square">
            <a:spAutoFit/>
          </a:bodyPr>
          <a:lstStyle/>
          <a:p>
            <a:pPr marL="285750" indent="-285750">
              <a:buFont typeface="Arial" pitchFamily="34" charset="0"/>
              <a:buChar char="•"/>
            </a:pPr>
            <a:r>
              <a:rPr lang="en-US" dirty="0" smtClean="0">
                <a:solidFill>
                  <a:srgbClr val="000000"/>
                </a:solidFill>
              </a:rPr>
              <a:t>All living things use the </a:t>
            </a:r>
            <a:r>
              <a:rPr lang="en-US" dirty="0" smtClean="0">
                <a:solidFill>
                  <a:schemeClr val="accent6"/>
                </a:solidFill>
              </a:rPr>
              <a:t>same bases</a:t>
            </a:r>
            <a:r>
              <a:rPr lang="en-US" dirty="0" smtClean="0">
                <a:solidFill>
                  <a:srgbClr val="000000"/>
                </a:solidFill>
              </a:rPr>
              <a:t> and the </a:t>
            </a:r>
            <a:r>
              <a:rPr lang="en-US" dirty="0" smtClean="0">
                <a:solidFill>
                  <a:schemeClr val="accent6"/>
                </a:solidFill>
              </a:rPr>
              <a:t>same genetic code</a:t>
            </a:r>
            <a:r>
              <a:rPr lang="en-US" dirty="0" smtClean="0">
                <a:solidFill>
                  <a:srgbClr val="000000"/>
                </a:solidFill>
              </a:rPr>
              <a:t>.</a:t>
            </a:r>
          </a:p>
          <a:p>
            <a:pPr marL="285750" indent="-285750">
              <a:buFont typeface="Arial" pitchFamily="34" charset="0"/>
              <a:buChar char="•"/>
            </a:pPr>
            <a:r>
              <a:rPr lang="en-US" dirty="0" smtClean="0">
                <a:solidFill>
                  <a:srgbClr val="000000"/>
                </a:solidFill>
              </a:rPr>
              <a:t>Each </a:t>
            </a:r>
            <a:r>
              <a:rPr lang="en-US" dirty="0" smtClean="0">
                <a:solidFill>
                  <a:schemeClr val="accent4">
                    <a:lumMod val="75000"/>
                  </a:schemeClr>
                </a:solidFill>
              </a:rPr>
              <a:t>codon</a:t>
            </a:r>
            <a:r>
              <a:rPr lang="en-US" dirty="0" smtClean="0">
                <a:solidFill>
                  <a:srgbClr val="000000"/>
                </a:solidFill>
              </a:rPr>
              <a:t> produces the </a:t>
            </a:r>
            <a:r>
              <a:rPr lang="en-US" dirty="0" smtClean="0">
                <a:solidFill>
                  <a:schemeClr val="accent4">
                    <a:lumMod val="75000"/>
                  </a:schemeClr>
                </a:solidFill>
              </a:rPr>
              <a:t>same amino acid</a:t>
            </a:r>
            <a:r>
              <a:rPr lang="en-US" dirty="0" smtClean="0">
                <a:solidFill>
                  <a:srgbClr val="000000"/>
                </a:solidFill>
              </a:rPr>
              <a:t> in transcription and translation, regardless of the species. </a:t>
            </a:r>
          </a:p>
          <a:p>
            <a:pPr marL="285750" indent="-285750">
              <a:buFont typeface="Arial" pitchFamily="34" charset="0"/>
              <a:buChar char="•"/>
            </a:pPr>
            <a:r>
              <a:rPr lang="en-US" dirty="0" smtClean="0">
                <a:solidFill>
                  <a:srgbClr val="000000"/>
                </a:solidFill>
              </a:rPr>
              <a:t>So the sequence of amino acids in a </a:t>
            </a:r>
            <a:r>
              <a:rPr lang="en-US" dirty="0" smtClean="0">
                <a:solidFill>
                  <a:schemeClr val="accent3">
                    <a:lumMod val="50000"/>
                  </a:schemeClr>
                </a:solidFill>
              </a:rPr>
              <a:t>polypeptide remains unchanged</a:t>
            </a:r>
            <a:r>
              <a:rPr lang="en-US" dirty="0" smtClean="0">
                <a:solidFill>
                  <a:srgbClr val="000000"/>
                </a:solidFill>
              </a:rPr>
              <a:t>. </a:t>
            </a:r>
          </a:p>
          <a:p>
            <a:pPr marL="285750" indent="-285750">
              <a:buFont typeface="Arial" pitchFamily="34" charset="0"/>
              <a:buChar char="•"/>
            </a:pPr>
            <a:r>
              <a:rPr lang="en-US" dirty="0" smtClean="0">
                <a:solidFill>
                  <a:srgbClr val="000000"/>
                </a:solidFill>
              </a:rPr>
              <a:t>Therefore, we can take genes from one species and insert them into the genome of another species.  </a:t>
            </a:r>
            <a:endParaRPr lang="en-US" dirty="0">
              <a:solidFill>
                <a:srgbClr val="000000"/>
              </a:solidFill>
            </a:endParaRPr>
          </a:p>
        </p:txBody>
      </p:sp>
      <p:sp>
        <p:nvSpPr>
          <p:cNvPr id="8" name="TextBox 7"/>
          <p:cNvSpPr txBox="1"/>
          <p:nvPr/>
        </p:nvSpPr>
        <p:spPr>
          <a:xfrm>
            <a:off x="6173949" y="1500655"/>
            <a:ext cx="3009306" cy="1754326"/>
          </a:xfrm>
          <a:prstGeom prst="rect">
            <a:avLst/>
          </a:prstGeom>
          <a:noFill/>
        </p:spPr>
        <p:txBody>
          <a:bodyPr wrap="square" rtlCol="0">
            <a:spAutoFit/>
          </a:bodyPr>
          <a:lstStyle/>
          <a:p>
            <a:pPr algn="ctr"/>
            <a:r>
              <a:rPr lang="en-US" sz="3600" b="1" i="1" dirty="0" smtClean="0">
                <a:solidFill>
                  <a:schemeClr val="accent6">
                    <a:lumMod val="75000"/>
                  </a:schemeClr>
                </a:solidFill>
              </a:rPr>
              <a:t>“The </a:t>
            </a:r>
          </a:p>
          <a:p>
            <a:pPr algn="ctr"/>
            <a:r>
              <a:rPr lang="en-US" sz="3600" b="1" i="1" dirty="0" smtClean="0">
                <a:solidFill>
                  <a:schemeClr val="accent6">
                    <a:lumMod val="75000"/>
                  </a:schemeClr>
                </a:solidFill>
              </a:rPr>
              <a:t>Genetic Code</a:t>
            </a:r>
          </a:p>
          <a:p>
            <a:pPr algn="ctr"/>
            <a:r>
              <a:rPr lang="en-US" sz="3600" b="1" i="1" dirty="0" smtClean="0">
                <a:solidFill>
                  <a:schemeClr val="accent6">
                    <a:lumMod val="75000"/>
                  </a:schemeClr>
                </a:solidFill>
              </a:rPr>
              <a:t> is Universal”</a:t>
            </a:r>
            <a:endParaRPr lang="en-US" sz="3600" b="1" i="1" dirty="0">
              <a:solidFill>
                <a:schemeClr val="accent6">
                  <a:lumMod val="75000"/>
                </a:schemeClr>
              </a:solidFill>
            </a:endParaRPr>
          </a:p>
        </p:txBody>
      </p:sp>
      <p:pic>
        <p:nvPicPr>
          <p:cNvPr id="9" name="Picture 2">
            <a:hlinkClick r:id="rId2"/>
          </p:cNvPr>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3853" y="3442080"/>
            <a:ext cx="6748002" cy="288948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0" name="TextBox 9"/>
          <p:cNvSpPr txBox="1"/>
          <p:nvPr/>
        </p:nvSpPr>
        <p:spPr>
          <a:xfrm>
            <a:off x="4712855" y="3477479"/>
            <a:ext cx="1346200" cy="261610"/>
          </a:xfrm>
          <a:prstGeom prst="rect">
            <a:avLst/>
          </a:prstGeom>
          <a:noFill/>
        </p:spPr>
        <p:txBody>
          <a:bodyPr wrap="square" rtlCol="0">
            <a:spAutoFit/>
          </a:bodyPr>
          <a:lstStyle/>
          <a:p>
            <a:r>
              <a:rPr lang="en-US" sz="1050" dirty="0" smtClean="0"/>
              <a:t>restriction</a:t>
            </a:r>
            <a:endParaRPr lang="en-US" sz="1050" dirty="0"/>
          </a:p>
        </p:txBody>
      </p:sp>
      <p:pic>
        <p:nvPicPr>
          <p:cNvPr id="11" name="Picture 10">
            <a:hlinkClick r:id="rId4"/>
          </p:cNvPr>
          <p:cNvPicPr>
            <a:picLocks noChangeAspect="1"/>
          </p:cNvPicPr>
          <p:nvPr/>
        </p:nvPicPr>
        <p:blipFill>
          <a:blip r:embed="rId5"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38911"/>
            <a:ext cx="1384737" cy="33178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10781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8636" y="965403"/>
            <a:ext cx="3881473" cy="2911104"/>
          </a:xfrm>
          <a:prstGeom prst="rect">
            <a:avLst/>
          </a:prstGeom>
          <a:ln>
            <a:solidFill>
              <a:srgbClr val="10253F"/>
            </a:solidFill>
          </a:ln>
        </p:spPr>
      </p:pic>
      <p:pic>
        <p:nvPicPr>
          <p:cNvPr id="16" name="Picture 15"/>
          <p:cNvPicPr>
            <a:picLocks noChangeAspect="1"/>
          </p:cNvPicPr>
          <p:nvPr/>
        </p:nvPicPr>
        <p:blipFill>
          <a:blip r:embed="rId3"/>
          <a:stretch>
            <a:fillRect/>
          </a:stretch>
        </p:blipFill>
        <p:spPr>
          <a:xfrm>
            <a:off x="88637" y="3966734"/>
            <a:ext cx="4236603" cy="2813369"/>
          </a:xfrm>
          <a:prstGeom prst="rect">
            <a:avLst/>
          </a:prstGeom>
          <a:ln>
            <a:solidFill>
              <a:srgbClr val="10253F"/>
            </a:solidFill>
          </a:ln>
        </p:spPr>
      </p:pic>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3.5.U4 Genetic modification is carried out by gene transfer between species.</a:t>
            </a:r>
          </a:p>
        </p:txBody>
      </p:sp>
      <p:sp>
        <p:nvSpPr>
          <p:cNvPr id="4" name="Title 1"/>
          <p:cNvSpPr txBox="1">
            <a:spLocks/>
          </p:cNvSpPr>
          <p:nvPr/>
        </p:nvSpPr>
        <p:spPr>
          <a:xfrm>
            <a:off x="0" y="358281"/>
            <a:ext cx="7772400" cy="838200"/>
          </a:xfrm>
          <a:prstGeom prst="rect">
            <a:avLst/>
          </a:prstGeom>
          <a:noFill/>
        </p:spPr>
        <p:txBody>
          <a:bodyP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b="1" smtClean="0"/>
              <a:t>Genetic modification</a:t>
            </a:r>
            <a:endParaRPr lang="en-US" b="1" dirty="0"/>
          </a:p>
        </p:txBody>
      </p:sp>
      <p:sp>
        <p:nvSpPr>
          <p:cNvPr id="5" name="Rectangle 4"/>
          <p:cNvSpPr/>
          <p:nvPr/>
        </p:nvSpPr>
        <p:spPr>
          <a:xfrm>
            <a:off x="4222380" y="485281"/>
            <a:ext cx="4191000" cy="707886"/>
          </a:xfrm>
          <a:prstGeom prst="rect">
            <a:avLst/>
          </a:prstGeom>
        </p:spPr>
        <p:txBody>
          <a:bodyPr wrap="square">
            <a:spAutoFit/>
          </a:bodyPr>
          <a:lstStyle/>
          <a:p>
            <a:r>
              <a:rPr lang="en-US" sz="2000" i="1" dirty="0" smtClean="0">
                <a:solidFill>
                  <a:schemeClr val="tx2"/>
                </a:solidFill>
              </a:rPr>
              <a:t>Also known as genetic engineering</a:t>
            </a:r>
            <a:r>
              <a:rPr lang="en-US" sz="2000" i="1" dirty="0">
                <a:solidFill>
                  <a:schemeClr val="tx2"/>
                </a:solidFill>
              </a:rPr>
              <a:t>, </a:t>
            </a:r>
            <a:r>
              <a:rPr lang="en-US" sz="2000" i="1" dirty="0" smtClean="0">
                <a:solidFill>
                  <a:schemeClr val="tx2"/>
                </a:solidFill>
              </a:rPr>
              <a:t>gene transfer or </a:t>
            </a:r>
            <a:r>
              <a:rPr lang="en-US" sz="2000" i="1" dirty="0" err="1" smtClean="0">
                <a:solidFill>
                  <a:schemeClr val="tx2"/>
                </a:solidFill>
              </a:rPr>
              <a:t>transgenics</a:t>
            </a:r>
            <a:r>
              <a:rPr lang="en-US" sz="2000" i="1" dirty="0" smtClean="0">
                <a:solidFill>
                  <a:schemeClr val="tx2"/>
                </a:solidFill>
              </a:rPr>
              <a:t>. </a:t>
            </a:r>
            <a:endParaRPr lang="en-US" sz="2000" i="1" dirty="0">
              <a:solidFill>
                <a:schemeClr val="tx2"/>
              </a:solidFill>
            </a:endParaRPr>
          </a:p>
        </p:txBody>
      </p:sp>
      <p:sp>
        <p:nvSpPr>
          <p:cNvPr id="12" name="Rectangle 11"/>
          <p:cNvSpPr/>
          <p:nvPr/>
        </p:nvSpPr>
        <p:spPr>
          <a:xfrm>
            <a:off x="88637" y="3966734"/>
            <a:ext cx="4236603" cy="584776"/>
          </a:xfrm>
          <a:prstGeom prst="rect">
            <a:avLst/>
          </a:prstGeom>
          <a:solidFill>
            <a:srgbClr val="FFFFFF"/>
          </a:solidFill>
        </p:spPr>
        <p:txBody>
          <a:bodyPr wrap="square">
            <a:spAutoFit/>
          </a:bodyPr>
          <a:lstStyle/>
          <a:p>
            <a:r>
              <a:rPr lang="en-US" dirty="0"/>
              <a:t>Golden rice </a:t>
            </a:r>
            <a:r>
              <a:rPr lang="en-US" sz="1400" i="1" dirty="0"/>
              <a:t>is </a:t>
            </a:r>
            <a:r>
              <a:rPr lang="en-US" sz="1400" i="1" dirty="0" err="1"/>
              <a:t>coloured</a:t>
            </a:r>
            <a:r>
              <a:rPr lang="en-US" sz="1400" i="1" dirty="0"/>
              <a:t> yellow as it contains β-carotene (a precursor to vitamin A)</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137953" y="1193167"/>
            <a:ext cx="3850531" cy="2683339"/>
          </a:xfrm>
          <a:prstGeom prst="rect">
            <a:avLst/>
          </a:prstGeom>
          <a:ln>
            <a:solidFill>
              <a:srgbClr val="10253F"/>
            </a:solidFill>
          </a:ln>
        </p:spPr>
      </p:pic>
      <p:sp>
        <p:nvSpPr>
          <p:cNvPr id="14" name="Rectangle 13"/>
          <p:cNvSpPr/>
          <p:nvPr/>
        </p:nvSpPr>
        <p:spPr>
          <a:xfrm>
            <a:off x="5137953" y="1193167"/>
            <a:ext cx="2711424" cy="369332"/>
          </a:xfrm>
          <a:prstGeom prst="rect">
            <a:avLst/>
          </a:prstGeom>
          <a:solidFill>
            <a:schemeClr val="bg1"/>
          </a:solidFill>
        </p:spPr>
        <p:txBody>
          <a:bodyPr wrap="none">
            <a:spAutoFit/>
          </a:bodyPr>
          <a:lstStyle/>
          <a:p>
            <a:r>
              <a:rPr lang="en-US" dirty="0"/>
              <a:t>Salt tolerant </a:t>
            </a:r>
            <a:r>
              <a:rPr lang="en-US" dirty="0" smtClean="0"/>
              <a:t>tomato plants</a:t>
            </a:r>
            <a:endParaRPr lang="en-US" dirty="0"/>
          </a:p>
        </p:txBody>
      </p:sp>
      <p:sp>
        <p:nvSpPr>
          <p:cNvPr id="13" name="Rectangle 12"/>
          <p:cNvSpPr/>
          <p:nvPr/>
        </p:nvSpPr>
        <p:spPr>
          <a:xfrm>
            <a:off x="5137953" y="3414841"/>
            <a:ext cx="3850531" cy="461665"/>
          </a:xfrm>
          <a:prstGeom prst="rect">
            <a:avLst/>
          </a:prstGeom>
        </p:spPr>
        <p:txBody>
          <a:bodyPr wrap="square">
            <a:spAutoFit/>
          </a:bodyPr>
          <a:lstStyle/>
          <a:p>
            <a:r>
              <a:rPr lang="en-US" sz="1200" dirty="0">
                <a:hlinkClick r:id="rId5"/>
              </a:rPr>
              <a:t>https://commons.wikimedia.org/wiki/</a:t>
            </a:r>
            <a:r>
              <a:rPr lang="en-US" sz="1200" dirty="0" smtClean="0">
                <a:hlinkClick r:id="rId5"/>
              </a:rPr>
              <a:t>File:ARS_Ohio_processing_tomato.jpg</a:t>
            </a:r>
            <a:endParaRPr lang="en-US" sz="1200" dirty="0"/>
          </a:p>
        </p:txBody>
      </p:sp>
      <p:sp>
        <p:nvSpPr>
          <p:cNvPr id="11" name="Rectangle 10"/>
          <p:cNvSpPr/>
          <p:nvPr/>
        </p:nvSpPr>
        <p:spPr>
          <a:xfrm>
            <a:off x="88637" y="6503104"/>
            <a:ext cx="4236603" cy="276999"/>
          </a:xfrm>
          <a:prstGeom prst="rect">
            <a:avLst/>
          </a:prstGeom>
        </p:spPr>
        <p:txBody>
          <a:bodyPr wrap="square">
            <a:spAutoFit/>
          </a:bodyPr>
          <a:lstStyle/>
          <a:p>
            <a:r>
              <a:rPr lang="en-US" sz="1200" dirty="0">
                <a:hlinkClick r:id="rId6"/>
              </a:rPr>
              <a:t>https://commons.wikimedia.org/wiki/</a:t>
            </a:r>
            <a:r>
              <a:rPr lang="en-US" sz="1200" dirty="0" smtClean="0">
                <a:hlinkClick r:id="rId6"/>
              </a:rPr>
              <a:t>File:Golden_Rice.jpg</a:t>
            </a:r>
            <a:endParaRPr lang="en-US" sz="1200" dirty="0"/>
          </a:p>
        </p:txBody>
      </p:sp>
      <p:pic>
        <p:nvPicPr>
          <p:cNvPr id="21" name="Picture 20"/>
          <p:cNvPicPr>
            <a:picLocks noChangeAspect="1"/>
          </p:cNvPicPr>
          <p:nvPr/>
        </p:nvPicPr>
        <p:blipFill>
          <a:blip r:embed="rId7"/>
          <a:stretch>
            <a:fillRect/>
          </a:stretch>
        </p:blipFill>
        <p:spPr>
          <a:xfrm>
            <a:off x="5130774" y="3966734"/>
            <a:ext cx="3895523" cy="2830341"/>
          </a:xfrm>
          <a:prstGeom prst="rect">
            <a:avLst/>
          </a:prstGeom>
          <a:ln>
            <a:solidFill>
              <a:srgbClr val="10253F"/>
            </a:solidFill>
          </a:ln>
        </p:spPr>
      </p:pic>
      <p:sp>
        <p:nvSpPr>
          <p:cNvPr id="20" name="Rectangle 19"/>
          <p:cNvSpPr/>
          <p:nvPr/>
        </p:nvSpPr>
        <p:spPr>
          <a:xfrm>
            <a:off x="5130774" y="6328439"/>
            <a:ext cx="3895523" cy="461665"/>
          </a:xfrm>
          <a:prstGeom prst="rect">
            <a:avLst/>
          </a:prstGeom>
        </p:spPr>
        <p:txBody>
          <a:bodyPr wrap="square">
            <a:spAutoFit/>
          </a:bodyPr>
          <a:lstStyle/>
          <a:p>
            <a:r>
              <a:rPr lang="en-US" sz="1200" dirty="0">
                <a:hlinkClick r:id="rId8"/>
              </a:rPr>
              <a:t>https://en.wikipedia.org/wiki/File:E_coli_at_10000x,_original.jpg</a:t>
            </a:r>
            <a:endParaRPr lang="en-US" sz="1200" dirty="0"/>
          </a:p>
        </p:txBody>
      </p:sp>
      <p:sp>
        <p:nvSpPr>
          <p:cNvPr id="22" name="Rectangle 21"/>
          <p:cNvSpPr/>
          <p:nvPr/>
        </p:nvSpPr>
        <p:spPr>
          <a:xfrm>
            <a:off x="5130774" y="3966734"/>
            <a:ext cx="3895523" cy="584776"/>
          </a:xfrm>
          <a:prstGeom prst="rect">
            <a:avLst/>
          </a:prstGeom>
          <a:solidFill>
            <a:srgbClr val="FFFFFF"/>
          </a:solidFill>
        </p:spPr>
        <p:txBody>
          <a:bodyPr wrap="square">
            <a:spAutoFit/>
          </a:bodyPr>
          <a:lstStyle/>
          <a:p>
            <a:r>
              <a:rPr lang="en-US" dirty="0"/>
              <a:t>H</a:t>
            </a:r>
            <a:r>
              <a:rPr lang="en-US" dirty="0" smtClean="0"/>
              <a:t>uman </a:t>
            </a:r>
            <a:r>
              <a:rPr lang="en-US" dirty="0"/>
              <a:t>insulin </a:t>
            </a:r>
            <a:r>
              <a:rPr lang="en-US" sz="1400" i="1" dirty="0"/>
              <a:t>produced by </a:t>
            </a:r>
            <a:r>
              <a:rPr lang="en-US" sz="1400" i="1" dirty="0" smtClean="0"/>
              <a:t>bacteria for diabetics</a:t>
            </a:r>
            <a:endParaRPr lang="en-US" sz="1400" i="1" dirty="0"/>
          </a:p>
        </p:txBody>
      </p:sp>
      <p:sp>
        <p:nvSpPr>
          <p:cNvPr id="23" name="Rectangle 22"/>
          <p:cNvSpPr/>
          <p:nvPr/>
        </p:nvSpPr>
        <p:spPr>
          <a:xfrm>
            <a:off x="88637" y="968483"/>
            <a:ext cx="3881472" cy="584776"/>
          </a:xfrm>
          <a:prstGeom prst="rect">
            <a:avLst/>
          </a:prstGeom>
          <a:solidFill>
            <a:srgbClr val="FFFFFF"/>
          </a:solidFill>
        </p:spPr>
        <p:txBody>
          <a:bodyPr wrap="square">
            <a:spAutoFit/>
          </a:bodyPr>
          <a:lstStyle/>
          <a:p>
            <a:r>
              <a:rPr lang="en-US" dirty="0"/>
              <a:t>milk containing spider silk protein </a:t>
            </a:r>
            <a:r>
              <a:rPr lang="en-US" sz="1400" i="1" dirty="0"/>
              <a:t>is produced by goats (spider silk is immensely strong)</a:t>
            </a:r>
          </a:p>
        </p:txBody>
      </p:sp>
      <p:sp>
        <p:nvSpPr>
          <p:cNvPr id="24" name="Rectangle 23"/>
          <p:cNvSpPr/>
          <p:nvPr/>
        </p:nvSpPr>
        <p:spPr>
          <a:xfrm>
            <a:off x="88637" y="3414841"/>
            <a:ext cx="3881472" cy="461665"/>
          </a:xfrm>
          <a:prstGeom prst="rect">
            <a:avLst/>
          </a:prstGeom>
        </p:spPr>
        <p:txBody>
          <a:bodyPr wrap="square">
            <a:spAutoFit/>
          </a:bodyPr>
          <a:lstStyle/>
          <a:p>
            <a:r>
              <a:rPr lang="en-US" sz="1200" dirty="0">
                <a:hlinkClick r:id="rId9"/>
              </a:rPr>
              <a:t>https://commons.wikimedia.org/wiki/</a:t>
            </a:r>
            <a:r>
              <a:rPr lang="en-US" sz="1200" dirty="0" smtClean="0">
                <a:hlinkClick r:id="rId9"/>
              </a:rPr>
              <a:t>File:Brown_female_goat.jpg</a:t>
            </a:r>
            <a:endParaRPr lang="en-US" sz="1200" dirty="0"/>
          </a:p>
        </p:txBody>
      </p:sp>
      <p:sp>
        <p:nvSpPr>
          <p:cNvPr id="26" name="TextBox 25"/>
          <p:cNvSpPr txBox="1"/>
          <p:nvPr/>
        </p:nvSpPr>
        <p:spPr>
          <a:xfrm rot="21351646">
            <a:off x="3647057" y="2102574"/>
            <a:ext cx="1888882" cy="1323439"/>
          </a:xfrm>
          <a:prstGeom prst="rect">
            <a:avLst/>
          </a:prstGeom>
          <a:solidFill>
            <a:srgbClr val="FFFFFF"/>
          </a:solidFill>
          <a:ln>
            <a:solidFill>
              <a:schemeClr val="tx1"/>
            </a:solidFill>
          </a:ln>
        </p:spPr>
        <p:txBody>
          <a:bodyPr wrap="square" rtlCol="0">
            <a:spAutoFit/>
          </a:bodyPr>
          <a:lstStyle/>
          <a:p>
            <a:r>
              <a:rPr lang="en-US" sz="1600" dirty="0" smtClean="0"/>
              <a:t>There are many different examples. Most processed food contains a GM </a:t>
            </a:r>
            <a:r>
              <a:rPr lang="en-US" sz="1600" dirty="0" err="1" smtClean="0"/>
              <a:t>dervied</a:t>
            </a:r>
            <a:r>
              <a:rPr lang="en-US" sz="1600" dirty="0" smtClean="0"/>
              <a:t> product</a:t>
            </a:r>
            <a:endParaRPr lang="en-US"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5866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A2 Gene transfer to bacteria using plasmids makes use of restriction endonucleases and DNA ligase.</a:t>
            </a:r>
          </a:p>
        </p:txBody>
      </p:sp>
      <p:sp>
        <p:nvSpPr>
          <p:cNvPr id="4" name="Title 1"/>
          <p:cNvSpPr txBox="1">
            <a:spLocks/>
          </p:cNvSpPr>
          <p:nvPr/>
        </p:nvSpPr>
        <p:spPr>
          <a:xfrm>
            <a:off x="-17696" y="356873"/>
            <a:ext cx="7772400" cy="838200"/>
          </a:xfrm>
          <a:prstGeom prst="rect">
            <a:avLst/>
          </a:prstGeom>
          <a:noFill/>
        </p:spPr>
        <p:txBody>
          <a:bodyP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b="1" smtClean="0"/>
              <a:t>Gene Transfer</a:t>
            </a:r>
            <a:endParaRPr lang="en-US" b="1" dirty="0"/>
          </a:p>
        </p:txBody>
      </p:sp>
      <p:sp>
        <p:nvSpPr>
          <p:cNvPr id="5" name="Rectangle 4"/>
          <p:cNvSpPr/>
          <p:nvPr/>
        </p:nvSpPr>
        <p:spPr>
          <a:xfrm>
            <a:off x="2790159" y="559639"/>
            <a:ext cx="6096000" cy="369332"/>
          </a:xfrm>
          <a:prstGeom prst="rect">
            <a:avLst/>
          </a:prstGeom>
        </p:spPr>
        <p:txBody>
          <a:bodyPr wrap="square">
            <a:spAutoFit/>
          </a:bodyPr>
          <a:lstStyle/>
          <a:p>
            <a:r>
              <a:rPr lang="en-US" i="1" dirty="0" smtClean="0">
                <a:solidFill>
                  <a:schemeClr val="tx2"/>
                </a:solidFill>
              </a:rPr>
              <a:t>Requires plasmids, a host cell, restriction enzymes and ligase.  </a:t>
            </a:r>
            <a:endParaRPr lang="en-US" i="1" dirty="0">
              <a:solidFill>
                <a:schemeClr val="tx2"/>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5136" y="1118873"/>
            <a:ext cx="962025" cy="15430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TextBox 6"/>
          <p:cNvSpPr txBox="1"/>
          <p:nvPr/>
        </p:nvSpPr>
        <p:spPr>
          <a:xfrm>
            <a:off x="1037161" y="1402697"/>
            <a:ext cx="2845198" cy="584775"/>
          </a:xfrm>
          <a:prstGeom prst="rect">
            <a:avLst/>
          </a:prstGeom>
          <a:noFill/>
        </p:spPr>
        <p:txBody>
          <a:bodyPr wrap="square" rtlCol="0">
            <a:spAutoFit/>
          </a:bodyPr>
          <a:lstStyle/>
          <a:p>
            <a:r>
              <a:rPr lang="en-US" sz="1600" b="1" dirty="0" smtClean="0"/>
              <a:t>Restriction enzymes </a:t>
            </a:r>
            <a:r>
              <a:rPr lang="en-US" sz="1600" dirty="0" smtClean="0"/>
              <a:t>‘cut’ the desired gene from the genome. </a:t>
            </a:r>
            <a:endParaRPr lang="en-US" sz="1600" dirty="0"/>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rot="10800000">
            <a:off x="6981159" y="1271272"/>
            <a:ext cx="1905000" cy="87548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TextBox 8"/>
          <p:cNvSpPr txBox="1"/>
          <p:nvPr/>
        </p:nvSpPr>
        <p:spPr>
          <a:xfrm>
            <a:off x="4225259" y="1261945"/>
            <a:ext cx="2755900" cy="1077218"/>
          </a:xfrm>
          <a:prstGeom prst="rect">
            <a:avLst/>
          </a:prstGeom>
          <a:noFill/>
        </p:spPr>
        <p:txBody>
          <a:bodyPr wrap="square" rtlCol="0">
            <a:spAutoFit/>
          </a:bodyPr>
          <a:lstStyle/>
          <a:p>
            <a:pPr algn="r"/>
            <a:r>
              <a:rPr lang="en-US" sz="1600" i="1" dirty="0" smtClean="0"/>
              <a:t>E. coli </a:t>
            </a:r>
            <a:r>
              <a:rPr lang="en-US" sz="1600" dirty="0" smtClean="0"/>
              <a:t>bacteria contain small circles of DNA called </a:t>
            </a:r>
            <a:r>
              <a:rPr lang="en-US" sz="1600" b="1" dirty="0" smtClean="0"/>
              <a:t>plasmids</a:t>
            </a:r>
            <a:r>
              <a:rPr lang="en-US" sz="1600" dirty="0" smtClean="0"/>
              <a:t>.</a:t>
            </a:r>
          </a:p>
          <a:p>
            <a:pPr algn="r"/>
            <a:endParaRPr lang="en-US" sz="1600" dirty="0"/>
          </a:p>
          <a:p>
            <a:pPr algn="r"/>
            <a:r>
              <a:rPr lang="en-US" sz="1600" dirty="0" smtClean="0"/>
              <a:t>These can be removed.</a:t>
            </a:r>
            <a:endParaRPr lang="en-US" sz="1600" dirty="0"/>
          </a:p>
        </p:txBody>
      </p: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577559" y="2368682"/>
            <a:ext cx="962025" cy="10096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1" name="TextBox 10"/>
          <p:cNvSpPr txBox="1"/>
          <p:nvPr/>
        </p:nvSpPr>
        <p:spPr>
          <a:xfrm>
            <a:off x="867264" y="2787495"/>
            <a:ext cx="2845198" cy="584775"/>
          </a:xfrm>
          <a:prstGeom prst="rect">
            <a:avLst/>
          </a:prstGeom>
          <a:noFill/>
        </p:spPr>
        <p:txBody>
          <a:bodyPr wrap="square" rtlCol="0">
            <a:spAutoFit/>
          </a:bodyPr>
          <a:lstStyle/>
          <a:p>
            <a:r>
              <a:rPr lang="en-US" sz="1600" dirty="0" smtClean="0"/>
              <a:t>The </a:t>
            </a:r>
            <a:r>
              <a:rPr lang="en-US" sz="1600" b="1" dirty="0" smtClean="0"/>
              <a:t>same</a:t>
            </a:r>
            <a:r>
              <a:rPr lang="en-US" sz="1600" dirty="0" smtClean="0"/>
              <a:t> restriction enzyme cuts into the plasmid. </a:t>
            </a:r>
            <a:endParaRPr lang="en-US" sz="1600" dirty="0"/>
          </a:p>
        </p:txBody>
      </p:sp>
      <p:pic>
        <p:nvPicPr>
          <p:cNvPr id="12" name="Picture 5"/>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793584" y="2781720"/>
            <a:ext cx="3686175" cy="5524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3" name="TextBox 12"/>
          <p:cNvSpPr txBox="1"/>
          <p:nvPr/>
        </p:nvSpPr>
        <p:spPr>
          <a:xfrm>
            <a:off x="4780884" y="3320617"/>
            <a:ext cx="3527823" cy="830997"/>
          </a:xfrm>
          <a:prstGeom prst="rect">
            <a:avLst/>
          </a:prstGeom>
          <a:noFill/>
        </p:spPr>
        <p:txBody>
          <a:bodyPr wrap="square" rtlCol="0">
            <a:spAutoFit/>
          </a:bodyPr>
          <a:lstStyle/>
          <a:p>
            <a:pPr algn="ctr"/>
            <a:r>
              <a:rPr lang="en-US" sz="1600" i="1" dirty="0" smtClean="0"/>
              <a:t>Because it is the same restriction enzyme the same bases are left exposed, creating ‘sticky ends’</a:t>
            </a:r>
            <a:endParaRPr lang="en-US" sz="1600" i="1" dirty="0"/>
          </a:p>
        </p:txBody>
      </p:sp>
      <p:pic>
        <p:nvPicPr>
          <p:cNvPr id="14" name="Picture 6"/>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50753" y="3742772"/>
            <a:ext cx="2028825" cy="12858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653509" y="4336804"/>
            <a:ext cx="2914650" cy="5429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6" name="TextBox 15"/>
          <p:cNvSpPr txBox="1"/>
          <p:nvPr/>
        </p:nvSpPr>
        <p:spPr>
          <a:xfrm>
            <a:off x="4580859" y="4294954"/>
            <a:ext cx="3527823" cy="584775"/>
          </a:xfrm>
          <a:prstGeom prst="rect">
            <a:avLst/>
          </a:prstGeom>
          <a:noFill/>
        </p:spPr>
        <p:txBody>
          <a:bodyPr wrap="square" rtlCol="0">
            <a:spAutoFit/>
          </a:bodyPr>
          <a:lstStyle/>
          <a:p>
            <a:r>
              <a:rPr lang="en-US" sz="1600" b="1" dirty="0" smtClean="0"/>
              <a:t>Ligase </a:t>
            </a:r>
            <a:r>
              <a:rPr lang="en-US" sz="1600" dirty="0" smtClean="0"/>
              <a:t>joins the sticky ends, fixing the gene into the </a:t>
            </a:r>
            <a:r>
              <a:rPr lang="en-US" sz="1600" i="1" dirty="0" smtClean="0"/>
              <a:t>E. coli </a:t>
            </a:r>
            <a:r>
              <a:rPr lang="en-US" sz="1600" dirty="0" smtClean="0"/>
              <a:t>plasmid. </a:t>
            </a:r>
            <a:endParaRPr lang="en-US" sz="1600" dirty="0"/>
          </a:p>
        </p:txBody>
      </p:sp>
      <p:sp>
        <p:nvSpPr>
          <p:cNvPr id="17" name="TextBox 16"/>
          <p:cNvSpPr txBox="1"/>
          <p:nvPr/>
        </p:nvSpPr>
        <p:spPr>
          <a:xfrm>
            <a:off x="336840" y="5198749"/>
            <a:ext cx="3527823" cy="1077218"/>
          </a:xfrm>
          <a:prstGeom prst="rect">
            <a:avLst/>
          </a:prstGeom>
          <a:noFill/>
        </p:spPr>
        <p:txBody>
          <a:bodyPr wrap="square" rtlCol="0">
            <a:spAutoFit/>
          </a:bodyPr>
          <a:lstStyle/>
          <a:p>
            <a:r>
              <a:rPr lang="en-US" sz="1600" dirty="0" smtClean="0"/>
              <a:t>The </a:t>
            </a:r>
            <a:r>
              <a:rPr lang="en-US" sz="1600" b="1" dirty="0" smtClean="0"/>
              <a:t>recombinant plasmid </a:t>
            </a:r>
            <a:r>
              <a:rPr lang="en-US" sz="1600" dirty="0" smtClean="0"/>
              <a:t>is inserted into the host cell. It now expresses the new gene. An example of this is </a:t>
            </a:r>
            <a:r>
              <a:rPr lang="en-US" sz="1600" b="1" dirty="0" smtClean="0">
                <a:solidFill>
                  <a:schemeClr val="accent6">
                    <a:lumMod val="75000"/>
                  </a:schemeClr>
                </a:solidFill>
              </a:rPr>
              <a:t>human insulin production</a:t>
            </a:r>
            <a:r>
              <a:rPr lang="en-US" sz="1600" dirty="0" smtClean="0"/>
              <a:t>.  </a:t>
            </a:r>
            <a:endParaRPr lang="en-US" sz="1600" dirty="0"/>
          </a:p>
        </p:txBody>
      </p:sp>
      <p:pic>
        <p:nvPicPr>
          <p:cNvPr id="18" name="Picture 2"/>
          <p:cNvPicPr>
            <a:picLocks noChangeAspect="1" noChangeArrowheads="1"/>
          </p:cNvPicPr>
          <p:nvPr/>
        </p:nvPicPr>
        <p:blipFill>
          <a:blip r:embed="rId8"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161759" y="4938915"/>
            <a:ext cx="3352799" cy="140096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9" name="TextBox 18"/>
          <p:cNvSpPr txBox="1"/>
          <p:nvPr/>
        </p:nvSpPr>
        <p:spPr>
          <a:xfrm>
            <a:off x="608536" y="6313350"/>
            <a:ext cx="8531623" cy="338554"/>
          </a:xfrm>
          <a:prstGeom prst="rect">
            <a:avLst/>
          </a:prstGeom>
          <a:noFill/>
        </p:spPr>
        <p:txBody>
          <a:bodyPr wrap="square" rtlCol="0">
            <a:spAutoFit/>
          </a:bodyPr>
          <a:lstStyle/>
          <a:p>
            <a:r>
              <a:rPr lang="en-US" sz="1600" b="1" i="1" dirty="0" smtClean="0">
                <a:solidFill>
                  <a:schemeClr val="accent4"/>
                </a:solidFill>
              </a:rPr>
              <a:t>Review question: </a:t>
            </a:r>
            <a:r>
              <a:rPr lang="en-US" sz="1600" i="1" dirty="0" smtClean="0">
                <a:solidFill>
                  <a:schemeClr val="accent4"/>
                </a:solidFill>
              </a:rPr>
              <a:t>how and where is insulin produced in the cell and how is it exported from the cell? </a:t>
            </a:r>
            <a:endParaRPr lang="en-US" sz="1600" i="1" dirty="0">
              <a:solidFill>
                <a:schemeClr val="accent4"/>
              </a:solidFill>
            </a:endParaRPr>
          </a:p>
        </p:txBody>
      </p:sp>
      <p:sp>
        <p:nvSpPr>
          <p:cNvPr id="20" name="TextBox 19"/>
          <p:cNvSpPr txBox="1"/>
          <p:nvPr/>
        </p:nvSpPr>
        <p:spPr>
          <a:xfrm>
            <a:off x="1110030" y="1987472"/>
            <a:ext cx="2970081" cy="692497"/>
          </a:xfrm>
          <a:prstGeom prst="rect">
            <a:avLst/>
          </a:prstGeom>
          <a:noFill/>
        </p:spPr>
        <p:txBody>
          <a:bodyPr wrap="square" rtlCol="0">
            <a:spAutoFit/>
          </a:bodyPr>
          <a:lstStyle/>
          <a:p>
            <a:r>
              <a:rPr lang="en-US" sz="1300" dirty="0" smtClean="0">
                <a:solidFill>
                  <a:schemeClr val="tx1">
                    <a:lumMod val="50000"/>
                    <a:lumOff val="50000"/>
                  </a:schemeClr>
                </a:solidFill>
              </a:rPr>
              <a:t>alternatively mRNA can treated </a:t>
            </a:r>
            <a:r>
              <a:rPr lang="en-US" sz="1300" dirty="0">
                <a:solidFill>
                  <a:schemeClr val="tx1">
                    <a:lumMod val="50000"/>
                    <a:lumOff val="50000"/>
                  </a:schemeClr>
                </a:solidFill>
              </a:rPr>
              <a:t>with reverse </a:t>
            </a:r>
            <a:r>
              <a:rPr lang="en-US" sz="1300" dirty="0" smtClean="0">
                <a:solidFill>
                  <a:schemeClr val="tx1">
                    <a:lumMod val="50000"/>
                    <a:lumOff val="50000"/>
                  </a:schemeClr>
                </a:solidFill>
              </a:rPr>
              <a:t>transcriptase to produce short DNA segments </a:t>
            </a:r>
            <a:endParaRPr lang="en-US" sz="1300" dirty="0">
              <a:solidFill>
                <a:schemeClr val="tx1">
                  <a:lumMod val="50000"/>
                  <a:lumOff val="50000"/>
                </a:schemeClr>
              </a:solidFill>
            </a:endParaRPr>
          </a:p>
        </p:txBody>
      </p:sp>
      <p:sp>
        <p:nvSpPr>
          <p:cNvPr id="2" name="Rectangle 1"/>
          <p:cNvSpPr/>
          <p:nvPr/>
        </p:nvSpPr>
        <p:spPr>
          <a:xfrm>
            <a:off x="7445906" y="4800632"/>
            <a:ext cx="1625601" cy="1492716"/>
          </a:xfrm>
          <a:prstGeom prst="rect">
            <a:avLst/>
          </a:prstGeom>
        </p:spPr>
        <p:txBody>
          <a:bodyPr wrap="square">
            <a:spAutoFit/>
          </a:bodyPr>
          <a:lstStyle/>
          <a:p>
            <a:r>
              <a:rPr lang="en-US" sz="1300" dirty="0" smtClean="0">
                <a:solidFill>
                  <a:srgbClr val="7F7F7F"/>
                </a:solidFill>
              </a:rPr>
              <a:t>Fermenters are used to produce large quantities of bacteria. The </a:t>
            </a:r>
            <a:r>
              <a:rPr lang="en-US" sz="1300" dirty="0">
                <a:solidFill>
                  <a:srgbClr val="7F7F7F"/>
                </a:solidFill>
              </a:rPr>
              <a:t>human </a:t>
            </a:r>
            <a:r>
              <a:rPr lang="en-US" sz="1300" dirty="0" smtClean="0">
                <a:solidFill>
                  <a:srgbClr val="7F7F7F"/>
                </a:solidFill>
              </a:rPr>
              <a:t>insulin is then separated from the bacteria and purified.</a:t>
            </a:r>
            <a:endParaRPr lang="en-US" sz="1300" dirty="0">
              <a:solidFill>
                <a:srgbClr val="7F7F7F"/>
              </a:solidFill>
            </a:endParaRPr>
          </a:p>
        </p:txBody>
      </p:sp>
      <p:sp>
        <p:nvSpPr>
          <p:cNvPr id="22" name="Rectangle 21"/>
          <p:cNvSpPr/>
          <p:nvPr/>
        </p:nvSpPr>
        <p:spPr>
          <a:xfrm>
            <a:off x="2453827" y="6578361"/>
            <a:ext cx="6690173" cy="276999"/>
          </a:xfrm>
          <a:prstGeom prst="rect">
            <a:avLst/>
          </a:prstGeom>
        </p:spPr>
        <p:txBody>
          <a:bodyPr wrap="square">
            <a:spAutoFit/>
          </a:bodyPr>
          <a:lstStyle/>
          <a:p>
            <a:pPr algn="r"/>
            <a:r>
              <a:rPr lang="en-US" sz="1200" dirty="0" smtClean="0">
                <a:hlinkClick r:id="rId9"/>
              </a:rPr>
              <a:t>http</a:t>
            </a:r>
            <a:r>
              <a:rPr lang="en-US" sz="1200" dirty="0">
                <a:hlinkClick r:id="rId9"/>
              </a:rPr>
              <a:t>://www.slideshare.net/gurustip/genetic-engineering-and-biotechnology-</a:t>
            </a:r>
            <a:r>
              <a:rPr lang="en-US" sz="1200" dirty="0" smtClean="0">
                <a:hlinkClick r:id="rId9"/>
              </a:rPr>
              <a:t>presentation</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10781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55" y="0"/>
            <a:ext cx="7772400" cy="838200"/>
          </a:xfrm>
          <a:noFill/>
        </p:spPr>
        <p:txBody>
          <a:bodyPr>
            <a:normAutofit/>
          </a:bodyPr>
          <a:lstStyle/>
          <a:p>
            <a:pPr algn="l"/>
            <a:r>
              <a:rPr lang="en-US" sz="3600" b="1" dirty="0" smtClean="0"/>
              <a:t>Gene Transfer</a:t>
            </a:r>
            <a:endParaRPr lang="en-US" sz="3600" b="1" dirty="0"/>
          </a:p>
        </p:txBody>
      </p:sp>
      <p:sp>
        <p:nvSpPr>
          <p:cNvPr id="4" name="Rectangle 3"/>
          <p:cNvSpPr/>
          <p:nvPr/>
        </p:nvSpPr>
        <p:spPr>
          <a:xfrm>
            <a:off x="2794000" y="261322"/>
            <a:ext cx="6096000" cy="369332"/>
          </a:xfrm>
          <a:prstGeom prst="rect">
            <a:avLst/>
          </a:prstGeom>
        </p:spPr>
        <p:txBody>
          <a:bodyPr wrap="square">
            <a:spAutoFit/>
          </a:bodyPr>
          <a:lstStyle/>
          <a:p>
            <a:r>
              <a:rPr lang="en-US" i="1" dirty="0" smtClean="0">
                <a:solidFill>
                  <a:schemeClr val="tx2"/>
                </a:solidFill>
              </a:rPr>
              <a:t>Can also be used in gene therapy. </a:t>
            </a:r>
            <a:endParaRPr lang="en-US" i="1" dirty="0">
              <a:solidFill>
                <a:schemeClr val="tx2"/>
              </a:solidFill>
            </a:endParaRPr>
          </a:p>
        </p:txBody>
      </p:sp>
      <p:pic>
        <p:nvPicPr>
          <p:cNvPr id="7176" name="Picture 8"/>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620000" y="202766"/>
            <a:ext cx="1270000" cy="17853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5" name="TextBox 24"/>
          <p:cNvSpPr txBox="1"/>
          <p:nvPr/>
        </p:nvSpPr>
        <p:spPr>
          <a:xfrm>
            <a:off x="25400" y="668754"/>
            <a:ext cx="7419492" cy="584775"/>
          </a:xfrm>
          <a:prstGeom prst="rect">
            <a:avLst/>
          </a:prstGeom>
          <a:noFill/>
        </p:spPr>
        <p:txBody>
          <a:bodyPr wrap="square" rtlCol="0">
            <a:spAutoFit/>
          </a:bodyPr>
          <a:lstStyle/>
          <a:p>
            <a:pPr algn="r"/>
            <a:r>
              <a:rPr lang="en-US" sz="1600" i="1" dirty="0" smtClean="0"/>
              <a:t>A virus vector is used to insert the recombinant plasmid into the genes of  affected cells.</a:t>
            </a:r>
          </a:p>
          <a:p>
            <a:pPr algn="r"/>
            <a:r>
              <a:rPr lang="en-US" sz="1600" i="1" dirty="0" smtClean="0"/>
              <a:t>The virus is chosen or designed to target only those specific cells.  </a:t>
            </a:r>
            <a:endParaRPr lang="en-US" sz="1600" dirty="0"/>
          </a:p>
        </p:txBody>
      </p:sp>
      <p:pic>
        <p:nvPicPr>
          <p:cNvPr id="1026" name="Picture 2">
            <a:hlinkClick r:id="rId4"/>
          </p:cNvPr>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80976" y="1371600"/>
            <a:ext cx="4127084" cy="3276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2" name="Rectangle 11">
            <a:hlinkClick r:id="rId4"/>
          </p:cNvPr>
          <p:cNvSpPr/>
          <p:nvPr/>
        </p:nvSpPr>
        <p:spPr>
          <a:xfrm>
            <a:off x="193676" y="4687603"/>
            <a:ext cx="3801599" cy="400110"/>
          </a:xfrm>
          <a:prstGeom prst="rect">
            <a:avLst/>
          </a:prstGeom>
        </p:spPr>
        <p:txBody>
          <a:bodyPr wrap="square">
            <a:spAutoFit/>
          </a:bodyPr>
          <a:lstStyle/>
          <a:p>
            <a:r>
              <a:rPr lang="en-US" sz="1000" b="1" dirty="0" smtClean="0"/>
              <a:t>Severe Combined Immune Deficiency can be treated this way</a:t>
            </a:r>
            <a:r>
              <a:rPr lang="en-US" sz="1000" dirty="0" smtClean="0"/>
              <a:t>:</a:t>
            </a:r>
          </a:p>
          <a:p>
            <a:r>
              <a:rPr lang="en-US" sz="1000" dirty="0"/>
              <a:t>http://www.sumanasinc.com/scienceinfocus/sif_genetherapy.html</a:t>
            </a:r>
            <a:endParaRPr lang="en-US" sz="1000" dirty="0" smtClean="0"/>
          </a:p>
        </p:txBody>
      </p:sp>
      <p:sp>
        <p:nvSpPr>
          <p:cNvPr id="13" name="Rectangle 12">
            <a:hlinkClick r:id="rId6"/>
          </p:cNvPr>
          <p:cNvSpPr/>
          <p:nvPr/>
        </p:nvSpPr>
        <p:spPr>
          <a:xfrm>
            <a:off x="4572000" y="4693684"/>
            <a:ext cx="3801599" cy="400110"/>
          </a:xfrm>
          <a:prstGeom prst="rect">
            <a:avLst/>
          </a:prstGeom>
        </p:spPr>
        <p:txBody>
          <a:bodyPr wrap="square">
            <a:spAutoFit/>
          </a:bodyPr>
          <a:lstStyle/>
          <a:p>
            <a:r>
              <a:rPr lang="en-US" sz="1000" b="1" dirty="0" smtClean="0"/>
              <a:t>Recently, hereditary blindness was treated with gene therapy:</a:t>
            </a:r>
            <a:endParaRPr lang="en-US" sz="1000" dirty="0" smtClean="0"/>
          </a:p>
          <a:p>
            <a:r>
              <a:rPr lang="en-US" sz="1000" dirty="0"/>
              <a:t>http://www.youtube.com/watch?v=d_YJZn-ft_Ql</a:t>
            </a:r>
            <a:endParaRPr lang="en-US" sz="1000" dirty="0" smtClean="0"/>
          </a:p>
        </p:txBody>
      </p:sp>
      <p:pic>
        <p:nvPicPr>
          <p:cNvPr id="1027" name="Picture 3">
            <a:hlinkClick r:id="rId6"/>
          </p:cNvPr>
          <p:cNvPicPr>
            <a:picLocks noChangeAspect="1" noChangeArrowheads="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572000" y="2088116"/>
            <a:ext cx="4191000" cy="256008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5" name="Rectangle 14"/>
          <p:cNvSpPr/>
          <p:nvPr/>
        </p:nvSpPr>
        <p:spPr>
          <a:xfrm>
            <a:off x="219076" y="5867400"/>
            <a:ext cx="6096000" cy="369332"/>
          </a:xfrm>
          <a:prstGeom prst="rect">
            <a:avLst/>
          </a:prstGeom>
        </p:spPr>
        <p:txBody>
          <a:bodyPr wrap="square">
            <a:spAutoFit/>
          </a:bodyPr>
          <a:lstStyle/>
          <a:p>
            <a:r>
              <a:rPr lang="en-US" i="1" dirty="0" smtClean="0">
                <a:solidFill>
                  <a:schemeClr val="tx2"/>
                </a:solidFill>
              </a:rPr>
              <a:t>Although very interesting, this is not in the IB Bio syllabus. </a:t>
            </a:r>
            <a:endParaRPr lang="en-US" i="1" dirty="0">
              <a:solidFill>
                <a:schemeClr val="tx2"/>
              </a:solidFill>
            </a:endParaRPr>
          </a:p>
        </p:txBody>
      </p:sp>
      <p:pic>
        <p:nvPicPr>
          <p:cNvPr id="16" name="Picture 15">
            <a:hlinkClick r:id="rId8"/>
          </p:cNvPr>
          <p:cNvPicPr>
            <a:picLocks noChangeAspect="1"/>
          </p:cNvPicPr>
          <p:nvPr/>
        </p:nvPicPr>
        <p:blipFill>
          <a:blip r:embed="rId9"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38911"/>
            <a:ext cx="1384737" cy="33178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3746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0411018" cy="6853237"/>
          </a:xfrm>
          <a:prstGeom prst="rect">
            <a:avLst/>
          </a:prstGeom>
        </p:spPr>
      </p:pic>
      <p:sp>
        <p:nvSpPr>
          <p:cNvPr id="13" name="Rectangle 12"/>
          <p:cNvSpPr/>
          <p:nvPr/>
        </p:nvSpPr>
        <p:spPr>
          <a:xfrm>
            <a:off x="4572000" y="6581001"/>
            <a:ext cx="4572000" cy="276999"/>
          </a:xfrm>
          <a:prstGeom prst="rect">
            <a:avLst/>
          </a:prstGeom>
        </p:spPr>
        <p:txBody>
          <a:bodyPr>
            <a:spAutoFit/>
          </a:bodyPr>
          <a:lstStyle/>
          <a:p>
            <a:r>
              <a:rPr lang="en-US" sz="1200" dirty="0">
                <a:hlinkClick r:id="rId3"/>
              </a:rPr>
              <a:t>https://commons.wikimedia.org/wiki/</a:t>
            </a:r>
            <a:r>
              <a:rPr lang="en-US" sz="1200" dirty="0" smtClean="0">
                <a:hlinkClick r:id="rId3"/>
              </a:rPr>
              <a:t>File:VegCorn.jpg</a:t>
            </a:r>
            <a:endParaRPr lang="en-US" sz="1200" dirty="0"/>
          </a:p>
        </p:txBody>
      </p:sp>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A3 Assessment of the potential risks and benefits associated with genetic modification of crops</a:t>
            </a:r>
            <a:r>
              <a:rPr lang="en-US" sz="1600" dirty="0" smtClean="0"/>
              <a:t>. </a:t>
            </a:r>
            <a:endParaRPr lang="en-US" sz="1600" dirty="0"/>
          </a:p>
        </p:txBody>
      </p:sp>
      <p:sp>
        <p:nvSpPr>
          <p:cNvPr id="4" name="Rectangle 3"/>
          <p:cNvSpPr/>
          <p:nvPr/>
        </p:nvSpPr>
        <p:spPr>
          <a:xfrm>
            <a:off x="8743" y="379470"/>
            <a:ext cx="9135257" cy="707886"/>
          </a:xfrm>
          <a:prstGeom prst="rect">
            <a:avLst/>
          </a:prstGeom>
          <a:solidFill>
            <a:srgbClr val="FFFFFF">
              <a:alpha val="48000"/>
            </a:srgbClr>
          </a:solidFill>
        </p:spPr>
        <p:txBody>
          <a:bodyPr wrap="square">
            <a:spAutoFit/>
          </a:bodyPr>
          <a:lstStyle/>
          <a:p>
            <a:r>
              <a:rPr lang="en-US" sz="4000" b="1" dirty="0" err="1"/>
              <a:t>Bt</a:t>
            </a:r>
            <a:r>
              <a:rPr lang="en-US" sz="4000" b="1" dirty="0"/>
              <a:t> Corn</a:t>
            </a:r>
          </a:p>
        </p:txBody>
      </p:sp>
      <p:sp>
        <p:nvSpPr>
          <p:cNvPr id="6" name="Rectangle 5"/>
          <p:cNvSpPr/>
          <p:nvPr/>
        </p:nvSpPr>
        <p:spPr>
          <a:xfrm>
            <a:off x="188743" y="1305702"/>
            <a:ext cx="3811366" cy="584776"/>
          </a:xfrm>
          <a:prstGeom prst="rect">
            <a:avLst/>
          </a:prstGeom>
          <a:solidFill>
            <a:srgbClr val="FFFFFF">
              <a:alpha val="48000"/>
            </a:srgbClr>
          </a:solidFill>
        </p:spPr>
        <p:txBody>
          <a:bodyPr wrap="square">
            <a:spAutoFit/>
          </a:bodyPr>
          <a:lstStyle/>
          <a:p>
            <a:r>
              <a:rPr lang="en-US" sz="1600" i="1" dirty="0"/>
              <a:t>Bacillus </a:t>
            </a:r>
            <a:r>
              <a:rPr lang="en-US" sz="1600" i="1" dirty="0" err="1"/>
              <a:t>thuringiensis</a:t>
            </a:r>
            <a:r>
              <a:rPr lang="en-US" sz="1600" i="1" dirty="0"/>
              <a:t> (</a:t>
            </a:r>
            <a:r>
              <a:rPr lang="en-US" sz="1600" i="1" dirty="0" err="1"/>
              <a:t>Bt</a:t>
            </a:r>
            <a:r>
              <a:rPr lang="en-US" sz="1600" i="1" dirty="0"/>
              <a:t>) is a soil bacterium that produces insecticidal toxins. </a:t>
            </a:r>
          </a:p>
        </p:txBody>
      </p:sp>
      <p:sp>
        <p:nvSpPr>
          <p:cNvPr id="7" name="Rectangle 6"/>
          <p:cNvSpPr/>
          <p:nvPr/>
        </p:nvSpPr>
        <p:spPr>
          <a:xfrm>
            <a:off x="1779630" y="451323"/>
            <a:ext cx="7214366" cy="584776"/>
          </a:xfrm>
          <a:prstGeom prst="rect">
            <a:avLst/>
          </a:prstGeom>
          <a:noFill/>
        </p:spPr>
        <p:txBody>
          <a:bodyPr wrap="square">
            <a:spAutoFit/>
          </a:bodyPr>
          <a:lstStyle/>
          <a:p>
            <a:r>
              <a:rPr lang="en-US" sz="1600" i="1" dirty="0"/>
              <a:t>Genes from </a:t>
            </a:r>
            <a:r>
              <a:rPr lang="en-US" sz="1600" i="1" dirty="0" err="1"/>
              <a:t>Bt</a:t>
            </a:r>
            <a:r>
              <a:rPr lang="en-US" sz="1600" i="1" dirty="0"/>
              <a:t> </a:t>
            </a:r>
            <a:r>
              <a:rPr lang="en-US" sz="1600" i="1" dirty="0" smtClean="0"/>
              <a:t>have been inserted </a:t>
            </a:r>
            <a:r>
              <a:rPr lang="en-US" sz="1600" i="1" dirty="0"/>
              <a:t>into </a:t>
            </a:r>
            <a:r>
              <a:rPr lang="en-US" sz="1600" i="1" dirty="0" smtClean="0"/>
              <a:t>maize so GM plants can produce an insecticidal </a:t>
            </a:r>
            <a:r>
              <a:rPr lang="en-US" sz="1600" i="1" dirty="0"/>
              <a:t>toxin and therefore </a:t>
            </a:r>
            <a:r>
              <a:rPr lang="en-US" sz="1600" i="1" dirty="0" smtClean="0"/>
              <a:t>be resistant </a:t>
            </a:r>
            <a:r>
              <a:rPr lang="en-US" sz="1600" i="1" dirty="0"/>
              <a:t>to </a:t>
            </a:r>
            <a:r>
              <a:rPr lang="en-US" sz="1600" i="1" dirty="0" smtClean="0"/>
              <a:t>pests, e.g. </a:t>
            </a:r>
            <a:r>
              <a:rPr lang="en-US" sz="1600" i="1" dirty="0"/>
              <a:t>European Corn </a:t>
            </a:r>
            <a:r>
              <a:rPr lang="en-US" sz="1600" i="1" dirty="0" smtClean="0"/>
              <a:t>Borer.</a:t>
            </a:r>
            <a:endParaRPr lang="en-US" sz="1600" i="1" dirty="0"/>
          </a:p>
        </p:txBody>
      </p:sp>
      <p:cxnSp>
        <p:nvCxnSpPr>
          <p:cNvPr id="9" name="Straight Connector 8"/>
          <p:cNvCxnSpPr/>
          <p:nvPr/>
        </p:nvCxnSpPr>
        <p:spPr>
          <a:xfrm>
            <a:off x="320009" y="1087356"/>
            <a:ext cx="140004" cy="22274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8743" y="2088799"/>
            <a:ext cx="5551414" cy="4247317"/>
          </a:xfrm>
          <a:prstGeom prst="rect">
            <a:avLst/>
          </a:prstGeom>
          <a:solidFill>
            <a:srgbClr val="FFFFFF">
              <a:alpha val="48000"/>
            </a:srgbClr>
          </a:solidFill>
        </p:spPr>
        <p:txBody>
          <a:bodyPr wrap="square">
            <a:spAutoFit/>
          </a:bodyPr>
          <a:lstStyle/>
          <a:p>
            <a:r>
              <a:rPr lang="en-US" sz="2000" b="1" dirty="0" smtClean="0"/>
              <a:t>General Potential Benefits:</a:t>
            </a:r>
          </a:p>
          <a:p>
            <a:pPr marL="285750" indent="-285750">
              <a:buFont typeface="Arial"/>
              <a:buChar char="•"/>
            </a:pPr>
            <a:r>
              <a:rPr lang="en-US" b="1" dirty="0" smtClean="0"/>
              <a:t>Introduction </a:t>
            </a:r>
            <a:r>
              <a:rPr lang="en-US" b="1" dirty="0"/>
              <a:t>of a </a:t>
            </a:r>
            <a:r>
              <a:rPr lang="en-US" b="1" dirty="0" smtClean="0"/>
              <a:t>new trait </a:t>
            </a:r>
            <a:r>
              <a:rPr lang="en-US" dirty="0" smtClean="0"/>
              <a:t>– </a:t>
            </a:r>
            <a:r>
              <a:rPr lang="en-US" dirty="0" err="1" smtClean="0"/>
              <a:t>Bt</a:t>
            </a:r>
            <a:r>
              <a:rPr lang="en-US" dirty="0" smtClean="0"/>
              <a:t> gene increases resistance to pests such as the </a:t>
            </a:r>
            <a:r>
              <a:rPr lang="en-US" i="1" dirty="0"/>
              <a:t>European Corn </a:t>
            </a:r>
            <a:r>
              <a:rPr lang="en-US" i="1" dirty="0" smtClean="0"/>
              <a:t>Borer</a:t>
            </a:r>
          </a:p>
          <a:p>
            <a:pPr marL="285750" indent="-285750">
              <a:buFont typeface="Arial"/>
              <a:buChar char="•"/>
            </a:pPr>
            <a:r>
              <a:rPr lang="en-US" b="1" dirty="0" smtClean="0"/>
              <a:t>Results </a:t>
            </a:r>
            <a:r>
              <a:rPr lang="en-US" b="1" dirty="0"/>
              <a:t>in increased productivity</a:t>
            </a:r>
            <a:r>
              <a:rPr lang="en-US" dirty="0"/>
              <a:t> </a:t>
            </a:r>
            <a:r>
              <a:rPr lang="en-US" dirty="0" smtClean="0"/>
              <a:t>– less land used / greater yield / less crop damage</a:t>
            </a:r>
          </a:p>
          <a:p>
            <a:pPr marL="285750" indent="-285750">
              <a:buFont typeface="Arial"/>
              <a:buChar char="•"/>
            </a:pPr>
            <a:r>
              <a:rPr lang="en-US" b="1" dirty="0" smtClean="0"/>
              <a:t>Less </a:t>
            </a:r>
            <a:r>
              <a:rPr lang="en-US" b="1" dirty="0"/>
              <a:t>use of chemical </a:t>
            </a:r>
            <a:r>
              <a:rPr lang="en-US" b="1" dirty="0" smtClean="0"/>
              <a:t>pesticides</a:t>
            </a:r>
            <a:r>
              <a:rPr lang="en-US" dirty="0" smtClean="0"/>
              <a:t> – reduced cost / ecological damage to wild  </a:t>
            </a:r>
            <a:r>
              <a:rPr lang="en-US" dirty="0"/>
              <a:t>the economic cost of </a:t>
            </a:r>
            <a:r>
              <a:rPr lang="en-US" dirty="0" smtClean="0"/>
              <a:t>farming</a:t>
            </a:r>
          </a:p>
          <a:p>
            <a:pPr marL="285750" indent="-285750">
              <a:buFont typeface="Arial"/>
              <a:buChar char="•"/>
            </a:pPr>
            <a:r>
              <a:rPr lang="en-US" b="1" dirty="0" smtClean="0"/>
              <a:t>Increased disease resistance</a:t>
            </a:r>
          </a:p>
          <a:p>
            <a:pPr marL="285750" indent="-285750">
              <a:buFont typeface="Arial"/>
              <a:buChar char="•"/>
            </a:pPr>
            <a:r>
              <a:rPr lang="en-US" b="1" dirty="0"/>
              <a:t>Less use of chemical herbicides</a:t>
            </a:r>
          </a:p>
          <a:p>
            <a:pPr marL="285750" indent="-285750">
              <a:buFont typeface="Arial"/>
              <a:buChar char="•"/>
            </a:pPr>
            <a:r>
              <a:rPr lang="en-US" b="1" dirty="0"/>
              <a:t>Less use of chemical </a:t>
            </a:r>
            <a:r>
              <a:rPr lang="en-US" b="1" dirty="0" err="1" smtClean="0"/>
              <a:t>fetiliser</a:t>
            </a:r>
            <a:endParaRPr lang="en-US" b="1" dirty="0" smtClean="0"/>
          </a:p>
          <a:p>
            <a:pPr marL="285750" indent="-285750">
              <a:buFont typeface="Arial"/>
              <a:buChar char="•"/>
            </a:pPr>
            <a:r>
              <a:rPr lang="en-US" b="1" dirty="0" smtClean="0"/>
              <a:t>Increased hardiness</a:t>
            </a:r>
            <a:r>
              <a:rPr lang="en-US" dirty="0" smtClean="0"/>
              <a:t> – </a:t>
            </a:r>
            <a:r>
              <a:rPr lang="en-US" dirty="0"/>
              <a:t>better </a:t>
            </a:r>
            <a:r>
              <a:rPr lang="en-US" dirty="0" smtClean="0"/>
              <a:t>drought/cold </a:t>
            </a:r>
            <a:r>
              <a:rPr lang="en-US" dirty="0" err="1" smtClean="0"/>
              <a:t>slinity</a:t>
            </a:r>
            <a:r>
              <a:rPr lang="en-US" dirty="0" smtClean="0"/>
              <a:t> tolerance and therefore can be grown in more locations / has a longer growing season</a:t>
            </a:r>
          </a:p>
          <a:p>
            <a:pPr marL="285750" indent="-285750">
              <a:buFont typeface="Arial"/>
              <a:buChar char="•"/>
            </a:pPr>
            <a:r>
              <a:rPr lang="en-US" b="1" dirty="0" smtClean="0"/>
              <a:t>Increased nutritional content</a:t>
            </a:r>
          </a:p>
        </p:txBody>
      </p:sp>
      <p:pic>
        <p:nvPicPr>
          <p:cNvPr id="15" name="Picture 14" descr="Screen Shot 2015-08-04 at 23.08.11.png">
            <a:hlinkClick r:id="rId4"/>
          </p:cNvPr>
          <p:cNvPicPr>
            <a:picLocks noChangeAspect="1"/>
          </p:cNvPicPr>
          <p:nvPr/>
        </p:nvPicPr>
        <p:blipFill>
          <a:blip r:embed="rId5"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740157" y="1305702"/>
            <a:ext cx="3123717" cy="1752210"/>
          </a:xfrm>
          <a:prstGeom prst="rect">
            <a:avLst/>
          </a:prstGeom>
          <a:ln>
            <a:solidFill>
              <a:srgbClr val="000000"/>
            </a:solidFill>
          </a:ln>
        </p:spPr>
      </p:pic>
      <p:sp>
        <p:nvSpPr>
          <p:cNvPr id="17" name="TextBox 16">
            <a:hlinkClick r:id="rId4"/>
          </p:cNvPr>
          <p:cNvSpPr txBox="1"/>
          <p:nvPr/>
        </p:nvSpPr>
        <p:spPr>
          <a:xfrm>
            <a:off x="5740156" y="1279577"/>
            <a:ext cx="1736373" cy="307777"/>
          </a:xfrm>
          <a:prstGeom prst="rect">
            <a:avLst/>
          </a:prstGeom>
          <a:solidFill>
            <a:srgbClr val="FFFFFF"/>
          </a:solidFill>
        </p:spPr>
        <p:txBody>
          <a:bodyPr wrap="none" rtlCol="0">
            <a:spAutoFit/>
          </a:bodyPr>
          <a:lstStyle/>
          <a:p>
            <a:r>
              <a:rPr lang="en-US" sz="1400" dirty="0" smtClean="0"/>
              <a:t>GM Foods by Bill Nye</a:t>
            </a:r>
            <a:endParaRPr lang="en-US" sz="1400" dirty="0"/>
          </a:p>
        </p:txBody>
      </p:sp>
      <p:sp>
        <p:nvSpPr>
          <p:cNvPr id="16" name="Rectangle 15"/>
          <p:cNvSpPr/>
          <p:nvPr/>
        </p:nvSpPr>
        <p:spPr>
          <a:xfrm>
            <a:off x="5740156" y="3057912"/>
            <a:ext cx="3123717" cy="276999"/>
          </a:xfrm>
          <a:prstGeom prst="rect">
            <a:avLst/>
          </a:prstGeom>
          <a:solidFill>
            <a:srgbClr val="FFFFFF"/>
          </a:solidFill>
          <a:ln>
            <a:solidFill>
              <a:srgbClr val="000000"/>
            </a:solidFill>
          </a:ln>
        </p:spPr>
        <p:txBody>
          <a:bodyPr wrap="square">
            <a:spAutoFit/>
          </a:bodyPr>
          <a:lstStyle/>
          <a:p>
            <a:r>
              <a:rPr lang="en-US" sz="1200" dirty="0">
                <a:hlinkClick r:id="rId4"/>
              </a:rPr>
              <a:t>https://youtu.be/</a:t>
            </a:r>
            <a:r>
              <a:rPr lang="en-US" sz="1200" dirty="0" smtClean="0">
                <a:hlinkClick r:id="rId4"/>
              </a:rPr>
              <a:t>8z_CqyB1dQo</a:t>
            </a:r>
            <a:endParaRPr lang="en-US" sz="1200" dirty="0"/>
          </a:p>
        </p:txBody>
      </p:sp>
      <p:sp>
        <p:nvSpPr>
          <p:cNvPr id="5" name="TextBox 4"/>
          <p:cNvSpPr txBox="1"/>
          <p:nvPr/>
        </p:nvSpPr>
        <p:spPr>
          <a:xfrm>
            <a:off x="5740157" y="5320453"/>
            <a:ext cx="3123717" cy="1015663"/>
          </a:xfrm>
          <a:prstGeom prst="rect">
            <a:avLst/>
          </a:prstGeom>
          <a:solidFill>
            <a:srgbClr val="FFFFFF">
              <a:alpha val="48000"/>
            </a:srgbClr>
          </a:solidFill>
        </p:spPr>
        <p:txBody>
          <a:bodyPr wrap="square">
            <a:spAutoFit/>
          </a:bodyPr>
          <a:lstStyle>
            <a:defPPr>
              <a:defRPr lang="en-US"/>
            </a:defPPr>
            <a:lvl1pPr>
              <a:defRPr sz="2000" b="1"/>
            </a:lvl1pPr>
          </a:lstStyle>
          <a:p>
            <a:r>
              <a:rPr lang="en-US" b="0" dirty="0"/>
              <a:t>Which benefits are </a:t>
            </a:r>
            <a:r>
              <a:rPr lang="en-US" dirty="0">
                <a:solidFill>
                  <a:srgbClr val="008000"/>
                </a:solidFill>
              </a:rPr>
              <a:t>relevant</a:t>
            </a:r>
            <a:r>
              <a:rPr lang="en-US" b="0" dirty="0"/>
              <a:t> and need </a:t>
            </a:r>
            <a:r>
              <a:rPr lang="en-US" dirty="0">
                <a:solidFill>
                  <a:srgbClr val="008000"/>
                </a:solidFill>
              </a:rPr>
              <a:t>assessing</a:t>
            </a:r>
            <a:r>
              <a:rPr lang="en-US" b="0" dirty="0"/>
              <a:t> for </a:t>
            </a:r>
            <a:r>
              <a:rPr lang="en-US" dirty="0" err="1" smtClean="0">
                <a:solidFill>
                  <a:srgbClr val="008000"/>
                </a:solidFill>
              </a:rPr>
              <a:t>Bt</a:t>
            </a:r>
            <a:r>
              <a:rPr lang="en-US" dirty="0" smtClean="0">
                <a:solidFill>
                  <a:srgbClr val="008000"/>
                </a:solidFill>
              </a:rPr>
              <a:t> Corn</a:t>
            </a:r>
            <a:r>
              <a:rPr lang="en-US" b="0" dirty="0"/>
              <a:t>?</a:t>
            </a:r>
          </a:p>
        </p:txBody>
      </p:sp>
      <p:sp>
        <p:nvSpPr>
          <p:cNvPr id="10" name="TextBox 9"/>
          <p:cNvSpPr txBox="1"/>
          <p:nvPr/>
        </p:nvSpPr>
        <p:spPr>
          <a:xfrm>
            <a:off x="5740158" y="3479237"/>
            <a:ext cx="3123716" cy="1569661"/>
          </a:xfrm>
          <a:prstGeom prst="rect">
            <a:avLst/>
          </a:prstGeom>
          <a:solidFill>
            <a:srgbClr val="FFFFFF">
              <a:alpha val="48000"/>
            </a:srgbClr>
          </a:solidFill>
        </p:spPr>
        <p:txBody>
          <a:bodyPr wrap="square">
            <a:spAutoFit/>
          </a:bodyPr>
          <a:lstStyle>
            <a:defPPr>
              <a:defRPr lang="en-US"/>
            </a:defPPr>
            <a:lvl1pPr>
              <a:defRPr sz="2000" b="0"/>
            </a:lvl1pPr>
          </a:lstStyle>
          <a:p>
            <a:r>
              <a:rPr lang="en-US" sz="1600" dirty="0" err="1"/>
              <a:t>Bt</a:t>
            </a:r>
            <a:r>
              <a:rPr lang="en-US" sz="1600" dirty="0"/>
              <a:t> Corn FAQ by Colorado State University:</a:t>
            </a:r>
          </a:p>
          <a:p>
            <a:r>
              <a:rPr lang="en-US" sz="1200" dirty="0">
                <a:hlinkClick r:id="rId6"/>
              </a:rPr>
              <a:t>http://www.ext.colostate.edu/pubs/crops/00707.html</a:t>
            </a:r>
            <a:endParaRPr lang="en-US" sz="1200" dirty="0"/>
          </a:p>
          <a:p>
            <a:r>
              <a:rPr lang="en-US" sz="1600" dirty="0"/>
              <a:t>A hard look at GM crops by Nature: </a:t>
            </a:r>
          </a:p>
          <a:p>
            <a:r>
              <a:rPr lang="en-US" sz="1200" dirty="0">
                <a:hlinkClick r:id="rId7"/>
              </a:rPr>
              <a:t>http://www.nature.com/news/case-studies-a-hard-look-at-gm-crops-</a:t>
            </a:r>
            <a:r>
              <a:rPr lang="en-US" sz="1200" dirty="0" smtClean="0">
                <a:hlinkClick r:id="rId7"/>
              </a:rPr>
              <a:t>1.12907</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353879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0411018" cy="6853237"/>
          </a:xfrm>
          <a:prstGeom prst="rect">
            <a:avLst/>
          </a:prstGeom>
        </p:spPr>
      </p:pic>
      <p:sp>
        <p:nvSpPr>
          <p:cNvPr id="13" name="Rectangle 12"/>
          <p:cNvSpPr/>
          <p:nvPr/>
        </p:nvSpPr>
        <p:spPr>
          <a:xfrm>
            <a:off x="4572000" y="6581001"/>
            <a:ext cx="4572000" cy="276999"/>
          </a:xfrm>
          <a:prstGeom prst="rect">
            <a:avLst/>
          </a:prstGeom>
        </p:spPr>
        <p:txBody>
          <a:bodyPr>
            <a:spAutoFit/>
          </a:bodyPr>
          <a:lstStyle/>
          <a:p>
            <a:r>
              <a:rPr lang="en-US" sz="1200" dirty="0">
                <a:hlinkClick r:id="rId3"/>
              </a:rPr>
              <a:t>https://commons.wikimedia.org/wiki/</a:t>
            </a:r>
            <a:r>
              <a:rPr lang="en-US" sz="1200" dirty="0" smtClean="0">
                <a:hlinkClick r:id="rId3"/>
              </a:rPr>
              <a:t>File:VegCorn.jpg</a:t>
            </a:r>
            <a:endParaRPr lang="en-US" sz="1200" dirty="0"/>
          </a:p>
        </p:txBody>
      </p:sp>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A3 Assessment of the potential risks and benefits associated with genetic modification of crops</a:t>
            </a:r>
            <a:r>
              <a:rPr lang="en-US" sz="1600" dirty="0" smtClean="0"/>
              <a:t>. </a:t>
            </a:r>
            <a:endParaRPr lang="en-US" sz="1600" dirty="0"/>
          </a:p>
        </p:txBody>
      </p:sp>
      <p:sp>
        <p:nvSpPr>
          <p:cNvPr id="4" name="Rectangle 3"/>
          <p:cNvSpPr/>
          <p:nvPr/>
        </p:nvSpPr>
        <p:spPr>
          <a:xfrm>
            <a:off x="8743" y="379470"/>
            <a:ext cx="9135257" cy="707886"/>
          </a:xfrm>
          <a:prstGeom prst="rect">
            <a:avLst/>
          </a:prstGeom>
          <a:solidFill>
            <a:srgbClr val="FFFFFF">
              <a:alpha val="48000"/>
            </a:srgbClr>
          </a:solidFill>
        </p:spPr>
        <p:txBody>
          <a:bodyPr wrap="square">
            <a:spAutoFit/>
          </a:bodyPr>
          <a:lstStyle/>
          <a:p>
            <a:r>
              <a:rPr lang="en-US" sz="4000" b="1" dirty="0" err="1"/>
              <a:t>Bt</a:t>
            </a:r>
            <a:r>
              <a:rPr lang="en-US" sz="4000" b="1" dirty="0"/>
              <a:t> Corn</a:t>
            </a:r>
          </a:p>
        </p:txBody>
      </p:sp>
      <p:sp>
        <p:nvSpPr>
          <p:cNvPr id="6" name="Rectangle 5"/>
          <p:cNvSpPr/>
          <p:nvPr/>
        </p:nvSpPr>
        <p:spPr>
          <a:xfrm>
            <a:off x="188743" y="1305702"/>
            <a:ext cx="3811366" cy="584776"/>
          </a:xfrm>
          <a:prstGeom prst="rect">
            <a:avLst/>
          </a:prstGeom>
          <a:solidFill>
            <a:srgbClr val="FFFFFF">
              <a:alpha val="48000"/>
            </a:srgbClr>
          </a:solidFill>
        </p:spPr>
        <p:txBody>
          <a:bodyPr wrap="square">
            <a:spAutoFit/>
          </a:bodyPr>
          <a:lstStyle/>
          <a:p>
            <a:r>
              <a:rPr lang="en-US" sz="1600" i="1" dirty="0"/>
              <a:t>Bacillus </a:t>
            </a:r>
            <a:r>
              <a:rPr lang="en-US" sz="1600" i="1" dirty="0" err="1"/>
              <a:t>thuringiensis</a:t>
            </a:r>
            <a:r>
              <a:rPr lang="en-US" sz="1600" i="1" dirty="0"/>
              <a:t> (</a:t>
            </a:r>
            <a:r>
              <a:rPr lang="en-US" sz="1600" i="1" dirty="0" err="1"/>
              <a:t>Bt</a:t>
            </a:r>
            <a:r>
              <a:rPr lang="en-US" sz="1600" i="1" dirty="0"/>
              <a:t>) is a soil bacterium that produces insecticidal toxins. </a:t>
            </a:r>
          </a:p>
        </p:txBody>
      </p:sp>
      <p:sp>
        <p:nvSpPr>
          <p:cNvPr id="7" name="Rectangle 6"/>
          <p:cNvSpPr/>
          <p:nvPr/>
        </p:nvSpPr>
        <p:spPr>
          <a:xfrm>
            <a:off x="1779630" y="451323"/>
            <a:ext cx="7214366" cy="584776"/>
          </a:xfrm>
          <a:prstGeom prst="rect">
            <a:avLst/>
          </a:prstGeom>
          <a:noFill/>
        </p:spPr>
        <p:txBody>
          <a:bodyPr wrap="square">
            <a:spAutoFit/>
          </a:bodyPr>
          <a:lstStyle/>
          <a:p>
            <a:r>
              <a:rPr lang="en-US" sz="1600" i="1" dirty="0"/>
              <a:t>Genes from </a:t>
            </a:r>
            <a:r>
              <a:rPr lang="en-US" sz="1600" i="1" dirty="0" err="1"/>
              <a:t>Bt</a:t>
            </a:r>
            <a:r>
              <a:rPr lang="en-US" sz="1600" i="1" dirty="0"/>
              <a:t> </a:t>
            </a:r>
            <a:r>
              <a:rPr lang="en-US" sz="1600" i="1" dirty="0" smtClean="0"/>
              <a:t>have been inserted </a:t>
            </a:r>
            <a:r>
              <a:rPr lang="en-US" sz="1600" i="1" dirty="0"/>
              <a:t>into </a:t>
            </a:r>
            <a:r>
              <a:rPr lang="en-US" sz="1600" i="1" dirty="0" smtClean="0"/>
              <a:t>maize so GM plants can produce an insecticidal </a:t>
            </a:r>
            <a:r>
              <a:rPr lang="en-US" sz="1600" i="1" dirty="0"/>
              <a:t>toxin and therefore </a:t>
            </a:r>
            <a:r>
              <a:rPr lang="en-US" sz="1600" i="1" dirty="0" smtClean="0"/>
              <a:t>be resistant </a:t>
            </a:r>
            <a:r>
              <a:rPr lang="en-US" sz="1600" i="1" dirty="0"/>
              <a:t>to </a:t>
            </a:r>
            <a:r>
              <a:rPr lang="en-US" sz="1600" i="1" dirty="0" smtClean="0"/>
              <a:t>pests, e.g. </a:t>
            </a:r>
            <a:r>
              <a:rPr lang="en-US" sz="1600" i="1" dirty="0"/>
              <a:t>European Corn </a:t>
            </a:r>
            <a:r>
              <a:rPr lang="en-US" sz="1600" i="1" dirty="0" smtClean="0"/>
              <a:t>Borer.</a:t>
            </a:r>
            <a:endParaRPr lang="en-US" sz="1600" i="1" dirty="0"/>
          </a:p>
        </p:txBody>
      </p:sp>
      <p:cxnSp>
        <p:nvCxnSpPr>
          <p:cNvPr id="9" name="Straight Connector 8"/>
          <p:cNvCxnSpPr/>
          <p:nvPr/>
        </p:nvCxnSpPr>
        <p:spPr>
          <a:xfrm>
            <a:off x="320009" y="1087356"/>
            <a:ext cx="140004" cy="22274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8743" y="2088799"/>
            <a:ext cx="5551414" cy="4247317"/>
          </a:xfrm>
          <a:prstGeom prst="rect">
            <a:avLst/>
          </a:prstGeom>
          <a:solidFill>
            <a:srgbClr val="FFFFFF">
              <a:alpha val="48000"/>
            </a:srgbClr>
          </a:solidFill>
        </p:spPr>
        <p:txBody>
          <a:bodyPr wrap="square">
            <a:spAutoFit/>
          </a:bodyPr>
          <a:lstStyle/>
          <a:p>
            <a:r>
              <a:rPr lang="en-US" sz="2000" b="1" dirty="0" smtClean="0"/>
              <a:t>General Potential Benefits:</a:t>
            </a:r>
          </a:p>
          <a:p>
            <a:pPr marL="285750" indent="-285750">
              <a:buFont typeface="Arial"/>
              <a:buChar char="•"/>
            </a:pPr>
            <a:r>
              <a:rPr lang="en-US" b="1" dirty="0" smtClean="0"/>
              <a:t>Introduction </a:t>
            </a:r>
            <a:r>
              <a:rPr lang="en-US" b="1" dirty="0"/>
              <a:t>of a </a:t>
            </a:r>
            <a:r>
              <a:rPr lang="en-US" b="1" dirty="0" smtClean="0"/>
              <a:t>new trait </a:t>
            </a:r>
            <a:r>
              <a:rPr lang="en-US" dirty="0" smtClean="0"/>
              <a:t>– </a:t>
            </a:r>
            <a:r>
              <a:rPr lang="en-US" dirty="0" err="1" smtClean="0"/>
              <a:t>Bt</a:t>
            </a:r>
            <a:r>
              <a:rPr lang="en-US" dirty="0" smtClean="0"/>
              <a:t> gene increases resistance to pests such as the </a:t>
            </a:r>
            <a:r>
              <a:rPr lang="en-US" i="1" dirty="0"/>
              <a:t>European Corn </a:t>
            </a:r>
            <a:r>
              <a:rPr lang="en-US" i="1" dirty="0" smtClean="0"/>
              <a:t>Borer</a:t>
            </a:r>
          </a:p>
          <a:p>
            <a:pPr marL="285750" indent="-285750">
              <a:buFont typeface="Arial"/>
              <a:buChar char="•"/>
            </a:pPr>
            <a:r>
              <a:rPr lang="en-US" b="1" dirty="0" smtClean="0"/>
              <a:t>Results </a:t>
            </a:r>
            <a:r>
              <a:rPr lang="en-US" b="1" dirty="0"/>
              <a:t>in increased productivity</a:t>
            </a:r>
            <a:r>
              <a:rPr lang="en-US" dirty="0"/>
              <a:t> </a:t>
            </a:r>
            <a:r>
              <a:rPr lang="en-US" dirty="0" smtClean="0"/>
              <a:t>– less land used / greater yield / less crop damage</a:t>
            </a:r>
          </a:p>
          <a:p>
            <a:pPr marL="285750" indent="-285750">
              <a:buFont typeface="Arial"/>
              <a:buChar char="•"/>
            </a:pPr>
            <a:r>
              <a:rPr lang="en-US" b="1" dirty="0" smtClean="0"/>
              <a:t>Less </a:t>
            </a:r>
            <a:r>
              <a:rPr lang="en-US" b="1" dirty="0"/>
              <a:t>use of chemical </a:t>
            </a:r>
            <a:r>
              <a:rPr lang="en-US" b="1" dirty="0" smtClean="0"/>
              <a:t>pesticides</a:t>
            </a:r>
            <a:r>
              <a:rPr lang="en-US" dirty="0" smtClean="0"/>
              <a:t> – reduced cost / ecological damage to wild  </a:t>
            </a:r>
            <a:r>
              <a:rPr lang="en-US" dirty="0"/>
              <a:t>the economic cost of </a:t>
            </a:r>
            <a:r>
              <a:rPr lang="en-US" dirty="0" smtClean="0"/>
              <a:t>farming</a:t>
            </a:r>
          </a:p>
          <a:p>
            <a:pPr marL="285750" indent="-285750">
              <a:buFont typeface="Arial"/>
              <a:buChar char="•"/>
            </a:pPr>
            <a:r>
              <a:rPr lang="en-US" b="1" dirty="0" smtClean="0"/>
              <a:t>Increased disease resistance</a:t>
            </a:r>
          </a:p>
          <a:p>
            <a:pPr marL="285750" indent="-285750">
              <a:buFont typeface="Arial"/>
              <a:buChar char="•"/>
            </a:pPr>
            <a:r>
              <a:rPr lang="en-US" b="1" dirty="0"/>
              <a:t>Less use of chemical herbicides</a:t>
            </a:r>
          </a:p>
          <a:p>
            <a:pPr marL="285750" indent="-285750">
              <a:buFont typeface="Arial"/>
              <a:buChar char="•"/>
            </a:pPr>
            <a:r>
              <a:rPr lang="en-US" b="1" dirty="0"/>
              <a:t>Less use of chemical </a:t>
            </a:r>
            <a:r>
              <a:rPr lang="en-US" b="1" dirty="0" err="1" smtClean="0"/>
              <a:t>fetiliser</a:t>
            </a:r>
            <a:endParaRPr lang="en-US" b="1" dirty="0" smtClean="0"/>
          </a:p>
          <a:p>
            <a:pPr marL="285750" indent="-285750">
              <a:buFont typeface="Arial"/>
              <a:buChar char="•"/>
            </a:pPr>
            <a:r>
              <a:rPr lang="en-US" b="1" dirty="0" smtClean="0"/>
              <a:t>Increased hardiness</a:t>
            </a:r>
            <a:r>
              <a:rPr lang="en-US" dirty="0" smtClean="0"/>
              <a:t> – </a:t>
            </a:r>
            <a:r>
              <a:rPr lang="en-US" dirty="0"/>
              <a:t>better </a:t>
            </a:r>
            <a:r>
              <a:rPr lang="en-US" dirty="0" smtClean="0"/>
              <a:t>drought/cold </a:t>
            </a:r>
            <a:r>
              <a:rPr lang="en-US" dirty="0" err="1" smtClean="0"/>
              <a:t>slinity</a:t>
            </a:r>
            <a:r>
              <a:rPr lang="en-US" dirty="0" smtClean="0"/>
              <a:t> tolerance and therefore can be grown in more locations / has a longer growing season</a:t>
            </a:r>
          </a:p>
          <a:p>
            <a:pPr marL="285750" indent="-285750">
              <a:buFont typeface="Arial"/>
              <a:buChar char="•"/>
            </a:pPr>
            <a:r>
              <a:rPr lang="en-US" b="1" dirty="0" smtClean="0"/>
              <a:t>Increased nutritional content</a:t>
            </a:r>
          </a:p>
        </p:txBody>
      </p:sp>
      <p:pic>
        <p:nvPicPr>
          <p:cNvPr id="15" name="Picture 14" descr="Screen Shot 2015-08-04 at 23.08.11.png">
            <a:hlinkClick r:id="rId4"/>
          </p:cNvPr>
          <p:cNvPicPr>
            <a:picLocks noChangeAspect="1"/>
          </p:cNvPicPr>
          <p:nvPr/>
        </p:nvPicPr>
        <p:blipFill>
          <a:blip r:embed="rId5"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740157" y="1305702"/>
            <a:ext cx="3123717" cy="1752210"/>
          </a:xfrm>
          <a:prstGeom prst="rect">
            <a:avLst/>
          </a:prstGeom>
          <a:ln>
            <a:solidFill>
              <a:srgbClr val="000000"/>
            </a:solidFill>
          </a:ln>
        </p:spPr>
      </p:pic>
      <p:sp>
        <p:nvSpPr>
          <p:cNvPr id="17" name="TextBox 16">
            <a:hlinkClick r:id="rId4"/>
          </p:cNvPr>
          <p:cNvSpPr txBox="1"/>
          <p:nvPr/>
        </p:nvSpPr>
        <p:spPr>
          <a:xfrm>
            <a:off x="5740158" y="1310096"/>
            <a:ext cx="1736373" cy="307777"/>
          </a:xfrm>
          <a:prstGeom prst="rect">
            <a:avLst/>
          </a:prstGeom>
          <a:solidFill>
            <a:srgbClr val="FFFFFF"/>
          </a:solidFill>
        </p:spPr>
        <p:txBody>
          <a:bodyPr wrap="none" rtlCol="0">
            <a:spAutoFit/>
          </a:bodyPr>
          <a:lstStyle/>
          <a:p>
            <a:r>
              <a:rPr lang="en-US" sz="1400" dirty="0" smtClean="0"/>
              <a:t>GM Foods by Bill Nye</a:t>
            </a:r>
            <a:endParaRPr lang="en-US" sz="1400" dirty="0"/>
          </a:p>
        </p:txBody>
      </p:sp>
      <p:sp>
        <p:nvSpPr>
          <p:cNvPr id="16" name="Rectangle 15"/>
          <p:cNvSpPr/>
          <p:nvPr/>
        </p:nvSpPr>
        <p:spPr>
          <a:xfrm>
            <a:off x="5740156" y="3057912"/>
            <a:ext cx="3123717" cy="276999"/>
          </a:xfrm>
          <a:prstGeom prst="rect">
            <a:avLst/>
          </a:prstGeom>
          <a:solidFill>
            <a:srgbClr val="FFFFFF"/>
          </a:solidFill>
          <a:ln>
            <a:solidFill>
              <a:srgbClr val="000000"/>
            </a:solidFill>
          </a:ln>
        </p:spPr>
        <p:txBody>
          <a:bodyPr wrap="square">
            <a:spAutoFit/>
          </a:bodyPr>
          <a:lstStyle/>
          <a:p>
            <a:r>
              <a:rPr lang="en-US" sz="1200" dirty="0">
                <a:hlinkClick r:id="rId4"/>
              </a:rPr>
              <a:t>https://youtu.be/</a:t>
            </a:r>
            <a:r>
              <a:rPr lang="en-US" sz="1200" dirty="0" smtClean="0">
                <a:hlinkClick r:id="rId4"/>
              </a:rPr>
              <a:t>8z_CqyB1dQo</a:t>
            </a:r>
            <a:endParaRPr lang="en-US" sz="1200" dirty="0"/>
          </a:p>
        </p:txBody>
      </p:sp>
      <p:sp>
        <p:nvSpPr>
          <p:cNvPr id="5" name="TextBox 4"/>
          <p:cNvSpPr txBox="1"/>
          <p:nvPr/>
        </p:nvSpPr>
        <p:spPr>
          <a:xfrm>
            <a:off x="5740157" y="5320453"/>
            <a:ext cx="3123717" cy="1015663"/>
          </a:xfrm>
          <a:prstGeom prst="rect">
            <a:avLst/>
          </a:prstGeom>
          <a:solidFill>
            <a:srgbClr val="FFFFFF">
              <a:alpha val="48000"/>
            </a:srgbClr>
          </a:solidFill>
        </p:spPr>
        <p:txBody>
          <a:bodyPr wrap="square">
            <a:spAutoFit/>
          </a:bodyPr>
          <a:lstStyle>
            <a:defPPr>
              <a:defRPr lang="en-US"/>
            </a:defPPr>
            <a:lvl1pPr>
              <a:defRPr sz="2000" b="1"/>
            </a:lvl1pPr>
          </a:lstStyle>
          <a:p>
            <a:r>
              <a:rPr lang="en-US" b="0" dirty="0"/>
              <a:t>Which benefits are </a:t>
            </a:r>
            <a:r>
              <a:rPr lang="en-US" dirty="0">
                <a:solidFill>
                  <a:srgbClr val="008000"/>
                </a:solidFill>
              </a:rPr>
              <a:t>relevant</a:t>
            </a:r>
            <a:r>
              <a:rPr lang="en-US" b="0" dirty="0"/>
              <a:t> and need </a:t>
            </a:r>
            <a:r>
              <a:rPr lang="en-US" dirty="0">
                <a:solidFill>
                  <a:srgbClr val="008000"/>
                </a:solidFill>
              </a:rPr>
              <a:t>assessing</a:t>
            </a:r>
            <a:r>
              <a:rPr lang="en-US" b="0" dirty="0"/>
              <a:t> for </a:t>
            </a:r>
            <a:r>
              <a:rPr lang="en-US" dirty="0" err="1" smtClean="0">
                <a:solidFill>
                  <a:srgbClr val="008000"/>
                </a:solidFill>
              </a:rPr>
              <a:t>Bt</a:t>
            </a:r>
            <a:r>
              <a:rPr lang="en-US" dirty="0" smtClean="0">
                <a:solidFill>
                  <a:srgbClr val="008000"/>
                </a:solidFill>
              </a:rPr>
              <a:t> Corn</a:t>
            </a:r>
            <a:r>
              <a:rPr lang="en-US" b="0" dirty="0"/>
              <a:t>?</a:t>
            </a:r>
          </a:p>
        </p:txBody>
      </p:sp>
      <p:sp>
        <p:nvSpPr>
          <p:cNvPr id="10" name="TextBox 9"/>
          <p:cNvSpPr txBox="1"/>
          <p:nvPr/>
        </p:nvSpPr>
        <p:spPr>
          <a:xfrm>
            <a:off x="5740158" y="3479237"/>
            <a:ext cx="3123716" cy="1569661"/>
          </a:xfrm>
          <a:prstGeom prst="rect">
            <a:avLst/>
          </a:prstGeom>
          <a:solidFill>
            <a:srgbClr val="FFFFFF">
              <a:alpha val="48000"/>
            </a:srgbClr>
          </a:solidFill>
        </p:spPr>
        <p:txBody>
          <a:bodyPr wrap="square">
            <a:spAutoFit/>
          </a:bodyPr>
          <a:lstStyle>
            <a:defPPr>
              <a:defRPr lang="en-US"/>
            </a:defPPr>
            <a:lvl1pPr>
              <a:defRPr sz="2000" b="0"/>
            </a:lvl1pPr>
          </a:lstStyle>
          <a:p>
            <a:r>
              <a:rPr lang="en-US" sz="1600" dirty="0" err="1"/>
              <a:t>Bt</a:t>
            </a:r>
            <a:r>
              <a:rPr lang="en-US" sz="1600" dirty="0"/>
              <a:t> Corn FAQ by Colorado State University:</a:t>
            </a:r>
          </a:p>
          <a:p>
            <a:r>
              <a:rPr lang="en-US" sz="1200" dirty="0">
                <a:hlinkClick r:id="rId6"/>
              </a:rPr>
              <a:t>http://www.ext.colostate.edu/pubs/crops/00707.html</a:t>
            </a:r>
            <a:endParaRPr lang="en-US" sz="1200" dirty="0"/>
          </a:p>
          <a:p>
            <a:r>
              <a:rPr lang="en-US" sz="1600" dirty="0"/>
              <a:t>A hard look at GM crops by Nature: </a:t>
            </a:r>
          </a:p>
          <a:p>
            <a:r>
              <a:rPr lang="en-US" sz="1200" dirty="0">
                <a:hlinkClick r:id="rId7"/>
              </a:rPr>
              <a:t>http://www.nature.com/news/case-studies-a-hard-look-at-gm-crops-</a:t>
            </a:r>
            <a:r>
              <a:rPr lang="en-US" sz="1200" dirty="0" smtClean="0">
                <a:hlinkClick r:id="rId7"/>
              </a:rPr>
              <a:t>1.12907</a:t>
            </a:r>
            <a:endParaRPr lang="en-US" sz="1200" dirty="0"/>
          </a:p>
        </p:txBody>
      </p:sp>
      <p:sp>
        <p:nvSpPr>
          <p:cNvPr id="2" name="Rectangle 1"/>
          <p:cNvSpPr/>
          <p:nvPr/>
        </p:nvSpPr>
        <p:spPr>
          <a:xfrm rot="21282021">
            <a:off x="753815" y="2919413"/>
            <a:ext cx="7636369" cy="830997"/>
          </a:xfrm>
          <a:prstGeom prst="rect">
            <a:avLst/>
          </a:prstGeom>
          <a:solidFill>
            <a:schemeClr val="tx2">
              <a:lumMod val="20000"/>
              <a:lumOff val="80000"/>
            </a:schemeClr>
          </a:solidFill>
          <a:ln w="28575" cmpd="sng">
            <a:solidFill>
              <a:schemeClr val="tx2">
                <a:lumMod val="50000"/>
              </a:schemeClr>
            </a:solidFill>
          </a:ln>
        </p:spPr>
        <p:txBody>
          <a:bodyPr wrap="square">
            <a:spAutoFit/>
          </a:bodyPr>
          <a:lstStyle/>
          <a:p>
            <a:r>
              <a:rPr lang="en-US" sz="1600" b="1" dirty="0"/>
              <a:t>Nature of science: Assessing risks associated with scientific research - scientists attempt to assess the risks associated with genetically modified crops or livestock. (4.8</a:t>
            </a:r>
            <a:r>
              <a:rPr lang="en-US" sz="1600" b="1" dirty="0" smtClean="0"/>
              <a:t>)</a:t>
            </a:r>
          </a:p>
          <a:p>
            <a:r>
              <a:rPr lang="en-US" sz="1600" i="1" dirty="0" smtClean="0"/>
              <a:t>This point is implicitly dealt with in the </a:t>
            </a:r>
            <a:r>
              <a:rPr lang="en-US" sz="1600" i="1" dirty="0" err="1" smtClean="0"/>
              <a:t>Bt</a:t>
            </a:r>
            <a:r>
              <a:rPr lang="en-US" sz="1600" i="1" dirty="0" smtClean="0"/>
              <a:t> Corn case study.</a:t>
            </a:r>
            <a:endParaRPr lang="en-US" sz="1600" i="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77155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0411018" cy="6853237"/>
          </a:xfrm>
          <a:prstGeom prst="rect">
            <a:avLst/>
          </a:prstGeom>
        </p:spPr>
      </p:pic>
      <p:sp>
        <p:nvSpPr>
          <p:cNvPr id="13" name="Rectangle 12"/>
          <p:cNvSpPr/>
          <p:nvPr/>
        </p:nvSpPr>
        <p:spPr>
          <a:xfrm>
            <a:off x="4572000" y="6581001"/>
            <a:ext cx="4572000" cy="276999"/>
          </a:xfrm>
          <a:prstGeom prst="rect">
            <a:avLst/>
          </a:prstGeom>
        </p:spPr>
        <p:txBody>
          <a:bodyPr>
            <a:spAutoFit/>
          </a:bodyPr>
          <a:lstStyle/>
          <a:p>
            <a:r>
              <a:rPr lang="en-US" sz="1200" dirty="0">
                <a:hlinkClick r:id="rId3"/>
              </a:rPr>
              <a:t>https://commons.wikimedia.org/wiki/</a:t>
            </a:r>
            <a:r>
              <a:rPr lang="en-US" sz="1200" dirty="0" smtClean="0">
                <a:hlinkClick r:id="rId3"/>
              </a:rPr>
              <a:t>File:VegCorn.jpg</a:t>
            </a:r>
            <a:endParaRPr lang="en-US" sz="1200" dirty="0"/>
          </a:p>
        </p:txBody>
      </p:sp>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A3 Assessment of the potential risks and benefits associated with genetic modification of crops.</a:t>
            </a:r>
          </a:p>
        </p:txBody>
      </p:sp>
      <p:sp>
        <p:nvSpPr>
          <p:cNvPr id="4" name="Rectangle 3"/>
          <p:cNvSpPr/>
          <p:nvPr/>
        </p:nvSpPr>
        <p:spPr>
          <a:xfrm>
            <a:off x="8743" y="379470"/>
            <a:ext cx="9135257" cy="707886"/>
          </a:xfrm>
          <a:prstGeom prst="rect">
            <a:avLst/>
          </a:prstGeom>
          <a:solidFill>
            <a:srgbClr val="FFFFFF">
              <a:alpha val="48000"/>
            </a:srgbClr>
          </a:solidFill>
        </p:spPr>
        <p:txBody>
          <a:bodyPr wrap="square">
            <a:spAutoFit/>
          </a:bodyPr>
          <a:lstStyle/>
          <a:p>
            <a:r>
              <a:rPr lang="en-US" sz="4000" b="1" dirty="0" err="1"/>
              <a:t>Bt</a:t>
            </a:r>
            <a:r>
              <a:rPr lang="en-US" sz="4000" b="1" dirty="0"/>
              <a:t> Corn</a:t>
            </a:r>
          </a:p>
        </p:txBody>
      </p:sp>
      <p:sp>
        <p:nvSpPr>
          <p:cNvPr id="6" name="Rectangle 5"/>
          <p:cNvSpPr/>
          <p:nvPr/>
        </p:nvSpPr>
        <p:spPr>
          <a:xfrm>
            <a:off x="188743" y="1305702"/>
            <a:ext cx="3811366" cy="584776"/>
          </a:xfrm>
          <a:prstGeom prst="rect">
            <a:avLst/>
          </a:prstGeom>
          <a:solidFill>
            <a:srgbClr val="FFFFFF">
              <a:alpha val="48000"/>
            </a:srgbClr>
          </a:solidFill>
        </p:spPr>
        <p:txBody>
          <a:bodyPr wrap="square">
            <a:spAutoFit/>
          </a:bodyPr>
          <a:lstStyle/>
          <a:p>
            <a:r>
              <a:rPr lang="en-US" sz="1600" i="1" dirty="0"/>
              <a:t>Bacillus </a:t>
            </a:r>
            <a:r>
              <a:rPr lang="en-US" sz="1600" i="1" dirty="0" err="1"/>
              <a:t>thuringiensis</a:t>
            </a:r>
            <a:r>
              <a:rPr lang="en-US" sz="1600" i="1" dirty="0"/>
              <a:t> </a:t>
            </a:r>
            <a:r>
              <a:rPr lang="en-US" sz="1600" dirty="0"/>
              <a:t>(</a:t>
            </a:r>
            <a:r>
              <a:rPr lang="en-US" sz="1600" dirty="0" err="1"/>
              <a:t>Bt</a:t>
            </a:r>
            <a:r>
              <a:rPr lang="en-US" sz="1600" dirty="0"/>
              <a:t>) is a soil bacterium that produces insecticidal toxins. </a:t>
            </a:r>
          </a:p>
        </p:txBody>
      </p:sp>
      <p:sp>
        <p:nvSpPr>
          <p:cNvPr id="7" name="Rectangle 6"/>
          <p:cNvSpPr/>
          <p:nvPr/>
        </p:nvSpPr>
        <p:spPr>
          <a:xfrm>
            <a:off x="1779630" y="451323"/>
            <a:ext cx="7214366" cy="584776"/>
          </a:xfrm>
          <a:prstGeom prst="rect">
            <a:avLst/>
          </a:prstGeom>
          <a:noFill/>
        </p:spPr>
        <p:txBody>
          <a:bodyPr wrap="square">
            <a:spAutoFit/>
          </a:bodyPr>
          <a:lstStyle/>
          <a:p>
            <a:r>
              <a:rPr lang="en-US" sz="1600" dirty="0"/>
              <a:t>Genes from </a:t>
            </a:r>
            <a:r>
              <a:rPr lang="en-US" sz="1600" dirty="0" err="1"/>
              <a:t>Bt</a:t>
            </a:r>
            <a:r>
              <a:rPr lang="en-US" sz="1600" dirty="0"/>
              <a:t> </a:t>
            </a:r>
            <a:r>
              <a:rPr lang="en-US" sz="1600" dirty="0" smtClean="0"/>
              <a:t>have been inserted </a:t>
            </a:r>
            <a:r>
              <a:rPr lang="en-US" sz="1600" dirty="0"/>
              <a:t>into </a:t>
            </a:r>
            <a:r>
              <a:rPr lang="en-US" sz="1600" dirty="0" smtClean="0"/>
              <a:t>maize so GM plants can produce an </a:t>
            </a:r>
            <a:r>
              <a:rPr lang="en-US" sz="1600" dirty="0"/>
              <a:t>insecticidal toxin and therefore </a:t>
            </a:r>
            <a:r>
              <a:rPr lang="en-US" sz="1600" dirty="0" smtClean="0"/>
              <a:t>be resistant </a:t>
            </a:r>
            <a:r>
              <a:rPr lang="en-US" sz="1600" dirty="0"/>
              <a:t>to </a:t>
            </a:r>
            <a:r>
              <a:rPr lang="en-US" sz="1600" dirty="0" smtClean="0"/>
              <a:t>pests, e.g. </a:t>
            </a:r>
            <a:r>
              <a:rPr lang="en-US" sz="1600" dirty="0"/>
              <a:t>European Corn </a:t>
            </a:r>
            <a:r>
              <a:rPr lang="en-US" sz="1600" dirty="0" smtClean="0"/>
              <a:t>Borer.</a:t>
            </a:r>
            <a:endParaRPr lang="en-US" sz="1600" dirty="0"/>
          </a:p>
        </p:txBody>
      </p:sp>
      <p:cxnSp>
        <p:nvCxnSpPr>
          <p:cNvPr id="9" name="Straight Connector 8"/>
          <p:cNvCxnSpPr/>
          <p:nvPr/>
        </p:nvCxnSpPr>
        <p:spPr>
          <a:xfrm>
            <a:off x="320009" y="1087356"/>
            <a:ext cx="140004" cy="22274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8743" y="2088799"/>
            <a:ext cx="5551414" cy="4247317"/>
          </a:xfrm>
          <a:prstGeom prst="rect">
            <a:avLst/>
          </a:prstGeom>
          <a:solidFill>
            <a:srgbClr val="FFFFFF">
              <a:alpha val="48000"/>
            </a:srgbClr>
          </a:solidFill>
        </p:spPr>
        <p:txBody>
          <a:bodyPr wrap="square">
            <a:spAutoFit/>
          </a:bodyPr>
          <a:lstStyle/>
          <a:p>
            <a:r>
              <a:rPr lang="en-US" sz="2000" b="1" dirty="0" smtClean="0"/>
              <a:t>Potential Benefits:</a:t>
            </a:r>
          </a:p>
          <a:p>
            <a:pPr marL="285750" indent="-285750">
              <a:buClr>
                <a:schemeClr val="tx1"/>
              </a:buClr>
              <a:buFont typeface="Arial"/>
              <a:buChar char="•"/>
            </a:pPr>
            <a:r>
              <a:rPr lang="en-US" b="1" dirty="0" smtClean="0">
                <a:solidFill>
                  <a:srgbClr val="008000"/>
                </a:solidFill>
              </a:rPr>
              <a:t>Introduction </a:t>
            </a:r>
            <a:r>
              <a:rPr lang="en-US" b="1" dirty="0">
                <a:solidFill>
                  <a:srgbClr val="008000"/>
                </a:solidFill>
              </a:rPr>
              <a:t>of a </a:t>
            </a:r>
            <a:r>
              <a:rPr lang="en-US" b="1" dirty="0" smtClean="0">
                <a:solidFill>
                  <a:srgbClr val="008000"/>
                </a:solidFill>
              </a:rPr>
              <a:t>new trait </a:t>
            </a:r>
            <a:r>
              <a:rPr lang="en-US" dirty="0" smtClean="0"/>
              <a:t>– </a:t>
            </a:r>
            <a:r>
              <a:rPr lang="en-US" dirty="0" err="1" smtClean="0"/>
              <a:t>Bt</a:t>
            </a:r>
            <a:r>
              <a:rPr lang="en-US" dirty="0" smtClean="0"/>
              <a:t> gene increases resistance to pests such as the </a:t>
            </a:r>
            <a:r>
              <a:rPr lang="en-US" i="1" dirty="0"/>
              <a:t>European Corn </a:t>
            </a:r>
            <a:r>
              <a:rPr lang="en-US" i="1" dirty="0" smtClean="0"/>
              <a:t>Borer</a:t>
            </a:r>
          </a:p>
          <a:p>
            <a:pPr marL="285750" indent="-285750">
              <a:buClr>
                <a:schemeClr val="tx1"/>
              </a:buClr>
              <a:buFont typeface="Arial"/>
              <a:buChar char="•"/>
            </a:pPr>
            <a:r>
              <a:rPr lang="en-US" b="1" dirty="0" smtClean="0">
                <a:solidFill>
                  <a:srgbClr val="008000"/>
                </a:solidFill>
              </a:rPr>
              <a:t>Results </a:t>
            </a:r>
            <a:r>
              <a:rPr lang="en-US" b="1" dirty="0">
                <a:solidFill>
                  <a:srgbClr val="008000"/>
                </a:solidFill>
              </a:rPr>
              <a:t>in increased productivity</a:t>
            </a:r>
            <a:r>
              <a:rPr lang="en-US" dirty="0"/>
              <a:t> </a:t>
            </a:r>
            <a:r>
              <a:rPr lang="en-US" dirty="0" smtClean="0"/>
              <a:t>– less land used / greater yield / less crop damage</a:t>
            </a:r>
          </a:p>
          <a:p>
            <a:pPr marL="285750" indent="-285750">
              <a:buClr>
                <a:schemeClr val="tx1"/>
              </a:buClr>
              <a:buFont typeface="Arial"/>
              <a:buChar char="•"/>
            </a:pPr>
            <a:r>
              <a:rPr lang="en-US" b="1" dirty="0" smtClean="0">
                <a:solidFill>
                  <a:srgbClr val="008000"/>
                </a:solidFill>
              </a:rPr>
              <a:t>Less </a:t>
            </a:r>
            <a:r>
              <a:rPr lang="en-US" b="1" dirty="0">
                <a:solidFill>
                  <a:srgbClr val="008000"/>
                </a:solidFill>
              </a:rPr>
              <a:t>use of chemical </a:t>
            </a:r>
            <a:r>
              <a:rPr lang="en-US" b="1" dirty="0" smtClean="0">
                <a:solidFill>
                  <a:srgbClr val="008000"/>
                </a:solidFill>
              </a:rPr>
              <a:t>pesticides</a:t>
            </a:r>
            <a:r>
              <a:rPr lang="en-US" dirty="0" smtClean="0">
                <a:solidFill>
                  <a:srgbClr val="008000"/>
                </a:solidFill>
              </a:rPr>
              <a:t> </a:t>
            </a:r>
            <a:r>
              <a:rPr lang="en-US" dirty="0" smtClean="0"/>
              <a:t>– reduced cost / ecological damage to wild  </a:t>
            </a:r>
            <a:r>
              <a:rPr lang="en-US" dirty="0"/>
              <a:t>the economic cost of </a:t>
            </a:r>
            <a:r>
              <a:rPr lang="en-US" dirty="0" smtClean="0"/>
              <a:t>farming</a:t>
            </a:r>
          </a:p>
          <a:p>
            <a:pPr marL="285750" indent="-285750">
              <a:buClr>
                <a:schemeClr val="tx1"/>
              </a:buClr>
              <a:buFont typeface="Arial"/>
              <a:buChar char="•"/>
            </a:pPr>
            <a:r>
              <a:rPr lang="en-US" b="1" dirty="0" smtClean="0"/>
              <a:t>Increased disease resistance</a:t>
            </a:r>
          </a:p>
          <a:p>
            <a:pPr marL="285750" indent="-285750">
              <a:buClr>
                <a:schemeClr val="tx1"/>
              </a:buClr>
              <a:buFont typeface="Arial"/>
              <a:buChar char="•"/>
            </a:pPr>
            <a:r>
              <a:rPr lang="en-US" b="1" dirty="0"/>
              <a:t>Less use of chemical herbicides</a:t>
            </a:r>
          </a:p>
          <a:p>
            <a:pPr marL="285750" indent="-285750">
              <a:buClr>
                <a:schemeClr val="tx1"/>
              </a:buClr>
              <a:buFont typeface="Arial"/>
              <a:buChar char="•"/>
            </a:pPr>
            <a:r>
              <a:rPr lang="en-US" b="1" dirty="0"/>
              <a:t>Less use of chemical </a:t>
            </a:r>
            <a:r>
              <a:rPr lang="en-US" b="1" dirty="0" err="1" smtClean="0"/>
              <a:t>fetiliser</a:t>
            </a:r>
            <a:endParaRPr lang="en-US" b="1" dirty="0" smtClean="0"/>
          </a:p>
          <a:p>
            <a:pPr marL="285750" indent="-285750">
              <a:buClr>
                <a:schemeClr val="tx1"/>
              </a:buClr>
              <a:buFont typeface="Arial"/>
              <a:buChar char="•"/>
            </a:pPr>
            <a:r>
              <a:rPr lang="en-US" b="1" dirty="0" smtClean="0"/>
              <a:t>Increased hardiness</a:t>
            </a:r>
            <a:r>
              <a:rPr lang="en-US" dirty="0" smtClean="0"/>
              <a:t> – </a:t>
            </a:r>
            <a:r>
              <a:rPr lang="en-US" dirty="0"/>
              <a:t>better </a:t>
            </a:r>
            <a:r>
              <a:rPr lang="en-US" dirty="0" smtClean="0"/>
              <a:t>drought/cold </a:t>
            </a:r>
            <a:r>
              <a:rPr lang="en-US" dirty="0" err="1" smtClean="0"/>
              <a:t>slinity</a:t>
            </a:r>
            <a:r>
              <a:rPr lang="en-US" dirty="0" smtClean="0"/>
              <a:t> tolerance and therefore can be grown in more locations / has a longer growing season</a:t>
            </a:r>
          </a:p>
          <a:p>
            <a:pPr marL="285750" indent="-285750">
              <a:buClr>
                <a:schemeClr val="tx1"/>
              </a:buClr>
              <a:buFont typeface="Arial"/>
              <a:buChar char="•"/>
            </a:pPr>
            <a:r>
              <a:rPr lang="en-US" b="1" dirty="0" smtClean="0"/>
              <a:t>Increased nutritional content</a:t>
            </a:r>
          </a:p>
        </p:txBody>
      </p:sp>
      <p:sp>
        <p:nvSpPr>
          <p:cNvPr id="18" name="TextBox 17"/>
          <p:cNvSpPr txBox="1"/>
          <p:nvPr/>
        </p:nvSpPr>
        <p:spPr>
          <a:xfrm>
            <a:off x="5740157" y="5320453"/>
            <a:ext cx="3123717" cy="1015663"/>
          </a:xfrm>
          <a:prstGeom prst="rect">
            <a:avLst/>
          </a:prstGeom>
          <a:solidFill>
            <a:srgbClr val="FFFFFF">
              <a:alpha val="48000"/>
            </a:srgbClr>
          </a:solidFill>
        </p:spPr>
        <p:txBody>
          <a:bodyPr wrap="square">
            <a:spAutoFit/>
          </a:bodyPr>
          <a:lstStyle>
            <a:defPPr>
              <a:defRPr lang="en-US"/>
            </a:defPPr>
            <a:lvl1pPr>
              <a:defRPr sz="2000" b="1"/>
            </a:lvl1pPr>
          </a:lstStyle>
          <a:p>
            <a:r>
              <a:rPr lang="en-US" b="0" dirty="0"/>
              <a:t>Which benefits are </a:t>
            </a:r>
            <a:r>
              <a:rPr lang="en-US" dirty="0">
                <a:solidFill>
                  <a:srgbClr val="008000"/>
                </a:solidFill>
              </a:rPr>
              <a:t>relevant</a:t>
            </a:r>
            <a:r>
              <a:rPr lang="en-US" b="0" dirty="0"/>
              <a:t> and need </a:t>
            </a:r>
            <a:r>
              <a:rPr lang="en-US" dirty="0">
                <a:solidFill>
                  <a:srgbClr val="008000"/>
                </a:solidFill>
              </a:rPr>
              <a:t>assessing</a:t>
            </a:r>
            <a:r>
              <a:rPr lang="en-US" b="0" dirty="0"/>
              <a:t> for </a:t>
            </a:r>
            <a:r>
              <a:rPr lang="en-US" dirty="0" err="1" smtClean="0">
                <a:solidFill>
                  <a:srgbClr val="008000"/>
                </a:solidFill>
              </a:rPr>
              <a:t>Bt</a:t>
            </a:r>
            <a:r>
              <a:rPr lang="en-US" dirty="0" smtClean="0">
                <a:solidFill>
                  <a:srgbClr val="008000"/>
                </a:solidFill>
              </a:rPr>
              <a:t> Corn</a:t>
            </a:r>
            <a:r>
              <a:rPr lang="en-US" b="0" dirty="0"/>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90781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0411018" cy="6853237"/>
          </a:xfrm>
          <a:prstGeom prst="rect">
            <a:avLst/>
          </a:prstGeom>
        </p:spPr>
      </p:pic>
      <p:sp>
        <p:nvSpPr>
          <p:cNvPr id="13" name="Rectangle 12"/>
          <p:cNvSpPr/>
          <p:nvPr/>
        </p:nvSpPr>
        <p:spPr>
          <a:xfrm>
            <a:off x="4572000" y="6581001"/>
            <a:ext cx="4572000" cy="276999"/>
          </a:xfrm>
          <a:prstGeom prst="rect">
            <a:avLst/>
          </a:prstGeom>
        </p:spPr>
        <p:txBody>
          <a:bodyPr>
            <a:spAutoFit/>
          </a:bodyPr>
          <a:lstStyle/>
          <a:p>
            <a:r>
              <a:rPr lang="en-US" sz="1200" dirty="0">
                <a:hlinkClick r:id="rId3"/>
              </a:rPr>
              <a:t>https://commons.wikimedia.org/wiki/</a:t>
            </a:r>
            <a:r>
              <a:rPr lang="en-US" sz="1200" dirty="0" smtClean="0">
                <a:hlinkClick r:id="rId3"/>
              </a:rPr>
              <a:t>File:VegCorn.jpg</a:t>
            </a:r>
            <a:endParaRPr lang="en-US" sz="1200" dirty="0"/>
          </a:p>
        </p:txBody>
      </p:sp>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A3 Assessment of the potential risks and benefits associated with genetic modification of crops.</a:t>
            </a:r>
          </a:p>
        </p:txBody>
      </p:sp>
      <p:sp>
        <p:nvSpPr>
          <p:cNvPr id="4" name="Rectangle 3"/>
          <p:cNvSpPr/>
          <p:nvPr/>
        </p:nvSpPr>
        <p:spPr>
          <a:xfrm>
            <a:off x="8743" y="379470"/>
            <a:ext cx="9135257" cy="707886"/>
          </a:xfrm>
          <a:prstGeom prst="rect">
            <a:avLst/>
          </a:prstGeom>
          <a:solidFill>
            <a:srgbClr val="FFFFFF">
              <a:alpha val="48000"/>
            </a:srgbClr>
          </a:solidFill>
        </p:spPr>
        <p:txBody>
          <a:bodyPr wrap="square">
            <a:spAutoFit/>
          </a:bodyPr>
          <a:lstStyle/>
          <a:p>
            <a:r>
              <a:rPr lang="en-US" sz="4000" b="1" dirty="0" err="1"/>
              <a:t>Bt</a:t>
            </a:r>
            <a:r>
              <a:rPr lang="en-US" sz="4000" b="1" dirty="0"/>
              <a:t> Corn</a:t>
            </a:r>
          </a:p>
        </p:txBody>
      </p:sp>
      <p:sp>
        <p:nvSpPr>
          <p:cNvPr id="6" name="Rectangle 5"/>
          <p:cNvSpPr/>
          <p:nvPr/>
        </p:nvSpPr>
        <p:spPr>
          <a:xfrm>
            <a:off x="188743" y="1305702"/>
            <a:ext cx="3811366" cy="584776"/>
          </a:xfrm>
          <a:prstGeom prst="rect">
            <a:avLst/>
          </a:prstGeom>
          <a:solidFill>
            <a:srgbClr val="FFFFFF">
              <a:alpha val="48000"/>
            </a:srgbClr>
          </a:solidFill>
        </p:spPr>
        <p:txBody>
          <a:bodyPr wrap="square">
            <a:spAutoFit/>
          </a:bodyPr>
          <a:lstStyle/>
          <a:p>
            <a:r>
              <a:rPr lang="en-US" sz="1600" i="1" dirty="0"/>
              <a:t>Bacillus </a:t>
            </a:r>
            <a:r>
              <a:rPr lang="en-US" sz="1600" i="1" dirty="0" err="1"/>
              <a:t>thuringiensis</a:t>
            </a:r>
            <a:r>
              <a:rPr lang="en-US" sz="1600" i="1" dirty="0"/>
              <a:t> (</a:t>
            </a:r>
            <a:r>
              <a:rPr lang="en-US" sz="1600" i="1" dirty="0" err="1"/>
              <a:t>Bt</a:t>
            </a:r>
            <a:r>
              <a:rPr lang="en-US" sz="1600" i="1" dirty="0"/>
              <a:t>) is a soil bacterium that produces insecticidal toxins. </a:t>
            </a:r>
          </a:p>
        </p:txBody>
      </p:sp>
      <p:sp>
        <p:nvSpPr>
          <p:cNvPr id="7" name="Rectangle 6"/>
          <p:cNvSpPr/>
          <p:nvPr/>
        </p:nvSpPr>
        <p:spPr>
          <a:xfrm>
            <a:off x="1779630" y="451323"/>
            <a:ext cx="7214366" cy="584776"/>
          </a:xfrm>
          <a:prstGeom prst="rect">
            <a:avLst/>
          </a:prstGeom>
          <a:noFill/>
        </p:spPr>
        <p:txBody>
          <a:bodyPr wrap="square">
            <a:spAutoFit/>
          </a:bodyPr>
          <a:lstStyle/>
          <a:p>
            <a:r>
              <a:rPr lang="en-US" sz="1600" i="1" dirty="0"/>
              <a:t>Genes from </a:t>
            </a:r>
            <a:r>
              <a:rPr lang="en-US" sz="1600" i="1" dirty="0" err="1"/>
              <a:t>Bt</a:t>
            </a:r>
            <a:r>
              <a:rPr lang="en-US" sz="1600" i="1" dirty="0"/>
              <a:t> </a:t>
            </a:r>
            <a:r>
              <a:rPr lang="en-US" sz="1600" i="1" dirty="0" smtClean="0"/>
              <a:t>have been inserted </a:t>
            </a:r>
            <a:r>
              <a:rPr lang="en-US" sz="1600" i="1" dirty="0"/>
              <a:t>into </a:t>
            </a:r>
            <a:r>
              <a:rPr lang="en-US" sz="1600" i="1" dirty="0" smtClean="0"/>
              <a:t>maize so GM plants can produce an </a:t>
            </a:r>
            <a:r>
              <a:rPr lang="en-US" sz="1600" i="1" dirty="0"/>
              <a:t>insecticidal toxin and therefore </a:t>
            </a:r>
            <a:r>
              <a:rPr lang="en-US" sz="1600" i="1" dirty="0" smtClean="0"/>
              <a:t>be resistant </a:t>
            </a:r>
            <a:r>
              <a:rPr lang="en-US" sz="1600" i="1" dirty="0"/>
              <a:t>to </a:t>
            </a:r>
            <a:r>
              <a:rPr lang="en-US" sz="1600" i="1" dirty="0" smtClean="0"/>
              <a:t>pests, e.g. </a:t>
            </a:r>
            <a:r>
              <a:rPr lang="en-US" sz="1600" i="1" dirty="0"/>
              <a:t>European Corn </a:t>
            </a:r>
            <a:r>
              <a:rPr lang="en-US" sz="1600" i="1" dirty="0" smtClean="0"/>
              <a:t>Borer.</a:t>
            </a:r>
            <a:endParaRPr lang="en-US" sz="1600" i="1" dirty="0"/>
          </a:p>
        </p:txBody>
      </p:sp>
      <p:cxnSp>
        <p:nvCxnSpPr>
          <p:cNvPr id="9" name="Straight Connector 8"/>
          <p:cNvCxnSpPr/>
          <p:nvPr/>
        </p:nvCxnSpPr>
        <p:spPr>
          <a:xfrm>
            <a:off x="320009" y="1087356"/>
            <a:ext cx="140004" cy="22274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8743" y="2088799"/>
            <a:ext cx="5551414" cy="2062103"/>
          </a:xfrm>
          <a:prstGeom prst="rect">
            <a:avLst/>
          </a:prstGeom>
          <a:solidFill>
            <a:srgbClr val="FFFFFF">
              <a:alpha val="48000"/>
            </a:srgbClr>
          </a:solidFill>
        </p:spPr>
        <p:txBody>
          <a:bodyPr wrap="square">
            <a:spAutoFit/>
          </a:bodyPr>
          <a:lstStyle/>
          <a:p>
            <a:r>
              <a:rPr lang="en-US" sz="2000" b="1" dirty="0" smtClean="0"/>
              <a:t>Potential Benefits:</a:t>
            </a:r>
          </a:p>
          <a:p>
            <a:pPr marL="285750" indent="-285750">
              <a:buClr>
                <a:schemeClr val="tx1"/>
              </a:buClr>
              <a:buFont typeface="Arial"/>
              <a:buChar char="•"/>
            </a:pPr>
            <a:r>
              <a:rPr lang="en-US" b="1" dirty="0" smtClean="0">
                <a:solidFill>
                  <a:srgbClr val="008000"/>
                </a:solidFill>
              </a:rPr>
              <a:t>Introduction </a:t>
            </a:r>
            <a:r>
              <a:rPr lang="en-US" b="1" dirty="0">
                <a:solidFill>
                  <a:srgbClr val="008000"/>
                </a:solidFill>
              </a:rPr>
              <a:t>of a </a:t>
            </a:r>
            <a:r>
              <a:rPr lang="en-US" b="1" dirty="0" smtClean="0">
                <a:solidFill>
                  <a:srgbClr val="008000"/>
                </a:solidFill>
              </a:rPr>
              <a:t>new trait </a:t>
            </a:r>
            <a:r>
              <a:rPr lang="en-US" dirty="0" smtClean="0"/>
              <a:t>– </a:t>
            </a:r>
            <a:r>
              <a:rPr lang="en-US" dirty="0" err="1" smtClean="0"/>
              <a:t>Bt</a:t>
            </a:r>
            <a:r>
              <a:rPr lang="en-US" dirty="0" smtClean="0"/>
              <a:t> gene increases resistance to pests such as the </a:t>
            </a:r>
            <a:r>
              <a:rPr lang="en-US" i="1" dirty="0"/>
              <a:t>European Corn </a:t>
            </a:r>
            <a:r>
              <a:rPr lang="en-US" i="1" dirty="0" smtClean="0"/>
              <a:t>Borer</a:t>
            </a:r>
          </a:p>
          <a:p>
            <a:pPr marL="285750" indent="-285750">
              <a:buClr>
                <a:schemeClr val="tx1"/>
              </a:buClr>
              <a:buFont typeface="Arial"/>
              <a:buChar char="•"/>
            </a:pPr>
            <a:r>
              <a:rPr lang="en-US" b="1" dirty="0" smtClean="0">
                <a:solidFill>
                  <a:srgbClr val="008000"/>
                </a:solidFill>
              </a:rPr>
              <a:t>Results </a:t>
            </a:r>
            <a:r>
              <a:rPr lang="en-US" b="1" dirty="0">
                <a:solidFill>
                  <a:srgbClr val="008000"/>
                </a:solidFill>
              </a:rPr>
              <a:t>in increased productivity</a:t>
            </a:r>
            <a:r>
              <a:rPr lang="en-US" dirty="0"/>
              <a:t> </a:t>
            </a:r>
            <a:r>
              <a:rPr lang="en-US" dirty="0" smtClean="0"/>
              <a:t>– less land used / greater yield / less crop damage</a:t>
            </a:r>
          </a:p>
          <a:p>
            <a:pPr marL="285750" indent="-285750">
              <a:buClr>
                <a:schemeClr val="tx1"/>
              </a:buClr>
              <a:buFont typeface="Arial"/>
              <a:buChar char="•"/>
            </a:pPr>
            <a:r>
              <a:rPr lang="en-US" b="1" dirty="0" smtClean="0">
                <a:solidFill>
                  <a:srgbClr val="008000"/>
                </a:solidFill>
              </a:rPr>
              <a:t>Less </a:t>
            </a:r>
            <a:r>
              <a:rPr lang="en-US" b="1" dirty="0">
                <a:solidFill>
                  <a:srgbClr val="008000"/>
                </a:solidFill>
              </a:rPr>
              <a:t>use of chemical </a:t>
            </a:r>
            <a:r>
              <a:rPr lang="en-US" b="1" dirty="0" smtClean="0">
                <a:solidFill>
                  <a:srgbClr val="008000"/>
                </a:solidFill>
              </a:rPr>
              <a:t>pesticides</a:t>
            </a:r>
            <a:r>
              <a:rPr lang="en-US" dirty="0" smtClean="0">
                <a:solidFill>
                  <a:srgbClr val="008000"/>
                </a:solidFill>
              </a:rPr>
              <a:t> </a:t>
            </a:r>
            <a:r>
              <a:rPr lang="en-US" dirty="0" smtClean="0"/>
              <a:t>– reduced cost / reduced ecological damage</a:t>
            </a:r>
          </a:p>
        </p:txBody>
      </p:sp>
      <p:sp>
        <p:nvSpPr>
          <p:cNvPr id="18" name="TextBox 17"/>
          <p:cNvSpPr txBox="1"/>
          <p:nvPr/>
        </p:nvSpPr>
        <p:spPr>
          <a:xfrm>
            <a:off x="5740157" y="5320453"/>
            <a:ext cx="3123717" cy="1015663"/>
          </a:xfrm>
          <a:prstGeom prst="rect">
            <a:avLst/>
          </a:prstGeom>
          <a:solidFill>
            <a:srgbClr val="FFFFFF">
              <a:alpha val="48000"/>
            </a:srgbClr>
          </a:solidFill>
        </p:spPr>
        <p:txBody>
          <a:bodyPr wrap="square">
            <a:spAutoFit/>
          </a:bodyPr>
          <a:lstStyle>
            <a:defPPr>
              <a:defRPr lang="en-US"/>
            </a:defPPr>
            <a:lvl1pPr>
              <a:defRPr sz="2000" b="1"/>
            </a:lvl1pPr>
          </a:lstStyle>
          <a:p>
            <a:r>
              <a:rPr lang="en-US" b="0" dirty="0"/>
              <a:t>Which benefits are </a:t>
            </a:r>
            <a:r>
              <a:rPr lang="en-US" dirty="0">
                <a:solidFill>
                  <a:srgbClr val="008000"/>
                </a:solidFill>
              </a:rPr>
              <a:t>relevant</a:t>
            </a:r>
            <a:r>
              <a:rPr lang="en-US" b="0" dirty="0"/>
              <a:t> and need </a:t>
            </a:r>
            <a:r>
              <a:rPr lang="en-US" dirty="0">
                <a:solidFill>
                  <a:srgbClr val="008000"/>
                </a:solidFill>
              </a:rPr>
              <a:t>assessing</a:t>
            </a:r>
            <a:r>
              <a:rPr lang="en-US" b="0" dirty="0"/>
              <a:t> for </a:t>
            </a:r>
            <a:r>
              <a:rPr lang="en-US" dirty="0" err="1" smtClean="0">
                <a:solidFill>
                  <a:srgbClr val="008000"/>
                </a:solidFill>
              </a:rPr>
              <a:t>Bt</a:t>
            </a:r>
            <a:r>
              <a:rPr lang="en-US" dirty="0" smtClean="0">
                <a:solidFill>
                  <a:srgbClr val="008000"/>
                </a:solidFill>
              </a:rPr>
              <a:t> Corn</a:t>
            </a:r>
            <a:r>
              <a:rPr lang="en-US" b="0" dirty="0"/>
              <a:t>?</a:t>
            </a:r>
          </a:p>
        </p:txBody>
      </p:sp>
      <p:sp>
        <p:nvSpPr>
          <p:cNvPr id="11" name="Rectangle 10"/>
          <p:cNvSpPr/>
          <p:nvPr/>
        </p:nvSpPr>
        <p:spPr>
          <a:xfrm>
            <a:off x="320009" y="4795568"/>
            <a:ext cx="5240148" cy="923330"/>
          </a:xfrm>
          <a:prstGeom prst="rect">
            <a:avLst/>
          </a:prstGeom>
          <a:solidFill>
            <a:srgbClr val="FFFFFF">
              <a:alpha val="48000"/>
            </a:srgbClr>
          </a:solidFill>
        </p:spPr>
        <p:txBody>
          <a:bodyPr wrap="square">
            <a:spAutoFit/>
          </a:bodyPr>
          <a:lstStyle/>
          <a:p>
            <a:r>
              <a:rPr lang="en-US" dirty="0" err="1"/>
              <a:t>Bt</a:t>
            </a:r>
            <a:r>
              <a:rPr lang="en-US" dirty="0"/>
              <a:t> toxins are considered to be much more selective and safer for humans and </a:t>
            </a:r>
            <a:r>
              <a:rPr lang="en-US" dirty="0" smtClean="0"/>
              <a:t>non-target </a:t>
            </a:r>
            <a:r>
              <a:rPr lang="en-US" dirty="0"/>
              <a:t>organisms than most conventional insecticides</a:t>
            </a:r>
          </a:p>
        </p:txBody>
      </p:sp>
      <p:sp>
        <p:nvSpPr>
          <p:cNvPr id="15" name="Rectangle 14"/>
          <p:cNvSpPr/>
          <p:nvPr/>
        </p:nvSpPr>
        <p:spPr>
          <a:xfrm>
            <a:off x="5740156" y="1627134"/>
            <a:ext cx="3253839" cy="923330"/>
          </a:xfrm>
          <a:prstGeom prst="rect">
            <a:avLst/>
          </a:prstGeom>
          <a:solidFill>
            <a:srgbClr val="FFFFFF">
              <a:alpha val="48000"/>
            </a:srgbClr>
          </a:solidFill>
        </p:spPr>
        <p:txBody>
          <a:bodyPr wrap="square">
            <a:spAutoFit/>
          </a:bodyPr>
          <a:lstStyle/>
          <a:p>
            <a:r>
              <a:rPr lang="en-US" dirty="0" err="1"/>
              <a:t>Bt</a:t>
            </a:r>
            <a:r>
              <a:rPr lang="en-US" dirty="0"/>
              <a:t> </a:t>
            </a:r>
            <a:r>
              <a:rPr lang="en-US" dirty="0" smtClean="0"/>
              <a:t>was successfully introduced and </a:t>
            </a:r>
            <a:r>
              <a:rPr lang="en-US" dirty="0" err="1" smtClean="0"/>
              <a:t>Bt</a:t>
            </a:r>
            <a:r>
              <a:rPr lang="en-US" dirty="0" smtClean="0"/>
              <a:t> Corn is significantly more resistant to pests</a:t>
            </a:r>
            <a:endParaRPr lang="en-US" dirty="0"/>
          </a:p>
        </p:txBody>
      </p:sp>
      <p:sp>
        <p:nvSpPr>
          <p:cNvPr id="16" name="Rectangle 15"/>
          <p:cNvSpPr/>
          <p:nvPr/>
        </p:nvSpPr>
        <p:spPr>
          <a:xfrm>
            <a:off x="5740157" y="3085133"/>
            <a:ext cx="3253838" cy="923330"/>
          </a:xfrm>
          <a:prstGeom prst="rect">
            <a:avLst/>
          </a:prstGeom>
          <a:solidFill>
            <a:srgbClr val="FFFFFF">
              <a:alpha val="48000"/>
            </a:srgbClr>
          </a:solidFill>
        </p:spPr>
        <p:txBody>
          <a:bodyPr wrap="square">
            <a:spAutoFit/>
          </a:bodyPr>
          <a:lstStyle/>
          <a:p>
            <a:r>
              <a:rPr lang="en-US" dirty="0" smtClean="0"/>
              <a:t>Maximum productivity has not increased, but losses in ‘bad’ years have been reduced.</a:t>
            </a:r>
            <a:endParaRPr lang="en-US" dirty="0"/>
          </a:p>
        </p:txBody>
      </p:sp>
      <p:cxnSp>
        <p:nvCxnSpPr>
          <p:cNvPr id="17" name="Straight Connector 16"/>
          <p:cNvCxnSpPr/>
          <p:nvPr/>
        </p:nvCxnSpPr>
        <p:spPr>
          <a:xfrm flipV="1">
            <a:off x="4823654" y="2088800"/>
            <a:ext cx="916502" cy="461664"/>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endCxn id="16" idx="1"/>
          </p:cNvCxnSpPr>
          <p:nvPr/>
        </p:nvCxnSpPr>
        <p:spPr>
          <a:xfrm>
            <a:off x="5134422" y="3188354"/>
            <a:ext cx="605735" cy="358444"/>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11" idx="0"/>
          </p:cNvCxnSpPr>
          <p:nvPr/>
        </p:nvCxnSpPr>
        <p:spPr>
          <a:xfrm>
            <a:off x="2202397" y="4107032"/>
            <a:ext cx="737686" cy="688536"/>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1182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0411018" cy="6853237"/>
          </a:xfrm>
          <a:prstGeom prst="rect">
            <a:avLst/>
          </a:prstGeom>
        </p:spPr>
      </p:pic>
      <p:sp>
        <p:nvSpPr>
          <p:cNvPr id="13" name="Rectangle 12"/>
          <p:cNvSpPr/>
          <p:nvPr/>
        </p:nvSpPr>
        <p:spPr>
          <a:xfrm>
            <a:off x="4572000" y="6581001"/>
            <a:ext cx="4572000" cy="276999"/>
          </a:xfrm>
          <a:prstGeom prst="rect">
            <a:avLst/>
          </a:prstGeom>
        </p:spPr>
        <p:txBody>
          <a:bodyPr>
            <a:spAutoFit/>
          </a:bodyPr>
          <a:lstStyle/>
          <a:p>
            <a:r>
              <a:rPr lang="en-US" sz="1200" dirty="0">
                <a:hlinkClick r:id="rId3"/>
              </a:rPr>
              <a:t>https://commons.wikimedia.org/wiki/</a:t>
            </a:r>
            <a:r>
              <a:rPr lang="en-US" sz="1200" dirty="0" smtClean="0">
                <a:hlinkClick r:id="rId3"/>
              </a:rPr>
              <a:t>File:VegCorn.jpg</a:t>
            </a:r>
            <a:endParaRPr lang="en-US" sz="1200" dirty="0"/>
          </a:p>
        </p:txBody>
      </p:sp>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A3 Assessment of the potential risks and benefits associated with genetic modification of crops.</a:t>
            </a:r>
          </a:p>
        </p:txBody>
      </p:sp>
      <p:sp>
        <p:nvSpPr>
          <p:cNvPr id="4" name="Rectangle 3"/>
          <p:cNvSpPr/>
          <p:nvPr/>
        </p:nvSpPr>
        <p:spPr>
          <a:xfrm>
            <a:off x="8743" y="379470"/>
            <a:ext cx="9135257" cy="707886"/>
          </a:xfrm>
          <a:prstGeom prst="rect">
            <a:avLst/>
          </a:prstGeom>
          <a:solidFill>
            <a:srgbClr val="FFFFFF">
              <a:alpha val="48000"/>
            </a:srgbClr>
          </a:solidFill>
        </p:spPr>
        <p:txBody>
          <a:bodyPr wrap="square">
            <a:spAutoFit/>
          </a:bodyPr>
          <a:lstStyle/>
          <a:p>
            <a:r>
              <a:rPr lang="en-US" sz="4000" b="1" dirty="0" err="1"/>
              <a:t>Bt</a:t>
            </a:r>
            <a:r>
              <a:rPr lang="en-US" sz="4000" b="1" dirty="0"/>
              <a:t> Corn</a:t>
            </a:r>
          </a:p>
        </p:txBody>
      </p:sp>
      <p:sp>
        <p:nvSpPr>
          <p:cNvPr id="6" name="Rectangle 5"/>
          <p:cNvSpPr/>
          <p:nvPr/>
        </p:nvSpPr>
        <p:spPr>
          <a:xfrm>
            <a:off x="188743" y="1305702"/>
            <a:ext cx="3811366" cy="584776"/>
          </a:xfrm>
          <a:prstGeom prst="rect">
            <a:avLst/>
          </a:prstGeom>
          <a:solidFill>
            <a:srgbClr val="FFFFFF">
              <a:alpha val="48000"/>
            </a:srgbClr>
          </a:solidFill>
        </p:spPr>
        <p:txBody>
          <a:bodyPr wrap="square">
            <a:spAutoFit/>
          </a:bodyPr>
          <a:lstStyle/>
          <a:p>
            <a:r>
              <a:rPr lang="en-US" sz="1600" i="1" dirty="0"/>
              <a:t>Bacillus </a:t>
            </a:r>
            <a:r>
              <a:rPr lang="en-US" sz="1600" i="1" dirty="0" err="1"/>
              <a:t>thuringiensis</a:t>
            </a:r>
            <a:r>
              <a:rPr lang="en-US" sz="1600" i="1" dirty="0"/>
              <a:t> (</a:t>
            </a:r>
            <a:r>
              <a:rPr lang="en-US" sz="1600" i="1" dirty="0" err="1"/>
              <a:t>Bt</a:t>
            </a:r>
            <a:r>
              <a:rPr lang="en-US" sz="1600" i="1" dirty="0"/>
              <a:t>) is a soil bacterium that produces insecticidal toxins. </a:t>
            </a:r>
          </a:p>
        </p:txBody>
      </p:sp>
      <p:sp>
        <p:nvSpPr>
          <p:cNvPr id="7" name="Rectangle 6"/>
          <p:cNvSpPr/>
          <p:nvPr/>
        </p:nvSpPr>
        <p:spPr>
          <a:xfrm>
            <a:off x="1779630" y="451323"/>
            <a:ext cx="7214366" cy="584776"/>
          </a:xfrm>
          <a:prstGeom prst="rect">
            <a:avLst/>
          </a:prstGeom>
          <a:noFill/>
        </p:spPr>
        <p:txBody>
          <a:bodyPr wrap="square">
            <a:spAutoFit/>
          </a:bodyPr>
          <a:lstStyle/>
          <a:p>
            <a:r>
              <a:rPr lang="en-US" sz="1600" i="1" dirty="0"/>
              <a:t>Genes from </a:t>
            </a:r>
            <a:r>
              <a:rPr lang="en-US" sz="1600" i="1" dirty="0" err="1"/>
              <a:t>Bt</a:t>
            </a:r>
            <a:r>
              <a:rPr lang="en-US" sz="1600" i="1" dirty="0"/>
              <a:t> </a:t>
            </a:r>
            <a:r>
              <a:rPr lang="en-US" sz="1600" i="1" dirty="0" smtClean="0"/>
              <a:t>have been inserted </a:t>
            </a:r>
            <a:r>
              <a:rPr lang="en-US" sz="1600" i="1" dirty="0"/>
              <a:t>into </a:t>
            </a:r>
            <a:r>
              <a:rPr lang="en-US" sz="1600" i="1" dirty="0" smtClean="0"/>
              <a:t>maize so GM plants can produce an </a:t>
            </a:r>
            <a:r>
              <a:rPr lang="en-US" sz="1600" i="1" dirty="0"/>
              <a:t>insecticidal toxin and therefore </a:t>
            </a:r>
            <a:r>
              <a:rPr lang="en-US" sz="1600" i="1" dirty="0" smtClean="0"/>
              <a:t>be resistant </a:t>
            </a:r>
            <a:r>
              <a:rPr lang="en-US" sz="1600" i="1" dirty="0"/>
              <a:t>to </a:t>
            </a:r>
            <a:r>
              <a:rPr lang="en-US" sz="1600" i="1" dirty="0" smtClean="0"/>
              <a:t>pests, e.g. </a:t>
            </a:r>
            <a:r>
              <a:rPr lang="en-US" sz="1600" i="1" dirty="0"/>
              <a:t>European Corn </a:t>
            </a:r>
            <a:r>
              <a:rPr lang="en-US" sz="1600" i="1" dirty="0" smtClean="0"/>
              <a:t>Borer.</a:t>
            </a:r>
            <a:endParaRPr lang="en-US" sz="1600" i="1" dirty="0"/>
          </a:p>
        </p:txBody>
      </p:sp>
      <p:cxnSp>
        <p:nvCxnSpPr>
          <p:cNvPr id="9" name="Straight Connector 8"/>
          <p:cNvCxnSpPr/>
          <p:nvPr/>
        </p:nvCxnSpPr>
        <p:spPr>
          <a:xfrm>
            <a:off x="320009" y="1087356"/>
            <a:ext cx="140004" cy="22274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440121" y="1185099"/>
            <a:ext cx="4363869" cy="707886"/>
          </a:xfrm>
          <a:prstGeom prst="rect">
            <a:avLst/>
          </a:prstGeom>
          <a:solidFill>
            <a:srgbClr val="FFFFFF">
              <a:alpha val="48000"/>
            </a:srgbClr>
          </a:solidFill>
        </p:spPr>
        <p:txBody>
          <a:bodyPr wrap="square">
            <a:spAutoFit/>
          </a:bodyPr>
          <a:lstStyle>
            <a:defPPr>
              <a:defRPr lang="en-US"/>
            </a:defPPr>
            <a:lvl1pPr>
              <a:defRPr sz="2000" b="1"/>
            </a:lvl1pPr>
          </a:lstStyle>
          <a:p>
            <a:r>
              <a:rPr lang="en-US" b="0" dirty="0" smtClean="0">
                <a:solidFill>
                  <a:srgbClr val="FF0000"/>
                </a:solidFill>
              </a:rPr>
              <a:t>All risks should be assessed as part of a comprehensive testing </a:t>
            </a:r>
            <a:r>
              <a:rPr lang="en-US" b="0" dirty="0" err="1" smtClean="0">
                <a:solidFill>
                  <a:srgbClr val="FF0000"/>
                </a:solidFill>
              </a:rPr>
              <a:t>programme</a:t>
            </a:r>
            <a:r>
              <a:rPr lang="en-US" b="0" dirty="0" smtClean="0">
                <a:solidFill>
                  <a:srgbClr val="FF0000"/>
                </a:solidFill>
              </a:rPr>
              <a:t>.</a:t>
            </a:r>
            <a:endParaRPr lang="en-US" b="0" dirty="0">
              <a:solidFill>
                <a:srgbClr val="FF0000"/>
              </a:solidFill>
            </a:endParaRPr>
          </a:p>
        </p:txBody>
      </p:sp>
      <p:sp>
        <p:nvSpPr>
          <p:cNvPr id="18" name="Rectangle 17"/>
          <p:cNvSpPr/>
          <p:nvPr/>
        </p:nvSpPr>
        <p:spPr>
          <a:xfrm>
            <a:off x="8743" y="2088799"/>
            <a:ext cx="5551414" cy="4278095"/>
          </a:xfrm>
          <a:prstGeom prst="rect">
            <a:avLst/>
          </a:prstGeom>
          <a:solidFill>
            <a:srgbClr val="FFFFFF">
              <a:alpha val="48000"/>
            </a:srgbClr>
          </a:solidFill>
        </p:spPr>
        <p:txBody>
          <a:bodyPr wrap="square">
            <a:spAutoFit/>
          </a:bodyPr>
          <a:lstStyle/>
          <a:p>
            <a:r>
              <a:rPr lang="en-US" sz="2000" b="1" dirty="0" smtClean="0"/>
              <a:t>General Potential Risks:</a:t>
            </a:r>
          </a:p>
          <a:p>
            <a:pPr marL="285750" indent="-285750">
              <a:buClr>
                <a:schemeClr val="tx1"/>
              </a:buClr>
              <a:buFont typeface="Arial"/>
              <a:buChar char="•"/>
            </a:pPr>
            <a:r>
              <a:rPr lang="en-US" dirty="0">
                <a:solidFill>
                  <a:srgbClr val="FF0000"/>
                </a:solidFill>
              </a:rPr>
              <a:t>Could </a:t>
            </a:r>
            <a:r>
              <a:rPr lang="en-US" dirty="0" smtClean="0">
                <a:solidFill>
                  <a:srgbClr val="FF0000"/>
                </a:solidFill>
              </a:rPr>
              <a:t>be toxic to or cause allergic </a:t>
            </a:r>
            <a:r>
              <a:rPr lang="en-US" dirty="0">
                <a:solidFill>
                  <a:srgbClr val="FF0000"/>
                </a:solidFill>
              </a:rPr>
              <a:t>reactions in </a:t>
            </a:r>
            <a:r>
              <a:rPr lang="en-US" dirty="0" smtClean="0">
                <a:solidFill>
                  <a:srgbClr val="FF0000"/>
                </a:solidFill>
              </a:rPr>
              <a:t>humans</a:t>
            </a:r>
            <a:endParaRPr lang="en-US" dirty="0">
              <a:solidFill>
                <a:srgbClr val="FF0000"/>
              </a:solidFill>
            </a:endParaRPr>
          </a:p>
          <a:p>
            <a:pPr marL="285750" indent="-285750">
              <a:buClr>
                <a:schemeClr val="tx1"/>
              </a:buClr>
              <a:buFont typeface="Arial"/>
              <a:buChar char="•"/>
            </a:pPr>
            <a:r>
              <a:rPr lang="en-US" dirty="0" smtClean="0"/>
              <a:t>Transferred genes could mutate after testing</a:t>
            </a:r>
          </a:p>
          <a:p>
            <a:pPr marL="285750" indent="-285750">
              <a:buClr>
                <a:schemeClr val="tx1"/>
              </a:buClr>
              <a:buFont typeface="Arial"/>
              <a:buChar char="•"/>
            </a:pPr>
            <a:r>
              <a:rPr lang="en-US" dirty="0" smtClean="0">
                <a:solidFill>
                  <a:srgbClr val="FF0000"/>
                </a:solidFill>
              </a:rPr>
              <a:t>Non-target organisms affected </a:t>
            </a:r>
            <a:r>
              <a:rPr lang="en-US" dirty="0" smtClean="0"/>
              <a:t>by toxins</a:t>
            </a:r>
          </a:p>
          <a:p>
            <a:pPr marL="285750" indent="-285750">
              <a:buClr>
                <a:schemeClr val="tx1"/>
              </a:buClr>
              <a:buFont typeface="Arial"/>
              <a:buChar char="•"/>
            </a:pPr>
            <a:r>
              <a:rPr lang="en-US" dirty="0">
                <a:solidFill>
                  <a:srgbClr val="FF0000"/>
                </a:solidFill>
              </a:rPr>
              <a:t>Increases resistance to toxin</a:t>
            </a:r>
            <a:r>
              <a:rPr lang="en-US" dirty="0"/>
              <a:t> evolves in </a:t>
            </a:r>
            <a:r>
              <a:rPr lang="en-US" dirty="0" smtClean="0"/>
              <a:t>pests</a:t>
            </a:r>
          </a:p>
          <a:p>
            <a:pPr marL="285750" indent="-285750">
              <a:buClr>
                <a:schemeClr val="tx1"/>
              </a:buClr>
              <a:buFont typeface="Arial"/>
              <a:buChar char="•"/>
            </a:pPr>
            <a:r>
              <a:rPr lang="en-US" dirty="0">
                <a:solidFill>
                  <a:srgbClr val="FF0000"/>
                </a:solidFill>
              </a:rPr>
              <a:t>Accidental release </a:t>
            </a:r>
            <a:r>
              <a:rPr lang="en-US" dirty="0"/>
              <a:t>may result in competition with native plant </a:t>
            </a:r>
            <a:r>
              <a:rPr lang="en-US" dirty="0" smtClean="0"/>
              <a:t>species</a:t>
            </a:r>
          </a:p>
          <a:p>
            <a:pPr marL="285750" indent="-285750">
              <a:buClr>
                <a:schemeClr val="tx1"/>
              </a:buClr>
              <a:buFont typeface="Arial"/>
              <a:buChar char="•"/>
            </a:pPr>
            <a:r>
              <a:rPr lang="en-US" dirty="0" smtClean="0">
                <a:solidFill>
                  <a:srgbClr val="FF0000"/>
                </a:solidFill>
              </a:rPr>
              <a:t>Super weeds </a:t>
            </a:r>
            <a:r>
              <a:rPr lang="en-US" dirty="0" smtClean="0"/>
              <a:t>- through cross-breeding the introduced gene could be transferred to wild varieties</a:t>
            </a:r>
          </a:p>
          <a:p>
            <a:pPr marL="285750" indent="-285750">
              <a:buClr>
                <a:schemeClr val="tx1"/>
              </a:buClr>
              <a:buFont typeface="Arial"/>
              <a:buChar char="•"/>
            </a:pPr>
            <a:r>
              <a:rPr lang="en-US" dirty="0" smtClean="0">
                <a:solidFill>
                  <a:srgbClr val="FF0000"/>
                </a:solidFill>
              </a:rPr>
              <a:t>Biodiversity reduced </a:t>
            </a:r>
            <a:r>
              <a:rPr lang="en-US" dirty="0" smtClean="0"/>
              <a:t>– both plant populations by direct competition and animal populations directly and indirectly could be affected</a:t>
            </a:r>
          </a:p>
          <a:p>
            <a:pPr marL="285750" indent="-285750">
              <a:buClr>
                <a:schemeClr val="tx1"/>
              </a:buClr>
              <a:buFont typeface="Arial"/>
              <a:buChar char="•"/>
            </a:pPr>
            <a:r>
              <a:rPr lang="en-US" dirty="0" smtClean="0"/>
              <a:t>Patent laws prevent farmers producing locally suitable varieties </a:t>
            </a:r>
            <a:r>
              <a:rPr lang="en-US" i="1" dirty="0" smtClean="0"/>
              <a:t>– this would lead to unregulated field tests, not a desirable situation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32199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0411018" cy="6853237"/>
          </a:xfrm>
          <a:prstGeom prst="rect">
            <a:avLst/>
          </a:prstGeom>
        </p:spPr>
      </p:pic>
      <p:sp>
        <p:nvSpPr>
          <p:cNvPr id="13" name="Rectangle 12"/>
          <p:cNvSpPr/>
          <p:nvPr/>
        </p:nvSpPr>
        <p:spPr>
          <a:xfrm>
            <a:off x="4572000" y="6581001"/>
            <a:ext cx="4572000" cy="276999"/>
          </a:xfrm>
          <a:prstGeom prst="rect">
            <a:avLst/>
          </a:prstGeom>
        </p:spPr>
        <p:txBody>
          <a:bodyPr>
            <a:spAutoFit/>
          </a:bodyPr>
          <a:lstStyle/>
          <a:p>
            <a:r>
              <a:rPr lang="en-US" sz="1200" dirty="0">
                <a:hlinkClick r:id="rId3"/>
              </a:rPr>
              <a:t>https://commons.wikimedia.org/wiki/</a:t>
            </a:r>
            <a:r>
              <a:rPr lang="en-US" sz="1200" dirty="0" smtClean="0">
                <a:hlinkClick r:id="rId3"/>
              </a:rPr>
              <a:t>File:VegCorn.jpg</a:t>
            </a:r>
            <a:endParaRPr lang="en-US" sz="1200" dirty="0"/>
          </a:p>
        </p:txBody>
      </p:sp>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A3 Assessment of the potential risks and benefits associated with genetic modification of crops.</a:t>
            </a:r>
          </a:p>
        </p:txBody>
      </p:sp>
      <p:sp>
        <p:nvSpPr>
          <p:cNvPr id="4" name="Rectangle 3"/>
          <p:cNvSpPr/>
          <p:nvPr/>
        </p:nvSpPr>
        <p:spPr>
          <a:xfrm>
            <a:off x="8743" y="379470"/>
            <a:ext cx="9135257" cy="707886"/>
          </a:xfrm>
          <a:prstGeom prst="rect">
            <a:avLst/>
          </a:prstGeom>
          <a:solidFill>
            <a:srgbClr val="FFFFFF">
              <a:alpha val="48000"/>
            </a:srgbClr>
          </a:solidFill>
        </p:spPr>
        <p:txBody>
          <a:bodyPr wrap="square">
            <a:spAutoFit/>
          </a:bodyPr>
          <a:lstStyle/>
          <a:p>
            <a:r>
              <a:rPr lang="en-US" sz="4000" b="1" dirty="0" err="1"/>
              <a:t>Bt</a:t>
            </a:r>
            <a:r>
              <a:rPr lang="en-US" sz="4000" b="1" dirty="0"/>
              <a:t> Corn</a:t>
            </a:r>
          </a:p>
        </p:txBody>
      </p:sp>
      <p:sp>
        <p:nvSpPr>
          <p:cNvPr id="6" name="Rectangle 5"/>
          <p:cNvSpPr/>
          <p:nvPr/>
        </p:nvSpPr>
        <p:spPr>
          <a:xfrm>
            <a:off x="188743" y="1305702"/>
            <a:ext cx="3811366" cy="584776"/>
          </a:xfrm>
          <a:prstGeom prst="rect">
            <a:avLst/>
          </a:prstGeom>
          <a:solidFill>
            <a:srgbClr val="FFFFFF">
              <a:alpha val="48000"/>
            </a:srgbClr>
          </a:solidFill>
        </p:spPr>
        <p:txBody>
          <a:bodyPr wrap="square">
            <a:spAutoFit/>
          </a:bodyPr>
          <a:lstStyle/>
          <a:p>
            <a:r>
              <a:rPr lang="en-US" sz="1600" i="1" dirty="0"/>
              <a:t>Bacillus </a:t>
            </a:r>
            <a:r>
              <a:rPr lang="en-US" sz="1600" i="1" dirty="0" err="1"/>
              <a:t>thuringiensis</a:t>
            </a:r>
            <a:r>
              <a:rPr lang="en-US" sz="1600" i="1" dirty="0"/>
              <a:t> (</a:t>
            </a:r>
            <a:r>
              <a:rPr lang="en-US" sz="1600" i="1" dirty="0" err="1"/>
              <a:t>Bt</a:t>
            </a:r>
            <a:r>
              <a:rPr lang="en-US" sz="1600" i="1" dirty="0"/>
              <a:t>) is a soil bacterium that produces insecticidal toxins. </a:t>
            </a:r>
          </a:p>
        </p:txBody>
      </p:sp>
      <p:sp>
        <p:nvSpPr>
          <p:cNvPr id="7" name="Rectangle 6"/>
          <p:cNvSpPr/>
          <p:nvPr/>
        </p:nvSpPr>
        <p:spPr>
          <a:xfrm>
            <a:off x="1779630" y="451323"/>
            <a:ext cx="7214366" cy="584776"/>
          </a:xfrm>
          <a:prstGeom prst="rect">
            <a:avLst/>
          </a:prstGeom>
          <a:noFill/>
        </p:spPr>
        <p:txBody>
          <a:bodyPr wrap="square">
            <a:spAutoFit/>
          </a:bodyPr>
          <a:lstStyle/>
          <a:p>
            <a:r>
              <a:rPr lang="en-US" sz="1600" i="1" dirty="0"/>
              <a:t>Genes from </a:t>
            </a:r>
            <a:r>
              <a:rPr lang="en-US" sz="1600" i="1" dirty="0" err="1"/>
              <a:t>Bt</a:t>
            </a:r>
            <a:r>
              <a:rPr lang="en-US" sz="1600" i="1" dirty="0"/>
              <a:t> </a:t>
            </a:r>
            <a:r>
              <a:rPr lang="en-US" sz="1600" i="1" dirty="0" smtClean="0"/>
              <a:t>have been inserted </a:t>
            </a:r>
            <a:r>
              <a:rPr lang="en-US" sz="1600" i="1" dirty="0"/>
              <a:t>into </a:t>
            </a:r>
            <a:r>
              <a:rPr lang="en-US" sz="1600" i="1" dirty="0" smtClean="0"/>
              <a:t>maize so GM plants can produce an </a:t>
            </a:r>
            <a:r>
              <a:rPr lang="en-US" sz="1600" i="1" dirty="0"/>
              <a:t>insecticidal toxin and therefore </a:t>
            </a:r>
            <a:r>
              <a:rPr lang="en-US" sz="1600" i="1" dirty="0" smtClean="0"/>
              <a:t>be resistant </a:t>
            </a:r>
            <a:r>
              <a:rPr lang="en-US" sz="1600" i="1" dirty="0"/>
              <a:t>to </a:t>
            </a:r>
            <a:r>
              <a:rPr lang="en-US" sz="1600" i="1" dirty="0" smtClean="0"/>
              <a:t>pests, e.g. </a:t>
            </a:r>
            <a:r>
              <a:rPr lang="en-US" sz="1600" i="1" dirty="0"/>
              <a:t>European Corn </a:t>
            </a:r>
            <a:r>
              <a:rPr lang="en-US" sz="1600" i="1" dirty="0" smtClean="0"/>
              <a:t>Borer.</a:t>
            </a:r>
            <a:endParaRPr lang="en-US" sz="1600" i="1" dirty="0"/>
          </a:p>
        </p:txBody>
      </p:sp>
      <p:cxnSp>
        <p:nvCxnSpPr>
          <p:cNvPr id="9" name="Straight Connector 8"/>
          <p:cNvCxnSpPr/>
          <p:nvPr/>
        </p:nvCxnSpPr>
        <p:spPr>
          <a:xfrm>
            <a:off x="320009" y="1087356"/>
            <a:ext cx="140004" cy="22274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8743" y="2088799"/>
            <a:ext cx="5551414" cy="4278095"/>
          </a:xfrm>
          <a:prstGeom prst="rect">
            <a:avLst/>
          </a:prstGeom>
          <a:solidFill>
            <a:srgbClr val="FFFFFF">
              <a:alpha val="48000"/>
            </a:srgbClr>
          </a:solidFill>
        </p:spPr>
        <p:txBody>
          <a:bodyPr wrap="square">
            <a:spAutoFit/>
          </a:bodyPr>
          <a:lstStyle/>
          <a:p>
            <a:r>
              <a:rPr lang="en-US" sz="2000" b="1" dirty="0" smtClean="0"/>
              <a:t>General Potential Risks:</a:t>
            </a:r>
          </a:p>
          <a:p>
            <a:pPr marL="285750" indent="-285750">
              <a:buClr>
                <a:schemeClr val="tx1"/>
              </a:buClr>
              <a:buFont typeface="Arial"/>
              <a:buChar char="•"/>
            </a:pPr>
            <a:r>
              <a:rPr lang="en-US" dirty="0">
                <a:solidFill>
                  <a:srgbClr val="FF0000"/>
                </a:solidFill>
              </a:rPr>
              <a:t>Could </a:t>
            </a:r>
            <a:r>
              <a:rPr lang="en-US" dirty="0" smtClean="0">
                <a:solidFill>
                  <a:srgbClr val="FF0000"/>
                </a:solidFill>
              </a:rPr>
              <a:t>be toxic to or cause allergic </a:t>
            </a:r>
            <a:r>
              <a:rPr lang="en-US" dirty="0">
                <a:solidFill>
                  <a:srgbClr val="FF0000"/>
                </a:solidFill>
              </a:rPr>
              <a:t>reactions in </a:t>
            </a:r>
            <a:r>
              <a:rPr lang="en-US" dirty="0" smtClean="0">
                <a:solidFill>
                  <a:srgbClr val="FF0000"/>
                </a:solidFill>
              </a:rPr>
              <a:t>humans</a:t>
            </a:r>
            <a:endParaRPr lang="en-US" dirty="0">
              <a:solidFill>
                <a:srgbClr val="FF0000"/>
              </a:solidFill>
            </a:endParaRPr>
          </a:p>
          <a:p>
            <a:pPr marL="285750" indent="-285750">
              <a:buClr>
                <a:schemeClr val="tx1"/>
              </a:buClr>
              <a:buFont typeface="Arial"/>
              <a:buChar char="•"/>
            </a:pPr>
            <a:r>
              <a:rPr lang="en-US" dirty="0" smtClean="0"/>
              <a:t>Transferred genes could mutate after testing</a:t>
            </a:r>
          </a:p>
          <a:p>
            <a:pPr marL="285750" indent="-285750">
              <a:buClr>
                <a:schemeClr val="tx1"/>
              </a:buClr>
              <a:buFont typeface="Arial"/>
              <a:buChar char="•"/>
            </a:pPr>
            <a:r>
              <a:rPr lang="en-US" dirty="0" smtClean="0">
                <a:solidFill>
                  <a:srgbClr val="FF0000"/>
                </a:solidFill>
              </a:rPr>
              <a:t>Non-target organisms affected </a:t>
            </a:r>
            <a:r>
              <a:rPr lang="en-US" dirty="0" smtClean="0"/>
              <a:t>by toxins</a:t>
            </a:r>
          </a:p>
          <a:p>
            <a:pPr marL="285750" indent="-285750">
              <a:buClr>
                <a:schemeClr val="tx1"/>
              </a:buClr>
              <a:buFont typeface="Arial"/>
              <a:buChar char="•"/>
            </a:pPr>
            <a:r>
              <a:rPr lang="en-US" dirty="0">
                <a:solidFill>
                  <a:srgbClr val="FF0000"/>
                </a:solidFill>
              </a:rPr>
              <a:t>Increases resistance to toxin</a:t>
            </a:r>
            <a:r>
              <a:rPr lang="en-US" dirty="0"/>
              <a:t> evolves in </a:t>
            </a:r>
            <a:r>
              <a:rPr lang="en-US" dirty="0" smtClean="0"/>
              <a:t>pests</a:t>
            </a:r>
          </a:p>
          <a:p>
            <a:pPr marL="285750" indent="-285750">
              <a:buClr>
                <a:schemeClr val="tx1"/>
              </a:buClr>
              <a:buFont typeface="Arial"/>
              <a:buChar char="•"/>
            </a:pPr>
            <a:r>
              <a:rPr lang="en-US" dirty="0">
                <a:solidFill>
                  <a:srgbClr val="FF0000"/>
                </a:solidFill>
              </a:rPr>
              <a:t>Accidental release </a:t>
            </a:r>
            <a:r>
              <a:rPr lang="en-US" dirty="0"/>
              <a:t>may result in competition with native plant </a:t>
            </a:r>
            <a:r>
              <a:rPr lang="en-US" dirty="0" smtClean="0"/>
              <a:t>species</a:t>
            </a:r>
          </a:p>
          <a:p>
            <a:pPr marL="285750" indent="-285750">
              <a:buClr>
                <a:schemeClr val="tx1"/>
              </a:buClr>
              <a:buFont typeface="Arial"/>
              <a:buChar char="•"/>
            </a:pPr>
            <a:r>
              <a:rPr lang="en-US" dirty="0" smtClean="0">
                <a:solidFill>
                  <a:srgbClr val="FF0000"/>
                </a:solidFill>
              </a:rPr>
              <a:t>Super weeds </a:t>
            </a:r>
            <a:r>
              <a:rPr lang="en-US" dirty="0" smtClean="0"/>
              <a:t>- through cross-breeding the introduced gene could be transferred to wild varieties</a:t>
            </a:r>
          </a:p>
          <a:p>
            <a:pPr marL="285750" indent="-285750">
              <a:buClr>
                <a:schemeClr val="tx1"/>
              </a:buClr>
              <a:buFont typeface="Arial"/>
              <a:buChar char="•"/>
            </a:pPr>
            <a:r>
              <a:rPr lang="en-US" dirty="0" smtClean="0">
                <a:solidFill>
                  <a:srgbClr val="FF0000"/>
                </a:solidFill>
              </a:rPr>
              <a:t>Biodiversity reduced </a:t>
            </a:r>
            <a:r>
              <a:rPr lang="en-US" dirty="0" smtClean="0"/>
              <a:t>– both plant populations by direct competition and animal populations directly and indirectly could be affected</a:t>
            </a:r>
          </a:p>
          <a:p>
            <a:pPr marL="285750" indent="-285750">
              <a:buClr>
                <a:schemeClr val="tx1"/>
              </a:buClr>
              <a:buFont typeface="Arial"/>
              <a:buChar char="•"/>
            </a:pPr>
            <a:r>
              <a:rPr lang="en-US" dirty="0" smtClean="0"/>
              <a:t>Patent laws prevent farmers producing locally suitable varieties </a:t>
            </a:r>
            <a:r>
              <a:rPr lang="en-US" i="1" dirty="0" smtClean="0"/>
              <a:t>– this would lead to unregulated field tests, not a desirable situation</a:t>
            </a:r>
          </a:p>
        </p:txBody>
      </p:sp>
      <p:sp>
        <p:nvSpPr>
          <p:cNvPr id="5" name="TextBox 4"/>
          <p:cNvSpPr txBox="1"/>
          <p:nvPr/>
        </p:nvSpPr>
        <p:spPr>
          <a:xfrm>
            <a:off x="4440121" y="1185099"/>
            <a:ext cx="4363869" cy="707886"/>
          </a:xfrm>
          <a:prstGeom prst="rect">
            <a:avLst/>
          </a:prstGeom>
          <a:solidFill>
            <a:srgbClr val="FFFFFF">
              <a:alpha val="48000"/>
            </a:srgbClr>
          </a:solidFill>
        </p:spPr>
        <p:txBody>
          <a:bodyPr wrap="square">
            <a:spAutoFit/>
          </a:bodyPr>
          <a:lstStyle>
            <a:defPPr>
              <a:defRPr lang="en-US"/>
            </a:defPPr>
            <a:lvl1pPr>
              <a:defRPr sz="2000" b="1"/>
            </a:lvl1pPr>
          </a:lstStyle>
          <a:p>
            <a:r>
              <a:rPr lang="en-US" b="0" dirty="0" smtClean="0">
                <a:solidFill>
                  <a:srgbClr val="FF0000"/>
                </a:solidFill>
              </a:rPr>
              <a:t>All risks should be assessed as part of a comprehensive testing </a:t>
            </a:r>
            <a:r>
              <a:rPr lang="en-US" b="0" dirty="0" err="1" smtClean="0">
                <a:solidFill>
                  <a:srgbClr val="FF0000"/>
                </a:solidFill>
              </a:rPr>
              <a:t>programme</a:t>
            </a:r>
            <a:r>
              <a:rPr lang="en-US" b="0" dirty="0" smtClean="0">
                <a:solidFill>
                  <a:srgbClr val="FF0000"/>
                </a:solidFill>
              </a:rPr>
              <a:t>.</a:t>
            </a:r>
            <a:endParaRPr lang="en-US" b="0" dirty="0">
              <a:solidFill>
                <a:srgbClr val="FF0000"/>
              </a:solidFill>
            </a:endParaRPr>
          </a:p>
        </p:txBody>
      </p:sp>
      <p:sp>
        <p:nvSpPr>
          <p:cNvPr id="2" name="Rectangle 1"/>
          <p:cNvSpPr/>
          <p:nvPr/>
        </p:nvSpPr>
        <p:spPr>
          <a:xfrm>
            <a:off x="5770158" y="2104409"/>
            <a:ext cx="3223838" cy="1323439"/>
          </a:xfrm>
          <a:prstGeom prst="rect">
            <a:avLst/>
          </a:prstGeom>
          <a:solidFill>
            <a:srgbClr val="FFFFFF">
              <a:alpha val="48000"/>
            </a:srgbClr>
          </a:solidFill>
        </p:spPr>
        <p:txBody>
          <a:bodyPr wrap="square">
            <a:spAutoFit/>
          </a:bodyPr>
          <a:lstStyle/>
          <a:p>
            <a:r>
              <a:rPr lang="en-US" sz="1600" dirty="0" err="1"/>
              <a:t>Bt</a:t>
            </a:r>
            <a:r>
              <a:rPr lang="en-US" sz="1600" dirty="0"/>
              <a:t> toxin has been used for 30 years without toxicity in humans being detected, however some experimental transgenic plants have caused allergic responses. </a:t>
            </a:r>
          </a:p>
        </p:txBody>
      </p:sp>
      <p:sp>
        <p:nvSpPr>
          <p:cNvPr id="8" name="Rectangle 7"/>
          <p:cNvSpPr/>
          <p:nvPr/>
        </p:nvSpPr>
        <p:spPr>
          <a:xfrm>
            <a:off x="5770158" y="3675877"/>
            <a:ext cx="3223838" cy="1323439"/>
          </a:xfrm>
          <a:prstGeom prst="rect">
            <a:avLst/>
          </a:prstGeom>
          <a:solidFill>
            <a:srgbClr val="FFFFFF">
              <a:alpha val="48000"/>
            </a:srgbClr>
          </a:solidFill>
        </p:spPr>
        <p:txBody>
          <a:bodyPr wrap="square">
            <a:spAutoFit/>
          </a:bodyPr>
          <a:lstStyle/>
          <a:p>
            <a:r>
              <a:rPr lang="en-US" sz="1600" dirty="0" err="1"/>
              <a:t>Bt</a:t>
            </a:r>
            <a:r>
              <a:rPr lang="en-US" sz="1600" dirty="0"/>
              <a:t> is a very common soil bacterium – therefore organisms have regularly exposed to </a:t>
            </a:r>
            <a:r>
              <a:rPr lang="en-US" sz="1600" dirty="0" err="1"/>
              <a:t>Bt</a:t>
            </a:r>
            <a:r>
              <a:rPr lang="en-US" sz="1600" dirty="0"/>
              <a:t> toxins previously</a:t>
            </a:r>
            <a:r>
              <a:rPr lang="en-US" sz="1600" dirty="0" smtClean="0"/>
              <a:t>. Negative affects on many non-target organisms thought to be minor …</a:t>
            </a:r>
            <a:endParaRPr lang="en-US" sz="1600" dirty="0"/>
          </a:p>
        </p:txBody>
      </p:sp>
      <p:sp>
        <p:nvSpPr>
          <p:cNvPr id="11" name="Rectangle 10"/>
          <p:cNvSpPr/>
          <p:nvPr/>
        </p:nvSpPr>
        <p:spPr>
          <a:xfrm>
            <a:off x="5770157" y="5294823"/>
            <a:ext cx="3241963" cy="1323439"/>
          </a:xfrm>
          <a:prstGeom prst="rect">
            <a:avLst/>
          </a:prstGeom>
          <a:solidFill>
            <a:srgbClr val="FFFFFF">
              <a:alpha val="48000"/>
            </a:srgbClr>
          </a:solidFill>
        </p:spPr>
        <p:txBody>
          <a:bodyPr wrap="square">
            <a:spAutoFit/>
          </a:bodyPr>
          <a:lstStyle/>
          <a:p>
            <a:r>
              <a:rPr lang="en-US" sz="1600" dirty="0" smtClean="0"/>
              <a:t>… However many </a:t>
            </a:r>
            <a:r>
              <a:rPr lang="en-US" sz="1600" dirty="0"/>
              <a:t>species of caterpillars occur in and around cornfields during the growing season, and might be affected by </a:t>
            </a:r>
            <a:r>
              <a:rPr lang="en-US" sz="1600" dirty="0" err="1"/>
              <a:t>Bt</a:t>
            </a:r>
            <a:r>
              <a:rPr lang="en-US" sz="1600" dirty="0"/>
              <a:t> corn. </a:t>
            </a:r>
            <a:r>
              <a:rPr lang="en-US" sz="1600" dirty="0" smtClean="0"/>
              <a:t>[see 3.5.S3]</a:t>
            </a:r>
            <a:endParaRPr lang="en-US" sz="1600" dirty="0"/>
          </a:p>
        </p:txBody>
      </p:sp>
      <p:cxnSp>
        <p:nvCxnSpPr>
          <p:cNvPr id="15" name="Straight Connector 14"/>
          <p:cNvCxnSpPr/>
          <p:nvPr/>
        </p:nvCxnSpPr>
        <p:spPr>
          <a:xfrm flipV="1">
            <a:off x="5480150" y="2330170"/>
            <a:ext cx="290008" cy="22029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190115" y="3150230"/>
            <a:ext cx="1580043" cy="68004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572000" y="3427848"/>
            <a:ext cx="1198157" cy="40243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1" idx="0"/>
            <a:endCxn id="8" idx="2"/>
          </p:cNvCxnSpPr>
          <p:nvPr/>
        </p:nvCxnSpPr>
        <p:spPr>
          <a:xfrm flipH="1" flipV="1">
            <a:off x="7382077" y="4999316"/>
            <a:ext cx="9062" cy="29550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4966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 y="4763"/>
            <a:ext cx="3957828" cy="630237"/>
          </a:xfrm>
          <a:solidFill>
            <a:schemeClr val="accent1">
              <a:lumMod val="40000"/>
              <a:lumOff val="60000"/>
              <a:alpha val="78000"/>
            </a:schemeClr>
          </a:solidFill>
        </p:spPr>
        <p:txBody>
          <a:bodyPr vert="horz" lIns="91440" tIns="45720" rIns="91440" bIns="45720" rtlCol="0" anchor="ctr">
            <a:normAutofit fontScale="90000"/>
          </a:bodyPr>
          <a:lstStyle/>
          <a:p>
            <a:r>
              <a:rPr lang="en-US" dirty="0" smtClean="0"/>
              <a:t>Applications </a:t>
            </a:r>
            <a:r>
              <a:rPr lang="en-US" dirty="0"/>
              <a:t>and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404297219"/>
              </p:ext>
            </p:extLst>
          </p:nvPr>
        </p:nvGraphicFramePr>
        <p:xfrm>
          <a:off x="321932" y="784225"/>
          <a:ext cx="8500119" cy="3484879"/>
        </p:xfrm>
        <a:graphic>
          <a:graphicData uri="http://schemas.openxmlformats.org/drawingml/2006/table">
            <a:tbl>
              <a:tblPr firstRow="1" bandRow="1">
                <a:tableStyleId>{F2DE63D5-997A-4646-A377-4702673A728D}</a:tableStyleId>
              </a:tblPr>
              <a:tblGrid>
                <a:gridCol w="715431"/>
                <a:gridCol w="4077911"/>
                <a:gridCol w="3706777"/>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dirty="0">
                          <a:effectLst/>
                          <a:latin typeface="Arial"/>
                          <a:cs typeface="Arial"/>
                        </a:rPr>
                        <a:t>Guidance</a:t>
                      </a:r>
                      <a:endParaRPr lang="en-US" sz="1400" b="0" i="0" u="none" strike="noStrike" dirty="0">
                        <a:solidFill>
                          <a:srgbClr val="000000"/>
                        </a:solidFill>
                        <a:effectLst/>
                        <a:latin typeface="Arial"/>
                        <a:cs typeface="Arial"/>
                      </a:endParaRPr>
                    </a:p>
                  </a:txBody>
                  <a:tcPr marL="12700" marR="12700" marT="12700" marB="0"/>
                </a:tc>
              </a:tr>
              <a:tr h="228024">
                <a:tc>
                  <a:txBody>
                    <a:bodyPr/>
                    <a:lstStyle/>
                    <a:p>
                      <a:pPr algn="l" fontAlgn="b"/>
                      <a:r>
                        <a:rPr lang="en-US" sz="1300" b="0" i="0" u="none" strike="noStrike" dirty="0">
                          <a:solidFill>
                            <a:srgbClr val="000000"/>
                          </a:solidFill>
                          <a:effectLst/>
                          <a:latin typeface="Arial"/>
                          <a:cs typeface="Arial"/>
                        </a:rPr>
                        <a:t>3.5.A1</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Use of DNA profiling in paternity and forensic investigations.</a:t>
                      </a:r>
                    </a:p>
                  </a:txBody>
                  <a:tcPr marL="12700" marR="12700" marT="12700" marB="0">
                    <a:solidFill>
                      <a:schemeClr val="bg1"/>
                    </a:solidFill>
                  </a:tcPr>
                </a:tc>
                <a:tc>
                  <a:txBody>
                    <a:bodyPr/>
                    <a:lstStyle/>
                    <a:p>
                      <a:pPr algn="l" fontAlgn="b"/>
                      <a:endParaRPr lang="en-US" sz="1300" b="0" i="0" u="none" strike="noStrike" dirty="0">
                        <a:solidFill>
                          <a:srgbClr val="000000"/>
                        </a:solidFill>
                        <a:effectLst/>
                        <a:latin typeface="Arial"/>
                        <a:cs typeface="Arial"/>
                      </a:endParaRPr>
                    </a:p>
                  </a:txBody>
                  <a:tcPr marL="12700" marR="12700" marT="12700" marB="0">
                    <a:solidFill>
                      <a:schemeClr val="bg1"/>
                    </a:solidFill>
                  </a:tcPr>
                </a:tc>
              </a:tr>
              <a:tr h="228024">
                <a:tc>
                  <a:txBody>
                    <a:bodyPr/>
                    <a:lstStyle/>
                    <a:p>
                      <a:pPr algn="l" fontAlgn="b"/>
                      <a:r>
                        <a:rPr lang="en-US" sz="1300" b="0" i="0" u="none" strike="noStrike" dirty="0">
                          <a:solidFill>
                            <a:srgbClr val="000000"/>
                          </a:solidFill>
                          <a:effectLst/>
                          <a:latin typeface="Arial"/>
                          <a:cs typeface="Arial"/>
                        </a:rPr>
                        <a:t>3.5.A2</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Gene transfer to bacteria using plasmids makes use of restriction endonucleases and DNA ligase.</a:t>
                      </a:r>
                    </a:p>
                  </a:txBody>
                  <a:tcPr marL="12700" marR="12700" marT="12700" marB="0">
                    <a:solidFill>
                      <a:schemeClr val="bg1"/>
                    </a:solidFill>
                  </a:tcPr>
                </a:tc>
                <a:tc>
                  <a:txBody>
                    <a:bodyPr/>
                    <a:lstStyle/>
                    <a:p>
                      <a:pPr algn="l" fontAlgn="b"/>
                      <a:endParaRPr lang="en-US" sz="1300" b="0" i="0" u="none" strike="noStrike" dirty="0">
                        <a:solidFill>
                          <a:srgbClr val="000000"/>
                        </a:solidFill>
                        <a:effectLst/>
                        <a:latin typeface="Arial"/>
                        <a:cs typeface="Arial"/>
                      </a:endParaRPr>
                    </a:p>
                  </a:txBody>
                  <a:tcPr marL="12700" marR="12700" marT="12700" marB="0">
                    <a:solidFill>
                      <a:schemeClr val="bg1"/>
                    </a:solidFill>
                  </a:tcPr>
                </a:tc>
              </a:tr>
              <a:tr h="228024">
                <a:tc>
                  <a:txBody>
                    <a:bodyPr/>
                    <a:lstStyle/>
                    <a:p>
                      <a:pPr algn="l" fontAlgn="b"/>
                      <a:r>
                        <a:rPr lang="en-US" sz="1300" b="0" i="0" u="none" strike="noStrike" dirty="0">
                          <a:solidFill>
                            <a:srgbClr val="000000"/>
                          </a:solidFill>
                          <a:effectLst/>
                          <a:latin typeface="Arial"/>
                          <a:cs typeface="Arial"/>
                        </a:rPr>
                        <a:t>3.5.A3</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Assessment of the potential risks and benefits associated with genetic modification of crops.</a:t>
                      </a:r>
                    </a:p>
                  </a:txBody>
                  <a:tcPr marL="12700" marR="12700" marT="12700" marB="0">
                    <a:solidFill>
                      <a:schemeClr val="bg1"/>
                    </a:solidFill>
                  </a:tcPr>
                </a:tc>
                <a:tc>
                  <a:txBody>
                    <a:bodyPr/>
                    <a:lstStyle/>
                    <a:p>
                      <a:pPr algn="l" fontAlgn="b"/>
                      <a:endParaRPr lang="en-US" sz="1300" b="0" i="0" u="none" strike="noStrike" dirty="0">
                        <a:solidFill>
                          <a:srgbClr val="000000"/>
                        </a:solidFill>
                        <a:effectLst/>
                        <a:latin typeface="Arial"/>
                        <a:cs typeface="Arial"/>
                      </a:endParaRPr>
                    </a:p>
                  </a:txBody>
                  <a:tcPr marL="12700" marR="12700" marT="12700" marB="0">
                    <a:solidFill>
                      <a:schemeClr val="bg1"/>
                    </a:solidFill>
                  </a:tcPr>
                </a:tc>
              </a:tr>
              <a:tr h="228024">
                <a:tc>
                  <a:txBody>
                    <a:bodyPr/>
                    <a:lstStyle/>
                    <a:p>
                      <a:pPr algn="l" fontAlgn="b"/>
                      <a:r>
                        <a:rPr lang="en-US" sz="1300" b="0" i="0" u="none" strike="noStrike" dirty="0">
                          <a:solidFill>
                            <a:srgbClr val="000000"/>
                          </a:solidFill>
                          <a:effectLst/>
                          <a:latin typeface="Arial"/>
                          <a:cs typeface="Arial"/>
                        </a:rPr>
                        <a:t>3.5.A4</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Production of cloned embryos produced by somatic-cell nuclear transfer. </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Dolly can be used as an example of somatic-cell transfer.</a:t>
                      </a:r>
                    </a:p>
                  </a:txBody>
                  <a:tcPr marL="12700" marR="12700" marT="12700" marB="0">
                    <a:solidFill>
                      <a:schemeClr val="bg1"/>
                    </a:solidFill>
                  </a:tcPr>
                </a:tc>
              </a:tr>
              <a:tr h="228024">
                <a:tc>
                  <a:txBody>
                    <a:bodyPr/>
                    <a:lstStyle/>
                    <a:p>
                      <a:pPr algn="l" fontAlgn="b"/>
                      <a:r>
                        <a:rPr lang="en-US" sz="1300" b="0" i="0" u="none" strike="noStrike">
                          <a:solidFill>
                            <a:srgbClr val="000000"/>
                          </a:solidFill>
                          <a:effectLst/>
                          <a:latin typeface="Arial"/>
                          <a:cs typeface="Arial"/>
                        </a:rPr>
                        <a:t>3.5.S1</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Design of an experiment to assess one factor affecting the rooting of stem-cuttings. </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A plant species should be chosen for rooting experiments that forms roots readily in water or a solid medium.</a:t>
                      </a:r>
                    </a:p>
                  </a:txBody>
                  <a:tcPr marL="12700" marR="12700" marT="12700" marB="0">
                    <a:solidFill>
                      <a:schemeClr val="bg1"/>
                    </a:solidFill>
                  </a:tcPr>
                </a:tc>
              </a:tr>
              <a:tr h="228024">
                <a:tc>
                  <a:txBody>
                    <a:bodyPr/>
                    <a:lstStyle/>
                    <a:p>
                      <a:pPr algn="l" fontAlgn="b"/>
                      <a:r>
                        <a:rPr lang="en-US" sz="1300" b="0" i="0" u="none" strike="noStrike" dirty="0">
                          <a:solidFill>
                            <a:srgbClr val="000000"/>
                          </a:solidFill>
                          <a:effectLst/>
                          <a:latin typeface="Arial"/>
                          <a:cs typeface="Arial"/>
                        </a:rPr>
                        <a:t>3.5.S2</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Analysis of examples of DNA profiles. </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Students should be able to deduce whether or not a man could be the father of a child from the pattern of bands on a DNA profile.</a:t>
                      </a:r>
                    </a:p>
                  </a:txBody>
                  <a:tcPr marL="12700" marR="12700" marT="12700" marB="0">
                    <a:solidFill>
                      <a:schemeClr val="bg1"/>
                    </a:solidFill>
                  </a:tcPr>
                </a:tc>
              </a:tr>
              <a:tr h="228024">
                <a:tc>
                  <a:txBody>
                    <a:bodyPr/>
                    <a:lstStyle/>
                    <a:p>
                      <a:pPr algn="l" fontAlgn="b"/>
                      <a:r>
                        <a:rPr lang="en-US" sz="1300" b="0" i="0" u="none" strike="noStrike" dirty="0">
                          <a:solidFill>
                            <a:srgbClr val="000000"/>
                          </a:solidFill>
                          <a:effectLst/>
                          <a:latin typeface="Arial"/>
                          <a:cs typeface="Arial"/>
                        </a:rPr>
                        <a:t>3.5.S3</a:t>
                      </a:r>
                    </a:p>
                  </a:txBody>
                  <a:tcPr marL="12700" marR="12700" marT="12700" marB="0">
                    <a:solidFill>
                      <a:schemeClr val="bg1"/>
                    </a:solidFill>
                  </a:tcPr>
                </a:tc>
                <a:tc>
                  <a:txBody>
                    <a:bodyPr/>
                    <a:lstStyle/>
                    <a:p>
                      <a:pPr algn="l" fontAlgn="b"/>
                      <a:r>
                        <a:rPr lang="en-US" sz="1300" b="0" i="0" u="none" strike="noStrike" dirty="0">
                          <a:solidFill>
                            <a:srgbClr val="000000"/>
                          </a:solidFill>
                          <a:effectLst/>
                          <a:latin typeface="Arial"/>
                          <a:cs typeface="Arial"/>
                        </a:rPr>
                        <a:t>Analysis of data on risks to monarch butterflies of </a:t>
                      </a:r>
                      <a:r>
                        <a:rPr lang="en-US" sz="1300" b="0" i="0" u="none" strike="noStrike" dirty="0" err="1">
                          <a:solidFill>
                            <a:srgbClr val="000000"/>
                          </a:solidFill>
                          <a:effectLst/>
                          <a:latin typeface="Arial"/>
                          <a:cs typeface="Arial"/>
                        </a:rPr>
                        <a:t>Bt</a:t>
                      </a:r>
                      <a:r>
                        <a:rPr lang="en-US" sz="1300" b="0" i="0" u="none" strike="noStrike" dirty="0">
                          <a:solidFill>
                            <a:srgbClr val="000000"/>
                          </a:solidFill>
                          <a:effectLst/>
                          <a:latin typeface="Arial"/>
                          <a:cs typeface="Arial"/>
                        </a:rPr>
                        <a:t> crops. </a:t>
                      </a:r>
                    </a:p>
                  </a:txBody>
                  <a:tcPr marL="12700" marR="12700" marT="12700" marB="0">
                    <a:solidFill>
                      <a:schemeClr val="bg1"/>
                    </a:solidFill>
                  </a:tcPr>
                </a:tc>
                <a:tc>
                  <a:txBody>
                    <a:bodyPr/>
                    <a:lstStyle/>
                    <a:p>
                      <a:pPr algn="l" fontAlgn="b"/>
                      <a:endParaRPr lang="en-US" sz="1300" b="0" i="0" u="none" strike="noStrike" dirty="0">
                        <a:solidFill>
                          <a:srgbClr val="000000"/>
                        </a:solidFill>
                        <a:effectLst/>
                        <a:latin typeface="Arial"/>
                        <a:cs typeface="Arial"/>
                      </a:endParaRPr>
                    </a:p>
                  </a:txBody>
                  <a:tcPr marL="12700" marR="12700" marT="12700" marB="0">
                    <a:solidFill>
                      <a:schemeClr val="bg1"/>
                    </a:solidFill>
                  </a:tcPr>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03581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0411018" cy="6853237"/>
          </a:xfrm>
          <a:prstGeom prst="rect">
            <a:avLst/>
          </a:prstGeom>
        </p:spPr>
      </p:pic>
      <p:sp>
        <p:nvSpPr>
          <p:cNvPr id="13" name="Rectangle 12"/>
          <p:cNvSpPr/>
          <p:nvPr/>
        </p:nvSpPr>
        <p:spPr>
          <a:xfrm>
            <a:off x="4572000" y="6581001"/>
            <a:ext cx="4572000" cy="276999"/>
          </a:xfrm>
          <a:prstGeom prst="rect">
            <a:avLst/>
          </a:prstGeom>
        </p:spPr>
        <p:txBody>
          <a:bodyPr>
            <a:spAutoFit/>
          </a:bodyPr>
          <a:lstStyle/>
          <a:p>
            <a:r>
              <a:rPr lang="en-US" sz="1200" dirty="0">
                <a:hlinkClick r:id="rId3"/>
              </a:rPr>
              <a:t>https://commons.wikimedia.org/wiki/</a:t>
            </a:r>
            <a:r>
              <a:rPr lang="en-US" sz="1200" dirty="0" smtClean="0">
                <a:hlinkClick r:id="rId3"/>
              </a:rPr>
              <a:t>File:VegCorn.jpg</a:t>
            </a:r>
            <a:endParaRPr lang="en-US" sz="1200" dirty="0"/>
          </a:p>
        </p:txBody>
      </p:sp>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A3 Assessment of the potential risks and benefits associated with genetic modification of crops.</a:t>
            </a:r>
          </a:p>
        </p:txBody>
      </p:sp>
      <p:sp>
        <p:nvSpPr>
          <p:cNvPr id="4" name="Rectangle 3"/>
          <p:cNvSpPr/>
          <p:nvPr/>
        </p:nvSpPr>
        <p:spPr>
          <a:xfrm>
            <a:off x="8743" y="379470"/>
            <a:ext cx="9135257" cy="707886"/>
          </a:xfrm>
          <a:prstGeom prst="rect">
            <a:avLst/>
          </a:prstGeom>
          <a:solidFill>
            <a:srgbClr val="FFFFFF">
              <a:alpha val="48000"/>
            </a:srgbClr>
          </a:solidFill>
        </p:spPr>
        <p:txBody>
          <a:bodyPr wrap="square">
            <a:spAutoFit/>
          </a:bodyPr>
          <a:lstStyle/>
          <a:p>
            <a:r>
              <a:rPr lang="en-US" sz="4000" b="1" dirty="0" err="1"/>
              <a:t>Bt</a:t>
            </a:r>
            <a:r>
              <a:rPr lang="en-US" sz="4000" b="1" dirty="0"/>
              <a:t> Corn</a:t>
            </a:r>
          </a:p>
        </p:txBody>
      </p:sp>
      <p:sp>
        <p:nvSpPr>
          <p:cNvPr id="6" name="Rectangle 5"/>
          <p:cNvSpPr/>
          <p:nvPr/>
        </p:nvSpPr>
        <p:spPr>
          <a:xfrm>
            <a:off x="188743" y="1305702"/>
            <a:ext cx="3811366" cy="584776"/>
          </a:xfrm>
          <a:prstGeom prst="rect">
            <a:avLst/>
          </a:prstGeom>
          <a:solidFill>
            <a:srgbClr val="FFFFFF">
              <a:alpha val="48000"/>
            </a:srgbClr>
          </a:solidFill>
        </p:spPr>
        <p:txBody>
          <a:bodyPr wrap="square">
            <a:spAutoFit/>
          </a:bodyPr>
          <a:lstStyle/>
          <a:p>
            <a:r>
              <a:rPr lang="en-US" sz="1600" i="1" dirty="0"/>
              <a:t>Bacillus </a:t>
            </a:r>
            <a:r>
              <a:rPr lang="en-US" sz="1600" i="1" dirty="0" err="1"/>
              <a:t>thuringiensis</a:t>
            </a:r>
            <a:r>
              <a:rPr lang="en-US" sz="1600" i="1" dirty="0"/>
              <a:t> (</a:t>
            </a:r>
            <a:r>
              <a:rPr lang="en-US" sz="1600" i="1" dirty="0" err="1"/>
              <a:t>Bt</a:t>
            </a:r>
            <a:r>
              <a:rPr lang="en-US" sz="1600" i="1" dirty="0"/>
              <a:t>) is a soil bacterium that produces insecticidal toxins. </a:t>
            </a:r>
          </a:p>
        </p:txBody>
      </p:sp>
      <p:sp>
        <p:nvSpPr>
          <p:cNvPr id="7" name="Rectangle 6"/>
          <p:cNvSpPr/>
          <p:nvPr/>
        </p:nvSpPr>
        <p:spPr>
          <a:xfrm>
            <a:off x="1779630" y="451323"/>
            <a:ext cx="7214366" cy="584776"/>
          </a:xfrm>
          <a:prstGeom prst="rect">
            <a:avLst/>
          </a:prstGeom>
          <a:noFill/>
        </p:spPr>
        <p:txBody>
          <a:bodyPr wrap="square">
            <a:spAutoFit/>
          </a:bodyPr>
          <a:lstStyle/>
          <a:p>
            <a:r>
              <a:rPr lang="en-US" sz="1600" i="1" dirty="0"/>
              <a:t>Genes from </a:t>
            </a:r>
            <a:r>
              <a:rPr lang="en-US" sz="1600" i="1" dirty="0" err="1"/>
              <a:t>Bt</a:t>
            </a:r>
            <a:r>
              <a:rPr lang="en-US" sz="1600" i="1" dirty="0"/>
              <a:t> </a:t>
            </a:r>
            <a:r>
              <a:rPr lang="en-US" sz="1600" i="1" dirty="0" smtClean="0"/>
              <a:t>have been inserted </a:t>
            </a:r>
            <a:r>
              <a:rPr lang="en-US" sz="1600" i="1" dirty="0"/>
              <a:t>into </a:t>
            </a:r>
            <a:r>
              <a:rPr lang="en-US" sz="1600" i="1" dirty="0" smtClean="0"/>
              <a:t>maize so GM plants can produce an </a:t>
            </a:r>
            <a:r>
              <a:rPr lang="en-US" sz="1600" i="1" dirty="0"/>
              <a:t>insecticidal toxin and therefore </a:t>
            </a:r>
            <a:r>
              <a:rPr lang="en-US" sz="1600" i="1" dirty="0" smtClean="0"/>
              <a:t>be resistant </a:t>
            </a:r>
            <a:r>
              <a:rPr lang="en-US" sz="1600" i="1" dirty="0"/>
              <a:t>to </a:t>
            </a:r>
            <a:r>
              <a:rPr lang="en-US" sz="1600" i="1" dirty="0" smtClean="0"/>
              <a:t>pests, e.g. </a:t>
            </a:r>
            <a:r>
              <a:rPr lang="en-US" sz="1600" i="1" dirty="0"/>
              <a:t>European Corn </a:t>
            </a:r>
            <a:r>
              <a:rPr lang="en-US" sz="1600" i="1" dirty="0" smtClean="0"/>
              <a:t>Borer.</a:t>
            </a:r>
            <a:endParaRPr lang="en-US" sz="1600" i="1" dirty="0"/>
          </a:p>
        </p:txBody>
      </p:sp>
      <p:cxnSp>
        <p:nvCxnSpPr>
          <p:cNvPr id="9" name="Straight Connector 8"/>
          <p:cNvCxnSpPr/>
          <p:nvPr/>
        </p:nvCxnSpPr>
        <p:spPr>
          <a:xfrm>
            <a:off x="320009" y="1087356"/>
            <a:ext cx="140004" cy="22274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8743" y="2088799"/>
            <a:ext cx="5551414" cy="4278095"/>
          </a:xfrm>
          <a:prstGeom prst="rect">
            <a:avLst/>
          </a:prstGeom>
          <a:solidFill>
            <a:srgbClr val="FFFFFF">
              <a:alpha val="48000"/>
            </a:srgbClr>
          </a:solidFill>
        </p:spPr>
        <p:txBody>
          <a:bodyPr wrap="square">
            <a:spAutoFit/>
          </a:bodyPr>
          <a:lstStyle/>
          <a:p>
            <a:r>
              <a:rPr lang="en-US" sz="2000" b="1" dirty="0" smtClean="0"/>
              <a:t>General Potential Risks:</a:t>
            </a:r>
          </a:p>
          <a:p>
            <a:pPr marL="285750" indent="-285750">
              <a:buClr>
                <a:schemeClr val="tx1"/>
              </a:buClr>
              <a:buFont typeface="Arial"/>
              <a:buChar char="•"/>
            </a:pPr>
            <a:r>
              <a:rPr lang="en-US" dirty="0">
                <a:solidFill>
                  <a:srgbClr val="FF0000"/>
                </a:solidFill>
              </a:rPr>
              <a:t>Could </a:t>
            </a:r>
            <a:r>
              <a:rPr lang="en-US" dirty="0" smtClean="0">
                <a:solidFill>
                  <a:srgbClr val="FF0000"/>
                </a:solidFill>
              </a:rPr>
              <a:t>be toxic to or cause allergic </a:t>
            </a:r>
            <a:r>
              <a:rPr lang="en-US" dirty="0">
                <a:solidFill>
                  <a:srgbClr val="FF0000"/>
                </a:solidFill>
              </a:rPr>
              <a:t>reactions in </a:t>
            </a:r>
            <a:r>
              <a:rPr lang="en-US" dirty="0" smtClean="0">
                <a:solidFill>
                  <a:srgbClr val="FF0000"/>
                </a:solidFill>
              </a:rPr>
              <a:t>humans</a:t>
            </a:r>
            <a:endParaRPr lang="en-US" dirty="0">
              <a:solidFill>
                <a:srgbClr val="FF0000"/>
              </a:solidFill>
            </a:endParaRPr>
          </a:p>
          <a:p>
            <a:pPr marL="285750" indent="-285750">
              <a:buClr>
                <a:schemeClr val="tx1"/>
              </a:buClr>
              <a:buFont typeface="Arial"/>
              <a:buChar char="•"/>
            </a:pPr>
            <a:r>
              <a:rPr lang="en-US" dirty="0" smtClean="0"/>
              <a:t>Transferred genes could mutate after testing</a:t>
            </a:r>
          </a:p>
          <a:p>
            <a:pPr marL="285750" indent="-285750">
              <a:buClr>
                <a:schemeClr val="tx1"/>
              </a:buClr>
              <a:buFont typeface="Arial"/>
              <a:buChar char="•"/>
            </a:pPr>
            <a:r>
              <a:rPr lang="en-US" dirty="0" smtClean="0">
                <a:solidFill>
                  <a:srgbClr val="FF0000"/>
                </a:solidFill>
              </a:rPr>
              <a:t>Non-target organisms affected </a:t>
            </a:r>
            <a:r>
              <a:rPr lang="en-US" dirty="0" smtClean="0"/>
              <a:t>by toxins</a:t>
            </a:r>
          </a:p>
          <a:p>
            <a:pPr marL="285750" indent="-285750">
              <a:buClr>
                <a:schemeClr val="tx1"/>
              </a:buClr>
              <a:buFont typeface="Arial"/>
              <a:buChar char="•"/>
            </a:pPr>
            <a:r>
              <a:rPr lang="en-US" dirty="0">
                <a:solidFill>
                  <a:srgbClr val="FF0000"/>
                </a:solidFill>
              </a:rPr>
              <a:t>Increases resistance to toxin</a:t>
            </a:r>
            <a:r>
              <a:rPr lang="en-US" dirty="0"/>
              <a:t> evolves in </a:t>
            </a:r>
            <a:r>
              <a:rPr lang="en-US" dirty="0" smtClean="0"/>
              <a:t>pests</a:t>
            </a:r>
          </a:p>
          <a:p>
            <a:pPr marL="285750" indent="-285750">
              <a:buClr>
                <a:schemeClr val="tx1"/>
              </a:buClr>
              <a:buFont typeface="Arial"/>
              <a:buChar char="•"/>
            </a:pPr>
            <a:r>
              <a:rPr lang="en-US" dirty="0">
                <a:solidFill>
                  <a:srgbClr val="FF0000"/>
                </a:solidFill>
              </a:rPr>
              <a:t>Accidental release </a:t>
            </a:r>
            <a:r>
              <a:rPr lang="en-US" dirty="0"/>
              <a:t>may result in competition with native plant </a:t>
            </a:r>
            <a:r>
              <a:rPr lang="en-US" dirty="0" smtClean="0"/>
              <a:t>species</a:t>
            </a:r>
          </a:p>
          <a:p>
            <a:pPr marL="285750" indent="-285750">
              <a:buClr>
                <a:schemeClr val="tx1"/>
              </a:buClr>
              <a:buFont typeface="Arial"/>
              <a:buChar char="•"/>
            </a:pPr>
            <a:r>
              <a:rPr lang="en-US" dirty="0" smtClean="0">
                <a:solidFill>
                  <a:srgbClr val="FF0000"/>
                </a:solidFill>
              </a:rPr>
              <a:t>Super weeds </a:t>
            </a:r>
            <a:r>
              <a:rPr lang="en-US" dirty="0" smtClean="0"/>
              <a:t>- through cross-breeding the introduced gene could be transferred to wild varieties</a:t>
            </a:r>
          </a:p>
          <a:p>
            <a:pPr marL="285750" indent="-285750">
              <a:buClr>
                <a:schemeClr val="tx1"/>
              </a:buClr>
              <a:buFont typeface="Arial"/>
              <a:buChar char="•"/>
            </a:pPr>
            <a:r>
              <a:rPr lang="en-US" dirty="0" smtClean="0">
                <a:solidFill>
                  <a:srgbClr val="FF0000"/>
                </a:solidFill>
              </a:rPr>
              <a:t>Biodiversity reduced </a:t>
            </a:r>
            <a:r>
              <a:rPr lang="en-US" dirty="0" smtClean="0"/>
              <a:t>– both plant populations by direct competition and animal populations directly and indirectly could be affected</a:t>
            </a:r>
          </a:p>
          <a:p>
            <a:pPr marL="285750" indent="-285750">
              <a:buClr>
                <a:schemeClr val="tx1"/>
              </a:buClr>
              <a:buFont typeface="Arial"/>
              <a:buChar char="•"/>
            </a:pPr>
            <a:r>
              <a:rPr lang="en-US" dirty="0" smtClean="0"/>
              <a:t>Patent laws prevent farmers producing locally suitable varieties </a:t>
            </a:r>
            <a:r>
              <a:rPr lang="en-US" i="1" dirty="0" smtClean="0"/>
              <a:t>– this would lead to unregulated field tests, not a desirable situation</a:t>
            </a:r>
          </a:p>
        </p:txBody>
      </p:sp>
      <p:sp>
        <p:nvSpPr>
          <p:cNvPr id="5" name="TextBox 4"/>
          <p:cNvSpPr txBox="1"/>
          <p:nvPr/>
        </p:nvSpPr>
        <p:spPr>
          <a:xfrm>
            <a:off x="4440121" y="1185099"/>
            <a:ext cx="4363869" cy="707886"/>
          </a:xfrm>
          <a:prstGeom prst="rect">
            <a:avLst/>
          </a:prstGeom>
          <a:solidFill>
            <a:srgbClr val="FFFFFF">
              <a:alpha val="48000"/>
            </a:srgbClr>
          </a:solidFill>
        </p:spPr>
        <p:txBody>
          <a:bodyPr wrap="square">
            <a:spAutoFit/>
          </a:bodyPr>
          <a:lstStyle>
            <a:defPPr>
              <a:defRPr lang="en-US"/>
            </a:defPPr>
            <a:lvl1pPr>
              <a:defRPr sz="2000" b="1"/>
            </a:lvl1pPr>
          </a:lstStyle>
          <a:p>
            <a:r>
              <a:rPr lang="en-US" b="0" dirty="0" smtClean="0">
                <a:solidFill>
                  <a:srgbClr val="FF0000"/>
                </a:solidFill>
              </a:rPr>
              <a:t>All risks should be assessed as part of a comprehensive testing </a:t>
            </a:r>
            <a:r>
              <a:rPr lang="en-US" b="0" dirty="0" err="1" smtClean="0">
                <a:solidFill>
                  <a:srgbClr val="FF0000"/>
                </a:solidFill>
              </a:rPr>
              <a:t>programme</a:t>
            </a:r>
            <a:r>
              <a:rPr lang="en-US" b="0" dirty="0" smtClean="0">
                <a:solidFill>
                  <a:srgbClr val="FF0000"/>
                </a:solidFill>
              </a:rPr>
              <a:t>.</a:t>
            </a:r>
            <a:endParaRPr lang="en-US" b="0" dirty="0">
              <a:solidFill>
                <a:srgbClr val="FF0000"/>
              </a:solidFill>
            </a:endParaRPr>
          </a:p>
        </p:txBody>
      </p:sp>
      <p:sp>
        <p:nvSpPr>
          <p:cNvPr id="2" name="Rectangle 1"/>
          <p:cNvSpPr/>
          <p:nvPr/>
        </p:nvSpPr>
        <p:spPr>
          <a:xfrm>
            <a:off x="5788282" y="3524513"/>
            <a:ext cx="3223838" cy="338554"/>
          </a:xfrm>
          <a:prstGeom prst="rect">
            <a:avLst/>
          </a:prstGeom>
          <a:solidFill>
            <a:srgbClr val="FFFFFF">
              <a:alpha val="48000"/>
            </a:srgbClr>
          </a:solidFill>
        </p:spPr>
        <p:txBody>
          <a:bodyPr wrap="square">
            <a:spAutoFit/>
          </a:bodyPr>
          <a:lstStyle/>
          <a:p>
            <a:r>
              <a:rPr lang="en-US" sz="1600" dirty="0" smtClean="0"/>
              <a:t>Unknown, but there is a risk</a:t>
            </a:r>
            <a:endParaRPr lang="en-US" sz="1600" dirty="0"/>
          </a:p>
        </p:txBody>
      </p:sp>
      <p:sp>
        <p:nvSpPr>
          <p:cNvPr id="8" name="Rectangle 7"/>
          <p:cNvSpPr/>
          <p:nvPr/>
        </p:nvSpPr>
        <p:spPr>
          <a:xfrm>
            <a:off x="5788282" y="4091375"/>
            <a:ext cx="3223838" cy="830997"/>
          </a:xfrm>
          <a:prstGeom prst="rect">
            <a:avLst/>
          </a:prstGeom>
          <a:solidFill>
            <a:srgbClr val="FFFFFF">
              <a:alpha val="48000"/>
            </a:srgbClr>
          </a:solidFill>
        </p:spPr>
        <p:txBody>
          <a:bodyPr wrap="square">
            <a:spAutoFit/>
          </a:bodyPr>
          <a:lstStyle/>
          <a:p>
            <a:r>
              <a:rPr lang="en-US" sz="1600" dirty="0" smtClean="0"/>
              <a:t>Risk is known and there is evidence of </a:t>
            </a:r>
            <a:r>
              <a:rPr lang="en-US" sz="1600" dirty="0" err="1" smtClean="0"/>
              <a:t>superweeds</a:t>
            </a:r>
            <a:r>
              <a:rPr lang="en-US" sz="1600" dirty="0" smtClean="0"/>
              <a:t> evolved from other transgenic crops</a:t>
            </a:r>
            <a:endParaRPr lang="en-US" sz="1600" dirty="0"/>
          </a:p>
        </p:txBody>
      </p:sp>
      <p:sp>
        <p:nvSpPr>
          <p:cNvPr id="11" name="Rectangle 10"/>
          <p:cNvSpPr/>
          <p:nvPr/>
        </p:nvSpPr>
        <p:spPr>
          <a:xfrm>
            <a:off x="5770157" y="5104809"/>
            <a:ext cx="3241963" cy="830997"/>
          </a:xfrm>
          <a:prstGeom prst="rect">
            <a:avLst/>
          </a:prstGeom>
          <a:solidFill>
            <a:srgbClr val="FFFFFF">
              <a:alpha val="48000"/>
            </a:srgbClr>
          </a:solidFill>
        </p:spPr>
        <p:txBody>
          <a:bodyPr wrap="square">
            <a:spAutoFit/>
          </a:bodyPr>
          <a:lstStyle/>
          <a:p>
            <a:r>
              <a:rPr lang="en-US" sz="1600" dirty="0" smtClean="0"/>
              <a:t>Ecosystem wide risks are unknown, but specific examples </a:t>
            </a:r>
            <a:r>
              <a:rPr lang="en-US" sz="1600" dirty="0"/>
              <a:t>[see 3.5.S3</a:t>
            </a:r>
            <a:r>
              <a:rPr lang="en-US" sz="1600" dirty="0" smtClean="0"/>
              <a:t>] have been examined.</a:t>
            </a:r>
            <a:endParaRPr lang="en-US" sz="1600" dirty="0"/>
          </a:p>
        </p:txBody>
      </p:sp>
      <p:cxnSp>
        <p:nvCxnSpPr>
          <p:cNvPr id="15" name="Straight Connector 14"/>
          <p:cNvCxnSpPr>
            <a:endCxn id="2" idx="1"/>
          </p:cNvCxnSpPr>
          <p:nvPr/>
        </p:nvCxnSpPr>
        <p:spPr>
          <a:xfrm>
            <a:off x="5050138" y="3693790"/>
            <a:ext cx="738144"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8" idx="1"/>
          </p:cNvCxnSpPr>
          <p:nvPr/>
        </p:nvCxnSpPr>
        <p:spPr>
          <a:xfrm>
            <a:off x="4440121" y="4390320"/>
            <a:ext cx="1348161" cy="11655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11" idx="1"/>
          </p:cNvCxnSpPr>
          <p:nvPr/>
        </p:nvCxnSpPr>
        <p:spPr>
          <a:xfrm>
            <a:off x="4980136" y="4840353"/>
            <a:ext cx="790021" cy="67995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12122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0017" y="11356"/>
            <a:ext cx="10291020" cy="6858000"/>
          </a:xfrm>
          <a:prstGeom prst="rect">
            <a:avLst/>
          </a:prstGeom>
        </p:spPr>
      </p:pic>
      <p:pic>
        <p:nvPicPr>
          <p:cNvPr id="11" name="Picture 10"/>
          <p:cNvPicPr>
            <a:picLocks noChangeAspect="1"/>
          </p:cNvPicPr>
          <p:nvPr/>
        </p:nvPicPr>
        <p:blipFill>
          <a:blip r:embed="rId3"/>
          <a:stretch>
            <a:fillRect/>
          </a:stretch>
        </p:blipFill>
        <p:spPr>
          <a:xfrm>
            <a:off x="8743" y="3243426"/>
            <a:ext cx="1835914" cy="3625930"/>
          </a:xfrm>
          <a:prstGeom prst="rect">
            <a:avLst/>
          </a:prstGeom>
        </p:spPr>
      </p:pic>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.S3 </a:t>
            </a:r>
            <a:r>
              <a:rPr lang="en-US" sz="1600" dirty="0"/>
              <a:t>Analysis of data on risks to monarch butterflies of </a:t>
            </a:r>
            <a:r>
              <a:rPr lang="en-US" sz="1600" dirty="0" err="1"/>
              <a:t>Bt</a:t>
            </a:r>
            <a:r>
              <a:rPr lang="en-US" sz="1600" dirty="0"/>
              <a:t> crops. </a:t>
            </a:r>
          </a:p>
        </p:txBody>
      </p:sp>
      <p:sp>
        <p:nvSpPr>
          <p:cNvPr id="4" name="Rectangle 3"/>
          <p:cNvSpPr/>
          <p:nvPr/>
        </p:nvSpPr>
        <p:spPr>
          <a:xfrm>
            <a:off x="2690072" y="6607987"/>
            <a:ext cx="6453926" cy="276999"/>
          </a:xfrm>
          <a:prstGeom prst="rect">
            <a:avLst/>
          </a:prstGeom>
        </p:spPr>
        <p:txBody>
          <a:bodyPr wrap="square">
            <a:spAutoFit/>
          </a:bodyPr>
          <a:lstStyle/>
          <a:p>
            <a:pPr algn="r"/>
            <a:r>
              <a:rPr lang="en-US" sz="1200" dirty="0">
                <a:hlinkClick r:id="rId4"/>
              </a:rPr>
              <a:t>https://commons.wikimedia.org/wiki/</a:t>
            </a:r>
            <a:r>
              <a:rPr lang="en-US" sz="1200" dirty="0" smtClean="0">
                <a:hlinkClick r:id="rId4"/>
              </a:rPr>
              <a:t>File:Monarch_Butterfly_Showy_Male_3000px.jpg</a:t>
            </a:r>
            <a:endParaRPr lang="en-US" sz="1200" dirty="0"/>
          </a:p>
        </p:txBody>
      </p:sp>
      <p:sp>
        <p:nvSpPr>
          <p:cNvPr id="8" name="Rectangle 7"/>
          <p:cNvSpPr/>
          <p:nvPr/>
        </p:nvSpPr>
        <p:spPr>
          <a:xfrm>
            <a:off x="185942" y="1248721"/>
            <a:ext cx="3754166" cy="1815882"/>
          </a:xfrm>
          <a:prstGeom prst="rect">
            <a:avLst/>
          </a:prstGeom>
          <a:solidFill>
            <a:srgbClr val="FFFFFF">
              <a:alpha val="48000"/>
            </a:srgbClr>
          </a:solidFill>
        </p:spPr>
        <p:txBody>
          <a:bodyPr wrap="square">
            <a:spAutoFit/>
          </a:bodyPr>
          <a:lstStyle/>
          <a:p>
            <a:pPr marL="285750" indent="-285750">
              <a:buFont typeface="Arial"/>
              <a:buChar char="•"/>
            </a:pPr>
            <a:r>
              <a:rPr lang="en-US" sz="1600" dirty="0"/>
              <a:t>The caterpillar stage of the Monarch feeds on milkweed.</a:t>
            </a:r>
          </a:p>
          <a:p>
            <a:pPr marL="285750" indent="-285750">
              <a:buFont typeface="Arial"/>
              <a:buChar char="•"/>
            </a:pPr>
            <a:r>
              <a:rPr lang="en-US" sz="1600" dirty="0"/>
              <a:t>Milkweed commonly grows on the edge of corn fields</a:t>
            </a:r>
          </a:p>
          <a:p>
            <a:pPr marL="285750" indent="-285750">
              <a:buFont typeface="Arial"/>
              <a:buChar char="•"/>
            </a:pPr>
            <a:r>
              <a:rPr lang="en-US" sz="1600" dirty="0"/>
              <a:t>Studies show some mortality in Monarch caterpillars fed milkweed leaves covered with </a:t>
            </a:r>
            <a:r>
              <a:rPr lang="en-US" sz="1600" dirty="0" err="1"/>
              <a:t>Bt</a:t>
            </a:r>
            <a:r>
              <a:rPr lang="en-US" sz="1600" dirty="0"/>
              <a:t> corn pollen</a:t>
            </a:r>
          </a:p>
        </p:txBody>
      </p:sp>
      <p:sp>
        <p:nvSpPr>
          <p:cNvPr id="9" name="Rectangle 8"/>
          <p:cNvSpPr/>
          <p:nvPr/>
        </p:nvSpPr>
        <p:spPr>
          <a:xfrm>
            <a:off x="8743" y="356873"/>
            <a:ext cx="9135257" cy="707886"/>
          </a:xfrm>
          <a:prstGeom prst="rect">
            <a:avLst/>
          </a:prstGeom>
          <a:solidFill>
            <a:srgbClr val="FFFFFF">
              <a:alpha val="48000"/>
            </a:srgbClr>
          </a:solidFill>
        </p:spPr>
        <p:txBody>
          <a:bodyPr wrap="square">
            <a:spAutoFit/>
          </a:bodyPr>
          <a:lstStyle/>
          <a:p>
            <a:r>
              <a:rPr lang="en-US" sz="4000" b="1" dirty="0" err="1"/>
              <a:t>Bt</a:t>
            </a:r>
            <a:r>
              <a:rPr lang="en-US" sz="4000" b="1" dirty="0"/>
              <a:t> </a:t>
            </a:r>
            <a:r>
              <a:rPr lang="en-US" sz="4000" b="1" dirty="0" smtClean="0"/>
              <a:t>Corn</a:t>
            </a:r>
            <a:endParaRPr lang="en-US" sz="4000" b="1" dirty="0"/>
          </a:p>
        </p:txBody>
      </p:sp>
      <p:sp>
        <p:nvSpPr>
          <p:cNvPr id="10" name="Rectangle 9"/>
          <p:cNvSpPr/>
          <p:nvPr/>
        </p:nvSpPr>
        <p:spPr>
          <a:xfrm>
            <a:off x="1779630" y="541330"/>
            <a:ext cx="7214366" cy="461665"/>
          </a:xfrm>
          <a:prstGeom prst="rect">
            <a:avLst/>
          </a:prstGeom>
          <a:noFill/>
        </p:spPr>
        <p:txBody>
          <a:bodyPr wrap="square">
            <a:spAutoFit/>
          </a:bodyPr>
          <a:lstStyle/>
          <a:p>
            <a:r>
              <a:rPr lang="en-US" sz="2400" i="1" dirty="0" smtClean="0"/>
              <a:t>Risks to monarch butterflies</a:t>
            </a:r>
            <a:endParaRPr lang="en-US" sz="2400" i="1" dirty="0"/>
          </a:p>
        </p:txBody>
      </p:sp>
      <p:sp>
        <p:nvSpPr>
          <p:cNvPr id="12" name="Rectangle 11"/>
          <p:cNvSpPr/>
          <p:nvPr/>
        </p:nvSpPr>
        <p:spPr>
          <a:xfrm>
            <a:off x="0" y="6407691"/>
            <a:ext cx="3040083" cy="461665"/>
          </a:xfrm>
          <a:prstGeom prst="rect">
            <a:avLst/>
          </a:prstGeom>
        </p:spPr>
        <p:txBody>
          <a:bodyPr wrap="square">
            <a:spAutoFit/>
          </a:bodyPr>
          <a:lstStyle/>
          <a:p>
            <a:r>
              <a:rPr lang="en-US" sz="1200" dirty="0">
                <a:hlinkClick r:id="rId5"/>
              </a:rPr>
              <a:t>http://www.news.cornell.edu/sites/chronicle.cornell/files/Losey1.72.</a:t>
            </a:r>
            <a:r>
              <a:rPr lang="en-US" sz="1200" dirty="0" smtClean="0">
                <a:hlinkClick r:id="rId5"/>
              </a:rPr>
              <a:t>JPG</a:t>
            </a:r>
            <a:endParaRPr lang="en-US" sz="1200" dirty="0"/>
          </a:p>
        </p:txBody>
      </p:sp>
      <p:pic>
        <p:nvPicPr>
          <p:cNvPr id="13" name="Picture 12"/>
          <p:cNvPicPr>
            <a:picLocks noChangeAspect="1"/>
          </p:cNvPicPr>
          <p:nvPr/>
        </p:nvPicPr>
        <p:blipFill>
          <a:blip r:embed="rId6"/>
          <a:stretch>
            <a:fillRect/>
          </a:stretch>
        </p:blipFill>
        <p:spPr>
          <a:xfrm>
            <a:off x="4217257" y="1226268"/>
            <a:ext cx="4692985" cy="3676669"/>
          </a:xfrm>
          <a:prstGeom prst="rect">
            <a:avLst/>
          </a:prstGeom>
        </p:spPr>
      </p:pic>
      <p:sp>
        <p:nvSpPr>
          <p:cNvPr id="14" name="Rectangle 13"/>
          <p:cNvSpPr/>
          <p:nvPr/>
        </p:nvSpPr>
        <p:spPr>
          <a:xfrm>
            <a:off x="4217257" y="4882935"/>
            <a:ext cx="4706738" cy="1569660"/>
          </a:xfrm>
          <a:prstGeom prst="rect">
            <a:avLst/>
          </a:prstGeom>
          <a:solidFill>
            <a:srgbClr val="FFFFFF"/>
          </a:solidFill>
        </p:spPr>
        <p:txBody>
          <a:bodyPr wrap="square">
            <a:spAutoFit/>
          </a:bodyPr>
          <a:lstStyle/>
          <a:p>
            <a:r>
              <a:rPr lang="en-US" sz="1200" dirty="0" smtClean="0"/>
              <a:t>The </a:t>
            </a:r>
            <a:r>
              <a:rPr lang="en-US" sz="1200" dirty="0"/>
              <a:t>survival of second to third-instar monarch larvae was tested. Three milkweed leaf treatments were conducted: leaves with no pollen (lavender), leaves treated with untransformed corn pollen (blue), and leaves dusted with pollen from </a:t>
            </a:r>
            <a:r>
              <a:rPr lang="en-US" sz="1200" dirty="0" err="1"/>
              <a:t>Bt</a:t>
            </a:r>
            <a:r>
              <a:rPr lang="en-US" sz="1200" dirty="0"/>
              <a:t> corn (black). The mean survival rate is based on the proportion of larvae surviving in five replicates of each treatment (from </a:t>
            </a:r>
            <a:r>
              <a:rPr lang="en-US" sz="1200" dirty="0" err="1"/>
              <a:t>Losey</a:t>
            </a:r>
            <a:r>
              <a:rPr lang="en-US" sz="1200" dirty="0"/>
              <a:t>, H. E., L. S. </a:t>
            </a:r>
            <a:r>
              <a:rPr lang="en-US" sz="1200" dirty="0" err="1"/>
              <a:t>Rayor</a:t>
            </a:r>
            <a:r>
              <a:rPr lang="en-US" sz="1200" dirty="0"/>
              <a:t>, and M. E. Carter. 1999. Transgenic pollen harms monarch larvae. Nature 399: 214, © 1999 Nature Publishing Group </a:t>
            </a:r>
            <a:r>
              <a:rPr lang="en-US" sz="1200" dirty="0" err="1"/>
              <a:t>www.nature.com</a:t>
            </a:r>
            <a:r>
              <a:rPr lang="en-US" sz="1200" dirty="0"/>
              <a:t>)</a:t>
            </a:r>
          </a:p>
        </p:txBody>
      </p:sp>
      <p:sp>
        <p:nvSpPr>
          <p:cNvPr id="15" name="TextBox 14"/>
          <p:cNvSpPr txBox="1"/>
          <p:nvPr/>
        </p:nvSpPr>
        <p:spPr>
          <a:xfrm rot="21351646">
            <a:off x="6680170" y="910096"/>
            <a:ext cx="1826141" cy="369332"/>
          </a:xfrm>
          <a:prstGeom prst="rect">
            <a:avLst/>
          </a:prstGeom>
          <a:solidFill>
            <a:srgbClr val="FFFFFF"/>
          </a:solidFill>
          <a:ln>
            <a:solidFill>
              <a:schemeClr val="tx1"/>
            </a:solidFill>
          </a:ln>
        </p:spPr>
        <p:txBody>
          <a:bodyPr wrap="none" rtlCol="0">
            <a:spAutoFit/>
          </a:bodyPr>
          <a:lstStyle/>
          <a:p>
            <a:r>
              <a:rPr lang="en-US" b="1" dirty="0" smtClean="0"/>
              <a:t>Laboratory study</a:t>
            </a:r>
            <a:endParaRPr lang="en-US" b="1" dirty="0"/>
          </a:p>
        </p:txBody>
      </p:sp>
      <p:sp>
        <p:nvSpPr>
          <p:cNvPr id="16" name="Rectangle 15"/>
          <p:cNvSpPr/>
          <p:nvPr/>
        </p:nvSpPr>
        <p:spPr>
          <a:xfrm>
            <a:off x="3859791" y="6407691"/>
            <a:ext cx="5284207" cy="276999"/>
          </a:xfrm>
          <a:prstGeom prst="rect">
            <a:avLst/>
          </a:prstGeom>
        </p:spPr>
        <p:txBody>
          <a:bodyPr wrap="square">
            <a:spAutoFit/>
          </a:bodyPr>
          <a:lstStyle/>
          <a:p>
            <a:pPr algn="r"/>
            <a:r>
              <a:rPr lang="en-US" sz="1200" dirty="0">
                <a:hlinkClick r:id="rId7"/>
              </a:rPr>
              <a:t>http://www.esa.org/tiee/vol/v2/issues/figure_sets/biotech/figure2.</a:t>
            </a:r>
            <a:r>
              <a:rPr lang="en-US" sz="1200" dirty="0" smtClean="0">
                <a:hlinkClick r:id="rId7"/>
              </a:rPr>
              <a:t>html</a:t>
            </a:r>
            <a:endParaRPr lang="en-US" sz="1200" dirty="0"/>
          </a:p>
        </p:txBody>
      </p:sp>
      <p:sp>
        <p:nvSpPr>
          <p:cNvPr id="17" name="TextBox 16"/>
          <p:cNvSpPr txBox="1"/>
          <p:nvPr/>
        </p:nvSpPr>
        <p:spPr>
          <a:xfrm>
            <a:off x="2067516" y="5186914"/>
            <a:ext cx="1945134" cy="1015663"/>
          </a:xfrm>
          <a:prstGeom prst="rect">
            <a:avLst/>
          </a:prstGeom>
          <a:solidFill>
            <a:srgbClr val="FFFFFF"/>
          </a:solidFill>
        </p:spPr>
        <p:txBody>
          <a:bodyPr wrap="square">
            <a:spAutoFit/>
          </a:bodyPr>
          <a:lstStyle>
            <a:defPPr>
              <a:defRPr lang="en-US"/>
            </a:defPPr>
            <a:lvl1pPr marL="285750" indent="-285750">
              <a:buFont typeface="Arial"/>
              <a:buChar char="•"/>
              <a:defRPr sz="1600"/>
            </a:lvl1pPr>
          </a:lstStyle>
          <a:p>
            <a:pPr marL="0" indent="0">
              <a:buNone/>
            </a:pPr>
            <a:r>
              <a:rPr lang="en-US" sz="1200" i="1" dirty="0" err="1" smtClean="0"/>
              <a:t>n.b.</a:t>
            </a:r>
            <a:r>
              <a:rPr lang="en-US" sz="1200" i="1" dirty="0" smtClean="0"/>
              <a:t> </a:t>
            </a:r>
            <a:r>
              <a:rPr lang="en-US" sz="1200" i="1" dirty="0"/>
              <a:t>t</a:t>
            </a:r>
            <a:r>
              <a:rPr lang="en-US" sz="1200" i="1" dirty="0" smtClean="0"/>
              <a:t>he </a:t>
            </a:r>
            <a:r>
              <a:rPr lang="en-US" sz="1200" i="1" dirty="0"/>
              <a:t>error </a:t>
            </a:r>
            <a:r>
              <a:rPr lang="en-US" sz="1200" i="1" dirty="0" smtClean="0"/>
              <a:t>bars represent </a:t>
            </a:r>
            <a:r>
              <a:rPr lang="en-US" sz="1200" i="1" dirty="0"/>
              <a:t>the standard error from the mean, i.e</a:t>
            </a:r>
            <a:r>
              <a:rPr lang="en-US" sz="1200" i="1" dirty="0" smtClean="0"/>
              <a:t>. the </a:t>
            </a:r>
            <a:r>
              <a:rPr lang="en-US" sz="1200" i="1" dirty="0"/>
              <a:t>range within which the true mean is likely to be </a:t>
            </a:r>
            <a:r>
              <a:rPr lang="en-US" sz="1200" i="1" dirty="0" smtClean="0"/>
              <a:t>found.</a:t>
            </a:r>
            <a:endParaRPr lang="en-US" sz="1200" i="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10781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0017" y="11356"/>
            <a:ext cx="10291020" cy="6858000"/>
          </a:xfrm>
          <a:prstGeom prst="rect">
            <a:avLst/>
          </a:prstGeom>
        </p:spPr>
      </p:pic>
      <p:pic>
        <p:nvPicPr>
          <p:cNvPr id="11" name="Picture 10"/>
          <p:cNvPicPr>
            <a:picLocks noChangeAspect="1"/>
          </p:cNvPicPr>
          <p:nvPr/>
        </p:nvPicPr>
        <p:blipFill>
          <a:blip r:embed="rId3"/>
          <a:stretch>
            <a:fillRect/>
          </a:stretch>
        </p:blipFill>
        <p:spPr>
          <a:xfrm>
            <a:off x="8743" y="3243426"/>
            <a:ext cx="1835914" cy="3625930"/>
          </a:xfrm>
          <a:prstGeom prst="rect">
            <a:avLst/>
          </a:prstGeom>
        </p:spPr>
      </p:pic>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.S3 </a:t>
            </a:r>
            <a:r>
              <a:rPr lang="en-US" sz="1600" dirty="0"/>
              <a:t>Analysis of data on risks to monarch butterflies of </a:t>
            </a:r>
            <a:r>
              <a:rPr lang="en-US" sz="1600" dirty="0" err="1"/>
              <a:t>Bt</a:t>
            </a:r>
            <a:r>
              <a:rPr lang="en-US" sz="1600" dirty="0"/>
              <a:t> crops. </a:t>
            </a:r>
          </a:p>
        </p:txBody>
      </p:sp>
      <p:sp>
        <p:nvSpPr>
          <p:cNvPr id="8" name="Rectangle 7"/>
          <p:cNvSpPr/>
          <p:nvPr/>
        </p:nvSpPr>
        <p:spPr>
          <a:xfrm>
            <a:off x="185942" y="1248721"/>
            <a:ext cx="3754166" cy="1815882"/>
          </a:xfrm>
          <a:prstGeom prst="rect">
            <a:avLst/>
          </a:prstGeom>
          <a:solidFill>
            <a:srgbClr val="FFFFFF">
              <a:alpha val="48000"/>
            </a:srgbClr>
          </a:solidFill>
        </p:spPr>
        <p:txBody>
          <a:bodyPr wrap="square">
            <a:spAutoFit/>
          </a:bodyPr>
          <a:lstStyle/>
          <a:p>
            <a:pPr marL="285750" indent="-285750">
              <a:buFont typeface="Arial"/>
              <a:buChar char="•"/>
            </a:pPr>
            <a:r>
              <a:rPr lang="en-US" sz="1600" dirty="0"/>
              <a:t>The caterpillar stage of the Monarch feeds on milkweed.</a:t>
            </a:r>
          </a:p>
          <a:p>
            <a:pPr marL="285750" indent="-285750">
              <a:buFont typeface="Arial"/>
              <a:buChar char="•"/>
            </a:pPr>
            <a:r>
              <a:rPr lang="en-US" sz="1600" dirty="0"/>
              <a:t>Milkweed commonly grows on the edge of corn fields</a:t>
            </a:r>
          </a:p>
          <a:p>
            <a:pPr marL="285750" indent="-285750">
              <a:buFont typeface="Arial"/>
              <a:buChar char="•"/>
            </a:pPr>
            <a:r>
              <a:rPr lang="en-US" sz="1600" dirty="0"/>
              <a:t>Studies show some mortality in Monarch caterpillars fed milkweed leaves covered with </a:t>
            </a:r>
            <a:r>
              <a:rPr lang="en-US" sz="1600" dirty="0" err="1"/>
              <a:t>Bt</a:t>
            </a:r>
            <a:r>
              <a:rPr lang="en-US" sz="1600" dirty="0"/>
              <a:t> corn pollen</a:t>
            </a:r>
          </a:p>
        </p:txBody>
      </p:sp>
      <p:sp>
        <p:nvSpPr>
          <p:cNvPr id="9" name="Rectangle 8"/>
          <p:cNvSpPr/>
          <p:nvPr/>
        </p:nvSpPr>
        <p:spPr>
          <a:xfrm>
            <a:off x="8743" y="356873"/>
            <a:ext cx="9135257" cy="707886"/>
          </a:xfrm>
          <a:prstGeom prst="rect">
            <a:avLst/>
          </a:prstGeom>
          <a:solidFill>
            <a:srgbClr val="FFFFFF">
              <a:alpha val="48000"/>
            </a:srgbClr>
          </a:solidFill>
        </p:spPr>
        <p:txBody>
          <a:bodyPr wrap="square">
            <a:spAutoFit/>
          </a:bodyPr>
          <a:lstStyle/>
          <a:p>
            <a:r>
              <a:rPr lang="en-US" sz="4000" b="1" dirty="0" err="1"/>
              <a:t>Bt</a:t>
            </a:r>
            <a:r>
              <a:rPr lang="en-US" sz="4000" b="1" dirty="0"/>
              <a:t> </a:t>
            </a:r>
            <a:r>
              <a:rPr lang="en-US" sz="4000" b="1" dirty="0" smtClean="0"/>
              <a:t>Corn</a:t>
            </a:r>
            <a:endParaRPr lang="en-US" sz="4000" b="1" dirty="0"/>
          </a:p>
        </p:txBody>
      </p:sp>
      <p:sp>
        <p:nvSpPr>
          <p:cNvPr id="10" name="Rectangle 9"/>
          <p:cNvSpPr/>
          <p:nvPr/>
        </p:nvSpPr>
        <p:spPr>
          <a:xfrm>
            <a:off x="1779630" y="541330"/>
            <a:ext cx="7214366" cy="461665"/>
          </a:xfrm>
          <a:prstGeom prst="rect">
            <a:avLst/>
          </a:prstGeom>
          <a:noFill/>
        </p:spPr>
        <p:txBody>
          <a:bodyPr wrap="square">
            <a:spAutoFit/>
          </a:bodyPr>
          <a:lstStyle/>
          <a:p>
            <a:r>
              <a:rPr lang="en-US" sz="2400" i="1" dirty="0" smtClean="0"/>
              <a:t>Risks to monarch butterflies</a:t>
            </a:r>
            <a:endParaRPr lang="en-US" sz="2400" i="1" dirty="0"/>
          </a:p>
        </p:txBody>
      </p:sp>
      <p:pic>
        <p:nvPicPr>
          <p:cNvPr id="2" name="Picture 1"/>
          <p:cNvPicPr>
            <a:picLocks noChangeAspect="1"/>
          </p:cNvPicPr>
          <p:nvPr/>
        </p:nvPicPr>
        <p:blipFill>
          <a:blip r:embed="rId4"/>
          <a:stretch>
            <a:fillRect/>
          </a:stretch>
        </p:blipFill>
        <p:spPr>
          <a:xfrm>
            <a:off x="4931027" y="1107952"/>
            <a:ext cx="4062969" cy="5259034"/>
          </a:xfrm>
          <a:prstGeom prst="rect">
            <a:avLst/>
          </a:prstGeom>
        </p:spPr>
      </p:pic>
      <p:sp>
        <p:nvSpPr>
          <p:cNvPr id="15" name="TextBox 14"/>
          <p:cNvSpPr txBox="1"/>
          <p:nvPr/>
        </p:nvSpPr>
        <p:spPr>
          <a:xfrm rot="21351646">
            <a:off x="7432708" y="2013098"/>
            <a:ext cx="1381095" cy="369332"/>
          </a:xfrm>
          <a:prstGeom prst="rect">
            <a:avLst/>
          </a:prstGeom>
          <a:solidFill>
            <a:srgbClr val="FFFFFF"/>
          </a:solidFill>
          <a:ln>
            <a:solidFill>
              <a:schemeClr val="tx1"/>
            </a:solidFill>
          </a:ln>
        </p:spPr>
        <p:txBody>
          <a:bodyPr wrap="none" rtlCol="0">
            <a:spAutoFit/>
          </a:bodyPr>
          <a:lstStyle/>
          <a:p>
            <a:r>
              <a:rPr lang="en-US" b="1" dirty="0" smtClean="0"/>
              <a:t>Field studies</a:t>
            </a:r>
            <a:endParaRPr lang="en-US" b="1" dirty="0"/>
          </a:p>
        </p:txBody>
      </p:sp>
      <p:sp>
        <p:nvSpPr>
          <p:cNvPr id="14" name="Rectangle 13"/>
          <p:cNvSpPr/>
          <p:nvPr/>
        </p:nvSpPr>
        <p:spPr>
          <a:xfrm>
            <a:off x="2773001" y="3504664"/>
            <a:ext cx="2168026" cy="2862322"/>
          </a:xfrm>
          <a:prstGeom prst="rect">
            <a:avLst/>
          </a:prstGeom>
          <a:solidFill>
            <a:srgbClr val="FFFFFF"/>
          </a:solidFill>
        </p:spPr>
        <p:txBody>
          <a:bodyPr wrap="square">
            <a:spAutoFit/>
          </a:bodyPr>
          <a:lstStyle/>
          <a:p>
            <a:r>
              <a:rPr lang="en-US" sz="1200" dirty="0"/>
              <a:t>Survival </a:t>
            </a:r>
            <a:r>
              <a:rPr lang="en-US" sz="1200" dirty="0" smtClean="0"/>
              <a:t>curves </a:t>
            </a:r>
            <a:r>
              <a:rPr lang="en-US" sz="1200" dirty="0"/>
              <a:t>for monarch larvae placed in and near </a:t>
            </a:r>
            <a:r>
              <a:rPr lang="en-US" sz="1200" dirty="0" err="1"/>
              <a:t>Bt</a:t>
            </a:r>
            <a:r>
              <a:rPr lang="en-US" sz="1200" dirty="0"/>
              <a:t> and non-</a:t>
            </a:r>
            <a:r>
              <a:rPr lang="en-US" sz="1200" dirty="0" err="1"/>
              <a:t>Bt</a:t>
            </a:r>
            <a:r>
              <a:rPr lang="en-US" sz="1200" dirty="0"/>
              <a:t> corn fields. Survival curve (a) is based on data from Iowa and survival curve (b) is based on data from New York (from Stanley-Horn, D. E. et al. 2001. Assessing the impact of Cry1Ab-expressing corn pollen on monarch butterfly larvae in field studies. </a:t>
            </a:r>
            <a:r>
              <a:rPr lang="en-US" sz="1200" i="1" dirty="0"/>
              <a:t>Proceedings of the National Academy of Sciences</a:t>
            </a:r>
            <a:r>
              <a:rPr lang="en-US" sz="1200" dirty="0"/>
              <a:t> 98: 11931-11936, © 2001 National Academy of Sciences, U.S.A.)</a:t>
            </a:r>
            <a:r>
              <a:rPr lang="en-US" sz="1200" dirty="0" smtClean="0"/>
              <a:t>.</a:t>
            </a:r>
            <a:endParaRPr lang="en-US" sz="1200" dirty="0"/>
          </a:p>
        </p:txBody>
      </p:sp>
      <p:sp>
        <p:nvSpPr>
          <p:cNvPr id="16" name="Rectangle 15"/>
          <p:cNvSpPr/>
          <p:nvPr/>
        </p:nvSpPr>
        <p:spPr>
          <a:xfrm>
            <a:off x="2690072" y="6607987"/>
            <a:ext cx="6453926" cy="276999"/>
          </a:xfrm>
          <a:prstGeom prst="rect">
            <a:avLst/>
          </a:prstGeom>
        </p:spPr>
        <p:txBody>
          <a:bodyPr wrap="square">
            <a:spAutoFit/>
          </a:bodyPr>
          <a:lstStyle/>
          <a:p>
            <a:pPr algn="r"/>
            <a:r>
              <a:rPr lang="en-US" sz="1200" dirty="0">
                <a:hlinkClick r:id="rId5"/>
              </a:rPr>
              <a:t>https://commons.wikimedia.org/wiki/</a:t>
            </a:r>
            <a:r>
              <a:rPr lang="en-US" sz="1200" dirty="0" smtClean="0">
                <a:hlinkClick r:id="rId5"/>
              </a:rPr>
              <a:t>File:Monarch_Butterfly_Showy_Male_3000px.jpg</a:t>
            </a:r>
            <a:endParaRPr lang="en-US" sz="1200" dirty="0"/>
          </a:p>
        </p:txBody>
      </p:sp>
      <p:sp>
        <p:nvSpPr>
          <p:cNvPr id="17" name="Rectangle 16"/>
          <p:cNvSpPr/>
          <p:nvPr/>
        </p:nvSpPr>
        <p:spPr>
          <a:xfrm>
            <a:off x="0" y="6407691"/>
            <a:ext cx="3040083" cy="461665"/>
          </a:xfrm>
          <a:prstGeom prst="rect">
            <a:avLst/>
          </a:prstGeom>
        </p:spPr>
        <p:txBody>
          <a:bodyPr wrap="square">
            <a:spAutoFit/>
          </a:bodyPr>
          <a:lstStyle/>
          <a:p>
            <a:r>
              <a:rPr lang="en-US" sz="1200" dirty="0">
                <a:hlinkClick r:id="rId6"/>
              </a:rPr>
              <a:t>http://www.news.cornell.edu/sites/chronicle.cornell/files/Losey1.72.</a:t>
            </a:r>
            <a:r>
              <a:rPr lang="en-US" sz="1200" dirty="0" smtClean="0">
                <a:hlinkClick r:id="rId6"/>
              </a:rPr>
              <a:t>JPG</a:t>
            </a:r>
            <a:endParaRPr lang="en-US" sz="1200" dirty="0"/>
          </a:p>
        </p:txBody>
      </p:sp>
      <p:sp>
        <p:nvSpPr>
          <p:cNvPr id="18" name="Rectangle 17"/>
          <p:cNvSpPr/>
          <p:nvPr/>
        </p:nvSpPr>
        <p:spPr>
          <a:xfrm>
            <a:off x="3859791" y="6407691"/>
            <a:ext cx="5284207" cy="276999"/>
          </a:xfrm>
          <a:prstGeom prst="rect">
            <a:avLst/>
          </a:prstGeom>
        </p:spPr>
        <p:txBody>
          <a:bodyPr wrap="square">
            <a:spAutoFit/>
          </a:bodyPr>
          <a:lstStyle/>
          <a:p>
            <a:pPr algn="r"/>
            <a:r>
              <a:rPr lang="en-US" sz="1200" dirty="0">
                <a:hlinkClick r:id="rId7"/>
              </a:rPr>
              <a:t>http://www.esa.org/tiee/vol/v2/issues/figure_sets/biotech/figure2.</a:t>
            </a:r>
            <a:r>
              <a:rPr lang="en-US" sz="1200" dirty="0" smtClean="0">
                <a:hlinkClick r:id="rId7"/>
              </a:rPr>
              <a:t>html</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523214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0017" y="11356"/>
            <a:ext cx="10291020" cy="6858000"/>
          </a:xfrm>
          <a:prstGeom prst="rect">
            <a:avLst/>
          </a:prstGeom>
        </p:spPr>
      </p:pic>
      <p:pic>
        <p:nvPicPr>
          <p:cNvPr id="11" name="Picture 10"/>
          <p:cNvPicPr>
            <a:picLocks noChangeAspect="1"/>
          </p:cNvPicPr>
          <p:nvPr/>
        </p:nvPicPr>
        <p:blipFill>
          <a:blip r:embed="rId3"/>
          <a:stretch>
            <a:fillRect/>
          </a:stretch>
        </p:blipFill>
        <p:spPr>
          <a:xfrm>
            <a:off x="8743" y="3243426"/>
            <a:ext cx="1835914" cy="3625930"/>
          </a:xfrm>
          <a:prstGeom prst="rect">
            <a:avLst/>
          </a:prstGeom>
        </p:spPr>
      </p:pic>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.S3 </a:t>
            </a:r>
            <a:r>
              <a:rPr lang="en-US" sz="1600" dirty="0"/>
              <a:t>Analysis of data on risks to monarch butterflies of </a:t>
            </a:r>
            <a:r>
              <a:rPr lang="en-US" sz="1600" dirty="0" err="1"/>
              <a:t>Bt</a:t>
            </a:r>
            <a:r>
              <a:rPr lang="en-US" sz="1600" dirty="0"/>
              <a:t> crops. </a:t>
            </a:r>
          </a:p>
        </p:txBody>
      </p:sp>
      <p:sp>
        <p:nvSpPr>
          <p:cNvPr id="8" name="Rectangle 7"/>
          <p:cNvSpPr/>
          <p:nvPr/>
        </p:nvSpPr>
        <p:spPr>
          <a:xfrm>
            <a:off x="185942" y="1248721"/>
            <a:ext cx="3754166" cy="1815882"/>
          </a:xfrm>
          <a:prstGeom prst="rect">
            <a:avLst/>
          </a:prstGeom>
          <a:solidFill>
            <a:srgbClr val="FFFFFF">
              <a:alpha val="48000"/>
            </a:srgbClr>
          </a:solidFill>
        </p:spPr>
        <p:txBody>
          <a:bodyPr wrap="square">
            <a:spAutoFit/>
          </a:bodyPr>
          <a:lstStyle/>
          <a:p>
            <a:pPr marL="285750" indent="-285750">
              <a:buFont typeface="Arial"/>
              <a:buChar char="•"/>
            </a:pPr>
            <a:r>
              <a:rPr lang="en-US" sz="1600" dirty="0"/>
              <a:t>The caterpillar stage of the Monarch feeds on milkweed.</a:t>
            </a:r>
          </a:p>
          <a:p>
            <a:pPr marL="285750" indent="-285750">
              <a:buFont typeface="Arial"/>
              <a:buChar char="•"/>
            </a:pPr>
            <a:r>
              <a:rPr lang="en-US" sz="1600" dirty="0"/>
              <a:t>Milkweed commonly grows on the edge of corn fields</a:t>
            </a:r>
          </a:p>
          <a:p>
            <a:pPr marL="285750" indent="-285750">
              <a:buFont typeface="Arial"/>
              <a:buChar char="•"/>
            </a:pPr>
            <a:r>
              <a:rPr lang="en-US" sz="1600" dirty="0"/>
              <a:t>Studies show some mortality in Monarch caterpillars fed milkweed leaves covered with </a:t>
            </a:r>
            <a:r>
              <a:rPr lang="en-US" sz="1600" dirty="0" err="1"/>
              <a:t>Bt</a:t>
            </a:r>
            <a:r>
              <a:rPr lang="en-US" sz="1600" dirty="0"/>
              <a:t> corn pollen</a:t>
            </a:r>
          </a:p>
        </p:txBody>
      </p:sp>
      <p:sp>
        <p:nvSpPr>
          <p:cNvPr id="9" name="Rectangle 8"/>
          <p:cNvSpPr/>
          <p:nvPr/>
        </p:nvSpPr>
        <p:spPr>
          <a:xfrm>
            <a:off x="8743" y="356873"/>
            <a:ext cx="9135257" cy="707886"/>
          </a:xfrm>
          <a:prstGeom prst="rect">
            <a:avLst/>
          </a:prstGeom>
          <a:solidFill>
            <a:srgbClr val="FFFFFF">
              <a:alpha val="48000"/>
            </a:srgbClr>
          </a:solidFill>
        </p:spPr>
        <p:txBody>
          <a:bodyPr wrap="square">
            <a:spAutoFit/>
          </a:bodyPr>
          <a:lstStyle/>
          <a:p>
            <a:r>
              <a:rPr lang="en-US" sz="4000" b="1" dirty="0" err="1"/>
              <a:t>Bt</a:t>
            </a:r>
            <a:r>
              <a:rPr lang="en-US" sz="4000" b="1" dirty="0"/>
              <a:t> </a:t>
            </a:r>
            <a:r>
              <a:rPr lang="en-US" sz="4000" b="1" dirty="0" smtClean="0"/>
              <a:t>Corn</a:t>
            </a:r>
            <a:endParaRPr lang="en-US" sz="4000" b="1" dirty="0"/>
          </a:p>
        </p:txBody>
      </p:sp>
      <p:sp>
        <p:nvSpPr>
          <p:cNvPr id="10" name="Rectangle 9"/>
          <p:cNvSpPr/>
          <p:nvPr/>
        </p:nvSpPr>
        <p:spPr>
          <a:xfrm>
            <a:off x="1779630" y="541330"/>
            <a:ext cx="7214366" cy="461665"/>
          </a:xfrm>
          <a:prstGeom prst="rect">
            <a:avLst/>
          </a:prstGeom>
          <a:noFill/>
        </p:spPr>
        <p:txBody>
          <a:bodyPr wrap="square">
            <a:spAutoFit/>
          </a:bodyPr>
          <a:lstStyle/>
          <a:p>
            <a:r>
              <a:rPr lang="en-US" sz="2400" i="1" dirty="0" smtClean="0"/>
              <a:t>Risks to monarch butterflies</a:t>
            </a:r>
            <a:endParaRPr lang="en-US" sz="2400" i="1" dirty="0"/>
          </a:p>
        </p:txBody>
      </p:sp>
      <p:sp>
        <p:nvSpPr>
          <p:cNvPr id="5" name="TextBox 4"/>
          <p:cNvSpPr txBox="1"/>
          <p:nvPr/>
        </p:nvSpPr>
        <p:spPr>
          <a:xfrm>
            <a:off x="2780076" y="4620337"/>
            <a:ext cx="6213919" cy="1569660"/>
          </a:xfrm>
          <a:prstGeom prst="rect">
            <a:avLst/>
          </a:prstGeom>
          <a:solidFill>
            <a:srgbClr val="FFFFFF">
              <a:alpha val="48000"/>
            </a:srgbClr>
          </a:solidFill>
        </p:spPr>
        <p:txBody>
          <a:bodyPr wrap="square">
            <a:spAutoFit/>
          </a:bodyPr>
          <a:lstStyle>
            <a:defPPr>
              <a:defRPr lang="en-US"/>
            </a:defPPr>
            <a:lvl1pPr marL="285750" indent="-285750">
              <a:buFont typeface="Arial"/>
              <a:buChar char="•"/>
              <a:defRPr sz="1600"/>
            </a:lvl1pPr>
          </a:lstStyle>
          <a:p>
            <a:pPr marL="0" indent="0">
              <a:buNone/>
            </a:pPr>
            <a:r>
              <a:rPr lang="en-US" dirty="0" smtClean="0"/>
              <a:t>Additional findings and questions:</a:t>
            </a:r>
          </a:p>
          <a:p>
            <a:r>
              <a:rPr lang="en-US" dirty="0" smtClean="0"/>
              <a:t>Sub-lethal affects of </a:t>
            </a:r>
            <a:r>
              <a:rPr lang="en-US" dirty="0" err="1" smtClean="0"/>
              <a:t>Bt</a:t>
            </a:r>
            <a:r>
              <a:rPr lang="en-US" dirty="0" smtClean="0"/>
              <a:t> toxins are not well known.</a:t>
            </a:r>
          </a:p>
          <a:p>
            <a:r>
              <a:rPr lang="en-US" dirty="0" smtClean="0"/>
              <a:t>Data does show reduced feeding levels on milkweed covered in </a:t>
            </a:r>
            <a:r>
              <a:rPr lang="en-US" dirty="0" err="1" smtClean="0"/>
              <a:t>Bt</a:t>
            </a:r>
            <a:r>
              <a:rPr lang="en-US" dirty="0" smtClean="0"/>
              <a:t> corn pollen.</a:t>
            </a:r>
          </a:p>
          <a:p>
            <a:r>
              <a:rPr lang="en-US" dirty="0" smtClean="0"/>
              <a:t>The use of most toxic variety of </a:t>
            </a:r>
            <a:r>
              <a:rPr lang="en-US" dirty="0" err="1" smtClean="0"/>
              <a:t>Bt</a:t>
            </a:r>
            <a:r>
              <a:rPr lang="en-US" dirty="0" smtClean="0"/>
              <a:t> corn has been discontinued and more modern varieties show little measurable effect.</a:t>
            </a:r>
            <a:endParaRPr lang="en-US" dirty="0"/>
          </a:p>
        </p:txBody>
      </p:sp>
      <p:sp>
        <p:nvSpPr>
          <p:cNvPr id="16" name="TextBox 15"/>
          <p:cNvSpPr txBox="1"/>
          <p:nvPr/>
        </p:nvSpPr>
        <p:spPr>
          <a:xfrm>
            <a:off x="4150112" y="1261111"/>
            <a:ext cx="4843883" cy="3046988"/>
          </a:xfrm>
          <a:prstGeom prst="rect">
            <a:avLst/>
          </a:prstGeom>
          <a:solidFill>
            <a:srgbClr val="FFFFFF">
              <a:alpha val="48000"/>
            </a:srgbClr>
          </a:solidFill>
        </p:spPr>
        <p:txBody>
          <a:bodyPr wrap="square">
            <a:spAutoFit/>
          </a:bodyPr>
          <a:lstStyle>
            <a:defPPr>
              <a:defRPr lang="en-US"/>
            </a:defPPr>
            <a:lvl1pPr marL="285750" indent="-285750">
              <a:buFont typeface="Arial"/>
              <a:buChar char="•"/>
              <a:defRPr sz="1600"/>
            </a:lvl1pPr>
          </a:lstStyle>
          <a:p>
            <a:pPr marL="0" indent="0">
              <a:buNone/>
            </a:pPr>
            <a:r>
              <a:rPr lang="en-US" dirty="0" err="1" smtClean="0"/>
              <a:t>Analyse</a:t>
            </a:r>
            <a:r>
              <a:rPr lang="en-US" dirty="0" smtClean="0"/>
              <a:t> the data:</a:t>
            </a:r>
          </a:p>
          <a:p>
            <a:pPr marL="342900" indent="-342900">
              <a:buFont typeface="+mj-lt"/>
              <a:buAutoNum type="arabicPeriod"/>
            </a:pPr>
            <a:r>
              <a:rPr lang="en-US" dirty="0" smtClean="0"/>
              <a:t>Explain why untransformed corn was included in the study</a:t>
            </a:r>
          </a:p>
          <a:p>
            <a:pPr marL="342900" indent="-342900">
              <a:buFont typeface="+mj-lt"/>
              <a:buAutoNum type="arabicPeriod"/>
            </a:pPr>
            <a:r>
              <a:rPr lang="en-US" dirty="0" smtClean="0"/>
              <a:t>Describe the trends seen in Laboratory study</a:t>
            </a:r>
          </a:p>
          <a:p>
            <a:pPr marL="342900" indent="-342900">
              <a:buFont typeface="+mj-lt"/>
              <a:buAutoNum type="arabicPeriod"/>
            </a:pPr>
            <a:r>
              <a:rPr lang="en-US" dirty="0" smtClean="0"/>
              <a:t>Discuss whether there is evidence of </a:t>
            </a:r>
            <a:r>
              <a:rPr lang="en-US" dirty="0" err="1" smtClean="0"/>
              <a:t>Bt</a:t>
            </a:r>
            <a:r>
              <a:rPr lang="en-US" dirty="0" smtClean="0"/>
              <a:t> corn pollen affecting Monarch caterpillar survival. Are the error bars useful to the discussion?</a:t>
            </a:r>
          </a:p>
          <a:p>
            <a:pPr marL="342900" indent="-342900">
              <a:buFont typeface="+mj-lt"/>
              <a:buAutoNum type="arabicPeriod"/>
            </a:pPr>
            <a:r>
              <a:rPr lang="en-US" dirty="0" smtClean="0"/>
              <a:t>Describe the trends seen in the field studies.</a:t>
            </a:r>
          </a:p>
          <a:p>
            <a:pPr marL="342900" indent="-342900">
              <a:buFont typeface="+mj-lt"/>
              <a:buAutoNum type="arabicPeriod"/>
            </a:pPr>
            <a:r>
              <a:rPr lang="en-US" dirty="0" smtClean="0"/>
              <a:t>Suggest reasons why Monarch caterpillars’ </a:t>
            </a:r>
            <a:r>
              <a:rPr lang="en-US" dirty="0" err="1"/>
              <a:t>Bt</a:t>
            </a:r>
            <a:r>
              <a:rPr lang="en-US" dirty="0"/>
              <a:t> toxicity </a:t>
            </a:r>
            <a:r>
              <a:rPr lang="en-US" dirty="0" smtClean="0"/>
              <a:t>is easier to detect in laboratory studies.</a:t>
            </a:r>
          </a:p>
          <a:p>
            <a:pPr marL="342900" indent="-342900">
              <a:buFont typeface="+mj-lt"/>
              <a:buAutoNum type="arabicPeriod"/>
            </a:pPr>
            <a:r>
              <a:rPr lang="en-US" dirty="0" smtClean="0"/>
              <a:t>Evaluate the hypothesis that </a:t>
            </a:r>
            <a:r>
              <a:rPr lang="en-US" dirty="0" err="1" smtClean="0"/>
              <a:t>Bt</a:t>
            </a:r>
            <a:r>
              <a:rPr lang="en-US" dirty="0" smtClean="0"/>
              <a:t> Corn adversely affects Monarch butterfly populations.</a:t>
            </a:r>
          </a:p>
        </p:txBody>
      </p:sp>
      <p:sp>
        <p:nvSpPr>
          <p:cNvPr id="17" name="Rectangle 16"/>
          <p:cNvSpPr/>
          <p:nvPr/>
        </p:nvSpPr>
        <p:spPr>
          <a:xfrm>
            <a:off x="2690072" y="6607987"/>
            <a:ext cx="6453926" cy="276999"/>
          </a:xfrm>
          <a:prstGeom prst="rect">
            <a:avLst/>
          </a:prstGeom>
        </p:spPr>
        <p:txBody>
          <a:bodyPr wrap="square">
            <a:spAutoFit/>
          </a:bodyPr>
          <a:lstStyle/>
          <a:p>
            <a:pPr algn="r"/>
            <a:r>
              <a:rPr lang="en-US" sz="1200" dirty="0">
                <a:hlinkClick r:id="rId4"/>
              </a:rPr>
              <a:t>https://commons.wikimedia.org/wiki/</a:t>
            </a:r>
            <a:r>
              <a:rPr lang="en-US" sz="1200" dirty="0" smtClean="0">
                <a:hlinkClick r:id="rId4"/>
              </a:rPr>
              <a:t>File:Monarch_Butterfly_Showy_Male_3000px.jpg</a:t>
            </a:r>
            <a:endParaRPr lang="en-US" sz="1200" dirty="0"/>
          </a:p>
        </p:txBody>
      </p:sp>
      <p:sp>
        <p:nvSpPr>
          <p:cNvPr id="18" name="Rectangle 17"/>
          <p:cNvSpPr/>
          <p:nvPr/>
        </p:nvSpPr>
        <p:spPr>
          <a:xfrm>
            <a:off x="0" y="6407691"/>
            <a:ext cx="3040083" cy="461665"/>
          </a:xfrm>
          <a:prstGeom prst="rect">
            <a:avLst/>
          </a:prstGeom>
        </p:spPr>
        <p:txBody>
          <a:bodyPr wrap="square">
            <a:spAutoFit/>
          </a:bodyPr>
          <a:lstStyle/>
          <a:p>
            <a:r>
              <a:rPr lang="en-US" sz="1200" dirty="0">
                <a:hlinkClick r:id="rId5"/>
              </a:rPr>
              <a:t>http://www.news.cornell.edu/sites/chronicle.cornell/files/Losey1.72.</a:t>
            </a:r>
            <a:r>
              <a:rPr lang="en-US" sz="1200" dirty="0" smtClean="0">
                <a:hlinkClick r:id="rId5"/>
              </a:rPr>
              <a:t>JPG</a:t>
            </a:r>
            <a:endParaRPr lang="en-US" sz="1200" dirty="0"/>
          </a:p>
        </p:txBody>
      </p:sp>
      <p:sp>
        <p:nvSpPr>
          <p:cNvPr id="19" name="Rectangle 18"/>
          <p:cNvSpPr/>
          <p:nvPr/>
        </p:nvSpPr>
        <p:spPr>
          <a:xfrm>
            <a:off x="3859791" y="6407691"/>
            <a:ext cx="5284207" cy="276999"/>
          </a:xfrm>
          <a:prstGeom prst="rect">
            <a:avLst/>
          </a:prstGeom>
        </p:spPr>
        <p:txBody>
          <a:bodyPr wrap="square">
            <a:spAutoFit/>
          </a:bodyPr>
          <a:lstStyle/>
          <a:p>
            <a:pPr algn="r"/>
            <a:r>
              <a:rPr lang="en-US" sz="1200" dirty="0">
                <a:hlinkClick r:id="rId6"/>
              </a:rPr>
              <a:t>http://www.esa.org/tiee/vol/v2/issues/figure_sets/biotech/figure2.</a:t>
            </a:r>
            <a:r>
              <a:rPr lang="en-US" sz="1200" dirty="0" smtClean="0">
                <a:hlinkClick r:id="rId6"/>
              </a:rPr>
              <a:t>html</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3424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4">
            <a:hlinkClick r:id="rId2"/>
          </p:cNvPr>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1658" y="5277804"/>
            <a:ext cx="3485563" cy="153095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3.5.U5 Clones are groups of genetically identical organisms, derived from a single original parent cell.</a:t>
            </a:r>
          </a:p>
        </p:txBody>
      </p:sp>
      <p:sp>
        <p:nvSpPr>
          <p:cNvPr id="7" name="Title 1"/>
          <p:cNvSpPr txBox="1">
            <a:spLocks/>
          </p:cNvSpPr>
          <p:nvPr/>
        </p:nvSpPr>
        <p:spPr>
          <a:xfrm>
            <a:off x="-13855" y="362634"/>
            <a:ext cx="7772400" cy="838200"/>
          </a:xfrm>
          <a:prstGeom prst="rect">
            <a:avLst/>
          </a:prstGeom>
          <a:noFill/>
        </p:spPr>
        <p:txBody>
          <a:bodyP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5400" b="1" dirty="0" smtClean="0"/>
              <a:t>Clone</a:t>
            </a:r>
            <a:endParaRPr lang="en-US" sz="5400" b="1" dirty="0"/>
          </a:p>
        </p:txBody>
      </p:sp>
      <p:sp>
        <p:nvSpPr>
          <p:cNvPr id="8" name="Rectangle 7">
            <a:hlinkClick r:id="rId4"/>
          </p:cNvPr>
          <p:cNvSpPr/>
          <p:nvPr/>
        </p:nvSpPr>
        <p:spPr>
          <a:xfrm>
            <a:off x="4038600" y="2373123"/>
            <a:ext cx="3357995" cy="246221"/>
          </a:xfrm>
          <a:prstGeom prst="rect">
            <a:avLst/>
          </a:prstGeom>
        </p:spPr>
        <p:txBody>
          <a:bodyPr wrap="square">
            <a:spAutoFit/>
          </a:bodyPr>
          <a:lstStyle/>
          <a:p>
            <a:r>
              <a:rPr lang="en-US" sz="1000" dirty="0" smtClean="0">
                <a:hlinkClick r:id="rId4"/>
              </a:rPr>
              <a:t>http</a:t>
            </a:r>
            <a:r>
              <a:rPr lang="en-US" sz="1000" dirty="0">
                <a:hlinkClick r:id="rId4"/>
              </a:rPr>
              <a:t>://www.youtube.com/watch?v=</a:t>
            </a:r>
            <a:r>
              <a:rPr lang="en-US" sz="1000" dirty="0" smtClean="0">
                <a:hlinkClick r:id="rId4"/>
              </a:rPr>
              <a:t>AV8FM_d1Leo</a:t>
            </a:r>
            <a:endParaRPr lang="en-US" sz="1000" dirty="0" smtClean="0"/>
          </a:p>
        </p:txBody>
      </p:sp>
      <p:sp>
        <p:nvSpPr>
          <p:cNvPr id="9" name="TextBox 8"/>
          <p:cNvSpPr txBox="1"/>
          <p:nvPr/>
        </p:nvSpPr>
        <p:spPr>
          <a:xfrm>
            <a:off x="1869210" y="515034"/>
            <a:ext cx="6054724" cy="646331"/>
          </a:xfrm>
          <a:prstGeom prst="rect">
            <a:avLst/>
          </a:prstGeom>
          <a:noFill/>
        </p:spPr>
        <p:txBody>
          <a:bodyPr wrap="square" rtlCol="0">
            <a:spAutoFit/>
          </a:bodyPr>
          <a:lstStyle/>
          <a:p>
            <a:r>
              <a:rPr lang="en-US" i="1" dirty="0" smtClean="0">
                <a:solidFill>
                  <a:schemeClr val="accent2">
                    <a:lumMod val="75000"/>
                  </a:schemeClr>
                </a:solidFill>
              </a:rPr>
              <a:t>A group of genetically identical organisms.</a:t>
            </a:r>
          </a:p>
          <a:p>
            <a:r>
              <a:rPr lang="en-US" i="1" dirty="0" smtClean="0">
                <a:solidFill>
                  <a:schemeClr val="accent3">
                    <a:lumMod val="50000"/>
                  </a:schemeClr>
                </a:solidFill>
              </a:rPr>
              <a:t>A group of cells derived from a single parent cell. </a:t>
            </a:r>
            <a:endParaRPr lang="en-US" i="1" dirty="0">
              <a:solidFill>
                <a:schemeClr val="accent3">
                  <a:lumMod val="50000"/>
                </a:schemeClr>
              </a:solidFill>
            </a:endParaRPr>
          </a:p>
        </p:txBody>
      </p:sp>
      <p:pic>
        <p:nvPicPr>
          <p:cNvPr id="10" name="Picture 2">
            <a:hlinkClick r:id="rId4"/>
          </p:cNvPr>
          <p:cNvPicPr>
            <a:picLocks noChangeAspect="1" noChangeArrowheads="1"/>
          </p:cNvPicPr>
          <p:nvPr/>
        </p:nvPicPr>
        <p:blipFill>
          <a:blip r:embed="rId5"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52400" y="1251895"/>
            <a:ext cx="3809999" cy="23227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1" name="TextBox 10"/>
          <p:cNvSpPr txBox="1"/>
          <p:nvPr/>
        </p:nvSpPr>
        <p:spPr>
          <a:xfrm>
            <a:off x="3962400" y="1220585"/>
            <a:ext cx="4639815" cy="1200329"/>
          </a:xfrm>
          <a:prstGeom prst="rect">
            <a:avLst/>
          </a:prstGeom>
          <a:noFill/>
        </p:spPr>
        <p:txBody>
          <a:bodyPr wrap="square" rtlCol="0">
            <a:spAutoFit/>
          </a:bodyPr>
          <a:lstStyle/>
          <a:p>
            <a:r>
              <a:rPr lang="en-US" b="1" dirty="0" smtClean="0"/>
              <a:t>Monozygotic twins </a:t>
            </a:r>
            <a:r>
              <a:rPr lang="en-US" dirty="0" smtClean="0"/>
              <a:t>are naturally-occurring clones. So why do they appear different? </a:t>
            </a:r>
          </a:p>
          <a:p>
            <a:endParaRPr lang="en-US" dirty="0"/>
          </a:p>
          <a:p>
            <a:r>
              <a:rPr lang="en-US" i="1" dirty="0" smtClean="0"/>
              <a:t>Epigenetics</a:t>
            </a:r>
            <a:r>
              <a:rPr lang="en-US" dirty="0" smtClean="0"/>
              <a:t> has the answer…</a:t>
            </a:r>
            <a:endParaRPr lang="en-US" dirty="0"/>
          </a:p>
        </p:txBody>
      </p:sp>
      <p:sp>
        <p:nvSpPr>
          <p:cNvPr id="13" name="TextBox 12"/>
          <p:cNvSpPr txBox="1"/>
          <p:nvPr/>
        </p:nvSpPr>
        <p:spPr>
          <a:xfrm>
            <a:off x="152400" y="3741886"/>
            <a:ext cx="4639815" cy="1754327"/>
          </a:xfrm>
          <a:prstGeom prst="rect">
            <a:avLst/>
          </a:prstGeom>
          <a:noFill/>
        </p:spPr>
        <p:txBody>
          <a:bodyPr wrap="square" rtlCol="0">
            <a:spAutoFit/>
          </a:bodyPr>
          <a:lstStyle/>
          <a:p>
            <a:pPr lvl="2"/>
            <a:r>
              <a:rPr lang="en-US" b="1" dirty="0" smtClean="0"/>
              <a:t>Starfish</a:t>
            </a:r>
            <a:r>
              <a:rPr lang="en-US" dirty="0" smtClean="0"/>
              <a:t>,</a:t>
            </a:r>
            <a:r>
              <a:rPr lang="en-US" b="1" dirty="0" smtClean="0"/>
              <a:t> </a:t>
            </a:r>
            <a:r>
              <a:rPr lang="en-US" dirty="0" smtClean="0"/>
              <a:t>if damaged, can regenerate a whole body from a single leg, another example of a natural clone.</a:t>
            </a:r>
            <a:endParaRPr lang="en-US" dirty="0"/>
          </a:p>
          <a:p>
            <a:endParaRPr lang="en-US" dirty="0" smtClean="0"/>
          </a:p>
          <a:p>
            <a:r>
              <a:rPr lang="en-US" dirty="0" smtClean="0"/>
              <a:t>So is </a:t>
            </a:r>
            <a:r>
              <a:rPr lang="en-US" b="1" dirty="0" smtClean="0"/>
              <a:t>asexual reproduction</a:t>
            </a:r>
            <a:r>
              <a:rPr lang="en-US" dirty="0" smtClean="0"/>
              <a:t>, such as binary fission in bacteria.  </a:t>
            </a:r>
            <a:endParaRPr lang="en-US" dirty="0"/>
          </a:p>
        </p:txBody>
      </p:sp>
      <p:sp>
        <p:nvSpPr>
          <p:cNvPr id="16" name="Rectangle 15">
            <a:hlinkClick r:id="rId2"/>
          </p:cNvPr>
          <p:cNvSpPr/>
          <p:nvPr/>
        </p:nvSpPr>
        <p:spPr>
          <a:xfrm>
            <a:off x="312404" y="6492229"/>
            <a:ext cx="3323057" cy="400110"/>
          </a:xfrm>
          <a:prstGeom prst="rect">
            <a:avLst/>
          </a:prstGeom>
        </p:spPr>
        <p:txBody>
          <a:bodyPr wrap="square">
            <a:spAutoFit/>
          </a:bodyPr>
          <a:lstStyle/>
          <a:p>
            <a:r>
              <a:rPr lang="en-US" sz="1000" dirty="0" smtClean="0">
                <a:hlinkClick r:id="rId2"/>
              </a:rPr>
              <a:t>http</a:t>
            </a:r>
            <a:r>
              <a:rPr lang="en-US" sz="1000" dirty="0">
                <a:hlinkClick r:id="rId2"/>
              </a:rPr>
              <a:t>://www.classzone.com/books/hs/ca/sc/bio_07/animated_biology/</a:t>
            </a:r>
            <a:r>
              <a:rPr lang="en-US" sz="1000" dirty="0" smtClean="0">
                <a:hlinkClick r:id="rId2"/>
              </a:rPr>
              <a:t>bio_ch05_0149_ab_fission.html</a:t>
            </a:r>
            <a:endParaRPr lang="en-US" sz="1000" dirty="0" smtClean="0"/>
          </a:p>
        </p:txBody>
      </p:sp>
      <p:pic>
        <p:nvPicPr>
          <p:cNvPr id="2" name="Picture 1"/>
          <p:cNvPicPr>
            <a:picLocks noChangeAspect="1"/>
          </p:cNvPicPr>
          <p:nvPr/>
        </p:nvPicPr>
        <p:blipFill>
          <a:blip r:embed="rId6"/>
          <a:stretch>
            <a:fillRect/>
          </a:stretch>
        </p:blipFill>
        <p:spPr>
          <a:xfrm>
            <a:off x="4792215" y="2859304"/>
            <a:ext cx="4084470" cy="3094296"/>
          </a:xfrm>
          <a:prstGeom prst="rect">
            <a:avLst/>
          </a:prstGeom>
        </p:spPr>
      </p:pic>
      <p:sp>
        <p:nvSpPr>
          <p:cNvPr id="18" name="Rectangle 17"/>
          <p:cNvSpPr/>
          <p:nvPr/>
        </p:nvSpPr>
        <p:spPr>
          <a:xfrm>
            <a:off x="4792215" y="5953600"/>
            <a:ext cx="4084470" cy="246221"/>
          </a:xfrm>
          <a:prstGeom prst="rect">
            <a:avLst/>
          </a:prstGeom>
        </p:spPr>
        <p:txBody>
          <a:bodyPr wrap="square">
            <a:spAutoFit/>
          </a:bodyPr>
          <a:lstStyle/>
          <a:p>
            <a:r>
              <a:rPr lang="en-US" sz="1000" dirty="0">
                <a:hlinkClick r:id="rId7"/>
              </a:rPr>
              <a:t>http://subsinai.com/diving/img/underwaterguide/corals/c_a_00008.</a:t>
            </a:r>
            <a:r>
              <a:rPr lang="en-US" sz="1000" dirty="0" smtClean="0">
                <a:hlinkClick r:id="rId7"/>
              </a:rPr>
              <a:t>jpg</a:t>
            </a:r>
            <a:endParaRPr lang="en-US" sz="1000" dirty="0"/>
          </a:p>
        </p:txBody>
      </p:sp>
      <p:sp>
        <p:nvSpPr>
          <p:cNvPr id="20" name="Rectangle 19"/>
          <p:cNvSpPr/>
          <p:nvPr/>
        </p:nvSpPr>
        <p:spPr>
          <a:xfrm>
            <a:off x="2453827" y="6578361"/>
            <a:ext cx="6690173" cy="276999"/>
          </a:xfrm>
          <a:prstGeom prst="rect">
            <a:avLst/>
          </a:prstGeom>
        </p:spPr>
        <p:txBody>
          <a:bodyPr wrap="square">
            <a:spAutoFit/>
          </a:bodyPr>
          <a:lstStyle/>
          <a:p>
            <a:pPr algn="r"/>
            <a:r>
              <a:rPr lang="en-US" sz="1200" dirty="0" smtClean="0">
                <a:hlinkClick r:id="rId8"/>
              </a:rPr>
              <a:t>http</a:t>
            </a:r>
            <a:r>
              <a:rPr lang="en-US" sz="1200" dirty="0">
                <a:hlinkClick r:id="rId8"/>
              </a:rPr>
              <a:t>://www.slideshare.net/gurustip/genetic-engineering-and-biotechnology-</a:t>
            </a:r>
            <a:r>
              <a:rPr lang="en-US" sz="1200" dirty="0" smtClean="0">
                <a:hlinkClick r:id="rId8"/>
              </a:rPr>
              <a:t>presentation</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10781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3.5.U6 Many plant species and some animal species have natural methods of cloning.</a:t>
            </a:r>
          </a:p>
        </p:txBody>
      </p:sp>
      <p:sp>
        <p:nvSpPr>
          <p:cNvPr id="4" name="Title 1"/>
          <p:cNvSpPr txBox="1">
            <a:spLocks/>
          </p:cNvSpPr>
          <p:nvPr/>
        </p:nvSpPr>
        <p:spPr>
          <a:xfrm>
            <a:off x="-13855" y="362634"/>
            <a:ext cx="7772400" cy="838200"/>
          </a:xfrm>
          <a:prstGeom prst="rect">
            <a:avLst/>
          </a:prstGeom>
          <a:noFill/>
        </p:spPr>
        <p:txBody>
          <a:bodyP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5400" b="1" dirty="0" smtClean="0"/>
              <a:t>Clone</a:t>
            </a:r>
            <a:endParaRPr lang="en-US" sz="5400" b="1" dirty="0"/>
          </a:p>
        </p:txBody>
      </p:sp>
      <p:sp>
        <p:nvSpPr>
          <p:cNvPr id="5" name="TextBox 4"/>
          <p:cNvSpPr txBox="1"/>
          <p:nvPr/>
        </p:nvSpPr>
        <p:spPr>
          <a:xfrm>
            <a:off x="1869210" y="515034"/>
            <a:ext cx="6054724" cy="646331"/>
          </a:xfrm>
          <a:prstGeom prst="rect">
            <a:avLst/>
          </a:prstGeom>
          <a:noFill/>
        </p:spPr>
        <p:txBody>
          <a:bodyPr wrap="square" rtlCol="0">
            <a:spAutoFit/>
          </a:bodyPr>
          <a:lstStyle/>
          <a:p>
            <a:r>
              <a:rPr lang="en-US" i="1" dirty="0" smtClean="0">
                <a:solidFill>
                  <a:schemeClr val="accent2">
                    <a:lumMod val="75000"/>
                  </a:schemeClr>
                </a:solidFill>
              </a:rPr>
              <a:t>A group of genetically identical organisms.</a:t>
            </a:r>
          </a:p>
          <a:p>
            <a:r>
              <a:rPr lang="en-US" i="1" dirty="0" smtClean="0">
                <a:solidFill>
                  <a:schemeClr val="accent3">
                    <a:lumMod val="50000"/>
                  </a:schemeClr>
                </a:solidFill>
              </a:rPr>
              <a:t>A group of cells derived from a single parent cell. </a:t>
            </a:r>
            <a:endParaRPr lang="en-US" i="1" dirty="0">
              <a:solidFill>
                <a:schemeClr val="accent3">
                  <a:lumMod val="50000"/>
                </a:schemeClr>
              </a:solidFill>
            </a:endParaRPr>
          </a:p>
        </p:txBody>
      </p:sp>
      <p:pic>
        <p:nvPicPr>
          <p:cNvPr id="2" name="Picture 1"/>
          <p:cNvPicPr>
            <a:picLocks noChangeAspect="1"/>
          </p:cNvPicPr>
          <p:nvPr/>
        </p:nvPicPr>
        <p:blipFill>
          <a:blip r:embed="rId2"/>
          <a:stretch>
            <a:fillRect/>
          </a:stretch>
        </p:blipFill>
        <p:spPr>
          <a:xfrm>
            <a:off x="161735" y="1326587"/>
            <a:ext cx="3456359" cy="2596110"/>
          </a:xfrm>
          <a:prstGeom prst="rect">
            <a:avLst/>
          </a:prstGeom>
        </p:spPr>
      </p:pic>
      <p:sp>
        <p:nvSpPr>
          <p:cNvPr id="6" name="TextBox 5"/>
          <p:cNvSpPr txBox="1"/>
          <p:nvPr/>
        </p:nvSpPr>
        <p:spPr>
          <a:xfrm>
            <a:off x="3717705" y="1326587"/>
            <a:ext cx="4639815" cy="1754327"/>
          </a:xfrm>
          <a:prstGeom prst="rect">
            <a:avLst/>
          </a:prstGeom>
          <a:noFill/>
        </p:spPr>
        <p:txBody>
          <a:bodyPr wrap="square" rtlCol="0">
            <a:spAutoFit/>
          </a:bodyPr>
          <a:lstStyle/>
          <a:p>
            <a:r>
              <a:rPr lang="en-US" b="1" dirty="0" smtClean="0"/>
              <a:t>Runners </a:t>
            </a:r>
            <a:r>
              <a:rPr lang="en-US" dirty="0" smtClean="0"/>
              <a:t>are modified laterally growing stems used to reproduce asexually. Each new plantlet can separate to produce a new plant. </a:t>
            </a:r>
          </a:p>
          <a:p>
            <a:endParaRPr lang="en-US" dirty="0"/>
          </a:p>
          <a:p>
            <a:r>
              <a:rPr lang="en-US" dirty="0" smtClean="0"/>
              <a:t>Clones allow plants to quickly propagate (produce copies) of successful plants.</a:t>
            </a:r>
          </a:p>
        </p:txBody>
      </p:sp>
      <p:sp>
        <p:nvSpPr>
          <p:cNvPr id="7" name="Rectangle 6"/>
          <p:cNvSpPr/>
          <p:nvPr/>
        </p:nvSpPr>
        <p:spPr>
          <a:xfrm>
            <a:off x="161735" y="3461032"/>
            <a:ext cx="3456359" cy="461665"/>
          </a:xfrm>
          <a:prstGeom prst="rect">
            <a:avLst/>
          </a:prstGeom>
        </p:spPr>
        <p:txBody>
          <a:bodyPr wrap="square">
            <a:spAutoFit/>
          </a:bodyPr>
          <a:lstStyle/>
          <a:p>
            <a:r>
              <a:rPr lang="en-US" sz="1200" dirty="0">
                <a:hlinkClick r:id="rId3"/>
              </a:rPr>
              <a:t>http://www.ohio.edu/people/braselto/readings/images/</a:t>
            </a:r>
            <a:r>
              <a:rPr lang="en-US" sz="1200" dirty="0" smtClean="0">
                <a:hlinkClick r:id="rId3"/>
              </a:rPr>
              <a:t>mint_runner.jpg</a:t>
            </a:r>
            <a:endParaRPr lang="en-US" sz="1200"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221627" y="3346116"/>
            <a:ext cx="4627843" cy="2603163"/>
          </a:xfrm>
          <a:prstGeom prst="rect">
            <a:avLst/>
          </a:prstGeom>
        </p:spPr>
      </p:pic>
      <p:sp>
        <p:nvSpPr>
          <p:cNvPr id="9" name="Rectangle 8"/>
          <p:cNvSpPr/>
          <p:nvPr/>
        </p:nvSpPr>
        <p:spPr>
          <a:xfrm>
            <a:off x="4221627" y="5466448"/>
            <a:ext cx="4607014" cy="461665"/>
          </a:xfrm>
          <a:prstGeom prst="rect">
            <a:avLst/>
          </a:prstGeom>
        </p:spPr>
        <p:txBody>
          <a:bodyPr wrap="square">
            <a:spAutoFit/>
          </a:bodyPr>
          <a:lstStyle/>
          <a:p>
            <a:r>
              <a:rPr lang="en-US" sz="1200" dirty="0">
                <a:hlinkClick r:id="rId5"/>
              </a:rPr>
              <a:t>http://biobook.nerinxhs.org/bb/systems/plant_reproduction/Ipomoea_batatasL_ja01.</a:t>
            </a:r>
            <a:r>
              <a:rPr lang="en-US" sz="1200" dirty="0" smtClean="0">
                <a:hlinkClick r:id="rId5"/>
              </a:rPr>
              <a:t>jpg</a:t>
            </a:r>
            <a:endParaRPr lang="en-US" sz="1200" dirty="0"/>
          </a:p>
        </p:txBody>
      </p:sp>
      <p:sp>
        <p:nvSpPr>
          <p:cNvPr id="11" name="Rectangle 10"/>
          <p:cNvSpPr/>
          <p:nvPr/>
        </p:nvSpPr>
        <p:spPr>
          <a:xfrm>
            <a:off x="308900" y="4029868"/>
            <a:ext cx="3752557" cy="2031325"/>
          </a:xfrm>
          <a:prstGeom prst="rect">
            <a:avLst/>
          </a:prstGeom>
        </p:spPr>
        <p:txBody>
          <a:bodyPr wrap="square">
            <a:spAutoFit/>
          </a:bodyPr>
          <a:lstStyle/>
          <a:p>
            <a:r>
              <a:rPr lang="en-US" b="1" dirty="0" smtClean="0"/>
              <a:t>Tubers</a:t>
            </a:r>
            <a:r>
              <a:rPr lang="en-US" dirty="0" smtClean="0"/>
              <a:t>, </a:t>
            </a:r>
            <a:r>
              <a:rPr lang="en-US" dirty="0"/>
              <a:t>the swollen tips of underground </a:t>
            </a:r>
            <a:r>
              <a:rPr lang="en-US" dirty="0" smtClean="0"/>
              <a:t>stems, are storage organs in plants such as sweet potatoes. During winter the plant dies back, but in spring </a:t>
            </a:r>
            <a:r>
              <a:rPr lang="en-US" dirty="0"/>
              <a:t>e</a:t>
            </a:r>
            <a:r>
              <a:rPr lang="en-US" dirty="0" smtClean="0"/>
              <a:t>ach tuber starts to grow producing separate plants, all clones of the parent plant.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10781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180758" y="-20870"/>
            <a:ext cx="10324758" cy="6878870"/>
          </a:xfrm>
          <a:prstGeom prst="rect">
            <a:avLst/>
          </a:prstGeom>
        </p:spPr>
      </p:pic>
      <p:sp>
        <p:nvSpPr>
          <p:cNvPr id="3" name="Title 1"/>
          <p:cNvSpPr txBox="1">
            <a:spLocks/>
          </p:cNvSpPr>
          <p:nvPr/>
        </p:nvSpPr>
        <p:spPr>
          <a:xfrm>
            <a:off x="0" y="4763"/>
            <a:ext cx="9144000" cy="290575"/>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500" dirty="0"/>
              <a:t>3.5.U7 Animals can be cloned at the embryo stage by breaking up the embryo into more than one group of cells.</a:t>
            </a:r>
          </a:p>
        </p:txBody>
      </p:sp>
      <p:sp>
        <p:nvSpPr>
          <p:cNvPr id="9" name="TextBox 8"/>
          <p:cNvSpPr txBox="1"/>
          <p:nvPr/>
        </p:nvSpPr>
        <p:spPr>
          <a:xfrm>
            <a:off x="3064977" y="1373675"/>
            <a:ext cx="6079023" cy="646331"/>
          </a:xfrm>
          <a:prstGeom prst="rect">
            <a:avLst/>
          </a:prstGeom>
          <a:solidFill>
            <a:srgbClr val="FFFFFF">
              <a:alpha val="78000"/>
            </a:srgbClr>
          </a:solidFill>
        </p:spPr>
        <p:txBody>
          <a:bodyPr wrap="square" rtlCol="0">
            <a:spAutoFit/>
          </a:bodyPr>
          <a:lstStyle/>
          <a:p>
            <a:r>
              <a:rPr lang="en-US" i="1" dirty="0" smtClean="0"/>
              <a:t>This is possible because in embryonic development the cells are still </a:t>
            </a:r>
            <a:r>
              <a:rPr lang="en-US" i="1" dirty="0" err="1" smtClean="0"/>
              <a:t>unspecialised</a:t>
            </a:r>
            <a:r>
              <a:rPr lang="en-US" i="1" dirty="0" smtClean="0"/>
              <a:t> can become any type of cell.</a:t>
            </a:r>
            <a:endParaRPr lang="en-US" i="1" dirty="0"/>
          </a:p>
        </p:txBody>
      </p:sp>
      <p:sp>
        <p:nvSpPr>
          <p:cNvPr id="10" name="TextBox 9"/>
          <p:cNvSpPr txBox="1"/>
          <p:nvPr/>
        </p:nvSpPr>
        <p:spPr>
          <a:xfrm>
            <a:off x="467758" y="3070844"/>
            <a:ext cx="5494409" cy="923330"/>
          </a:xfrm>
          <a:prstGeom prst="rect">
            <a:avLst/>
          </a:prstGeom>
          <a:solidFill>
            <a:srgbClr val="FFFFFF">
              <a:alpha val="78000"/>
            </a:srgbClr>
          </a:solidFill>
        </p:spPr>
        <p:txBody>
          <a:bodyPr wrap="square" rtlCol="0">
            <a:spAutoFit/>
          </a:bodyPr>
          <a:lstStyle/>
          <a:p>
            <a:r>
              <a:rPr lang="en-US" dirty="0" smtClean="0"/>
              <a:t>Below shows this process being done artificially: using a pipettes cells are extracted from the embryo (A) and implanted into an embryo (B).</a:t>
            </a:r>
          </a:p>
        </p:txBody>
      </p:sp>
      <p:sp>
        <p:nvSpPr>
          <p:cNvPr id="12" name="Rectangle 11"/>
          <p:cNvSpPr/>
          <p:nvPr/>
        </p:nvSpPr>
        <p:spPr>
          <a:xfrm>
            <a:off x="0" y="477858"/>
            <a:ext cx="9144000" cy="707886"/>
          </a:xfrm>
          <a:prstGeom prst="rect">
            <a:avLst/>
          </a:prstGeom>
          <a:solidFill>
            <a:srgbClr val="FFFFFF">
              <a:alpha val="77000"/>
            </a:srgbClr>
          </a:solidFill>
        </p:spPr>
        <p:txBody>
          <a:bodyPr wrap="square">
            <a:spAutoFit/>
          </a:bodyPr>
          <a:lstStyle/>
          <a:p>
            <a:r>
              <a:rPr lang="en-US" sz="4000" b="1" dirty="0" smtClean="0"/>
              <a:t>Monozygotic twins </a:t>
            </a:r>
            <a:endParaRPr lang="en-US" sz="4000" b="1" dirty="0"/>
          </a:p>
        </p:txBody>
      </p:sp>
      <p:sp>
        <p:nvSpPr>
          <p:cNvPr id="8" name="TextBox 7"/>
          <p:cNvSpPr txBox="1"/>
          <p:nvPr/>
        </p:nvSpPr>
        <p:spPr>
          <a:xfrm>
            <a:off x="4239688" y="499999"/>
            <a:ext cx="4904312" cy="646331"/>
          </a:xfrm>
          <a:prstGeom prst="rect">
            <a:avLst/>
          </a:prstGeom>
          <a:noFill/>
        </p:spPr>
        <p:txBody>
          <a:bodyPr wrap="square" rtlCol="0">
            <a:spAutoFit/>
          </a:bodyPr>
          <a:lstStyle/>
          <a:p>
            <a:r>
              <a:rPr lang="en-US" dirty="0" smtClean="0">
                <a:solidFill>
                  <a:srgbClr val="000090"/>
                </a:solidFill>
              </a:rPr>
              <a:t>Embryos can split and then continue to develop separately to form identical twins.</a:t>
            </a:r>
            <a:endParaRPr lang="en-US" dirty="0">
              <a:solidFill>
                <a:srgbClr val="000090"/>
              </a:solidFill>
            </a:endParaRPr>
          </a:p>
        </p:txBody>
      </p:sp>
      <p:sp>
        <p:nvSpPr>
          <p:cNvPr id="13" name="Rectangle 12"/>
          <p:cNvSpPr/>
          <p:nvPr/>
        </p:nvSpPr>
        <p:spPr>
          <a:xfrm>
            <a:off x="4572000" y="6579399"/>
            <a:ext cx="4572000" cy="276999"/>
          </a:xfrm>
          <a:prstGeom prst="rect">
            <a:avLst/>
          </a:prstGeom>
        </p:spPr>
        <p:txBody>
          <a:bodyPr>
            <a:spAutoFit/>
          </a:bodyPr>
          <a:lstStyle/>
          <a:p>
            <a:pPr algn="r"/>
            <a:r>
              <a:rPr lang="en-US" sz="1200" dirty="0">
                <a:hlinkClick r:id="rId3"/>
              </a:rPr>
              <a:t>https://commons.wikimedia.org/wiki/</a:t>
            </a:r>
            <a:r>
              <a:rPr lang="en-US" sz="1200" dirty="0" smtClean="0">
                <a:hlinkClick r:id="rId3"/>
              </a:rPr>
              <a:t>File:Les_Twins_profile.jpg</a:t>
            </a:r>
            <a:endParaRPr lang="en-US" sz="1200" dirty="0"/>
          </a:p>
        </p:txBody>
      </p:sp>
      <p:pic>
        <p:nvPicPr>
          <p:cNvPr id="14" name="Picture 13"/>
          <p:cNvPicPr>
            <a:picLocks noChangeAspect="1"/>
          </p:cNvPicPr>
          <p:nvPr/>
        </p:nvPicPr>
        <p:blipFill>
          <a:blip r:embed="rId4"/>
          <a:stretch>
            <a:fillRect/>
          </a:stretch>
        </p:blipFill>
        <p:spPr>
          <a:xfrm>
            <a:off x="467758" y="3994174"/>
            <a:ext cx="5494409" cy="2065987"/>
          </a:xfrm>
          <a:prstGeom prst="rect">
            <a:avLst/>
          </a:prstGeom>
        </p:spPr>
      </p:pic>
      <p:sp>
        <p:nvSpPr>
          <p:cNvPr id="15" name="Rectangle 14"/>
          <p:cNvSpPr/>
          <p:nvPr/>
        </p:nvSpPr>
        <p:spPr>
          <a:xfrm>
            <a:off x="722395" y="5762749"/>
            <a:ext cx="5239772" cy="276999"/>
          </a:xfrm>
          <a:prstGeom prst="rect">
            <a:avLst/>
          </a:prstGeom>
        </p:spPr>
        <p:txBody>
          <a:bodyPr wrap="square">
            <a:spAutoFit/>
          </a:bodyPr>
          <a:lstStyle/>
          <a:p>
            <a:r>
              <a:rPr lang="en-US" sz="1200" dirty="0">
                <a:hlinkClick r:id="rId5"/>
              </a:rPr>
              <a:t>http://ars.els-cdn.com/content/image/1-s2.0-S1110569010000403-gr2.</a:t>
            </a:r>
            <a:r>
              <a:rPr lang="en-US" sz="1200" dirty="0" smtClean="0">
                <a:hlinkClick r:id="rId5"/>
              </a:rPr>
              <a:t>jpg</a:t>
            </a:r>
            <a:endParaRPr lang="en-US" sz="1200" dirty="0"/>
          </a:p>
        </p:txBody>
      </p:sp>
      <p:sp>
        <p:nvSpPr>
          <p:cNvPr id="16" name="Rectangle 15"/>
          <p:cNvSpPr/>
          <p:nvPr/>
        </p:nvSpPr>
        <p:spPr>
          <a:xfrm>
            <a:off x="467757" y="6054062"/>
            <a:ext cx="5494409" cy="523220"/>
          </a:xfrm>
          <a:prstGeom prst="rect">
            <a:avLst/>
          </a:prstGeom>
          <a:solidFill>
            <a:srgbClr val="FFFFFF">
              <a:alpha val="78000"/>
            </a:srgbClr>
          </a:solidFill>
        </p:spPr>
        <p:txBody>
          <a:bodyPr wrap="square">
            <a:spAutoFit/>
          </a:bodyPr>
          <a:lstStyle/>
          <a:p>
            <a:r>
              <a:rPr lang="en-US" sz="1400" i="1" dirty="0" smtClean="0"/>
              <a:t>As an artificial process this has </a:t>
            </a:r>
            <a:r>
              <a:rPr lang="en-US" sz="1400" i="1" dirty="0"/>
              <a:t>limited value as only very young embryonic cells can be used.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02660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143001" y="0"/>
            <a:ext cx="10287001" cy="6858000"/>
          </a:xfrm>
          <a:prstGeom prst="rect">
            <a:avLst/>
          </a:prstGeom>
        </p:spPr>
      </p:pic>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t>3.5.</a:t>
            </a:r>
            <a:r>
              <a:rPr lang="en-US" sz="1600" dirty="0"/>
              <a:t>S1 Design of an experiment to assess one factor affecting the rooting of stem-cuttings. </a:t>
            </a:r>
          </a:p>
        </p:txBody>
      </p:sp>
      <p:pic>
        <p:nvPicPr>
          <p:cNvPr id="2" name="Picture 1"/>
          <p:cNvPicPr>
            <a:picLocks noChangeAspect="1"/>
          </p:cNvPicPr>
          <p:nvPr/>
        </p:nvPicPr>
        <p:blipFill>
          <a:blip r:embed="rId3"/>
          <a:stretch>
            <a:fillRect/>
          </a:stretch>
        </p:blipFill>
        <p:spPr>
          <a:xfrm>
            <a:off x="1" y="2447972"/>
            <a:ext cx="3290690" cy="2193793"/>
          </a:xfrm>
          <a:prstGeom prst="rect">
            <a:avLst/>
          </a:prstGeom>
        </p:spPr>
      </p:pic>
      <p:sp>
        <p:nvSpPr>
          <p:cNvPr id="6" name="Rectangle 5"/>
          <p:cNvSpPr/>
          <p:nvPr/>
        </p:nvSpPr>
        <p:spPr>
          <a:xfrm>
            <a:off x="264778" y="4180100"/>
            <a:ext cx="3025913" cy="461665"/>
          </a:xfrm>
          <a:prstGeom prst="rect">
            <a:avLst/>
          </a:prstGeom>
        </p:spPr>
        <p:txBody>
          <a:bodyPr wrap="square">
            <a:spAutoFit/>
          </a:bodyPr>
          <a:lstStyle/>
          <a:p>
            <a:pPr algn="r"/>
            <a:r>
              <a:rPr lang="en-US" sz="1200" dirty="0">
                <a:hlinkClick r:id="rId4"/>
              </a:rPr>
              <a:t>https://apps.rhs.org.uk/Advice/ACEImages//RHS_PUB0003119_679770.</a:t>
            </a:r>
            <a:r>
              <a:rPr lang="en-US" sz="1200" dirty="0" smtClean="0">
                <a:hlinkClick r:id="rId4"/>
              </a:rPr>
              <a:t>jpg</a:t>
            </a:r>
            <a:endParaRPr lang="en-US" sz="1200" dirty="0"/>
          </a:p>
        </p:txBody>
      </p:sp>
      <p:sp>
        <p:nvSpPr>
          <p:cNvPr id="8" name="Rectangle 7"/>
          <p:cNvSpPr/>
          <p:nvPr/>
        </p:nvSpPr>
        <p:spPr>
          <a:xfrm>
            <a:off x="3025913" y="6581001"/>
            <a:ext cx="6118087" cy="276999"/>
          </a:xfrm>
          <a:prstGeom prst="rect">
            <a:avLst/>
          </a:prstGeom>
        </p:spPr>
        <p:txBody>
          <a:bodyPr wrap="square">
            <a:spAutoFit/>
          </a:bodyPr>
          <a:lstStyle/>
          <a:p>
            <a:r>
              <a:rPr lang="en-US" sz="1200" dirty="0">
                <a:hlinkClick r:id="rId5"/>
              </a:rPr>
              <a:t>http://www.richmondhillreflectionsmag.com/wp-content/uploads/2013/02/IMG_9289.</a:t>
            </a:r>
            <a:r>
              <a:rPr lang="en-US" sz="1200" dirty="0" smtClean="0">
                <a:hlinkClick r:id="rId5"/>
              </a:rPr>
              <a:t>jpg</a:t>
            </a:r>
            <a:endParaRPr lang="en-US" sz="1200" dirty="0"/>
          </a:p>
        </p:txBody>
      </p:sp>
      <p:sp>
        <p:nvSpPr>
          <p:cNvPr id="9" name="Rectangle 8"/>
          <p:cNvSpPr/>
          <p:nvPr/>
        </p:nvSpPr>
        <p:spPr>
          <a:xfrm>
            <a:off x="1" y="1607765"/>
            <a:ext cx="4605130" cy="584776"/>
          </a:xfrm>
          <a:prstGeom prst="rect">
            <a:avLst/>
          </a:prstGeom>
          <a:solidFill>
            <a:srgbClr val="FFFFFF">
              <a:alpha val="50000"/>
            </a:srgbClr>
          </a:solidFill>
        </p:spPr>
        <p:txBody>
          <a:bodyPr wrap="square">
            <a:spAutoFit/>
          </a:bodyPr>
          <a:lstStyle/>
          <a:p>
            <a:r>
              <a:rPr lang="en-US" sz="1600" dirty="0"/>
              <a:t>Many common </a:t>
            </a:r>
            <a:r>
              <a:rPr lang="en-US" sz="1600" dirty="0" smtClean="0"/>
              <a:t>plants </a:t>
            </a:r>
            <a:r>
              <a:rPr lang="en-US" sz="1600" dirty="0"/>
              <a:t>root easily from </a:t>
            </a:r>
            <a:r>
              <a:rPr lang="en-US" sz="1600" dirty="0" smtClean="0"/>
              <a:t>stem cuttings producing full</a:t>
            </a:r>
            <a:r>
              <a:rPr lang="en-US" sz="1600" dirty="0"/>
              <a:t>-grown </a:t>
            </a:r>
            <a:r>
              <a:rPr lang="en-US" sz="1600" dirty="0" smtClean="0"/>
              <a:t>(clone) plants quickly.</a:t>
            </a:r>
            <a:endParaRPr lang="en-US" sz="1600" dirty="0"/>
          </a:p>
        </p:txBody>
      </p:sp>
      <p:sp>
        <p:nvSpPr>
          <p:cNvPr id="10" name="TextBox 9"/>
          <p:cNvSpPr txBox="1"/>
          <p:nvPr/>
        </p:nvSpPr>
        <p:spPr>
          <a:xfrm>
            <a:off x="4870174" y="2065128"/>
            <a:ext cx="4273826" cy="2554545"/>
          </a:xfrm>
          <a:prstGeom prst="rect">
            <a:avLst/>
          </a:prstGeom>
          <a:solidFill>
            <a:srgbClr val="FFFFFF">
              <a:alpha val="50000"/>
            </a:srgbClr>
          </a:solidFill>
        </p:spPr>
        <p:txBody>
          <a:bodyPr wrap="square">
            <a:spAutoFit/>
          </a:bodyPr>
          <a:lstStyle>
            <a:defPPr>
              <a:defRPr lang="en-US"/>
            </a:defPPr>
            <a:lvl1pPr>
              <a:defRPr sz="1600"/>
            </a:lvl1pPr>
          </a:lstStyle>
          <a:p>
            <a:r>
              <a:rPr lang="en-US" b="1" dirty="0"/>
              <a:t>Examples of factors that can be investigated:</a:t>
            </a:r>
          </a:p>
          <a:p>
            <a:pPr marL="285750" indent="-285750">
              <a:buFont typeface="Arial"/>
              <a:buChar char="•"/>
            </a:pPr>
            <a:r>
              <a:rPr lang="en-US" dirty="0"/>
              <a:t>Substrate - water, type of soil</a:t>
            </a:r>
          </a:p>
          <a:p>
            <a:pPr marL="285750" indent="-285750">
              <a:buFont typeface="Arial"/>
              <a:buChar char="•"/>
            </a:pPr>
            <a:r>
              <a:rPr lang="en-US" dirty="0" err="1"/>
              <a:t>Numer</a:t>
            </a:r>
            <a:r>
              <a:rPr lang="en-US" dirty="0"/>
              <a:t> of leaves on the stem</a:t>
            </a:r>
          </a:p>
          <a:p>
            <a:pPr marL="285750" indent="-285750">
              <a:buFont typeface="Arial"/>
              <a:buChar char="•"/>
            </a:pPr>
            <a:r>
              <a:rPr lang="en-US" dirty="0"/>
              <a:t>Length of stem cut</a:t>
            </a:r>
          </a:p>
          <a:p>
            <a:pPr marL="285750" indent="-285750">
              <a:buFont typeface="Arial"/>
              <a:buChar char="•"/>
            </a:pPr>
            <a:r>
              <a:rPr lang="en-US" dirty="0"/>
              <a:t>Effectiveness of </a:t>
            </a:r>
            <a:r>
              <a:rPr lang="en-US" dirty="0" err="1"/>
              <a:t>commerical</a:t>
            </a:r>
            <a:r>
              <a:rPr lang="en-US" dirty="0"/>
              <a:t> rooting powders</a:t>
            </a:r>
          </a:p>
          <a:p>
            <a:pPr marL="285750" indent="-285750">
              <a:buFont typeface="Arial"/>
              <a:buChar char="•"/>
            </a:pPr>
            <a:r>
              <a:rPr lang="en-US" dirty="0"/>
              <a:t>Covering with a plastic bag (to reduce transpiration)</a:t>
            </a:r>
          </a:p>
          <a:p>
            <a:pPr marL="285750" indent="-285750">
              <a:buFont typeface="Arial"/>
              <a:buChar char="•"/>
            </a:pPr>
            <a:r>
              <a:rPr lang="en-US" dirty="0"/>
              <a:t>How the stem is cut</a:t>
            </a:r>
          </a:p>
          <a:p>
            <a:pPr marL="285750" indent="-285750">
              <a:buFont typeface="Arial"/>
              <a:buChar char="•"/>
            </a:pPr>
            <a:r>
              <a:rPr lang="en-US" dirty="0"/>
              <a:t>Proximity of a node (point of branching) to the base of the stem</a:t>
            </a:r>
          </a:p>
        </p:txBody>
      </p:sp>
      <p:sp>
        <p:nvSpPr>
          <p:cNvPr id="11" name="TextBox 10"/>
          <p:cNvSpPr txBox="1"/>
          <p:nvPr/>
        </p:nvSpPr>
        <p:spPr>
          <a:xfrm>
            <a:off x="-1" y="4915023"/>
            <a:ext cx="6747565" cy="1569660"/>
          </a:xfrm>
          <a:prstGeom prst="rect">
            <a:avLst/>
          </a:prstGeom>
          <a:solidFill>
            <a:srgbClr val="FFFFFF">
              <a:alpha val="50000"/>
            </a:srgbClr>
          </a:solidFill>
        </p:spPr>
        <p:txBody>
          <a:bodyPr wrap="square">
            <a:spAutoFit/>
          </a:bodyPr>
          <a:lstStyle>
            <a:defPPr>
              <a:defRPr lang="en-US"/>
            </a:defPPr>
            <a:lvl1pPr>
              <a:defRPr sz="1600"/>
            </a:lvl1pPr>
          </a:lstStyle>
          <a:p>
            <a:r>
              <a:rPr lang="en-US" b="1" dirty="0" err="1"/>
              <a:t>Rigour</a:t>
            </a:r>
            <a:r>
              <a:rPr lang="en-US" b="1" dirty="0"/>
              <a:t> of the </a:t>
            </a:r>
            <a:r>
              <a:rPr lang="en-US" b="1" dirty="0" smtClean="0"/>
              <a:t>design </a:t>
            </a:r>
            <a:r>
              <a:rPr lang="en-US" b="1" dirty="0"/>
              <a:t>– things to </a:t>
            </a:r>
            <a:r>
              <a:rPr lang="en-US" b="1" dirty="0" smtClean="0"/>
              <a:t>consider:</a:t>
            </a:r>
            <a:endParaRPr lang="en-US" b="1" dirty="0"/>
          </a:p>
          <a:p>
            <a:pPr marL="285750" indent="-285750">
              <a:buFont typeface="Arial"/>
              <a:buChar char="•"/>
            </a:pPr>
            <a:r>
              <a:rPr lang="en-US" dirty="0"/>
              <a:t>How will root growth/appearance be measured (you can expect multiple roots of variable length)?</a:t>
            </a:r>
          </a:p>
          <a:p>
            <a:pPr marL="285750" indent="-285750">
              <a:buFont typeface="Arial"/>
              <a:buChar char="•"/>
            </a:pPr>
            <a:r>
              <a:rPr lang="en-US" dirty="0"/>
              <a:t>Which variables need to be controlled?</a:t>
            </a:r>
          </a:p>
          <a:p>
            <a:pPr marL="285750" indent="-285750">
              <a:buFont typeface="Arial"/>
              <a:buChar char="•"/>
            </a:pPr>
            <a:r>
              <a:rPr lang="en-US" dirty="0"/>
              <a:t>What plant species/variety (or selection of) will be examined?</a:t>
            </a:r>
          </a:p>
          <a:p>
            <a:pPr marL="285750" indent="-285750">
              <a:buFont typeface="Arial"/>
              <a:buChar char="•"/>
            </a:pPr>
            <a:r>
              <a:rPr lang="en-US" dirty="0"/>
              <a:t>How many cuttings are needed to ensure a reliable investigation?</a:t>
            </a:r>
          </a:p>
        </p:txBody>
      </p:sp>
      <p:sp>
        <p:nvSpPr>
          <p:cNvPr id="12" name="TextBox 11"/>
          <p:cNvSpPr txBox="1"/>
          <p:nvPr/>
        </p:nvSpPr>
        <p:spPr>
          <a:xfrm>
            <a:off x="1" y="356873"/>
            <a:ext cx="7277652" cy="954107"/>
          </a:xfrm>
          <a:prstGeom prst="rect">
            <a:avLst/>
          </a:prstGeom>
          <a:solidFill>
            <a:srgbClr val="FFFFFF">
              <a:alpha val="60000"/>
            </a:srgbClr>
          </a:solidFill>
        </p:spPr>
        <p:txBody>
          <a:bodyPr wrap="square" rtlCol="0">
            <a:spAutoFit/>
          </a:bodyPr>
          <a:lstStyle/>
          <a:p>
            <a:r>
              <a:rPr lang="en-US" sz="4000" dirty="0" smtClean="0"/>
              <a:t>Investigating artificial propagation</a:t>
            </a:r>
          </a:p>
          <a:p>
            <a:r>
              <a:rPr lang="en-US" sz="1600" i="1" dirty="0"/>
              <a:t>Not all stem cuttings form roots and grow to become clones, why</a:t>
            </a:r>
            <a:r>
              <a:rPr lang="en-US" sz="1600" i="1" dirty="0" smtClean="0"/>
              <a:t>?</a:t>
            </a:r>
            <a:endParaRPr lang="en-US" sz="1600" i="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10781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478423"/>
            <a:ext cx="9144000" cy="7341186"/>
          </a:xfrm>
          <a:prstGeom prst="rect">
            <a:avLst/>
          </a:prstGeom>
        </p:spPr>
      </p:pic>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3.5.U8 Methods have been developed for cloning adult animals using differentiated cells.</a:t>
            </a:r>
          </a:p>
        </p:txBody>
      </p:sp>
      <p:sp>
        <p:nvSpPr>
          <p:cNvPr id="4" name="Rectangle 3"/>
          <p:cNvSpPr/>
          <p:nvPr/>
        </p:nvSpPr>
        <p:spPr>
          <a:xfrm>
            <a:off x="1" y="6605499"/>
            <a:ext cx="6985000" cy="276999"/>
          </a:xfrm>
          <a:prstGeom prst="rect">
            <a:avLst/>
          </a:prstGeom>
        </p:spPr>
        <p:txBody>
          <a:bodyPr wrap="square">
            <a:spAutoFit/>
          </a:bodyPr>
          <a:lstStyle/>
          <a:p>
            <a:r>
              <a:rPr lang="en-US" sz="1200" dirty="0">
                <a:hlinkClick r:id="rId3"/>
              </a:rPr>
              <a:t>http://www.californiaherps.com/frogs/images/xlaevistadpolesocjh12103.</a:t>
            </a:r>
            <a:r>
              <a:rPr lang="en-US" sz="1200" dirty="0" smtClean="0">
                <a:hlinkClick r:id="rId3"/>
              </a:rPr>
              <a:t>jpg</a:t>
            </a:r>
            <a:endParaRPr lang="en-US" sz="1200" dirty="0"/>
          </a:p>
        </p:txBody>
      </p:sp>
      <p:sp>
        <p:nvSpPr>
          <p:cNvPr id="5" name="Title 1"/>
          <p:cNvSpPr txBox="1">
            <a:spLocks/>
          </p:cNvSpPr>
          <p:nvPr/>
        </p:nvSpPr>
        <p:spPr>
          <a:xfrm>
            <a:off x="0" y="356873"/>
            <a:ext cx="5816600" cy="615553"/>
          </a:xfrm>
          <a:prstGeom prst="rect">
            <a:avLst/>
          </a:prstGeom>
          <a:solidFill>
            <a:srgbClr val="FFFFFF">
              <a:alpha val="57000"/>
            </a:srgbClr>
          </a:solidFill>
        </p:spPr>
        <p:txBody>
          <a:bodyPr vert="horz" lIns="0" tIns="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t>Cloning differentiated cells</a:t>
            </a:r>
            <a:endParaRPr lang="en-US" sz="4000" b="1" dirty="0"/>
          </a:p>
        </p:txBody>
      </p:sp>
      <p:sp>
        <p:nvSpPr>
          <p:cNvPr id="6" name="TextBox 5"/>
          <p:cNvSpPr txBox="1"/>
          <p:nvPr/>
        </p:nvSpPr>
        <p:spPr>
          <a:xfrm>
            <a:off x="1" y="3557725"/>
            <a:ext cx="6629399" cy="1200329"/>
          </a:xfrm>
          <a:prstGeom prst="rect">
            <a:avLst/>
          </a:prstGeom>
          <a:solidFill>
            <a:srgbClr val="FFFFFF">
              <a:alpha val="57000"/>
            </a:srgbClr>
          </a:solidFill>
        </p:spPr>
        <p:txBody>
          <a:bodyPr wrap="square" rtlCol="0">
            <a:spAutoFit/>
          </a:bodyPr>
          <a:lstStyle/>
          <a:p>
            <a:r>
              <a:rPr lang="en-US" dirty="0" smtClean="0"/>
              <a:t>In 1958  John Gurdon </a:t>
            </a:r>
            <a:r>
              <a:rPr lang="en-US" b="1" dirty="0" smtClean="0"/>
              <a:t>transplanted</a:t>
            </a:r>
            <a:r>
              <a:rPr lang="en-US" dirty="0" smtClean="0"/>
              <a:t> </a:t>
            </a:r>
            <a:r>
              <a:rPr lang="en-US" dirty="0"/>
              <a:t>the </a:t>
            </a:r>
            <a:r>
              <a:rPr lang="en-US" b="1" dirty="0"/>
              <a:t>nucleus</a:t>
            </a:r>
            <a:r>
              <a:rPr lang="en-US" dirty="0"/>
              <a:t> of a </a:t>
            </a:r>
            <a:r>
              <a:rPr lang="en-US" dirty="0" smtClean="0"/>
              <a:t>(</a:t>
            </a:r>
            <a:r>
              <a:rPr lang="en-US" dirty="0" err="1" smtClean="0"/>
              <a:t>specialised</a:t>
            </a:r>
            <a:r>
              <a:rPr lang="en-US" dirty="0" smtClean="0"/>
              <a:t> diploid) tadpole </a:t>
            </a:r>
            <a:r>
              <a:rPr lang="en-US" dirty="0"/>
              <a:t>intestinal cell into an </a:t>
            </a:r>
            <a:r>
              <a:rPr lang="en-US" b="1" dirty="0" smtClean="0"/>
              <a:t>enucleated</a:t>
            </a:r>
            <a:r>
              <a:rPr lang="en-US" dirty="0" smtClean="0"/>
              <a:t> (nucleus removed) </a:t>
            </a:r>
            <a:r>
              <a:rPr lang="en-US" dirty="0"/>
              <a:t>frog </a:t>
            </a:r>
            <a:r>
              <a:rPr lang="en-US" b="1" dirty="0"/>
              <a:t>egg</a:t>
            </a:r>
            <a:r>
              <a:rPr lang="en-US" dirty="0"/>
              <a:t>. In this way, he created tadpoles that were genetically identical to the one from which the intestinal cell was taken. </a:t>
            </a:r>
          </a:p>
        </p:txBody>
      </p:sp>
      <p:sp>
        <p:nvSpPr>
          <p:cNvPr id="7" name="TextBox 6"/>
          <p:cNvSpPr txBox="1"/>
          <p:nvPr/>
        </p:nvSpPr>
        <p:spPr>
          <a:xfrm>
            <a:off x="0" y="1213726"/>
            <a:ext cx="8191500" cy="646331"/>
          </a:xfrm>
          <a:prstGeom prst="rect">
            <a:avLst/>
          </a:prstGeom>
          <a:solidFill>
            <a:srgbClr val="FFFFFF">
              <a:alpha val="57000"/>
            </a:srgbClr>
          </a:solidFill>
        </p:spPr>
        <p:txBody>
          <a:bodyPr wrap="square" rtlCol="0">
            <a:spAutoFit/>
          </a:bodyPr>
          <a:lstStyle/>
          <a:p>
            <a:r>
              <a:rPr lang="en-US" dirty="0" smtClean="0"/>
              <a:t>To clone an organism with </a:t>
            </a:r>
            <a:r>
              <a:rPr lang="en-US" b="1" dirty="0" smtClean="0"/>
              <a:t>desired</a:t>
            </a:r>
            <a:r>
              <a:rPr lang="en-US" dirty="0" smtClean="0"/>
              <a:t> </a:t>
            </a:r>
            <a:r>
              <a:rPr lang="en-US" b="1" dirty="0" smtClean="0"/>
              <a:t>traits</a:t>
            </a:r>
            <a:r>
              <a:rPr lang="en-US" dirty="0" smtClean="0"/>
              <a:t> is problematic as a developed organism consists of </a:t>
            </a:r>
            <a:r>
              <a:rPr lang="en-US" b="1" dirty="0" err="1" smtClean="0"/>
              <a:t>specialised</a:t>
            </a:r>
            <a:r>
              <a:rPr lang="en-US" b="1" dirty="0" smtClean="0"/>
              <a:t> cells</a:t>
            </a:r>
            <a:r>
              <a:rPr lang="en-US" dirty="0" smtClean="0"/>
              <a:t> which are </a:t>
            </a:r>
            <a:r>
              <a:rPr lang="en-US" dirty="0" err="1" smtClean="0"/>
              <a:t>multipotent</a:t>
            </a:r>
            <a:r>
              <a:rPr lang="en-US" dirty="0" smtClean="0"/>
              <a:t>, </a:t>
            </a:r>
            <a:r>
              <a:rPr lang="en-US" dirty="0" err="1" smtClean="0"/>
              <a:t>unipotent</a:t>
            </a:r>
            <a:r>
              <a:rPr lang="en-US" dirty="0" smtClean="0"/>
              <a:t> or cannot divide at all.</a:t>
            </a:r>
          </a:p>
        </p:txBody>
      </p:sp>
      <p:sp>
        <p:nvSpPr>
          <p:cNvPr id="8" name="TextBox 7"/>
          <p:cNvSpPr txBox="1"/>
          <p:nvPr/>
        </p:nvSpPr>
        <p:spPr>
          <a:xfrm>
            <a:off x="1066800" y="2346760"/>
            <a:ext cx="8077201" cy="646331"/>
          </a:xfrm>
          <a:prstGeom prst="rect">
            <a:avLst/>
          </a:prstGeom>
          <a:solidFill>
            <a:srgbClr val="FFFFFF">
              <a:alpha val="57000"/>
            </a:srgbClr>
          </a:solidFill>
        </p:spPr>
        <p:txBody>
          <a:bodyPr wrap="square" rtlCol="0">
            <a:spAutoFit/>
          </a:bodyPr>
          <a:lstStyle/>
          <a:p>
            <a:r>
              <a:rPr lang="en-US" dirty="0" smtClean="0"/>
              <a:t>For a clone to develop </a:t>
            </a:r>
            <a:r>
              <a:rPr lang="en-US" b="1" dirty="0" smtClean="0"/>
              <a:t>somatic (diploid body) cells</a:t>
            </a:r>
            <a:r>
              <a:rPr lang="en-US" dirty="0" smtClean="0"/>
              <a:t> of the donor organism need to be </a:t>
            </a:r>
            <a:r>
              <a:rPr lang="en-US" b="1" dirty="0" smtClean="0"/>
              <a:t>induced</a:t>
            </a:r>
            <a:r>
              <a:rPr lang="en-US" dirty="0" smtClean="0"/>
              <a:t> to become </a:t>
            </a:r>
            <a:r>
              <a:rPr lang="en-US" b="1" dirty="0" smtClean="0"/>
              <a:t>pluripotent</a:t>
            </a:r>
            <a:r>
              <a:rPr lang="en-US" dirty="0" smtClean="0"/>
              <a:t> (cells capable of dividing to become any type of cell).</a:t>
            </a:r>
          </a:p>
        </p:txBody>
      </p:sp>
      <p:sp>
        <p:nvSpPr>
          <p:cNvPr id="9" name="TextBox 8"/>
          <p:cNvSpPr txBox="1"/>
          <p:nvPr/>
        </p:nvSpPr>
        <p:spPr>
          <a:xfrm>
            <a:off x="1066799" y="5209925"/>
            <a:ext cx="8077201" cy="646331"/>
          </a:xfrm>
          <a:prstGeom prst="rect">
            <a:avLst/>
          </a:prstGeom>
          <a:solidFill>
            <a:srgbClr val="FFFFFF">
              <a:alpha val="57000"/>
            </a:srgbClr>
          </a:solidFill>
        </p:spPr>
        <p:txBody>
          <a:bodyPr wrap="square" rtlCol="0">
            <a:spAutoFit/>
          </a:bodyPr>
          <a:lstStyle/>
          <a:p>
            <a:r>
              <a:rPr lang="en-US" dirty="0" smtClean="0"/>
              <a:t>The method has been refined, but in essence remains the same. It is now termed </a:t>
            </a:r>
            <a:r>
              <a:rPr lang="en-US" b="1" dirty="0" smtClean="0"/>
              <a:t>somatic-cell nuclear transfer</a:t>
            </a:r>
            <a:r>
              <a:rPr lang="en-US" dirty="0" smtClean="0"/>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10781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05292" y="1075728"/>
            <a:ext cx="4874859" cy="2554545"/>
          </a:xfrm>
          <a:prstGeom prst="rect">
            <a:avLst/>
          </a:prstGeom>
          <a:noFill/>
        </p:spPr>
        <p:txBody>
          <a:bodyPr wrap="square" rtlCol="0">
            <a:spAutoFit/>
          </a:bodyPr>
          <a:lstStyle/>
          <a:p>
            <a:r>
              <a:rPr lang="en-US" sz="1600" b="1" dirty="0"/>
              <a:t>somatic-cell nuclear </a:t>
            </a:r>
            <a:r>
              <a:rPr lang="en-US" sz="1600" b="1" dirty="0" smtClean="0"/>
              <a:t>transfer made easy:</a:t>
            </a:r>
          </a:p>
          <a:p>
            <a:pPr marL="342900" indent="-342900">
              <a:buAutoNum type="arabicPeriod"/>
            </a:pPr>
            <a:r>
              <a:rPr lang="en-US" sz="1600" dirty="0" smtClean="0"/>
              <a:t>Remove a differentiated diploid nucleus from the individual to be cloned. </a:t>
            </a:r>
          </a:p>
          <a:p>
            <a:pPr marL="342900" indent="-342900">
              <a:buAutoNum type="arabicPeriod"/>
            </a:pPr>
            <a:r>
              <a:rPr lang="en-US" sz="1600" dirty="0" smtClean="0"/>
              <a:t>Enucleate a donor egg cell. </a:t>
            </a:r>
          </a:p>
          <a:p>
            <a:pPr marL="342900" indent="-342900">
              <a:buAutoNum type="arabicPeriod"/>
            </a:pPr>
            <a:r>
              <a:rPr lang="en-US" sz="1600" dirty="0" smtClean="0"/>
              <a:t>Insert the diploid nucleus into the enucleated egg cell. </a:t>
            </a:r>
          </a:p>
          <a:p>
            <a:pPr marL="342900" indent="-342900">
              <a:buAutoNum type="arabicPeriod"/>
            </a:pPr>
            <a:r>
              <a:rPr lang="en-US" sz="1600" dirty="0" smtClean="0"/>
              <a:t>Implant into the endometrium of a surrogate mother and gestate. </a:t>
            </a:r>
          </a:p>
          <a:p>
            <a:pPr marL="342900" indent="-342900">
              <a:buAutoNum type="arabicPeriod"/>
            </a:pPr>
            <a:r>
              <a:rPr lang="en-US" sz="1600" dirty="0" smtClean="0"/>
              <a:t>The newborn will be genetically identical to the donor nucleus parent. </a:t>
            </a:r>
          </a:p>
        </p:txBody>
      </p:sp>
      <p:pic>
        <p:nvPicPr>
          <p:cNvPr id="1026" name="Picture 2">
            <a:hlinkClick r:id="rId3"/>
          </p:cNvPr>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5292" y="3649437"/>
            <a:ext cx="3642808" cy="2936663"/>
          </a:xfrm>
          <a:prstGeom prst="rect">
            <a:avLst/>
          </a:prstGeom>
          <a:noFill/>
          <a:ln w="9525">
            <a:solidFill>
              <a:schemeClr val="tx1"/>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sp>
        <p:nvSpPr>
          <p:cNvPr id="4" name="Rectangle 3"/>
          <p:cNvSpPr/>
          <p:nvPr/>
        </p:nvSpPr>
        <p:spPr>
          <a:xfrm>
            <a:off x="4075941" y="4799074"/>
            <a:ext cx="4953000" cy="1631216"/>
          </a:xfrm>
          <a:prstGeom prst="rect">
            <a:avLst/>
          </a:prstGeom>
        </p:spPr>
        <p:txBody>
          <a:bodyPr wrap="square">
            <a:spAutoFit/>
          </a:bodyPr>
          <a:lstStyle/>
          <a:p>
            <a:r>
              <a:rPr lang="en-US" sz="1600" dirty="0">
                <a:solidFill>
                  <a:schemeClr val="tx1">
                    <a:lumMod val="50000"/>
                    <a:lumOff val="50000"/>
                  </a:schemeClr>
                </a:solidFill>
                <a:hlinkClick r:id="rId5"/>
              </a:rPr>
              <a:t>Dolly the sheep</a:t>
            </a:r>
            <a:r>
              <a:rPr lang="en-US" sz="1600" dirty="0">
                <a:solidFill>
                  <a:schemeClr val="tx1">
                    <a:lumMod val="50000"/>
                    <a:lumOff val="50000"/>
                  </a:schemeClr>
                </a:solidFill>
              </a:rPr>
              <a:t> </a:t>
            </a:r>
            <a:r>
              <a:rPr lang="en-US" sz="1600" dirty="0"/>
              <a:t>was the first successful cloning of a mammal from a differentiated somatic cell. </a:t>
            </a:r>
          </a:p>
          <a:p>
            <a:r>
              <a:rPr lang="en-US" sz="1600" dirty="0"/>
              <a:t>She was the result of many attempts. Interestingly, she dies young – but of age-related </a:t>
            </a:r>
            <a:r>
              <a:rPr lang="en-US" sz="1600" dirty="0" smtClean="0"/>
              <a:t>illness. </a:t>
            </a:r>
          </a:p>
          <a:p>
            <a:pPr algn="ctr"/>
            <a:endParaRPr lang="en-US" sz="1600" dirty="0"/>
          </a:p>
          <a:p>
            <a:pPr algn="ctr"/>
            <a:r>
              <a:rPr lang="en-US" sz="2000" b="1" dirty="0" smtClean="0"/>
              <a:t>Human reproductive cloning is illegal</a:t>
            </a:r>
            <a:endParaRPr lang="en-US" sz="2000" b="1" dirty="0"/>
          </a:p>
        </p:txBody>
      </p:sp>
      <p:sp>
        <p:nvSpPr>
          <p:cNvPr id="24" name="Title 1"/>
          <p:cNvSpPr txBox="1">
            <a:spLocks/>
          </p:cNvSpPr>
          <p:nvPr/>
        </p:nvSpPr>
        <p:spPr>
          <a:xfrm>
            <a:off x="0" y="140614"/>
            <a:ext cx="8967082"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Cloning </a:t>
            </a:r>
            <a:r>
              <a:rPr lang="en-US" sz="3200" b="1" dirty="0"/>
              <a:t>by somatic-cell nuclear </a:t>
            </a:r>
            <a:r>
              <a:rPr lang="en-US" sz="3200" b="1" dirty="0" smtClean="0"/>
              <a:t>transfer (SCNT)</a:t>
            </a:r>
            <a:endParaRPr lang="en-US" sz="3200" b="1" dirty="0"/>
          </a:p>
        </p:txBody>
      </p:sp>
      <p:sp>
        <p:nvSpPr>
          <p:cNvPr id="27" name="TextBox 26"/>
          <p:cNvSpPr txBox="1"/>
          <p:nvPr/>
        </p:nvSpPr>
        <p:spPr>
          <a:xfrm>
            <a:off x="119405" y="755257"/>
            <a:ext cx="9024595" cy="338554"/>
          </a:xfrm>
          <a:prstGeom prst="rect">
            <a:avLst/>
          </a:prstGeom>
          <a:noFill/>
        </p:spPr>
        <p:txBody>
          <a:bodyPr wrap="square" rtlCol="0">
            <a:spAutoFit/>
          </a:bodyPr>
          <a:lstStyle/>
          <a:p>
            <a:r>
              <a:rPr lang="en-US" sz="1600" i="1" dirty="0" smtClean="0">
                <a:solidFill>
                  <a:schemeClr val="tx2"/>
                </a:solidFill>
              </a:rPr>
              <a:t>Creating a </a:t>
            </a:r>
            <a:r>
              <a:rPr lang="en-US" sz="1600" b="1" i="1" dirty="0" smtClean="0">
                <a:solidFill>
                  <a:schemeClr val="tx2"/>
                </a:solidFill>
              </a:rPr>
              <a:t>genetically identical organism</a:t>
            </a:r>
            <a:r>
              <a:rPr lang="en-US" sz="1600" i="1" dirty="0" smtClean="0">
                <a:solidFill>
                  <a:schemeClr val="tx2"/>
                </a:solidFill>
              </a:rPr>
              <a:t> through </a:t>
            </a:r>
            <a:r>
              <a:rPr lang="en-US" sz="1600" b="1" i="1" dirty="0" smtClean="0">
                <a:solidFill>
                  <a:schemeClr val="tx2"/>
                </a:solidFill>
              </a:rPr>
              <a:t>transfer</a:t>
            </a:r>
            <a:r>
              <a:rPr lang="en-US" sz="1600" i="1" dirty="0" smtClean="0">
                <a:solidFill>
                  <a:schemeClr val="tx2"/>
                </a:solidFill>
              </a:rPr>
              <a:t> of a </a:t>
            </a:r>
            <a:r>
              <a:rPr lang="en-US" sz="1600" b="1" i="1" dirty="0" smtClean="0">
                <a:solidFill>
                  <a:schemeClr val="tx2"/>
                </a:solidFill>
              </a:rPr>
              <a:t>differentiated diploid nucleus</a:t>
            </a:r>
            <a:r>
              <a:rPr lang="en-US" sz="1600" i="1" dirty="0" smtClean="0">
                <a:solidFill>
                  <a:schemeClr val="tx2"/>
                </a:solidFill>
              </a:rPr>
              <a:t>. </a:t>
            </a:r>
            <a:endParaRPr lang="en-US" sz="1600" i="1" dirty="0">
              <a:solidFill>
                <a:schemeClr val="tx2"/>
              </a:solidFill>
            </a:endParaRPr>
          </a:p>
        </p:txBody>
      </p:sp>
      <p:pic>
        <p:nvPicPr>
          <p:cNvPr id="16" name="Picture 2">
            <a:hlinkClick r:id="rId6"/>
          </p:cNvPr>
          <p:cNvPicPr>
            <a:picLocks noChangeAspect="1" noChangeArrowheads="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0598" y="1685227"/>
            <a:ext cx="4166483" cy="2438400"/>
          </a:xfrm>
          <a:prstGeom prst="rect">
            <a:avLst/>
          </a:prstGeom>
          <a:noFill/>
          <a:ln w="9525">
            <a:solidFill>
              <a:schemeClr val="tx1"/>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5"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A4 Production of cloned embryos produced by somatic-cell nuclear transfer. </a:t>
            </a:r>
          </a:p>
        </p:txBody>
      </p:sp>
      <p:sp>
        <p:nvSpPr>
          <p:cNvPr id="17" name="Rectangle 16">
            <a:hlinkClick r:id="rId3"/>
          </p:cNvPr>
          <p:cNvSpPr/>
          <p:nvPr/>
        </p:nvSpPr>
        <p:spPr>
          <a:xfrm>
            <a:off x="205292" y="6366766"/>
            <a:ext cx="3642808" cy="400110"/>
          </a:xfrm>
          <a:prstGeom prst="rect">
            <a:avLst/>
          </a:prstGeom>
          <a:solidFill>
            <a:srgbClr val="FFFFFF"/>
          </a:solidFill>
          <a:ln>
            <a:solidFill>
              <a:srgbClr val="000000"/>
            </a:solidFill>
          </a:ln>
        </p:spPr>
        <p:txBody>
          <a:bodyPr wrap="square">
            <a:spAutoFit/>
          </a:bodyPr>
          <a:lstStyle/>
          <a:p>
            <a:r>
              <a:rPr lang="en-US" sz="1000" b="1" dirty="0" smtClean="0"/>
              <a:t>Video of </a:t>
            </a:r>
            <a:r>
              <a:rPr lang="en-US" sz="1000" b="1" dirty="0" err="1"/>
              <a:t>e</a:t>
            </a:r>
            <a:r>
              <a:rPr lang="en-US" sz="1000" b="1" dirty="0" err="1" smtClean="0"/>
              <a:t>nucleation</a:t>
            </a:r>
            <a:r>
              <a:rPr lang="en-US" sz="1000" b="1" dirty="0" smtClean="0"/>
              <a:t> of an egg cell:</a:t>
            </a:r>
            <a:endParaRPr lang="en-US" sz="1000" dirty="0" smtClean="0"/>
          </a:p>
          <a:p>
            <a:r>
              <a:rPr lang="en-US" sz="1000" dirty="0">
                <a:hlinkClick r:id="rId3"/>
              </a:rPr>
              <a:t>http://</a:t>
            </a:r>
            <a:r>
              <a:rPr lang="en-US" sz="1000" dirty="0" smtClean="0">
                <a:hlinkClick r:id="rId3"/>
              </a:rPr>
              <a:t>www.hhmi.org/biointeractive/stemcells/scnt_video.html</a:t>
            </a:r>
            <a:endParaRPr lang="en-US" sz="1000" dirty="0" smtClean="0"/>
          </a:p>
        </p:txBody>
      </p:sp>
      <p:sp>
        <p:nvSpPr>
          <p:cNvPr id="2" name="TextBox 1"/>
          <p:cNvSpPr txBox="1"/>
          <p:nvPr/>
        </p:nvSpPr>
        <p:spPr>
          <a:xfrm>
            <a:off x="4800598" y="1100451"/>
            <a:ext cx="4166483" cy="584776"/>
          </a:xfrm>
          <a:prstGeom prst="rect">
            <a:avLst/>
          </a:prstGeom>
          <a:noFill/>
        </p:spPr>
        <p:txBody>
          <a:bodyPr wrap="square" rtlCol="0">
            <a:spAutoFit/>
          </a:bodyPr>
          <a:lstStyle/>
          <a:p>
            <a:pPr algn="ctr"/>
            <a:r>
              <a:rPr lang="en-US" sz="1600" b="1" dirty="0" smtClean="0">
                <a:solidFill>
                  <a:schemeClr val="accent6">
                    <a:lumMod val="75000"/>
                  </a:schemeClr>
                </a:solidFill>
              </a:rPr>
              <a:t>Make your own cloned mice and learn the process of cloning animal cells</a:t>
            </a:r>
            <a:endParaRPr lang="en-US" sz="1600" b="1" dirty="0">
              <a:solidFill>
                <a:schemeClr val="accent6">
                  <a:lumMod val="75000"/>
                </a:schemeClr>
              </a:solidFill>
            </a:endParaRPr>
          </a:p>
        </p:txBody>
      </p:sp>
      <p:sp>
        <p:nvSpPr>
          <p:cNvPr id="15" name="Rectangle 14">
            <a:hlinkClick r:id="rId8"/>
          </p:cNvPr>
          <p:cNvSpPr/>
          <p:nvPr/>
        </p:nvSpPr>
        <p:spPr>
          <a:xfrm>
            <a:off x="4800599" y="4011918"/>
            <a:ext cx="4166483" cy="461665"/>
          </a:xfrm>
          <a:prstGeom prst="rect">
            <a:avLst/>
          </a:prstGeom>
          <a:solidFill>
            <a:srgbClr val="FFFFFF"/>
          </a:solidFill>
          <a:ln>
            <a:solidFill>
              <a:srgbClr val="000000"/>
            </a:solidFill>
          </a:ln>
        </p:spPr>
        <p:txBody>
          <a:bodyPr wrap="square">
            <a:spAutoFit/>
          </a:bodyPr>
          <a:lstStyle/>
          <a:p>
            <a:r>
              <a:rPr lang="en-US" sz="1200" b="1" dirty="0">
                <a:hlinkClick r:id="rId6"/>
              </a:rPr>
              <a:t>http://learn.genetics.utah.edu/content/cloning/clickandclone</a:t>
            </a:r>
            <a:r>
              <a:rPr lang="en-US" sz="1200" b="1" dirty="0" smtClean="0">
                <a:hlinkClick r:id="rId6"/>
              </a:rPr>
              <a:t>/</a:t>
            </a:r>
            <a:endParaRPr lang="en-US" sz="1200" dirty="0" smtClean="0"/>
          </a:p>
        </p:txBody>
      </p:sp>
      <p:sp>
        <p:nvSpPr>
          <p:cNvPr id="26" name="Rectangle 25"/>
          <p:cNvSpPr/>
          <p:nvPr/>
        </p:nvSpPr>
        <p:spPr>
          <a:xfrm>
            <a:off x="3951228" y="6407082"/>
            <a:ext cx="5192772" cy="461665"/>
          </a:xfrm>
          <a:prstGeom prst="rect">
            <a:avLst/>
          </a:prstGeom>
        </p:spPr>
        <p:txBody>
          <a:bodyPr wrap="square">
            <a:spAutoFit/>
          </a:bodyPr>
          <a:lstStyle/>
          <a:p>
            <a:pPr algn="r"/>
            <a:r>
              <a:rPr lang="en-US" sz="1200" dirty="0" smtClean="0">
                <a:hlinkClick r:id="rId9"/>
              </a:rPr>
              <a:t>http</a:t>
            </a:r>
            <a:r>
              <a:rPr lang="en-US" sz="1200" dirty="0">
                <a:hlinkClick r:id="rId9"/>
              </a:rPr>
              <a:t>://www.slideshare.net/gurustip/genetic-engineering-and-biotechnology-</a:t>
            </a:r>
            <a:r>
              <a:rPr lang="en-US" sz="1200" dirty="0" smtClean="0">
                <a:hlinkClick r:id="rId9"/>
              </a:rPr>
              <a:t>presentation</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40064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1"/>
            <a:ext cx="9144000" cy="621771"/>
          </a:xfrm>
        </p:spPr>
        <p:txBody>
          <a:bodyPr>
            <a:noAutofit/>
          </a:bodyPr>
          <a:lstStyle/>
          <a:p>
            <a:r>
              <a:rPr lang="en-US" sz="1600" b="1" dirty="0" smtClean="0">
                <a:latin typeface="Arial"/>
                <a:cs typeface="Arial"/>
              </a:rPr>
              <a:t>Review: </a:t>
            </a:r>
            <a:r>
              <a:rPr lang="en-US" sz="1600" dirty="0" smtClean="0">
                <a:latin typeface="Arial"/>
                <a:cs typeface="Arial"/>
              </a:rPr>
              <a:t>2.7.</a:t>
            </a:r>
            <a:r>
              <a:rPr lang="en-US" sz="1600" dirty="0">
                <a:latin typeface="Arial"/>
                <a:cs typeface="Arial"/>
              </a:rPr>
              <a:t>A</a:t>
            </a:r>
            <a:r>
              <a:rPr lang="en-US" sz="1600" dirty="0" smtClean="0">
                <a:latin typeface="Arial"/>
                <a:cs typeface="Arial"/>
              </a:rPr>
              <a:t>1 </a:t>
            </a:r>
            <a:r>
              <a:rPr lang="en-US" sz="1600" dirty="0">
                <a:latin typeface="Arial"/>
                <a:cs typeface="Arial"/>
              </a:rPr>
              <a:t>Use of </a:t>
            </a:r>
            <a:r>
              <a:rPr lang="en-US" sz="1600" dirty="0" err="1">
                <a:latin typeface="Arial"/>
                <a:cs typeface="Arial"/>
              </a:rPr>
              <a:t>Taq</a:t>
            </a:r>
            <a:r>
              <a:rPr lang="en-US" sz="1600" dirty="0">
                <a:latin typeface="Arial"/>
                <a:cs typeface="Arial"/>
              </a:rPr>
              <a:t> DNA polymerase to produce multiple copies of DNA rapidly by the polymerase chain reaction (PCR).</a:t>
            </a:r>
          </a:p>
        </p:txBody>
      </p:sp>
      <p:sp>
        <p:nvSpPr>
          <p:cNvPr id="3" name="Rectangle 2"/>
          <p:cNvSpPr/>
          <p:nvPr/>
        </p:nvSpPr>
        <p:spPr>
          <a:xfrm>
            <a:off x="127000" y="5059761"/>
            <a:ext cx="5730084" cy="276999"/>
          </a:xfrm>
          <a:prstGeom prst="rect">
            <a:avLst/>
          </a:prstGeom>
          <a:solidFill>
            <a:srgbClr val="FFFFFF"/>
          </a:solidFill>
          <a:ln>
            <a:solidFill>
              <a:srgbClr val="000000"/>
            </a:solidFill>
          </a:ln>
        </p:spPr>
        <p:txBody>
          <a:bodyPr wrap="square">
            <a:spAutoFit/>
          </a:bodyPr>
          <a:lstStyle/>
          <a:p>
            <a:pPr algn="r"/>
            <a:r>
              <a:rPr lang="en-US" sz="1200" dirty="0">
                <a:hlinkClick r:id="rId2"/>
              </a:rPr>
              <a:t>http://</a:t>
            </a:r>
            <a:r>
              <a:rPr lang="en-US" sz="1200" dirty="0" err="1">
                <a:hlinkClick r:id="rId2"/>
              </a:rPr>
              <a:t>www.dnai.org</a:t>
            </a:r>
            <a:r>
              <a:rPr lang="en-US" sz="1200" dirty="0">
                <a:hlinkClick r:id="rId2"/>
              </a:rPr>
              <a:t>/b/</a:t>
            </a:r>
            <a:r>
              <a:rPr lang="en-US" sz="1200" dirty="0" err="1">
                <a:hlinkClick r:id="rId2"/>
              </a:rPr>
              <a:t>index.html</a:t>
            </a:r>
            <a:endParaRPr lang="en-US" sz="1200" dirty="0"/>
          </a:p>
        </p:txBody>
      </p:sp>
      <p:pic>
        <p:nvPicPr>
          <p:cNvPr id="4" name="Picture 3" descr="Screen Shot 2014-07-23 at 12.42.05.png">
            <a:hlinkClick r:id="rId2"/>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27000" y="787400"/>
            <a:ext cx="5759937" cy="4279900"/>
          </a:xfrm>
          <a:prstGeom prst="rect">
            <a:avLst/>
          </a:prstGeom>
          <a:ln>
            <a:solidFill>
              <a:srgbClr val="000000"/>
            </a:solidFill>
          </a:ln>
        </p:spPr>
      </p:pic>
      <p:sp>
        <p:nvSpPr>
          <p:cNvPr id="5" name="Oval 4"/>
          <p:cNvSpPr/>
          <p:nvPr/>
        </p:nvSpPr>
        <p:spPr>
          <a:xfrm>
            <a:off x="3289300" y="1447800"/>
            <a:ext cx="1552575" cy="266700"/>
          </a:xfrm>
          <a:prstGeom prst="ellipse">
            <a:avLst/>
          </a:prstGeom>
          <a:noFill/>
          <a:ln w="381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68300" y="1295400"/>
            <a:ext cx="1552575" cy="266700"/>
          </a:xfrm>
          <a:prstGeom prst="ellipse">
            <a:avLst/>
          </a:prstGeom>
          <a:noFill/>
          <a:ln w="38100">
            <a:solidFill>
              <a:srgbClr val="CC3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045200" y="813769"/>
            <a:ext cx="2961703" cy="2308324"/>
          </a:xfrm>
          <a:prstGeom prst="rect">
            <a:avLst/>
          </a:prstGeom>
        </p:spPr>
        <p:txBody>
          <a:bodyPr wrap="square">
            <a:spAutoFit/>
          </a:bodyPr>
          <a:lstStyle/>
          <a:p>
            <a:r>
              <a:rPr lang="en-US" dirty="0" smtClean="0"/>
              <a:t>After clicking on the </a:t>
            </a:r>
            <a:r>
              <a:rPr lang="en-US" dirty="0" err="1" smtClean="0"/>
              <a:t>myDNA</a:t>
            </a:r>
            <a:r>
              <a:rPr lang="en-US" dirty="0" smtClean="0"/>
              <a:t> link choose </a:t>
            </a:r>
            <a:r>
              <a:rPr lang="en-US" dirty="0" smtClean="0">
                <a:solidFill>
                  <a:srgbClr val="CC3300"/>
                </a:solidFill>
              </a:rPr>
              <a:t>techniques </a:t>
            </a:r>
            <a:r>
              <a:rPr lang="en-US" dirty="0" smtClean="0"/>
              <a:t>and then </a:t>
            </a:r>
            <a:r>
              <a:rPr lang="en-US" dirty="0" smtClean="0">
                <a:solidFill>
                  <a:schemeClr val="accent6">
                    <a:lumMod val="75000"/>
                  </a:schemeClr>
                </a:solidFill>
              </a:rPr>
              <a:t>amplifying </a:t>
            </a:r>
            <a:r>
              <a:rPr lang="en-US" dirty="0" smtClean="0"/>
              <a:t>to access the </a:t>
            </a:r>
            <a:r>
              <a:rPr lang="en-US" dirty="0" smtClean="0">
                <a:solidFill>
                  <a:schemeClr val="accent3">
                    <a:lumMod val="75000"/>
                  </a:schemeClr>
                </a:solidFill>
              </a:rPr>
              <a:t>tutorials</a:t>
            </a:r>
            <a:r>
              <a:rPr lang="en-US" dirty="0" smtClean="0"/>
              <a:t> </a:t>
            </a:r>
            <a:r>
              <a:rPr lang="en-US" dirty="0"/>
              <a:t>on the polymerase chain reaction (PCR</a:t>
            </a:r>
            <a:r>
              <a:rPr lang="en-US" dirty="0" smtClean="0"/>
              <a:t>).</a:t>
            </a:r>
          </a:p>
          <a:p>
            <a:endParaRPr lang="en-US" dirty="0"/>
          </a:p>
          <a:p>
            <a:r>
              <a:rPr lang="en-US" dirty="0" smtClean="0"/>
              <a:t>Alternatively watch the McGraw-Hill tutorial</a:t>
            </a:r>
            <a:endParaRPr lang="en-US" dirty="0"/>
          </a:p>
        </p:txBody>
      </p:sp>
      <p:pic>
        <p:nvPicPr>
          <p:cNvPr id="9" name="Picture 2">
            <a:hlinkClick r:id="rId4"/>
          </p:cNvPr>
          <p:cNvPicPr>
            <a:picLocks noChangeAspect="1" noChangeArrowheads="1"/>
          </p:cNvPicPr>
          <p:nvPr/>
        </p:nvPicPr>
        <p:blipFill>
          <a:blip r:embed="rId5"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6353907" y="3622197"/>
            <a:ext cx="2652996" cy="27060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sp>
        <p:nvSpPr>
          <p:cNvPr id="10" name="Rectangle 9">
            <a:hlinkClick r:id="rId4"/>
          </p:cNvPr>
          <p:cNvSpPr/>
          <p:nvPr/>
        </p:nvSpPr>
        <p:spPr>
          <a:xfrm>
            <a:off x="6353907" y="6328253"/>
            <a:ext cx="2652996" cy="400110"/>
          </a:xfrm>
          <a:prstGeom prst="rect">
            <a:avLst/>
          </a:prstGeom>
          <a:solidFill>
            <a:srgbClr val="FFFFFF"/>
          </a:solidFill>
          <a:ln>
            <a:solidFill>
              <a:srgbClr val="000000"/>
            </a:solidFill>
          </a:ln>
        </p:spPr>
        <p:txBody>
          <a:bodyPr wrap="square">
            <a:spAutoFit/>
          </a:bodyPr>
          <a:lstStyle/>
          <a:p>
            <a:pPr algn="r"/>
            <a:r>
              <a:rPr lang="en-US" sz="1000" dirty="0" smtClean="0">
                <a:hlinkClick r:id="rId4"/>
              </a:rPr>
              <a:t>http</a:t>
            </a:r>
            <a:r>
              <a:rPr lang="en-US" sz="1000" dirty="0">
                <a:hlinkClick r:id="rId4"/>
              </a:rPr>
              <a:t>://highered.mcgraw-hill.com/olc/dl/120078/micro15.swf</a:t>
            </a:r>
            <a:endParaRPr lang="en-US" sz="1000" dirty="0"/>
          </a:p>
        </p:txBody>
      </p:sp>
      <p:sp>
        <p:nvSpPr>
          <p:cNvPr id="11" name="Oval 10"/>
          <p:cNvSpPr/>
          <p:nvPr/>
        </p:nvSpPr>
        <p:spPr>
          <a:xfrm>
            <a:off x="267048" y="2908300"/>
            <a:ext cx="2006252" cy="1092200"/>
          </a:xfrm>
          <a:prstGeom prst="ellipse">
            <a:avLst/>
          </a:prstGeom>
          <a:noFill/>
          <a:ln w="381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7933C"/>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1384083"/>
      </p:ext>
    </p:extLst>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 name="TextBox 24"/>
          <p:cNvSpPr txBox="1"/>
          <p:nvPr/>
        </p:nvSpPr>
        <p:spPr>
          <a:xfrm>
            <a:off x="3414007" y="967916"/>
            <a:ext cx="5638800" cy="2862322"/>
          </a:xfrm>
          <a:prstGeom prst="rect">
            <a:avLst/>
          </a:prstGeom>
          <a:noFill/>
        </p:spPr>
        <p:txBody>
          <a:bodyPr wrap="square" rtlCol="0">
            <a:spAutoFit/>
          </a:bodyPr>
          <a:lstStyle/>
          <a:p>
            <a:r>
              <a:rPr lang="en-US" b="1" dirty="0" smtClean="0"/>
              <a:t>Therapeutic cloning made simple:</a:t>
            </a:r>
          </a:p>
          <a:p>
            <a:pPr marL="342900" indent="-342900">
              <a:buAutoNum type="arabicPeriod"/>
            </a:pPr>
            <a:r>
              <a:rPr lang="en-US" dirty="0" smtClean="0"/>
              <a:t>Remove a differentiated diploid nucleus from the cell to be cloned. </a:t>
            </a:r>
          </a:p>
          <a:p>
            <a:pPr marL="342900" indent="-342900">
              <a:buAutoNum type="arabicPeriod"/>
            </a:pPr>
            <a:r>
              <a:rPr lang="en-US" dirty="0" smtClean="0"/>
              <a:t>Enucleate a donor egg cell. </a:t>
            </a:r>
          </a:p>
          <a:p>
            <a:pPr marL="342900" indent="-342900">
              <a:buAutoNum type="arabicPeriod"/>
            </a:pPr>
            <a:r>
              <a:rPr lang="en-US" dirty="0" smtClean="0"/>
              <a:t>Insert the diploid nucleus into the enucleated egg cell. </a:t>
            </a:r>
          </a:p>
          <a:p>
            <a:pPr marL="342900" indent="-342900">
              <a:buAutoNum type="arabicPeriod"/>
            </a:pPr>
            <a:r>
              <a:rPr lang="en-US" dirty="0" smtClean="0"/>
              <a:t>Stimulate it to divide and grow</a:t>
            </a:r>
            <a:r>
              <a:rPr lang="en-US" dirty="0"/>
              <a:t> </a:t>
            </a:r>
            <a:r>
              <a:rPr lang="en-US" i="1" dirty="0" smtClean="0"/>
              <a:t>in vitro</a:t>
            </a:r>
            <a:r>
              <a:rPr lang="en-US" dirty="0" smtClean="0"/>
              <a:t>. </a:t>
            </a:r>
          </a:p>
          <a:p>
            <a:pPr marL="342900" indent="-342900">
              <a:buAutoNum type="arabicPeriod"/>
            </a:pPr>
            <a:r>
              <a:rPr lang="en-US" dirty="0" smtClean="0"/>
              <a:t>The resulting </a:t>
            </a:r>
            <a:r>
              <a:rPr lang="en-US" dirty="0" smtClean="0">
                <a:solidFill>
                  <a:schemeClr val="tx2"/>
                </a:solidFill>
              </a:rPr>
              <a:t>embryo</a:t>
            </a:r>
            <a:r>
              <a:rPr lang="en-US" dirty="0" smtClean="0"/>
              <a:t> is a rich </a:t>
            </a:r>
            <a:r>
              <a:rPr lang="en-US" dirty="0" smtClean="0">
                <a:solidFill>
                  <a:schemeClr val="tx2"/>
                </a:solidFill>
              </a:rPr>
              <a:t>source of stem cells</a:t>
            </a:r>
            <a:r>
              <a:rPr lang="en-US" dirty="0" smtClean="0"/>
              <a:t> which can be harvested or cultured. </a:t>
            </a:r>
          </a:p>
          <a:p>
            <a:pPr marL="342900" indent="-342900">
              <a:buAutoNum type="arabicPeriod"/>
            </a:pPr>
            <a:r>
              <a:rPr lang="en-US" dirty="0" smtClean="0"/>
              <a:t>The outer layer of cells is removed, so only the </a:t>
            </a:r>
          </a:p>
          <a:p>
            <a:r>
              <a:rPr lang="en-US" dirty="0">
                <a:solidFill>
                  <a:schemeClr val="accent2"/>
                </a:solidFill>
              </a:rPr>
              <a:t> </a:t>
            </a:r>
            <a:r>
              <a:rPr lang="en-US" dirty="0" smtClean="0">
                <a:solidFill>
                  <a:schemeClr val="accent2"/>
                </a:solidFill>
              </a:rPr>
              <a:t>      inner cell mass</a:t>
            </a:r>
            <a:r>
              <a:rPr lang="en-US" dirty="0" smtClean="0"/>
              <a:t> is used to culture the tissues needed. </a:t>
            </a:r>
          </a:p>
        </p:txBody>
      </p:sp>
      <p:pic>
        <p:nvPicPr>
          <p:cNvPr id="6147" name="Picture 3">
            <a:hlinkClick r:id="rId3"/>
          </p:cNvPr>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1378" y="967916"/>
            <a:ext cx="3070227" cy="245806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6" name="Rectangle 25">
            <a:hlinkClick r:id="rId3"/>
          </p:cNvPr>
          <p:cNvSpPr/>
          <p:nvPr/>
        </p:nvSpPr>
        <p:spPr>
          <a:xfrm>
            <a:off x="191380" y="3549544"/>
            <a:ext cx="4038600" cy="400110"/>
          </a:xfrm>
          <a:prstGeom prst="rect">
            <a:avLst/>
          </a:prstGeom>
        </p:spPr>
        <p:txBody>
          <a:bodyPr wrap="square">
            <a:spAutoFit/>
          </a:bodyPr>
          <a:lstStyle/>
          <a:p>
            <a:r>
              <a:rPr lang="en-US" sz="1000" b="1" dirty="0" smtClean="0"/>
              <a:t>Nuclear transfer animation from HHMI:</a:t>
            </a:r>
            <a:endParaRPr lang="en-US" sz="1000" dirty="0" smtClean="0"/>
          </a:p>
          <a:p>
            <a:r>
              <a:rPr lang="en-US" sz="1000" dirty="0"/>
              <a:t>http://</a:t>
            </a:r>
            <a:r>
              <a:rPr lang="en-US" sz="1000" dirty="0" smtClean="0"/>
              <a:t>www.hhmi.org/biointeractive/stemcells/scnt.html</a:t>
            </a:r>
          </a:p>
        </p:txBody>
      </p:sp>
      <p:sp>
        <p:nvSpPr>
          <p:cNvPr id="15" name="TextBox 14"/>
          <p:cNvSpPr txBox="1"/>
          <p:nvPr/>
        </p:nvSpPr>
        <p:spPr>
          <a:xfrm>
            <a:off x="208410" y="3899759"/>
            <a:ext cx="4720071" cy="2031325"/>
          </a:xfrm>
          <a:prstGeom prst="rect">
            <a:avLst/>
          </a:prstGeom>
          <a:noFill/>
        </p:spPr>
        <p:txBody>
          <a:bodyPr wrap="square" rtlCol="0">
            <a:spAutoFit/>
          </a:bodyPr>
          <a:lstStyle/>
          <a:p>
            <a:r>
              <a:rPr lang="en-US" b="1" dirty="0" smtClean="0"/>
              <a:t>Uses of therapeutic cloning:</a:t>
            </a:r>
          </a:p>
          <a:p>
            <a:pPr marL="285750" indent="-285750">
              <a:buFont typeface="Arial" pitchFamily="34" charset="0"/>
              <a:buChar char="•"/>
            </a:pPr>
            <a:r>
              <a:rPr lang="en-US" dirty="0" smtClean="0"/>
              <a:t>Create stem cells for transplants, such as in burns patients or leukemia. </a:t>
            </a:r>
          </a:p>
          <a:p>
            <a:pPr marL="285750" indent="-285750">
              <a:buFont typeface="Arial" pitchFamily="34" charset="0"/>
              <a:buChar char="•"/>
            </a:pPr>
            <a:r>
              <a:rPr lang="en-US" dirty="0" smtClean="0"/>
              <a:t>Replace other damaged tissues such as nerves, pancreas cells etc. </a:t>
            </a:r>
          </a:p>
          <a:p>
            <a:pPr marL="285750" indent="-285750">
              <a:buFont typeface="Arial" pitchFamily="34" charset="0"/>
              <a:buChar char="•"/>
            </a:pPr>
            <a:r>
              <a:rPr lang="en-US" dirty="0" smtClean="0"/>
              <a:t>Much reduced risk of rejection of cells are they are genetically identical to the recipient. </a:t>
            </a:r>
          </a:p>
        </p:txBody>
      </p:sp>
      <p:pic>
        <p:nvPicPr>
          <p:cNvPr id="2050" name="Picture 2">
            <a:hlinkClick r:id="rId5"/>
          </p:cNvPr>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52407" y="3830238"/>
            <a:ext cx="3114675" cy="25050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7" name="Rectangle 16">
            <a:hlinkClick r:id="rId5"/>
          </p:cNvPr>
          <p:cNvSpPr/>
          <p:nvPr/>
        </p:nvSpPr>
        <p:spPr>
          <a:xfrm>
            <a:off x="4928482" y="6353060"/>
            <a:ext cx="4038600" cy="400110"/>
          </a:xfrm>
          <a:prstGeom prst="rect">
            <a:avLst/>
          </a:prstGeom>
        </p:spPr>
        <p:txBody>
          <a:bodyPr wrap="square">
            <a:spAutoFit/>
          </a:bodyPr>
          <a:lstStyle/>
          <a:p>
            <a:pPr algn="r"/>
            <a:r>
              <a:rPr lang="en-US" sz="1000" b="1" dirty="0" smtClean="0"/>
              <a:t>Creating stem cells animation from HHMI:</a:t>
            </a:r>
            <a:endParaRPr lang="en-US" sz="1000" dirty="0" smtClean="0"/>
          </a:p>
          <a:p>
            <a:pPr algn="r"/>
            <a:r>
              <a:rPr lang="en-US" sz="1000" dirty="0"/>
              <a:t>http://www.hhmi.org/biointeractive/stemcells/creating_lines.html</a:t>
            </a:r>
            <a:endParaRPr lang="en-US" sz="1000" dirty="0" smtClean="0"/>
          </a:p>
        </p:txBody>
      </p:sp>
      <p:cxnSp>
        <p:nvCxnSpPr>
          <p:cNvPr id="12" name="Elbow Connector 11"/>
          <p:cNvCxnSpPr/>
          <p:nvPr/>
        </p:nvCxnSpPr>
        <p:spPr>
          <a:xfrm>
            <a:off x="4328407" y="3830238"/>
            <a:ext cx="2971800" cy="1085183"/>
          </a:xfrm>
          <a:prstGeom prst="bentConnector3">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a:t>
            </a:r>
            <a:r>
              <a:rPr lang="en-US" sz="1600" dirty="0" smtClean="0"/>
              <a:t>.</a:t>
            </a:r>
            <a:r>
              <a:rPr lang="en-US" sz="1600" dirty="0"/>
              <a:t>A4 Production of cloned embryos produced by somatic-cell nuclear transfer. </a:t>
            </a:r>
          </a:p>
        </p:txBody>
      </p:sp>
      <p:sp>
        <p:nvSpPr>
          <p:cNvPr id="24" name="Title 1"/>
          <p:cNvSpPr txBox="1">
            <a:spLocks/>
          </p:cNvSpPr>
          <p:nvPr/>
        </p:nvSpPr>
        <p:spPr>
          <a:xfrm>
            <a:off x="0" y="140614"/>
            <a:ext cx="8967082"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 SCNT</a:t>
            </a:r>
            <a:r>
              <a:rPr lang="en-US" sz="3200" b="1" dirty="0"/>
              <a:t> </a:t>
            </a:r>
            <a:r>
              <a:rPr lang="en-US" sz="3200" b="1" dirty="0" smtClean="0"/>
              <a:t>and </a:t>
            </a:r>
            <a:r>
              <a:rPr lang="en-US" sz="3200" b="1" dirty="0" err="1" smtClean="0"/>
              <a:t>Theraputic</a:t>
            </a:r>
            <a:r>
              <a:rPr lang="en-US" sz="3200" b="1" dirty="0" smtClean="0"/>
              <a:t> Cloning</a:t>
            </a:r>
            <a:endParaRPr lang="en-US" sz="3200" b="1" dirty="0"/>
          </a:p>
        </p:txBody>
      </p:sp>
      <p:sp>
        <p:nvSpPr>
          <p:cNvPr id="5" name="Rectangle 4"/>
          <p:cNvSpPr/>
          <p:nvPr/>
        </p:nvSpPr>
        <p:spPr>
          <a:xfrm>
            <a:off x="5199555" y="390585"/>
            <a:ext cx="3853251" cy="584776"/>
          </a:xfrm>
          <a:prstGeom prst="rect">
            <a:avLst/>
          </a:prstGeom>
        </p:spPr>
        <p:txBody>
          <a:bodyPr wrap="square">
            <a:spAutoFit/>
          </a:bodyPr>
          <a:lstStyle/>
          <a:p>
            <a:r>
              <a:rPr lang="en-US" sz="1600" i="1" dirty="0">
                <a:solidFill>
                  <a:schemeClr val="tx2"/>
                </a:solidFill>
              </a:rPr>
              <a:t>Creating an </a:t>
            </a:r>
            <a:r>
              <a:rPr lang="en-US" sz="1600" b="1" i="1" dirty="0">
                <a:solidFill>
                  <a:schemeClr val="tx2"/>
                </a:solidFill>
              </a:rPr>
              <a:t>embryo</a:t>
            </a:r>
            <a:r>
              <a:rPr lang="en-US" sz="1600" i="1" dirty="0">
                <a:solidFill>
                  <a:schemeClr val="tx2"/>
                </a:solidFill>
              </a:rPr>
              <a:t> as a source of </a:t>
            </a:r>
            <a:r>
              <a:rPr lang="en-US" sz="1600" b="1" i="1" dirty="0">
                <a:solidFill>
                  <a:schemeClr val="tx2"/>
                </a:solidFill>
              </a:rPr>
              <a:t>stem cells</a:t>
            </a:r>
            <a:r>
              <a:rPr lang="en-US" sz="1600" i="1" dirty="0">
                <a:solidFill>
                  <a:schemeClr val="tx2"/>
                </a:solidFill>
              </a:rPr>
              <a:t>, by transfer of a </a:t>
            </a:r>
            <a:r>
              <a:rPr lang="en-US" sz="1600" b="1" i="1" dirty="0">
                <a:solidFill>
                  <a:schemeClr val="tx2"/>
                </a:solidFill>
              </a:rPr>
              <a:t>differentiated </a:t>
            </a:r>
            <a:r>
              <a:rPr lang="en-US" sz="1600" b="1" i="1" dirty="0" smtClean="0">
                <a:solidFill>
                  <a:schemeClr val="tx2"/>
                </a:solidFill>
              </a:rPr>
              <a:t>nucleus</a:t>
            </a:r>
            <a:r>
              <a:rPr lang="en-US" sz="1600" i="1" dirty="0">
                <a:solidFill>
                  <a:schemeClr val="tx2"/>
                </a:solidFill>
              </a:rPr>
              <a:t>. </a:t>
            </a:r>
          </a:p>
        </p:txBody>
      </p:sp>
      <p:sp>
        <p:nvSpPr>
          <p:cNvPr id="27" name="Rectangle 26"/>
          <p:cNvSpPr/>
          <p:nvPr/>
        </p:nvSpPr>
        <p:spPr>
          <a:xfrm>
            <a:off x="-1" y="6431325"/>
            <a:ext cx="4928482" cy="461665"/>
          </a:xfrm>
          <a:prstGeom prst="rect">
            <a:avLst/>
          </a:prstGeom>
        </p:spPr>
        <p:txBody>
          <a:bodyPr wrap="square">
            <a:spAutoFit/>
          </a:bodyPr>
          <a:lstStyle/>
          <a:p>
            <a:r>
              <a:rPr lang="en-US" sz="1200" dirty="0" smtClean="0">
                <a:hlinkClick r:id="rId7"/>
              </a:rPr>
              <a:t>http</a:t>
            </a:r>
            <a:r>
              <a:rPr lang="en-US" sz="1200" dirty="0">
                <a:hlinkClick r:id="rId7"/>
              </a:rPr>
              <a:t>://www.slideshare.net/gurustip/genetic-engineering-and-biotechnology-</a:t>
            </a:r>
            <a:r>
              <a:rPr lang="en-US" sz="1200" dirty="0" smtClean="0">
                <a:hlinkClick r:id="rId7"/>
              </a:rPr>
              <a:t>presentation</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39057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4"/>
            <a:ext cx="6521397" cy="746554"/>
          </a:xfrm>
        </p:spPr>
        <p:txBody>
          <a:bodyPr/>
          <a:lstStyle/>
          <a:p>
            <a:r>
              <a:rPr lang="en-US" dirty="0" smtClean="0"/>
              <a:t>Bibliography / Acknowledgments</a:t>
            </a:r>
            <a:endParaRPr lang="en-US" dirty="0"/>
          </a:p>
        </p:txBody>
      </p:sp>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72820" y="1000912"/>
            <a:ext cx="5328420" cy="966430"/>
          </a:xfrm>
          <a:prstGeom prst="rect">
            <a:avLst/>
          </a:prstGeom>
        </p:spPr>
      </p:pic>
      <p:pic>
        <p:nvPicPr>
          <p:cNvPr id="6" name="Picture 5">
            <a:hlinkClick r:id="rId4"/>
          </p:cNvPr>
          <p:cNvPicPr>
            <a:picLocks noChangeAspect="1"/>
          </p:cNvPicPr>
          <p:nvPr/>
        </p:nvPicPr>
        <p:blipFill>
          <a:blip r:embed="rId5"/>
          <a:stretch>
            <a:fillRect/>
          </a:stretch>
        </p:blipFill>
        <p:spPr>
          <a:xfrm>
            <a:off x="5901966" y="976660"/>
            <a:ext cx="2695172" cy="2515494"/>
          </a:xfrm>
          <a:prstGeom prst="rect">
            <a:avLst/>
          </a:prstGeom>
        </p:spPr>
      </p:pic>
      <p:pic>
        <p:nvPicPr>
          <p:cNvPr id="7" name="Picture 6" descr="Screen Shot 2014-04-27 at 14.39.15.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306287" y="2178578"/>
            <a:ext cx="3176219" cy="4200805"/>
          </a:xfrm>
          <a:prstGeom prst="rect">
            <a:avLst/>
          </a:prstGeom>
        </p:spPr>
      </p:pic>
      <p:pic>
        <p:nvPicPr>
          <p:cNvPr id="11" name="Picture 10">
            <a:hlinkClick r:id="rId7"/>
          </p:cNvPr>
          <p:cNvPicPr>
            <a:picLocks noChangeAspect="1"/>
          </p:cNvPicPr>
          <p:nvPr/>
        </p:nvPicPr>
        <p:blipFill>
          <a:blip r:embed="rId8"/>
          <a:stretch>
            <a:fillRect/>
          </a:stretch>
        </p:blipFill>
        <p:spPr>
          <a:xfrm>
            <a:off x="6521397" y="4136991"/>
            <a:ext cx="1219200" cy="1219200"/>
          </a:xfrm>
          <a:prstGeom prst="rect">
            <a:avLst/>
          </a:prstGeom>
        </p:spPr>
      </p:pic>
      <p:sp>
        <p:nvSpPr>
          <p:cNvPr id="12" name="Rectangle 11"/>
          <p:cNvSpPr/>
          <p:nvPr/>
        </p:nvSpPr>
        <p:spPr>
          <a:xfrm>
            <a:off x="6466852" y="5363966"/>
            <a:ext cx="1388421" cy="369332"/>
          </a:xfrm>
          <a:prstGeom prst="rect">
            <a:avLst/>
          </a:prstGeom>
        </p:spPr>
        <p:txBody>
          <a:bodyPr wrap="none">
            <a:spAutoFit/>
          </a:bodyPr>
          <a:lstStyle/>
          <a:p>
            <a:r>
              <a:rPr lang="en-US" b="1" dirty="0">
                <a:hlinkClick r:id="rId7"/>
              </a:rPr>
              <a:t>Bob </a:t>
            </a:r>
            <a:r>
              <a:rPr lang="en-US" b="1" dirty="0" err="1">
                <a:hlinkClick r:id="rId7"/>
              </a:rPr>
              <a:t>Smullen</a:t>
            </a:r>
            <a:endParaRPr lang="en-US"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1465118"/>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1"/>
            <a:ext cx="9144000" cy="621771"/>
          </a:xfrm>
        </p:spPr>
        <p:txBody>
          <a:bodyPr>
            <a:noAutofit/>
          </a:bodyPr>
          <a:lstStyle/>
          <a:p>
            <a:r>
              <a:rPr lang="en-US" sz="1600" b="1" dirty="0" smtClean="0">
                <a:latin typeface="Arial"/>
                <a:cs typeface="Arial"/>
              </a:rPr>
              <a:t>Review: </a:t>
            </a:r>
            <a:r>
              <a:rPr lang="en-US" sz="1600" dirty="0" smtClean="0">
                <a:latin typeface="Arial"/>
                <a:cs typeface="Arial"/>
              </a:rPr>
              <a:t>2.7.</a:t>
            </a:r>
            <a:r>
              <a:rPr lang="en-US" sz="1600" dirty="0">
                <a:latin typeface="Arial"/>
                <a:cs typeface="Arial"/>
              </a:rPr>
              <a:t>A</a:t>
            </a:r>
            <a:r>
              <a:rPr lang="en-US" sz="1600" dirty="0" smtClean="0">
                <a:latin typeface="Arial"/>
                <a:cs typeface="Arial"/>
              </a:rPr>
              <a:t>1 </a:t>
            </a:r>
            <a:r>
              <a:rPr lang="en-US" sz="1600" dirty="0">
                <a:latin typeface="Arial"/>
                <a:cs typeface="Arial"/>
              </a:rPr>
              <a:t>Use of </a:t>
            </a:r>
            <a:r>
              <a:rPr lang="en-US" sz="1600" dirty="0" err="1">
                <a:latin typeface="Arial"/>
                <a:cs typeface="Arial"/>
              </a:rPr>
              <a:t>Taq</a:t>
            </a:r>
            <a:r>
              <a:rPr lang="en-US" sz="1600" dirty="0">
                <a:latin typeface="Arial"/>
                <a:cs typeface="Arial"/>
              </a:rPr>
              <a:t> DNA polymerase to produce multiple copies of DNA rapidly by the polymerase chain reaction (PCR).</a:t>
            </a:r>
          </a:p>
        </p:txBody>
      </p:sp>
      <p:sp>
        <p:nvSpPr>
          <p:cNvPr id="6" name="Rectangle 5"/>
          <p:cNvSpPr/>
          <p:nvPr/>
        </p:nvSpPr>
        <p:spPr>
          <a:xfrm>
            <a:off x="317500" y="864950"/>
            <a:ext cx="5448300" cy="5724645"/>
          </a:xfrm>
          <a:prstGeom prst="rect">
            <a:avLst/>
          </a:prstGeom>
        </p:spPr>
        <p:txBody>
          <a:bodyPr wrap="square">
            <a:spAutoFit/>
          </a:bodyPr>
          <a:lstStyle/>
          <a:p>
            <a:r>
              <a:rPr lang="en-US" sz="2400" dirty="0" smtClean="0"/>
              <a:t>To </a:t>
            </a:r>
            <a:r>
              <a:rPr lang="en-US" sz="2400" dirty="0" err="1" smtClean="0"/>
              <a:t>summarise</a:t>
            </a:r>
            <a:r>
              <a:rPr lang="en-US" sz="2400" dirty="0" smtClean="0"/>
              <a:t>:</a:t>
            </a:r>
          </a:p>
          <a:p>
            <a:endParaRPr lang="en-US" dirty="0" smtClean="0"/>
          </a:p>
          <a:p>
            <a:r>
              <a:rPr lang="en-US" dirty="0" smtClean="0"/>
              <a:t>PCR </a:t>
            </a:r>
            <a:r>
              <a:rPr lang="en-US" dirty="0"/>
              <a:t>is a way of producing large </a:t>
            </a:r>
            <a:r>
              <a:rPr lang="en-US" dirty="0" err="1"/>
              <a:t>quantites</a:t>
            </a:r>
            <a:r>
              <a:rPr lang="en-US" dirty="0"/>
              <a:t> of a specific target sequence of </a:t>
            </a:r>
            <a:r>
              <a:rPr lang="en-US" dirty="0" smtClean="0"/>
              <a:t>DNA. It </a:t>
            </a:r>
            <a:r>
              <a:rPr lang="en-US" dirty="0"/>
              <a:t>is useful when only a small amount of DNA is </a:t>
            </a:r>
            <a:r>
              <a:rPr lang="en-US" dirty="0" err="1"/>
              <a:t>avaliable</a:t>
            </a:r>
            <a:r>
              <a:rPr lang="en-US" dirty="0"/>
              <a:t> for testing </a:t>
            </a:r>
            <a:r>
              <a:rPr lang="en-US" dirty="0" smtClean="0"/>
              <a:t>e.g</a:t>
            </a:r>
            <a:r>
              <a:rPr lang="en-US" dirty="0"/>
              <a:t>. crime scene samples of blood, semen, tissue, hair, etc.</a:t>
            </a:r>
          </a:p>
          <a:p>
            <a:endParaRPr lang="en-US" dirty="0"/>
          </a:p>
          <a:p>
            <a:r>
              <a:rPr lang="en-US" dirty="0"/>
              <a:t>PCR occurs in a thermal cycler and involves a repeat procedure of 3 steps</a:t>
            </a:r>
            <a:r>
              <a:rPr lang="en-US" dirty="0" smtClean="0"/>
              <a:t>:</a:t>
            </a:r>
            <a:endParaRPr lang="en-US" dirty="0"/>
          </a:p>
          <a:p>
            <a:r>
              <a:rPr lang="en-US" dirty="0"/>
              <a:t>1.  </a:t>
            </a:r>
            <a:r>
              <a:rPr lang="en-US" b="1" dirty="0"/>
              <a:t>Denaturation</a:t>
            </a:r>
            <a:r>
              <a:rPr lang="en-US" dirty="0"/>
              <a:t>:  DNA sample is heated to separate it into two </a:t>
            </a:r>
            <a:r>
              <a:rPr lang="en-US" dirty="0" smtClean="0"/>
              <a:t>strands</a:t>
            </a:r>
            <a:endParaRPr lang="en-US" dirty="0"/>
          </a:p>
          <a:p>
            <a:r>
              <a:rPr lang="en-US" dirty="0"/>
              <a:t>2.  </a:t>
            </a:r>
            <a:r>
              <a:rPr lang="en-US" b="1" dirty="0"/>
              <a:t>Annealing</a:t>
            </a:r>
            <a:r>
              <a:rPr lang="en-US" dirty="0"/>
              <a:t>:  DNA primers attach to opposite ends of the target </a:t>
            </a:r>
            <a:r>
              <a:rPr lang="en-US" dirty="0" smtClean="0"/>
              <a:t>sequence</a:t>
            </a:r>
            <a:endParaRPr lang="en-US" dirty="0"/>
          </a:p>
          <a:p>
            <a:r>
              <a:rPr lang="en-US" dirty="0" smtClean="0"/>
              <a:t>3.  </a:t>
            </a:r>
            <a:r>
              <a:rPr lang="en-US" b="1" dirty="0" smtClean="0"/>
              <a:t>Elongation</a:t>
            </a:r>
            <a:r>
              <a:rPr lang="en-US" dirty="0"/>
              <a:t>:  A heat-tolerant DNA polymerase (</a:t>
            </a:r>
            <a:r>
              <a:rPr lang="en-US" dirty="0" err="1"/>
              <a:t>Taq</a:t>
            </a:r>
            <a:r>
              <a:rPr lang="en-US" dirty="0"/>
              <a:t>) copies the strands </a:t>
            </a:r>
          </a:p>
          <a:p>
            <a:endParaRPr lang="en-US" dirty="0"/>
          </a:p>
          <a:p>
            <a:pPr marL="285750" indent="-285750">
              <a:buFont typeface="Arial"/>
              <a:buChar char="•"/>
            </a:pPr>
            <a:r>
              <a:rPr lang="en-US" dirty="0"/>
              <a:t>One cycle of PCR yields two identical copies of the DNA </a:t>
            </a:r>
            <a:r>
              <a:rPr lang="en-US" dirty="0" smtClean="0"/>
              <a:t>sequence</a:t>
            </a:r>
            <a:endParaRPr lang="en-US" dirty="0"/>
          </a:p>
          <a:p>
            <a:pPr marL="285750" indent="-285750">
              <a:buFont typeface="Arial"/>
              <a:buChar char="•"/>
            </a:pPr>
            <a:r>
              <a:rPr lang="en-US" dirty="0"/>
              <a:t>A standard reaction of 30 cycles would yield 1,073,741,826 copies of </a:t>
            </a:r>
            <a:r>
              <a:rPr lang="en-US" dirty="0" smtClean="0"/>
              <a:t>DNA (2</a:t>
            </a:r>
            <a:r>
              <a:rPr lang="en-US" baseline="30000" dirty="0" smtClean="0"/>
              <a:t>30</a:t>
            </a:r>
            <a:r>
              <a:rPr lang="en-US" dirty="0" smtClean="0"/>
              <a:t>)</a:t>
            </a:r>
            <a:endParaRPr lang="en-US" dirty="0"/>
          </a:p>
        </p:txBody>
      </p:sp>
      <p:pic>
        <p:nvPicPr>
          <p:cNvPr id="12" name="Picture 11"/>
          <p:cNvPicPr>
            <a:picLocks noChangeAspect="1"/>
          </p:cNvPicPr>
          <p:nvPr/>
        </p:nvPicPr>
        <p:blipFill>
          <a:blip r:embed="rId2"/>
          <a:stretch>
            <a:fillRect/>
          </a:stretch>
        </p:blipFill>
        <p:spPr>
          <a:xfrm>
            <a:off x="5765800" y="864950"/>
            <a:ext cx="4445000" cy="4445000"/>
          </a:xfrm>
          <a:prstGeom prst="rect">
            <a:avLst/>
          </a:prstGeom>
        </p:spPr>
      </p:pic>
      <p:pic>
        <p:nvPicPr>
          <p:cNvPr id="13" name="Picture 12">
            <a:hlinkClick r:id="rId3"/>
          </p:cNvPr>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392695" y="6540361"/>
            <a:ext cx="1751305" cy="31763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4243884"/>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800" dirty="0" smtClean="0">
                <a:latin typeface="Arial"/>
                <a:cs typeface="Arial"/>
              </a:rPr>
              <a:t>3.5.</a:t>
            </a:r>
            <a:r>
              <a:rPr lang="en-US" sz="1800" dirty="0">
                <a:latin typeface="Arial"/>
                <a:cs typeface="Arial"/>
              </a:rPr>
              <a:t>U2 PCR can be used to amplify small amounts of DNA.</a:t>
            </a:r>
          </a:p>
        </p:txBody>
      </p:sp>
      <p:sp>
        <p:nvSpPr>
          <p:cNvPr id="10" name="Subtitle 2"/>
          <p:cNvSpPr txBox="1">
            <a:spLocks/>
          </p:cNvSpPr>
          <p:nvPr/>
        </p:nvSpPr>
        <p:spPr>
          <a:xfrm>
            <a:off x="129887" y="441808"/>
            <a:ext cx="5313218" cy="53752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Polymerase Chain Reaction (PCR)</a:t>
            </a:r>
          </a:p>
        </p:txBody>
      </p:sp>
      <p:sp>
        <p:nvSpPr>
          <p:cNvPr id="11" name="TextBox 10"/>
          <p:cNvSpPr txBox="1"/>
          <p:nvPr/>
        </p:nvSpPr>
        <p:spPr>
          <a:xfrm>
            <a:off x="5232399" y="5387520"/>
            <a:ext cx="3701159" cy="523220"/>
          </a:xfrm>
          <a:prstGeom prst="rect">
            <a:avLst/>
          </a:prstGeom>
          <a:noFill/>
        </p:spPr>
        <p:txBody>
          <a:bodyPr wrap="square" rtlCol="0">
            <a:spAutoFit/>
          </a:bodyPr>
          <a:lstStyle/>
          <a:p>
            <a:r>
              <a:rPr lang="en-US" sz="1400" i="1" dirty="0" smtClean="0">
                <a:solidFill>
                  <a:schemeClr val="tx2"/>
                </a:solidFill>
              </a:rPr>
              <a:t>Can you see how the technology has mimicked the natural process of DNA replication?</a:t>
            </a:r>
            <a:endParaRPr lang="en-US" sz="1400" i="1" dirty="0">
              <a:solidFill>
                <a:schemeClr val="tx2"/>
              </a:solidFill>
            </a:endParaRPr>
          </a:p>
        </p:txBody>
      </p:sp>
      <p:sp>
        <p:nvSpPr>
          <p:cNvPr id="12" name="Rectangle 11"/>
          <p:cNvSpPr/>
          <p:nvPr/>
        </p:nvSpPr>
        <p:spPr>
          <a:xfrm>
            <a:off x="152400" y="979330"/>
            <a:ext cx="4432380" cy="2185214"/>
          </a:xfrm>
          <a:prstGeom prst="rect">
            <a:avLst/>
          </a:prstGeom>
        </p:spPr>
        <p:txBody>
          <a:bodyPr wrap="square">
            <a:spAutoFit/>
          </a:bodyPr>
          <a:lstStyle/>
          <a:p>
            <a:pPr marL="285750" indent="-285750">
              <a:buFont typeface="Arial"/>
              <a:buChar char="•"/>
            </a:pPr>
            <a:r>
              <a:rPr lang="en-US" sz="1700" i="1" dirty="0" smtClean="0"/>
              <a:t>Typically </a:t>
            </a:r>
            <a:r>
              <a:rPr lang="en-US" sz="1700" i="1" dirty="0"/>
              <a:t>used to copy a segment of DNA – not a whole </a:t>
            </a:r>
            <a:r>
              <a:rPr lang="en-US" sz="1700" i="1" dirty="0" smtClean="0"/>
              <a:t>genome</a:t>
            </a:r>
          </a:p>
          <a:p>
            <a:pPr marL="285750" indent="-285750">
              <a:buFont typeface="Arial"/>
              <a:buChar char="•"/>
            </a:pPr>
            <a:r>
              <a:rPr lang="en-US" sz="1700" i="1" dirty="0" smtClean="0"/>
              <a:t>Used </a:t>
            </a:r>
            <a:r>
              <a:rPr lang="en-US" sz="1700" i="1" dirty="0"/>
              <a:t>to </a:t>
            </a:r>
            <a:r>
              <a:rPr lang="en-US" sz="1700" i="1" dirty="0">
                <a:solidFill>
                  <a:schemeClr val="tx2"/>
                </a:solidFill>
              </a:rPr>
              <a:t>amplify small samples of </a:t>
            </a:r>
            <a:r>
              <a:rPr lang="en-US" sz="1700" i="1" dirty="0" smtClean="0">
                <a:solidFill>
                  <a:schemeClr val="tx2"/>
                </a:solidFill>
              </a:rPr>
              <a:t>DNA</a:t>
            </a:r>
            <a:endParaRPr lang="en-US" sz="1700" i="1" dirty="0" smtClean="0"/>
          </a:p>
          <a:p>
            <a:pPr marL="285750" indent="-285750">
              <a:buFont typeface="Arial"/>
              <a:buChar char="•"/>
            </a:pPr>
            <a:r>
              <a:rPr lang="en-US" sz="1700" i="1" dirty="0" smtClean="0"/>
              <a:t>In </a:t>
            </a:r>
            <a:r>
              <a:rPr lang="en-US" sz="1700" i="1" dirty="0"/>
              <a:t>order to use them for DNA profiling, recombination, species identification or other </a:t>
            </a:r>
            <a:r>
              <a:rPr lang="en-US" sz="1700" i="1" dirty="0" smtClean="0"/>
              <a:t>research.</a:t>
            </a:r>
            <a:endParaRPr lang="en-US" sz="1700" dirty="0" smtClean="0"/>
          </a:p>
          <a:p>
            <a:pPr marL="285750" indent="-285750">
              <a:buFont typeface="Arial"/>
              <a:buChar char="•"/>
            </a:pPr>
            <a:r>
              <a:rPr lang="en-US" sz="1700" dirty="0" smtClean="0"/>
              <a:t>The </a:t>
            </a:r>
            <a:r>
              <a:rPr lang="en-US" sz="1700" dirty="0"/>
              <a:t>process needs a thermal cycler, primers, free DNA nucleotides and DNA polymerase.</a:t>
            </a:r>
          </a:p>
        </p:txBody>
      </p:sp>
      <p:sp>
        <p:nvSpPr>
          <p:cNvPr id="13" name="TextBox 12"/>
          <p:cNvSpPr txBox="1"/>
          <p:nvPr/>
        </p:nvSpPr>
        <p:spPr>
          <a:xfrm>
            <a:off x="4782441" y="560806"/>
            <a:ext cx="4313994" cy="584776"/>
          </a:xfrm>
          <a:prstGeom prst="rect">
            <a:avLst/>
          </a:prstGeom>
          <a:noFill/>
        </p:spPr>
        <p:txBody>
          <a:bodyPr wrap="square" rtlCol="0">
            <a:spAutoFit/>
          </a:bodyPr>
          <a:lstStyle/>
          <a:p>
            <a:r>
              <a:rPr lang="en-US" sz="1600" i="1" dirty="0" smtClean="0"/>
              <a:t>Learn the detail using the virtual lab and/or the animation:</a:t>
            </a:r>
            <a:endParaRPr lang="en-US" sz="1600" i="1" dirty="0"/>
          </a:p>
        </p:txBody>
      </p:sp>
      <p:sp>
        <p:nvSpPr>
          <p:cNvPr id="14" name="Rectangle 13"/>
          <p:cNvSpPr/>
          <p:nvPr/>
        </p:nvSpPr>
        <p:spPr>
          <a:xfrm>
            <a:off x="4782441" y="4467745"/>
            <a:ext cx="4151117" cy="276999"/>
          </a:xfrm>
          <a:prstGeom prst="rect">
            <a:avLst/>
          </a:prstGeom>
          <a:solidFill>
            <a:schemeClr val="bg1"/>
          </a:solidFill>
          <a:ln>
            <a:solidFill>
              <a:schemeClr val="tx1"/>
            </a:solidFill>
          </a:ln>
          <a:effectLst/>
        </p:spPr>
        <p:txBody>
          <a:bodyPr wrap="square">
            <a:spAutoFit/>
          </a:bodyPr>
          <a:lstStyle/>
          <a:p>
            <a:r>
              <a:rPr lang="en-US" sz="1200" dirty="0">
                <a:hlinkClick r:id="rId2"/>
              </a:rPr>
              <a:t>http://learn.genetics.utah.edu/content/labs/pcr/</a:t>
            </a:r>
            <a:endParaRPr lang="en-US" sz="1200" dirty="0"/>
          </a:p>
        </p:txBody>
      </p:sp>
      <p:pic>
        <p:nvPicPr>
          <p:cNvPr id="15" name="Picture 14" descr="Screen Shot 2015-08-04 at 15.28.13.png">
            <a:hlinkClick r:id="rId2"/>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782442" y="1463898"/>
            <a:ext cx="4151117" cy="3024085"/>
          </a:xfrm>
          <a:prstGeom prst="rect">
            <a:avLst/>
          </a:prstGeom>
          <a:ln>
            <a:solidFill>
              <a:srgbClr val="000000"/>
            </a:solidFill>
          </a:ln>
        </p:spPr>
      </p:pic>
      <p:pic>
        <p:nvPicPr>
          <p:cNvPr id="16" name="Picture 15" descr="Screen Shot 2015-08-04 at 15.27.45.png">
            <a:hlinkClick r:id="rId4"/>
          </p:cNvPr>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72996" y="3311956"/>
            <a:ext cx="4151117" cy="2660339"/>
          </a:xfrm>
          <a:prstGeom prst="rect">
            <a:avLst/>
          </a:prstGeom>
          <a:ln>
            <a:solidFill>
              <a:srgbClr val="000000"/>
            </a:solidFill>
          </a:ln>
        </p:spPr>
      </p:pic>
      <p:sp>
        <p:nvSpPr>
          <p:cNvPr id="17" name="Rectangle 16"/>
          <p:cNvSpPr/>
          <p:nvPr/>
        </p:nvSpPr>
        <p:spPr>
          <a:xfrm>
            <a:off x="272996" y="5845120"/>
            <a:ext cx="4151117" cy="461665"/>
          </a:xfrm>
          <a:prstGeom prst="rect">
            <a:avLst/>
          </a:prstGeom>
          <a:solidFill>
            <a:schemeClr val="bg1"/>
          </a:solidFill>
          <a:ln>
            <a:solidFill>
              <a:schemeClr val="tx1"/>
            </a:solidFill>
          </a:ln>
          <a:effectLst/>
        </p:spPr>
        <p:txBody>
          <a:bodyPr wrap="square">
            <a:spAutoFit/>
          </a:bodyPr>
          <a:lstStyle/>
          <a:p>
            <a:r>
              <a:rPr lang="en-US" sz="1200" dirty="0">
                <a:hlinkClick r:id="rId4"/>
              </a:rPr>
              <a:t>http://www.sumanasinc.com/webcontent/animations/content/</a:t>
            </a:r>
            <a:r>
              <a:rPr lang="en-US" sz="1200" dirty="0" smtClean="0">
                <a:hlinkClick r:id="rId4"/>
              </a:rPr>
              <a:t>pcr.html</a:t>
            </a:r>
            <a:endParaRPr lang="en-US" sz="1200" dirty="0"/>
          </a:p>
        </p:txBody>
      </p:sp>
      <p:sp>
        <p:nvSpPr>
          <p:cNvPr id="2" name="Rectangle 1"/>
          <p:cNvSpPr/>
          <p:nvPr/>
        </p:nvSpPr>
        <p:spPr>
          <a:xfrm>
            <a:off x="2453826" y="6582642"/>
            <a:ext cx="6690173" cy="276999"/>
          </a:xfrm>
          <a:prstGeom prst="rect">
            <a:avLst/>
          </a:prstGeom>
        </p:spPr>
        <p:txBody>
          <a:bodyPr wrap="square">
            <a:spAutoFit/>
          </a:bodyPr>
          <a:lstStyle/>
          <a:p>
            <a:pPr algn="r"/>
            <a:r>
              <a:rPr lang="en-US" sz="1200" dirty="0" smtClean="0">
                <a:hlinkClick r:id="rId6"/>
              </a:rPr>
              <a:t>http</a:t>
            </a:r>
            <a:r>
              <a:rPr lang="en-US" sz="1200" dirty="0">
                <a:hlinkClick r:id="rId6"/>
              </a:rPr>
              <a:t>://www.slideshare.net/gurustip/genetic-engineering-and-biotechnology-</a:t>
            </a:r>
            <a:r>
              <a:rPr lang="en-US" sz="1200" dirty="0" smtClean="0">
                <a:hlinkClick r:id="rId6"/>
              </a:rPr>
              <a:t>presentation</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27393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
          <p:cNvSpPr txBox="1">
            <a:spLocks/>
          </p:cNvSpPr>
          <p:nvPr/>
        </p:nvSpPr>
        <p:spPr>
          <a:xfrm>
            <a:off x="0" y="4763"/>
            <a:ext cx="9144000" cy="290575"/>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500" dirty="0" smtClean="0"/>
              <a:t>3.5</a:t>
            </a:r>
            <a:r>
              <a:rPr lang="en-US" sz="1500" dirty="0"/>
              <a:t>.U1 Gel electrophoresis is used to separate proteins or fragments of DNA according to size</a:t>
            </a:r>
            <a:r>
              <a:rPr lang="en-US" sz="1500" dirty="0" smtClean="0"/>
              <a:t>.</a:t>
            </a:r>
            <a:endParaRPr lang="en-US" sz="1500" dirty="0"/>
          </a:p>
        </p:txBody>
      </p:sp>
      <p:sp>
        <p:nvSpPr>
          <p:cNvPr id="16" name="Title 1"/>
          <p:cNvSpPr>
            <a:spLocks noGrp="1"/>
          </p:cNvSpPr>
          <p:nvPr>
            <p:ph type="ctrTitle"/>
          </p:nvPr>
        </p:nvSpPr>
        <p:spPr>
          <a:xfrm>
            <a:off x="15587" y="295338"/>
            <a:ext cx="7772400" cy="838200"/>
          </a:xfrm>
          <a:noFill/>
        </p:spPr>
        <p:txBody>
          <a:bodyPr>
            <a:normAutofit/>
          </a:bodyPr>
          <a:lstStyle/>
          <a:p>
            <a:pPr algn="l"/>
            <a:r>
              <a:rPr lang="en-US" sz="3600" b="1" dirty="0" smtClean="0"/>
              <a:t>DNA Profiling</a:t>
            </a:r>
            <a:endParaRPr lang="en-US" sz="3600" b="1" dirty="0"/>
          </a:p>
        </p:txBody>
      </p:sp>
      <p:sp>
        <p:nvSpPr>
          <p:cNvPr id="17" name="Subtitle 2"/>
          <p:cNvSpPr>
            <a:spLocks noGrp="1"/>
          </p:cNvSpPr>
          <p:nvPr>
            <p:ph type="subTitle" idx="1"/>
          </p:nvPr>
        </p:nvSpPr>
        <p:spPr>
          <a:xfrm>
            <a:off x="159329" y="981137"/>
            <a:ext cx="4995858" cy="5707763"/>
          </a:xfrm>
          <a:noFill/>
        </p:spPr>
        <p:txBody>
          <a:bodyPr>
            <a:normAutofit fontScale="77500" lnSpcReduction="20000"/>
          </a:bodyPr>
          <a:lstStyle/>
          <a:p>
            <a:pPr algn="l"/>
            <a:r>
              <a:rPr lang="en-US" sz="2400" i="1" dirty="0" smtClean="0">
                <a:solidFill>
                  <a:schemeClr val="tx1"/>
                </a:solidFill>
              </a:rPr>
              <a:t>Compares sections of DNA between individuals in order to determine paternity or relationships, as evidence in criminal cases or to identify species. </a:t>
            </a:r>
          </a:p>
          <a:p>
            <a:pPr algn="l"/>
            <a:endParaRPr lang="en-US" sz="2400" dirty="0">
              <a:solidFill>
                <a:schemeClr val="tx1"/>
              </a:solidFill>
            </a:endParaRPr>
          </a:p>
          <a:p>
            <a:pPr algn="l"/>
            <a:r>
              <a:rPr lang="en-US" sz="2400" dirty="0" smtClean="0">
                <a:solidFill>
                  <a:schemeClr val="tx1"/>
                </a:solidFill>
              </a:rPr>
              <a:t>Through gel electrophoresis, </a:t>
            </a:r>
            <a:r>
              <a:rPr lang="en-US" sz="2400" dirty="0" smtClean="0">
                <a:solidFill>
                  <a:schemeClr val="tx2"/>
                </a:solidFill>
              </a:rPr>
              <a:t>fragments of DNA are moved through an electric field and separated based on their size</a:t>
            </a:r>
            <a:r>
              <a:rPr lang="en-US" sz="2400" dirty="0" smtClean="0">
                <a:solidFill>
                  <a:schemeClr val="tx1"/>
                </a:solidFill>
              </a:rPr>
              <a:t>. </a:t>
            </a:r>
          </a:p>
          <a:p>
            <a:pPr algn="l"/>
            <a:endParaRPr lang="en-US" sz="2400" dirty="0">
              <a:solidFill>
                <a:schemeClr val="tx1"/>
              </a:solidFill>
            </a:endParaRPr>
          </a:p>
          <a:p>
            <a:pPr marL="457200" indent="-457200" algn="l">
              <a:buAutoNum type="arabicPeriod"/>
            </a:pPr>
            <a:r>
              <a:rPr lang="en-US" sz="2400" dirty="0" smtClean="0">
                <a:solidFill>
                  <a:schemeClr val="tx1"/>
                </a:solidFill>
              </a:rPr>
              <a:t>DNA samples are taken and </a:t>
            </a:r>
            <a:r>
              <a:rPr lang="en-US" sz="2400" dirty="0" smtClean="0">
                <a:solidFill>
                  <a:schemeClr val="tx2"/>
                </a:solidFill>
              </a:rPr>
              <a:t>amplified with PCR</a:t>
            </a:r>
            <a:r>
              <a:rPr lang="en-US" sz="2400" dirty="0" smtClean="0">
                <a:solidFill>
                  <a:schemeClr val="tx1"/>
                </a:solidFill>
              </a:rPr>
              <a:t>. </a:t>
            </a:r>
          </a:p>
          <a:p>
            <a:pPr marL="457200" indent="-457200" algn="l">
              <a:buAutoNum type="arabicPeriod"/>
            </a:pPr>
            <a:r>
              <a:rPr lang="en-US" sz="2400" b="1" dirty="0" smtClean="0">
                <a:solidFill>
                  <a:schemeClr val="tx1"/>
                </a:solidFill>
              </a:rPr>
              <a:t>Restriction enzymes</a:t>
            </a:r>
            <a:r>
              <a:rPr lang="en-US" sz="2400" dirty="0" smtClean="0">
                <a:solidFill>
                  <a:schemeClr val="tx1"/>
                </a:solidFill>
              </a:rPr>
              <a:t> cut DNA into fragments at specific base sequences in each sample. </a:t>
            </a:r>
          </a:p>
          <a:p>
            <a:pPr marL="457200" indent="-457200" algn="l">
              <a:buAutoNum type="arabicPeriod"/>
            </a:pPr>
            <a:r>
              <a:rPr lang="en-US" sz="2400" dirty="0" smtClean="0">
                <a:solidFill>
                  <a:schemeClr val="tx1"/>
                </a:solidFill>
              </a:rPr>
              <a:t>A </a:t>
            </a:r>
            <a:r>
              <a:rPr lang="en-US" sz="2400" dirty="0" smtClean="0">
                <a:solidFill>
                  <a:schemeClr val="tx2"/>
                </a:solidFill>
              </a:rPr>
              <a:t>fluorescent marker</a:t>
            </a:r>
            <a:r>
              <a:rPr lang="en-US" sz="2400" dirty="0" smtClean="0">
                <a:solidFill>
                  <a:schemeClr val="tx1"/>
                </a:solidFill>
              </a:rPr>
              <a:t> binds to a triplet in the DNA fragments, so that results can be seen. </a:t>
            </a:r>
          </a:p>
          <a:p>
            <a:pPr marL="457200" indent="-457200" algn="l">
              <a:buAutoNum type="arabicPeriod"/>
            </a:pPr>
            <a:r>
              <a:rPr lang="en-US" sz="2400" dirty="0" smtClean="0">
                <a:solidFill>
                  <a:schemeClr val="tx1"/>
                </a:solidFill>
              </a:rPr>
              <a:t>Samples are added to a </a:t>
            </a:r>
            <a:r>
              <a:rPr lang="en-US" sz="2400" dirty="0" smtClean="0">
                <a:solidFill>
                  <a:schemeClr val="accent2">
                    <a:lumMod val="75000"/>
                  </a:schemeClr>
                </a:solidFill>
              </a:rPr>
              <a:t>gel electrophoresis chamber</a:t>
            </a:r>
            <a:r>
              <a:rPr lang="en-US" sz="2400" dirty="0" smtClean="0">
                <a:solidFill>
                  <a:schemeClr val="tx1"/>
                </a:solidFill>
              </a:rPr>
              <a:t>. </a:t>
            </a:r>
            <a:r>
              <a:rPr lang="en-US" sz="2400" b="1" dirty="0" smtClean="0">
                <a:solidFill>
                  <a:schemeClr val="tx1"/>
                </a:solidFill>
              </a:rPr>
              <a:t>Electric current</a:t>
            </a:r>
            <a:r>
              <a:rPr lang="en-US" sz="2400" dirty="0" smtClean="0">
                <a:solidFill>
                  <a:schemeClr val="tx1"/>
                </a:solidFill>
              </a:rPr>
              <a:t> is passed through, pushing the fragments along. </a:t>
            </a:r>
          </a:p>
          <a:p>
            <a:pPr marL="457200" indent="-457200" algn="l">
              <a:buAutoNum type="arabicPeriod"/>
            </a:pPr>
            <a:r>
              <a:rPr lang="en-US" sz="2400" dirty="0" smtClean="0">
                <a:solidFill>
                  <a:schemeClr val="tx1"/>
                </a:solidFill>
              </a:rPr>
              <a:t>Heavier fragments stay closer to the origin and </a:t>
            </a:r>
            <a:r>
              <a:rPr lang="en-US" sz="2400" dirty="0" smtClean="0">
                <a:solidFill>
                  <a:schemeClr val="accent3">
                    <a:lumMod val="50000"/>
                  </a:schemeClr>
                </a:solidFill>
              </a:rPr>
              <a:t>smaller fragments go further</a:t>
            </a:r>
            <a:r>
              <a:rPr lang="en-US" sz="2400" dirty="0" smtClean="0">
                <a:solidFill>
                  <a:schemeClr val="tx1"/>
                </a:solidFill>
              </a:rPr>
              <a:t>. </a:t>
            </a:r>
          </a:p>
          <a:p>
            <a:pPr marL="457200" indent="-457200" algn="l">
              <a:buAutoNum type="arabicPeriod"/>
            </a:pPr>
            <a:r>
              <a:rPr lang="en-US" sz="2400" dirty="0" smtClean="0">
                <a:solidFill>
                  <a:schemeClr val="tx1"/>
                </a:solidFill>
              </a:rPr>
              <a:t>A </a:t>
            </a:r>
            <a:r>
              <a:rPr lang="en-US" sz="2400" dirty="0" smtClean="0">
                <a:solidFill>
                  <a:schemeClr val="accent6">
                    <a:lumMod val="75000"/>
                  </a:schemeClr>
                </a:solidFill>
              </a:rPr>
              <a:t>banding pattern</a:t>
            </a:r>
            <a:r>
              <a:rPr lang="en-US" sz="2400" dirty="0" smtClean="0">
                <a:solidFill>
                  <a:schemeClr val="tx1"/>
                </a:solidFill>
              </a:rPr>
              <a:t> shows up for each DNA sample and can be </a:t>
            </a:r>
            <a:r>
              <a:rPr lang="en-US" sz="2400" dirty="0" smtClean="0">
                <a:solidFill>
                  <a:schemeClr val="accent6">
                    <a:lumMod val="75000"/>
                  </a:schemeClr>
                </a:solidFill>
              </a:rPr>
              <a:t>compared</a:t>
            </a:r>
            <a:r>
              <a:rPr lang="en-US" sz="2400" dirty="0" smtClean="0">
                <a:solidFill>
                  <a:schemeClr val="tx1"/>
                </a:solidFill>
              </a:rPr>
              <a:t>. </a:t>
            </a:r>
          </a:p>
        </p:txBody>
      </p:sp>
      <p:pic>
        <p:nvPicPr>
          <p:cNvPr id="23" name="Picture 2">
            <a:hlinkClick r:id="rId3"/>
          </p:cNvPr>
          <p:cNvPicPr>
            <a:picLocks noChangeAspect="1" noChangeArrowheads="1"/>
          </p:cNvPicPr>
          <p:nvPr/>
        </p:nvPicPr>
        <p:blipFill>
          <a:blip r:embed="rId4"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5379024" y="981137"/>
            <a:ext cx="3543300" cy="2095450"/>
          </a:xfrm>
          <a:prstGeom prst="rect">
            <a:avLst/>
          </a:prstGeom>
          <a:noFill/>
          <a:ln w="9525">
            <a:solidFill>
              <a:schemeClr val="tx1"/>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sp>
        <p:nvSpPr>
          <p:cNvPr id="24" name="Rectangle 23">
            <a:hlinkClick r:id="rId3"/>
          </p:cNvPr>
          <p:cNvSpPr/>
          <p:nvPr/>
        </p:nvSpPr>
        <p:spPr>
          <a:xfrm>
            <a:off x="5379024" y="3076587"/>
            <a:ext cx="3543300" cy="246221"/>
          </a:xfrm>
          <a:prstGeom prst="rect">
            <a:avLst/>
          </a:prstGeom>
          <a:solidFill>
            <a:srgbClr val="FFFFFF"/>
          </a:solidFill>
          <a:ln>
            <a:solidFill>
              <a:srgbClr val="000000"/>
            </a:solidFill>
          </a:ln>
        </p:spPr>
        <p:txBody>
          <a:bodyPr wrap="square">
            <a:spAutoFit/>
          </a:bodyPr>
          <a:lstStyle/>
          <a:p>
            <a:r>
              <a:rPr lang="en-US" sz="1000" dirty="0" smtClean="0"/>
              <a:t>http</a:t>
            </a:r>
            <a:r>
              <a:rPr lang="en-US" sz="1000" dirty="0"/>
              <a:t>://learn.genetics.utah.edu/content/labs/gel/</a:t>
            </a:r>
            <a:endParaRPr lang="en-US" sz="1000" dirty="0" smtClean="0"/>
          </a:p>
        </p:txBody>
      </p:sp>
      <p:pic>
        <p:nvPicPr>
          <p:cNvPr id="25" name="Picture 2">
            <a:hlinkClick r:id="rId5"/>
          </p:cNvPr>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5349582" y="3711417"/>
            <a:ext cx="3572741" cy="2337555"/>
          </a:xfrm>
          <a:prstGeom prst="rect">
            <a:avLst/>
          </a:prstGeom>
          <a:noFill/>
          <a:ln w="9525">
            <a:solidFill>
              <a:schemeClr val="tx1"/>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sp>
        <p:nvSpPr>
          <p:cNvPr id="26" name="Rectangle 25">
            <a:hlinkClick r:id="rId5"/>
          </p:cNvPr>
          <p:cNvSpPr/>
          <p:nvPr/>
        </p:nvSpPr>
        <p:spPr>
          <a:xfrm>
            <a:off x="5349582" y="6048972"/>
            <a:ext cx="3572741" cy="400110"/>
          </a:xfrm>
          <a:prstGeom prst="rect">
            <a:avLst/>
          </a:prstGeom>
          <a:solidFill>
            <a:srgbClr val="FFFFFF"/>
          </a:solidFill>
          <a:ln>
            <a:solidFill>
              <a:srgbClr val="000000"/>
            </a:solidFill>
          </a:ln>
        </p:spPr>
        <p:txBody>
          <a:bodyPr wrap="square">
            <a:spAutoFit/>
          </a:bodyPr>
          <a:lstStyle/>
          <a:p>
            <a:r>
              <a:rPr lang="en-US" sz="1000" dirty="0" smtClean="0"/>
              <a:t>http</a:t>
            </a:r>
            <a:r>
              <a:rPr lang="en-US" sz="1000" dirty="0"/>
              <a:t>://www.dnalc.org/resources/animations/gelelectrophoresis.html</a:t>
            </a:r>
          </a:p>
        </p:txBody>
      </p:sp>
      <p:sp>
        <p:nvSpPr>
          <p:cNvPr id="27" name="TextBox 26"/>
          <p:cNvSpPr txBox="1"/>
          <p:nvPr/>
        </p:nvSpPr>
        <p:spPr>
          <a:xfrm>
            <a:off x="5349581" y="334261"/>
            <a:ext cx="3572743" cy="584776"/>
          </a:xfrm>
          <a:prstGeom prst="rect">
            <a:avLst/>
          </a:prstGeom>
          <a:noFill/>
        </p:spPr>
        <p:txBody>
          <a:bodyPr wrap="square" rtlCol="0">
            <a:spAutoFit/>
          </a:bodyPr>
          <a:lstStyle/>
          <a:p>
            <a:r>
              <a:rPr lang="en-US" sz="1600" i="1" dirty="0" smtClean="0"/>
              <a:t>Learn the detail using the virtual lab and/or the animation:</a:t>
            </a:r>
            <a:endParaRPr lang="en-US" sz="1600" i="1" dirty="0"/>
          </a:p>
        </p:txBody>
      </p:sp>
      <p:sp>
        <p:nvSpPr>
          <p:cNvPr id="29" name="Rectangle 28"/>
          <p:cNvSpPr/>
          <p:nvPr/>
        </p:nvSpPr>
        <p:spPr>
          <a:xfrm>
            <a:off x="2453827" y="6578361"/>
            <a:ext cx="6690173" cy="276999"/>
          </a:xfrm>
          <a:prstGeom prst="rect">
            <a:avLst/>
          </a:prstGeom>
        </p:spPr>
        <p:txBody>
          <a:bodyPr wrap="square">
            <a:spAutoFit/>
          </a:bodyPr>
          <a:lstStyle/>
          <a:p>
            <a:pPr algn="r"/>
            <a:r>
              <a:rPr lang="en-US" sz="1200" dirty="0" smtClean="0">
                <a:hlinkClick r:id="rId7"/>
              </a:rPr>
              <a:t>http</a:t>
            </a:r>
            <a:r>
              <a:rPr lang="en-US" sz="1200" dirty="0">
                <a:hlinkClick r:id="rId7"/>
              </a:rPr>
              <a:t>://www.slideshare.net/gurustip/genetic-engineering-and-biotechnology-</a:t>
            </a:r>
            <a:r>
              <a:rPr lang="en-US" sz="1200" dirty="0" smtClean="0">
                <a:hlinkClick r:id="rId7"/>
              </a:rPr>
              <a:t>presentation</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31474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0" y="428328"/>
            <a:ext cx="9144001" cy="617681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6" name="Rectangle 15">
            <a:hlinkClick r:id="rId3"/>
          </p:cNvPr>
          <p:cNvSpPr/>
          <p:nvPr/>
        </p:nvSpPr>
        <p:spPr>
          <a:xfrm>
            <a:off x="4143522" y="6385640"/>
            <a:ext cx="5000480" cy="246221"/>
          </a:xfrm>
          <a:prstGeom prst="rect">
            <a:avLst/>
          </a:prstGeom>
        </p:spPr>
        <p:txBody>
          <a:bodyPr wrap="square">
            <a:spAutoFit/>
          </a:bodyPr>
          <a:lstStyle/>
          <a:p>
            <a:pPr algn="r"/>
            <a:r>
              <a:rPr lang="en-US" sz="1000" dirty="0" smtClean="0"/>
              <a:t>Images from: </a:t>
            </a:r>
            <a:r>
              <a:rPr lang="en-US" sz="1000" dirty="0" smtClean="0">
                <a:hlinkClick r:id="rId3"/>
              </a:rPr>
              <a:t>http</a:t>
            </a:r>
            <a:r>
              <a:rPr lang="en-US" sz="1000" dirty="0">
                <a:hlinkClick r:id="rId3"/>
              </a:rPr>
              <a:t>://www.dnalc.org/resources/animations/</a:t>
            </a:r>
            <a:r>
              <a:rPr lang="en-US" sz="1000" dirty="0" smtClean="0">
                <a:hlinkClick r:id="rId3"/>
              </a:rPr>
              <a:t>gelelectrophoresis.html</a:t>
            </a:r>
            <a:endParaRPr lang="en-US" sz="1000" dirty="0" smtClean="0"/>
          </a:p>
        </p:txBody>
      </p:sp>
      <p:sp>
        <p:nvSpPr>
          <p:cNvPr id="9"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a:t>3.5.U3 DNA profiling involves comparison of DNA.</a:t>
            </a:r>
          </a:p>
        </p:txBody>
      </p:sp>
      <p:sp>
        <p:nvSpPr>
          <p:cNvPr id="10" name="Rectangle 9"/>
          <p:cNvSpPr/>
          <p:nvPr/>
        </p:nvSpPr>
        <p:spPr>
          <a:xfrm>
            <a:off x="2453827" y="6578361"/>
            <a:ext cx="6690173" cy="276999"/>
          </a:xfrm>
          <a:prstGeom prst="rect">
            <a:avLst/>
          </a:prstGeom>
        </p:spPr>
        <p:txBody>
          <a:bodyPr wrap="square">
            <a:spAutoFit/>
          </a:bodyPr>
          <a:lstStyle/>
          <a:p>
            <a:pPr algn="r"/>
            <a:r>
              <a:rPr lang="en-US" sz="1200" dirty="0" smtClean="0">
                <a:hlinkClick r:id="rId4"/>
              </a:rPr>
              <a:t>http</a:t>
            </a:r>
            <a:r>
              <a:rPr lang="en-US" sz="1200" dirty="0">
                <a:hlinkClick r:id="rId4"/>
              </a:rPr>
              <a:t>://www.slideshare.net/gurustip/genetic-engineering-and-biotechnology-</a:t>
            </a:r>
            <a:r>
              <a:rPr lang="en-US" sz="1200" dirty="0" smtClean="0">
                <a:hlinkClick r:id="rId4"/>
              </a:rPr>
              <a:t>presentation</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64939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319295" y="4764"/>
            <a:ext cx="9759010" cy="6855705"/>
          </a:xfrm>
          <a:prstGeom prst="rect">
            <a:avLst/>
          </a:prstGeom>
        </p:spPr>
      </p:pic>
      <p:pic>
        <p:nvPicPr>
          <p:cNvPr id="9" name="Picture 8"/>
          <p:cNvPicPr>
            <a:picLocks noChangeAspect="1"/>
          </p:cNvPicPr>
          <p:nvPr/>
        </p:nvPicPr>
        <p:blipFill>
          <a:blip r:embed="rId3"/>
          <a:stretch>
            <a:fillRect/>
          </a:stretch>
        </p:blipFill>
        <p:spPr>
          <a:xfrm>
            <a:off x="-8643" y="0"/>
            <a:ext cx="4563357" cy="6858000"/>
          </a:xfrm>
          <a:prstGeom prst="rect">
            <a:avLst/>
          </a:prstGeom>
        </p:spPr>
      </p:pic>
      <p:sp>
        <p:nvSpPr>
          <p:cNvPr id="3" name="Title 1"/>
          <p:cNvSpPr txBox="1">
            <a:spLocks/>
          </p:cNvSpPr>
          <p:nvPr/>
        </p:nvSpPr>
        <p:spPr>
          <a:xfrm>
            <a:off x="0" y="4763"/>
            <a:ext cx="9144000" cy="35211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600" dirty="0" smtClean="0"/>
              <a:t>3.5.</a:t>
            </a:r>
            <a:r>
              <a:rPr lang="en-US" sz="1600" dirty="0"/>
              <a:t>A1 Use of DNA profiling in paternity and forensic investigations.</a:t>
            </a:r>
          </a:p>
        </p:txBody>
      </p:sp>
      <p:sp>
        <p:nvSpPr>
          <p:cNvPr id="4" name="Rectangle 3"/>
          <p:cNvSpPr/>
          <p:nvPr/>
        </p:nvSpPr>
        <p:spPr>
          <a:xfrm>
            <a:off x="-1" y="356873"/>
            <a:ext cx="6793390" cy="461665"/>
          </a:xfrm>
          <a:prstGeom prst="rect">
            <a:avLst/>
          </a:prstGeom>
          <a:solidFill>
            <a:srgbClr val="FFFFFF">
              <a:alpha val="37000"/>
            </a:srgbClr>
          </a:solidFill>
        </p:spPr>
        <p:txBody>
          <a:bodyPr wrap="square">
            <a:spAutoFit/>
          </a:bodyPr>
          <a:lstStyle/>
          <a:p>
            <a:r>
              <a:rPr lang="en-US" sz="2400" dirty="0"/>
              <a:t>DNA profiling in paternity and forensic investigations</a:t>
            </a:r>
          </a:p>
        </p:txBody>
      </p:sp>
      <p:sp>
        <p:nvSpPr>
          <p:cNvPr id="5" name="Rectangle 4"/>
          <p:cNvSpPr/>
          <p:nvPr/>
        </p:nvSpPr>
        <p:spPr>
          <a:xfrm>
            <a:off x="3" y="818538"/>
            <a:ext cx="4554712" cy="923330"/>
          </a:xfrm>
          <a:prstGeom prst="rect">
            <a:avLst/>
          </a:prstGeom>
          <a:solidFill>
            <a:srgbClr val="FFFFFF">
              <a:alpha val="37000"/>
            </a:srgbClr>
          </a:solidFill>
        </p:spPr>
        <p:txBody>
          <a:bodyPr wrap="square">
            <a:spAutoFit/>
          </a:bodyPr>
          <a:lstStyle/>
          <a:p>
            <a:r>
              <a:rPr lang="en-US" dirty="0"/>
              <a:t>DNA is often </a:t>
            </a:r>
            <a:r>
              <a:rPr lang="en-US" dirty="0" smtClean="0"/>
              <a:t>left </a:t>
            </a:r>
            <a:r>
              <a:rPr lang="en-US" dirty="0"/>
              <a:t>behind at a crime scene. It is present in all kinds of evidence, including blood, hair, skin, saliva, and semen.</a:t>
            </a:r>
          </a:p>
        </p:txBody>
      </p:sp>
      <p:sp>
        <p:nvSpPr>
          <p:cNvPr id="6" name="Rectangle 5"/>
          <p:cNvSpPr/>
          <p:nvPr/>
        </p:nvSpPr>
        <p:spPr>
          <a:xfrm>
            <a:off x="2" y="2362117"/>
            <a:ext cx="4563355" cy="1323439"/>
          </a:xfrm>
          <a:prstGeom prst="rect">
            <a:avLst/>
          </a:prstGeom>
          <a:solidFill>
            <a:srgbClr val="FFFFFF">
              <a:alpha val="49000"/>
            </a:srgbClr>
          </a:solidFill>
        </p:spPr>
        <p:txBody>
          <a:bodyPr wrap="square">
            <a:spAutoFit/>
          </a:bodyPr>
          <a:lstStyle/>
          <a:p>
            <a:r>
              <a:rPr lang="en-US" sz="1600" dirty="0"/>
              <a:t>In </a:t>
            </a:r>
            <a:r>
              <a:rPr lang="en-US" sz="1600" dirty="0" smtClean="0"/>
              <a:t>1986 forensic DNA analysis was first used. </a:t>
            </a:r>
            <a:r>
              <a:rPr lang="en-US" sz="1600" dirty="0"/>
              <a:t>Originally known as "DNA fingerprinting," this type of analysis is now called "DNA profiling" or "DNA testing" to distinguish it from traditional skin fingerprinting.</a:t>
            </a:r>
          </a:p>
        </p:txBody>
      </p:sp>
      <p:sp>
        <p:nvSpPr>
          <p:cNvPr id="7" name="Rectangle 6"/>
          <p:cNvSpPr/>
          <p:nvPr/>
        </p:nvSpPr>
        <p:spPr>
          <a:xfrm>
            <a:off x="-1" y="5585373"/>
            <a:ext cx="4554715" cy="830997"/>
          </a:xfrm>
          <a:prstGeom prst="rect">
            <a:avLst/>
          </a:prstGeom>
          <a:solidFill>
            <a:srgbClr val="FFFFFF">
              <a:alpha val="49000"/>
            </a:srgbClr>
          </a:solidFill>
        </p:spPr>
        <p:txBody>
          <a:bodyPr wrap="square">
            <a:spAutoFit/>
          </a:bodyPr>
          <a:lstStyle/>
          <a:p>
            <a:r>
              <a:rPr lang="en-US" sz="1600" dirty="0"/>
              <a:t>Forensic investigators take many precautions to prevent mistakes, but human error can never be eliminated. </a:t>
            </a:r>
          </a:p>
        </p:txBody>
      </p:sp>
      <p:sp>
        <p:nvSpPr>
          <p:cNvPr id="8" name="Rectangle 7"/>
          <p:cNvSpPr/>
          <p:nvPr/>
        </p:nvSpPr>
        <p:spPr>
          <a:xfrm>
            <a:off x="-1" y="4174199"/>
            <a:ext cx="4554715" cy="1077218"/>
          </a:xfrm>
          <a:prstGeom prst="rect">
            <a:avLst/>
          </a:prstGeom>
          <a:solidFill>
            <a:srgbClr val="FFFFFF">
              <a:alpha val="49000"/>
            </a:srgbClr>
          </a:solidFill>
        </p:spPr>
        <p:txBody>
          <a:bodyPr wrap="square">
            <a:spAutoFit/>
          </a:bodyPr>
          <a:lstStyle/>
          <a:p>
            <a:r>
              <a:rPr lang="en-US" sz="1600" dirty="0"/>
              <a:t>It is easier to exclude a suspect than to convict someone based on a DNA match. The FBI estimates that one-third of initial rape suspects are excluded because DNA samples fail to match.</a:t>
            </a:r>
          </a:p>
        </p:txBody>
      </p:sp>
      <p:sp>
        <p:nvSpPr>
          <p:cNvPr id="10" name="Rectangle 9"/>
          <p:cNvSpPr/>
          <p:nvPr/>
        </p:nvSpPr>
        <p:spPr>
          <a:xfrm>
            <a:off x="-8643" y="6583470"/>
            <a:ext cx="4572000" cy="276999"/>
          </a:xfrm>
          <a:prstGeom prst="rect">
            <a:avLst/>
          </a:prstGeom>
        </p:spPr>
        <p:txBody>
          <a:bodyPr>
            <a:spAutoFit/>
          </a:bodyPr>
          <a:lstStyle/>
          <a:p>
            <a:r>
              <a:rPr lang="en-US" sz="1200" dirty="0">
                <a:hlinkClick r:id="rId4"/>
              </a:rPr>
              <a:t>http://learn.genetics.utah.edu/content/science/forensics</a:t>
            </a:r>
            <a:r>
              <a:rPr lang="en-US" sz="1200" dirty="0" smtClean="0">
                <a:hlinkClick r:id="rId4"/>
              </a:rPr>
              <a:t>/</a:t>
            </a:r>
            <a:endParaRPr lang="en-US" sz="1200" dirty="0"/>
          </a:p>
        </p:txBody>
      </p:sp>
      <p:sp>
        <p:nvSpPr>
          <p:cNvPr id="11" name="Rectangle 10"/>
          <p:cNvSpPr/>
          <p:nvPr/>
        </p:nvSpPr>
        <p:spPr>
          <a:xfrm>
            <a:off x="4563357" y="818538"/>
            <a:ext cx="4563355" cy="646331"/>
          </a:xfrm>
          <a:prstGeom prst="rect">
            <a:avLst/>
          </a:prstGeom>
          <a:solidFill>
            <a:srgbClr val="FFFFFF">
              <a:alpha val="33000"/>
            </a:srgbClr>
          </a:solidFill>
        </p:spPr>
        <p:txBody>
          <a:bodyPr wrap="square">
            <a:spAutoFit/>
          </a:bodyPr>
          <a:lstStyle/>
          <a:p>
            <a:r>
              <a:rPr lang="en-US" dirty="0"/>
              <a:t>DNA </a:t>
            </a:r>
            <a:r>
              <a:rPr lang="en-US" dirty="0" smtClean="0"/>
              <a:t>can also be used in paternity investigations.</a:t>
            </a:r>
            <a:endParaRPr lang="en-US" dirty="0"/>
          </a:p>
        </p:txBody>
      </p:sp>
      <p:sp>
        <p:nvSpPr>
          <p:cNvPr id="12" name="Rectangle 11"/>
          <p:cNvSpPr/>
          <p:nvPr/>
        </p:nvSpPr>
        <p:spPr>
          <a:xfrm>
            <a:off x="4554714" y="2362117"/>
            <a:ext cx="4563355" cy="584776"/>
          </a:xfrm>
          <a:prstGeom prst="rect">
            <a:avLst/>
          </a:prstGeom>
          <a:solidFill>
            <a:srgbClr val="FFFFFF">
              <a:alpha val="33000"/>
            </a:srgbClr>
          </a:solidFill>
        </p:spPr>
        <p:txBody>
          <a:bodyPr wrap="square">
            <a:spAutoFit/>
          </a:bodyPr>
          <a:lstStyle/>
          <a:p>
            <a:r>
              <a:rPr lang="en-US" sz="1600" dirty="0" smtClean="0"/>
              <a:t>DNA samples are needed from the mother, (potential) father and child in question.</a:t>
            </a:r>
            <a:endParaRPr lang="en-US" sz="1600" dirty="0"/>
          </a:p>
        </p:txBody>
      </p:sp>
      <p:sp>
        <p:nvSpPr>
          <p:cNvPr id="13" name="Rectangle 12"/>
          <p:cNvSpPr/>
          <p:nvPr/>
        </p:nvSpPr>
        <p:spPr>
          <a:xfrm>
            <a:off x="4572000" y="4174199"/>
            <a:ext cx="4572000" cy="1077218"/>
          </a:xfrm>
          <a:prstGeom prst="rect">
            <a:avLst/>
          </a:prstGeom>
          <a:solidFill>
            <a:srgbClr val="FFFFFF">
              <a:alpha val="33000"/>
            </a:srgbClr>
          </a:solidFill>
        </p:spPr>
        <p:txBody>
          <a:bodyPr wrap="square">
            <a:spAutoFit/>
          </a:bodyPr>
          <a:lstStyle/>
          <a:p>
            <a:r>
              <a:rPr lang="en-US" sz="1600" dirty="0" smtClean="0"/>
              <a:t>Reasons for investigations include:</a:t>
            </a:r>
          </a:p>
          <a:p>
            <a:pPr marL="285750" indent="-285750">
              <a:buFont typeface="Arial"/>
              <a:buChar char="•"/>
            </a:pPr>
            <a:r>
              <a:rPr lang="en-US" sz="1600" dirty="0" smtClean="0"/>
              <a:t>Inheritance of property, savings etc</a:t>
            </a:r>
            <a:r>
              <a:rPr lang="en-US" sz="1600" dirty="0"/>
              <a:t>.</a:t>
            </a:r>
            <a:endParaRPr lang="en-US" sz="1600" dirty="0" smtClean="0"/>
          </a:p>
          <a:p>
            <a:pPr marL="285750" indent="-285750">
              <a:buFont typeface="Arial"/>
              <a:buChar char="•"/>
            </a:pPr>
            <a:r>
              <a:rPr lang="en-US" sz="1600" dirty="0" smtClean="0"/>
              <a:t>Father is required to pay maintenance to support his biological child</a:t>
            </a:r>
          </a:p>
        </p:txBody>
      </p:sp>
      <p:sp>
        <p:nvSpPr>
          <p:cNvPr id="15" name="Rectangle 14"/>
          <p:cNvSpPr/>
          <p:nvPr/>
        </p:nvSpPr>
        <p:spPr>
          <a:xfrm>
            <a:off x="5218110" y="6396335"/>
            <a:ext cx="3925889" cy="461665"/>
          </a:xfrm>
          <a:prstGeom prst="rect">
            <a:avLst/>
          </a:prstGeom>
        </p:spPr>
        <p:txBody>
          <a:bodyPr wrap="square">
            <a:spAutoFit/>
          </a:bodyPr>
          <a:lstStyle/>
          <a:p>
            <a:pPr algn="r"/>
            <a:r>
              <a:rPr lang="en-US" sz="1200" dirty="0">
                <a:hlinkClick r:id="rId5"/>
              </a:rPr>
              <a:t>https://commons.wikimedia.org/wiki/File:Father_and_Son_%286330243602%29.</a:t>
            </a:r>
            <a:r>
              <a:rPr lang="en-US" sz="1200" dirty="0" smtClean="0">
                <a:hlinkClick r:id="rId5"/>
              </a:rPr>
              <a:t>jpg</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0143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IB DP Student No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IB DP Student Notes.potx</Template>
  <TotalTime>32942</TotalTime>
  <Words>6408</Words>
  <Application>Microsoft Macintosh PowerPoint</Application>
  <PresentationFormat>On-screen Show (4:3)</PresentationFormat>
  <Paragraphs>574</Paragraphs>
  <Slides>41</Slides>
  <Notes>4</Notes>
  <HiddenSlides>0</HiddenSlides>
  <MMClips>0</MMClips>
  <ScaleCrop>false</ScaleCrop>
  <HeadingPairs>
    <vt:vector size="4" baseType="variant">
      <vt:variant>
        <vt:lpstr>Design Template</vt:lpstr>
      </vt:variant>
      <vt:variant>
        <vt:i4>1</vt:i4>
      </vt:variant>
      <vt:variant>
        <vt:lpstr>Slide Titles</vt:lpstr>
      </vt:variant>
      <vt:variant>
        <vt:i4>41</vt:i4>
      </vt:variant>
    </vt:vector>
  </HeadingPairs>
  <TitlesOfParts>
    <vt:vector size="42" baseType="lpstr">
      <vt:lpstr>IB DP Student Notes</vt:lpstr>
      <vt:lpstr>3.5 Genetic modification and biotechnology</vt:lpstr>
      <vt:lpstr>Understandings</vt:lpstr>
      <vt:lpstr>Applications and Skills</vt:lpstr>
      <vt:lpstr>Review: 2.7.A1 Use of Taq DNA polymerase to produce multiple copies of DNA rapidly by the polymerase chain reaction (PCR).</vt:lpstr>
      <vt:lpstr>Review: 2.7.A1 Use of Taq DNA polymerase to produce multiple copies of DNA rapidly by the polymerase chain reaction (PCR).</vt:lpstr>
      <vt:lpstr>Slide 6</vt:lpstr>
      <vt:lpstr>DNA Profiling</vt:lpstr>
      <vt:lpstr>Slide 8</vt:lpstr>
      <vt:lpstr>Slide 9</vt:lpstr>
      <vt:lpstr>DNA Profiling in forensics</vt:lpstr>
      <vt:lpstr>DNA Profiling in forensics</vt:lpstr>
      <vt:lpstr>DNA Profiling in forensics</vt:lpstr>
      <vt:lpstr>DNA Profiling in forensics</vt:lpstr>
      <vt:lpstr>DNA Profiling in forensics</vt:lpstr>
      <vt:lpstr>DNA Profiling in forensics</vt:lpstr>
      <vt:lpstr>DNA Profiling in paternity</vt:lpstr>
      <vt:lpstr>DNA Profiling in paternity</vt:lpstr>
      <vt:lpstr>Sample Questions</vt:lpstr>
      <vt:lpstr>Sample Questions</vt:lpstr>
      <vt:lpstr>Slide 20</vt:lpstr>
      <vt:lpstr>Slide 21</vt:lpstr>
      <vt:lpstr>Slide 22</vt:lpstr>
      <vt:lpstr>Gene Transfer</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Bibliography / Acknowledgments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Paine</dc:creator>
  <cp:lastModifiedBy>Cairo American College</cp:lastModifiedBy>
  <cp:revision>701</cp:revision>
  <dcterms:created xsi:type="dcterms:W3CDTF">2017-01-16T10:27:43Z</dcterms:created>
  <dcterms:modified xsi:type="dcterms:W3CDTF">2017-01-16T10:28:39Z</dcterms:modified>
</cp:coreProperties>
</file>