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0"/>
  </p:notesMasterIdLst>
  <p:sldIdLst>
    <p:sldId id="256" r:id="rId2"/>
    <p:sldId id="406" r:id="rId3"/>
    <p:sldId id="372" r:id="rId4"/>
    <p:sldId id="407" r:id="rId5"/>
    <p:sldId id="257" r:id="rId6"/>
    <p:sldId id="309" r:id="rId7"/>
    <p:sldId id="258" r:id="rId8"/>
    <p:sldId id="310" r:id="rId9"/>
    <p:sldId id="312" r:id="rId10"/>
    <p:sldId id="313" r:id="rId11"/>
    <p:sldId id="259" r:id="rId12"/>
    <p:sldId id="315" r:id="rId13"/>
    <p:sldId id="377" r:id="rId14"/>
    <p:sldId id="260" r:id="rId15"/>
    <p:sldId id="318" r:id="rId16"/>
    <p:sldId id="379" r:id="rId17"/>
    <p:sldId id="382" r:id="rId18"/>
    <p:sldId id="261" r:id="rId19"/>
    <p:sldId id="321" r:id="rId20"/>
    <p:sldId id="323" r:id="rId21"/>
    <p:sldId id="262" r:id="rId22"/>
    <p:sldId id="263" r:id="rId23"/>
    <p:sldId id="325" r:id="rId24"/>
    <p:sldId id="408" r:id="rId25"/>
    <p:sldId id="327" r:id="rId26"/>
    <p:sldId id="385" r:id="rId27"/>
    <p:sldId id="380" r:id="rId28"/>
    <p:sldId id="381" r:id="rId29"/>
    <p:sldId id="329" r:id="rId30"/>
    <p:sldId id="330" r:id="rId31"/>
    <p:sldId id="332" r:id="rId32"/>
    <p:sldId id="265" r:id="rId33"/>
    <p:sldId id="390" r:id="rId34"/>
    <p:sldId id="334" r:id="rId35"/>
    <p:sldId id="336" r:id="rId36"/>
    <p:sldId id="337" r:id="rId37"/>
    <p:sldId id="338" r:id="rId38"/>
    <p:sldId id="266" r:id="rId39"/>
    <p:sldId id="341" r:id="rId40"/>
    <p:sldId id="267" r:id="rId41"/>
    <p:sldId id="395" r:id="rId42"/>
    <p:sldId id="396" r:id="rId43"/>
    <p:sldId id="268" r:id="rId44"/>
    <p:sldId id="349" r:id="rId45"/>
    <p:sldId id="350" r:id="rId46"/>
    <p:sldId id="397" r:id="rId47"/>
    <p:sldId id="398" r:id="rId48"/>
    <p:sldId id="270" r:id="rId49"/>
    <p:sldId id="400" r:id="rId50"/>
    <p:sldId id="402" r:id="rId51"/>
    <p:sldId id="272" r:id="rId52"/>
    <p:sldId id="273" r:id="rId53"/>
    <p:sldId id="403" r:id="rId54"/>
    <p:sldId id="359" r:id="rId55"/>
    <p:sldId id="360" r:id="rId56"/>
    <p:sldId id="361" r:id="rId57"/>
    <p:sldId id="404" r:id="rId58"/>
    <p:sldId id="305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197"/>
  </p:normalViewPr>
  <p:slideViewPr>
    <p:cSldViewPr snapToGrid="0" snapToObjects="1">
      <p:cViewPr varScale="1">
        <p:scale>
          <a:sx n="90" d="100"/>
          <a:sy n="90" d="100"/>
        </p:scale>
        <p:origin x="232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6B356-790D-F147-B032-E0C77605CBFB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C1C26-BF3D-AD44-8F04-9149A9EF1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0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6CC58859-5950-C541-B079-CA2B85D96A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F542D550-6CF7-A44E-9534-6D72C7E931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Map 14.1 </a:t>
            </a:r>
            <a:r>
              <a:rPr lang="en-US" altLang="en-US" b="1"/>
              <a:t>Westward Movement of Center of Population, 1790–2010 </a:t>
            </a:r>
            <a:r>
              <a:rPr lang="en-US" altLang="en-US"/>
              <a:t>The triangles</a:t>
            </a:r>
          </a:p>
          <a:p>
            <a:pPr eaLnBrk="1" hangingPunct="1"/>
            <a:r>
              <a:rPr lang="en-US" altLang="en-US"/>
              <a:t>indicate the points at which a map of the United States weighted for the population of</a:t>
            </a:r>
          </a:p>
          <a:p>
            <a:pPr eaLnBrk="1" hangingPunct="1"/>
            <a:r>
              <a:rPr lang="en-US" altLang="en-US"/>
              <a:t>the country in a given year would balance. Note the remarkable equilibrium of the north south</a:t>
            </a:r>
          </a:p>
          <a:p>
            <a:pPr eaLnBrk="1" hangingPunct="1"/>
            <a:r>
              <a:rPr lang="en-US" altLang="en-US"/>
              <a:t>pull from 1790 to about 1940, and the strong spurt west and south thereafter. The</a:t>
            </a:r>
          </a:p>
          <a:p>
            <a:pPr eaLnBrk="1" hangingPunct="1"/>
            <a:r>
              <a:rPr lang="en-US" altLang="en-US"/>
              <a:t>1980 census revealed that the nation’s center of population had at last moved west of the</a:t>
            </a:r>
          </a:p>
          <a:p>
            <a:pPr eaLnBrk="1" hangingPunct="1"/>
            <a:r>
              <a:rPr lang="en-US" altLang="en-US"/>
              <a:t>Mississippi River. The map also shows the slowing of the westward movement between</a:t>
            </a:r>
          </a:p>
          <a:p>
            <a:pPr eaLnBrk="1" hangingPunct="1"/>
            <a:r>
              <a:rPr lang="en-US" altLang="en-US"/>
              <a:t>1890 and 1940—the period of heaviest immigration from Europe, which ended up mainly</a:t>
            </a:r>
          </a:p>
          <a:p>
            <a:pPr eaLnBrk="1" hangingPunct="1"/>
            <a:r>
              <a:rPr lang="en-US" altLang="en-US"/>
              <a:t>in East Coast cities. © 2016 Cengage Learning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9DEC7E27-6C23-7A47-B488-B3FA8D125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1D1E695-1F1E-4944-95C1-A4AD07C10309}" type="slidenum">
              <a:rPr lang="en-US" altLang="en-US">
                <a:latin typeface="Calibri" panose="020F0502020204030204" pitchFamily="34" charset="0"/>
              </a:rPr>
              <a:pPr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701F01D8-9FF0-BB40-8E53-8AE9B84F81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>
            <a:extLst>
              <a:ext uri="{FF2B5EF4-FFF2-40B4-BE49-F238E27FC236}">
                <a16:creationId xmlns:a16="http://schemas.microsoft.com/office/drawing/2014/main" id="{2344125D-8FB6-4046-B287-78A52E7EE6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McCormick’s Miraculous Reaper </a:t>
            </a:r>
            <a:r>
              <a:rPr lang="en-US" altLang="en-US"/>
              <a:t>This illustration shows an early test of Cyrus</a:t>
            </a:r>
          </a:p>
          <a:p>
            <a:pPr eaLnBrk="1" hangingPunct="1"/>
            <a:r>
              <a:rPr lang="en-US" altLang="en-US"/>
              <a:t>McCormick’s mechanical reaper near his home in Virginia in 1831. The reaper was</a:t>
            </a:r>
          </a:p>
          <a:p>
            <a:pPr eaLnBrk="1" hangingPunct="1"/>
            <a:r>
              <a:rPr lang="en-US" altLang="en-US"/>
              <a:t>best suited, however, to the horizonless fields of wheat on the rolling prairies of the</a:t>
            </a:r>
          </a:p>
          <a:p>
            <a:pPr eaLnBrk="1" hangingPunct="1"/>
            <a:r>
              <a:rPr lang="en-US" altLang="en-US"/>
              <a:t>Midwest. By the 1850s McCormick’s Chicago factory was cranking out more than</a:t>
            </a:r>
          </a:p>
          <a:p>
            <a:pPr eaLnBrk="1" hangingPunct="1"/>
            <a:r>
              <a:rPr lang="en-US" altLang="en-US"/>
              <a:t>twenty thousand reapers a year for midwestern farmers.</a:t>
            </a:r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174CFDAE-125A-1B40-830A-18FAC570E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EEAB405-7F15-6149-8260-EB9B52E8EF0A}" type="slidenum">
              <a:rPr lang="en-US" altLang="en-US">
                <a:latin typeface="Calibri" panose="020F0502020204030204" pitchFamily="34" charset="0"/>
              </a:rPr>
              <a:pPr/>
              <a:t>41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>
            <a:extLst>
              <a:ext uri="{FF2B5EF4-FFF2-40B4-BE49-F238E27FC236}">
                <a16:creationId xmlns:a16="http://schemas.microsoft.com/office/drawing/2014/main" id="{992D3093-E8A4-A64D-872E-33AA28910C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>
            <a:extLst>
              <a:ext uri="{FF2B5EF4-FFF2-40B4-BE49-F238E27FC236}">
                <a16:creationId xmlns:a16="http://schemas.microsoft.com/office/drawing/2014/main" id="{64C9C82D-F7E0-E14F-B920-ECD841D4C9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5476" name="Slide Number Placeholder 3">
            <a:extLst>
              <a:ext uri="{FF2B5EF4-FFF2-40B4-BE49-F238E27FC236}">
                <a16:creationId xmlns:a16="http://schemas.microsoft.com/office/drawing/2014/main" id="{1396531E-CBFB-B445-AC39-FEDB1CC56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3E2D32B-4423-684D-9D5E-81E31475EB5B}" type="slidenum">
              <a:rPr lang="en-US" altLang="en-US">
                <a:latin typeface="Calibri" panose="020F0502020204030204" pitchFamily="34" charset="0"/>
              </a:rPr>
              <a:pPr/>
              <a:t>42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32D3B1EE-A0AA-7644-BAA4-9EE31DC2B4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DA73BFFD-0D4F-9B49-8D81-C5EBD80935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Mississippi in Time of Peace, by Mrs. Frances Flora Bond Palmer, 1865 </a:t>
            </a:r>
            <a:r>
              <a:rPr lang="en-US" altLang="en-US"/>
              <a:t>By the mid-nineteenth</a:t>
            </a:r>
          </a:p>
          <a:p>
            <a:pPr eaLnBrk="1" hangingPunct="1"/>
            <a:r>
              <a:rPr lang="en-US" altLang="en-US"/>
              <a:t>century, steamboats had made the Mississippi a bustling river highway—as it remains today.</a:t>
            </a:r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5BC084C8-B0A8-614F-AA36-16CEFAC56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262E9A2-9851-D841-B826-CD8C9895C297}" type="slidenum">
              <a:rPr lang="en-US" altLang="en-US">
                <a:latin typeface="Calibri" panose="020F0502020204030204" pitchFamily="34" charset="0"/>
              </a:rPr>
              <a:pPr/>
              <a:t>46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4568B21C-00D9-8641-A783-952262846B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992E3331-D75E-0A4E-AFD4-D1E7486E05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Map 14.2 </a:t>
            </a:r>
            <a:r>
              <a:rPr lang="en-US" altLang="en-US" b="1"/>
              <a:t>Major Rivers, Roads, and Canals, 1825–1860 </a:t>
            </a:r>
            <a:r>
              <a:rPr lang="en-US" altLang="en-US"/>
              <a:t>© 2016 Cengage Learning</a:t>
            </a:r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F7C396E1-AECD-1249-B4E9-CA52765A68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32C9C3A-532E-2940-B545-5C8B67D09BE3}" type="slidenum">
              <a:rPr lang="en-US" altLang="en-US">
                <a:latin typeface="Calibri" panose="020F0502020204030204" pitchFamily="34" charset="0"/>
              </a:rPr>
              <a:pPr/>
              <a:t>47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>
            <a:extLst>
              <a:ext uri="{FF2B5EF4-FFF2-40B4-BE49-F238E27FC236}">
                <a16:creationId xmlns:a16="http://schemas.microsoft.com/office/drawing/2014/main" id="{834C09E9-4B70-AF48-831D-7ED521F047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>
            <a:extLst>
              <a:ext uri="{FF2B5EF4-FFF2-40B4-BE49-F238E27FC236}">
                <a16:creationId xmlns:a16="http://schemas.microsoft.com/office/drawing/2014/main" id="{2621B585-6B91-1244-9E6B-9BA24FE90D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Poster-Timetable for Baltimore &amp; Susquehanna</a:t>
            </a:r>
          </a:p>
          <a:p>
            <a:pPr eaLnBrk="1" hangingPunct="1"/>
            <a:r>
              <a:rPr lang="en-US" altLang="en-US" b="1"/>
              <a:t>Railroad, 1840 </a:t>
            </a:r>
            <a:r>
              <a:rPr lang="en-US" altLang="en-US"/>
              <a:t>Advertising the Baltimore &amp; Susquehanna’s</a:t>
            </a:r>
          </a:p>
          <a:p>
            <a:pPr eaLnBrk="1" hangingPunct="1"/>
            <a:r>
              <a:rPr lang="en-US" altLang="en-US"/>
              <a:t>train schedule alone was not sufficient to get</a:t>
            </a:r>
          </a:p>
          <a:p>
            <a:pPr eaLnBrk="1" hangingPunct="1"/>
            <a:r>
              <a:rPr lang="en-US" altLang="en-US"/>
              <a:t>passengers to their destinations. A typical trip often</a:t>
            </a:r>
          </a:p>
          <a:p>
            <a:pPr eaLnBrk="1" hangingPunct="1"/>
            <a:r>
              <a:rPr lang="en-US" altLang="en-US"/>
              <a:t>entailed coordinating legs on other railroad lines,</a:t>
            </a:r>
          </a:p>
          <a:p>
            <a:pPr eaLnBrk="1" hangingPunct="1"/>
            <a:r>
              <a:rPr lang="en-US" altLang="en-US"/>
              <a:t>stagecoaches, and canal boats.</a:t>
            </a:r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3DC2BEF4-54AF-FB4D-9178-831D8B5C9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B970DC-FF9E-6042-9924-9C0CD94DAC45}" type="slidenum">
              <a:rPr lang="en-US" altLang="en-US">
                <a:latin typeface="Calibri" panose="020F0502020204030204" pitchFamily="34" charset="0"/>
              </a:rPr>
              <a:pPr/>
              <a:t>49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>
            <a:extLst>
              <a:ext uri="{FF2B5EF4-FFF2-40B4-BE49-F238E27FC236}">
                <a16:creationId xmlns:a16="http://schemas.microsoft.com/office/drawing/2014/main" id="{0107E8DF-9957-474D-A7B4-B52FA6EA95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07BEAF81-56A5-524D-BED3-134D454C36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Map 14.4 </a:t>
            </a:r>
            <a:r>
              <a:rPr lang="en-US" altLang="en-US" b="1"/>
              <a:t>Main Routes West Before the Civil War </a:t>
            </a:r>
            <a:r>
              <a:rPr lang="en-US" altLang="en-US"/>
              <a:t>Mark Twain described his stagecoach trip to</a:t>
            </a:r>
          </a:p>
          <a:p>
            <a:pPr eaLnBrk="1" hangingPunct="1"/>
            <a:r>
              <a:rPr lang="en-US" altLang="en-US"/>
              <a:t>California in the 1860s in </a:t>
            </a:r>
            <a:r>
              <a:rPr lang="en-US" altLang="en-US" i="1"/>
              <a:t>Roughing It</a:t>
            </a:r>
            <a:r>
              <a:rPr lang="en-US" altLang="en-US"/>
              <a:t>: “We began to get into country, now, threaded here and there with</a:t>
            </a:r>
          </a:p>
          <a:p>
            <a:pPr eaLnBrk="1" hangingPunct="1"/>
            <a:r>
              <a:rPr lang="en-US" altLang="en-US"/>
              <a:t>little streams. These had high, steep banks on each side, and every time we flew down one bank and</a:t>
            </a:r>
          </a:p>
          <a:p>
            <a:pPr eaLnBrk="1" hangingPunct="1"/>
            <a:r>
              <a:rPr lang="en-US" altLang="en-US"/>
              <a:t>scrambled up the other, our party inside got mixed somewhat. First we would all be down in a pile at the</a:t>
            </a:r>
          </a:p>
          <a:p>
            <a:pPr eaLnBrk="1" hangingPunct="1"/>
            <a:r>
              <a:rPr lang="en-US" altLang="en-US"/>
              <a:t>forward end of the stage, . . . and in a second we would shoot to the other end, and stand on our heads.</a:t>
            </a:r>
          </a:p>
          <a:p>
            <a:pPr eaLnBrk="1" hangingPunct="1"/>
            <a:r>
              <a:rPr lang="en-US" altLang="en-US"/>
              <a:t>And . . . as the dust rose from the tumult, we would all sneeze in chorus, and the majority of us would</a:t>
            </a:r>
          </a:p>
          <a:p>
            <a:pPr eaLnBrk="1" hangingPunct="1"/>
            <a:r>
              <a:rPr lang="en-US" altLang="en-US"/>
              <a:t>grumble, and probably say some hasty thing, like: ‘Take your elbow out of my ribs!—can’t you</a:t>
            </a:r>
          </a:p>
          <a:p>
            <a:pPr eaLnBrk="1" hangingPunct="1"/>
            <a:r>
              <a:rPr lang="en-US" altLang="en-US"/>
              <a:t>quit crowding?’” © 2016 Cengage Learning</a:t>
            </a:r>
          </a:p>
        </p:txBody>
      </p:sp>
      <p:sp>
        <p:nvSpPr>
          <p:cNvPr id="129028" name="Slide Number Placeholder 3">
            <a:extLst>
              <a:ext uri="{FF2B5EF4-FFF2-40B4-BE49-F238E27FC236}">
                <a16:creationId xmlns:a16="http://schemas.microsoft.com/office/drawing/2014/main" id="{3DBD6B0C-AA55-174F-9C09-376C2C174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CCC7A61-D70A-AD4E-9BEF-ADDCEDCE4686}" type="slidenum">
              <a:rPr lang="en-US" altLang="en-US">
                <a:latin typeface="Calibri" panose="020F0502020204030204" pitchFamily="34" charset="0"/>
              </a:rPr>
              <a:pPr/>
              <a:t>50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>
            <a:extLst>
              <a:ext uri="{FF2B5EF4-FFF2-40B4-BE49-F238E27FC236}">
                <a16:creationId xmlns:a16="http://schemas.microsoft.com/office/drawing/2014/main" id="{1091A377-D3C6-4C4B-BEC8-265B24D547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>
            <a:extLst>
              <a:ext uri="{FF2B5EF4-FFF2-40B4-BE49-F238E27FC236}">
                <a16:creationId xmlns:a16="http://schemas.microsoft.com/office/drawing/2014/main" id="{1EF73794-193E-3843-834B-10FB272993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Map 14.5 </a:t>
            </a:r>
            <a:r>
              <a:rPr lang="en-US" altLang="en-US" b="1"/>
              <a:t>Industry and Agriculture, 1860 </a:t>
            </a:r>
            <a:r>
              <a:rPr lang="en-US" altLang="en-US"/>
              <a:t>Still a nation of farmers on the eve of the Civil War,</a:t>
            </a:r>
          </a:p>
          <a:p>
            <a:pPr eaLnBrk="1" hangingPunct="1"/>
            <a:r>
              <a:rPr lang="en-US" altLang="en-US"/>
              <a:t>Americans had nevertheless made an impressive start on their own Industrial Revolution, especially</a:t>
            </a:r>
          </a:p>
          <a:p>
            <a:pPr eaLnBrk="1" hangingPunct="1"/>
            <a:r>
              <a:rPr lang="en-US" altLang="en-US"/>
              <a:t>in the Northeast. © 2016 Cengage Learning</a:t>
            </a:r>
          </a:p>
        </p:txBody>
      </p:sp>
      <p:sp>
        <p:nvSpPr>
          <p:cNvPr id="136196" name="Slide Number Placeholder 3">
            <a:extLst>
              <a:ext uri="{FF2B5EF4-FFF2-40B4-BE49-F238E27FC236}">
                <a16:creationId xmlns:a16="http://schemas.microsoft.com/office/drawing/2014/main" id="{7CC1C607-F237-6B4F-962C-23E751500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27FD9E9-C4C1-9545-9000-248907F7F8E3}" type="slidenum">
              <a:rPr lang="en-US" altLang="en-US">
                <a:latin typeface="Calibri" panose="020F0502020204030204" pitchFamily="34" charset="0"/>
              </a:rPr>
              <a:pPr/>
              <a:t>53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>
            <a:extLst>
              <a:ext uri="{FF2B5EF4-FFF2-40B4-BE49-F238E27FC236}">
                <a16:creationId xmlns:a16="http://schemas.microsoft.com/office/drawing/2014/main" id="{BED2C31A-09BA-F24C-9C37-BEFA24074D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>
            <a:extLst>
              <a:ext uri="{FF2B5EF4-FFF2-40B4-BE49-F238E27FC236}">
                <a16:creationId xmlns:a16="http://schemas.microsoft.com/office/drawing/2014/main" id="{7CC3FB46-D2DB-9D40-B1F6-B93887814F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Chicago, 1857 </a:t>
            </a:r>
            <a:r>
              <a:rPr lang="en-US" altLang="en-US"/>
              <a:t>A modest village of a few hundred souls in the 1830s, Chicago was a teeming</a:t>
            </a:r>
          </a:p>
          <a:p>
            <a:pPr eaLnBrk="1" hangingPunct="1"/>
            <a:r>
              <a:rPr lang="en-US" altLang="en-US"/>
              <a:t>metropolis just two decades later—one of the fastest-growing cities in the world. A food and</a:t>
            </a:r>
          </a:p>
          <a:p>
            <a:pPr eaLnBrk="1" hangingPunct="1"/>
            <a:r>
              <a:rPr lang="en-US" altLang="en-US"/>
              <a:t>livestock processing center and transportation hub, it served the vast farming area of the western</a:t>
            </a:r>
          </a:p>
          <a:p>
            <a:pPr eaLnBrk="1" hangingPunct="1"/>
            <a:r>
              <a:rPr lang="en-US" altLang="en-US"/>
              <a:t>plains, a remarkably productive agricultural region and breadbasket to the world.</a:t>
            </a:r>
          </a:p>
        </p:txBody>
      </p:sp>
      <p:sp>
        <p:nvSpPr>
          <p:cNvPr id="141316" name="Slide Number Placeholder 3">
            <a:extLst>
              <a:ext uri="{FF2B5EF4-FFF2-40B4-BE49-F238E27FC236}">
                <a16:creationId xmlns:a16="http://schemas.microsoft.com/office/drawing/2014/main" id="{BA570386-3B20-DC4E-ACE2-CBBD9AAC5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123D0C0-6733-3B49-8F52-F9C21EC721ED}" type="slidenum">
              <a:rPr lang="en-US" altLang="en-US">
                <a:latin typeface="Calibri" panose="020F0502020204030204" pitchFamily="34" charset="0"/>
              </a:rPr>
              <a:pPr/>
              <a:t>57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2F859CFA-F823-7C45-A771-00A8A37873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03B27F9D-2358-6C46-9FA8-F48A04BD77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247B7AE3-3C7D-C541-9909-579CBF8D1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C4B696D-B518-B54A-839D-0821D21CE87F}" type="slidenum">
              <a:rPr lang="en-US" altLang="en-US">
                <a:latin typeface="Calibri" panose="020F0502020204030204" pitchFamily="34" charset="0"/>
              </a:rPr>
              <a:pPr/>
              <a:t>58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C1C26-BF3D-AD44-8F04-9149A9EF12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4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E49AFF52-00AB-6548-973F-EF8CF19307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ECC09FD-DFDE-CA46-990A-E87CE9E077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Outward Bound, the Quay at Dublin, 1854 </a:t>
            </a:r>
            <a:r>
              <a:rPr lang="en-US" altLang="en-US"/>
              <a:t>Thousands</a:t>
            </a:r>
          </a:p>
          <a:p>
            <a:pPr eaLnBrk="1" hangingPunct="1"/>
            <a:r>
              <a:rPr lang="en-US" altLang="en-US"/>
              <a:t>fled famine in Ireland by coming to America in</a:t>
            </a:r>
          </a:p>
          <a:p>
            <a:pPr eaLnBrk="1" hangingPunct="1"/>
            <a:r>
              <a:rPr lang="en-US" altLang="en-US"/>
              <a:t>the 1840s and 1850s.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3AFBD5C1-5A3B-2547-9492-6B3F3E33E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620D4A4F-59B2-5548-8A85-237156EED4A3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5C8A8D48-8B7A-E34F-8767-6B68F3D9B9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33B3D55D-2C73-924D-99C8-2B3868EBD7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Crooked Voting </a:t>
            </a:r>
            <a:r>
              <a:rPr lang="en-US" altLang="en-US"/>
              <a:t>A bitter “nativist” cartoon charging</a:t>
            </a:r>
          </a:p>
          <a:p>
            <a:pPr eaLnBrk="1" hangingPunct="1"/>
            <a:r>
              <a:rPr lang="en-US" altLang="en-US"/>
              <a:t>Irish and German immigrants with “stealing” elections.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26660A25-9866-AA48-ADBE-853B311B2A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7B7ECBD-BDF8-CC4A-BA92-3AE37DC0842E}" type="slidenum">
              <a:rPr lang="en-US" altLang="en-US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133EA415-2F08-6E4B-8DF6-85049599AB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CC65259F-A7D6-494D-BBA4-56F7C6928E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Amish Country, Near Lancaster, Pennsylvania </a:t>
            </a:r>
            <a:r>
              <a:rPr lang="en-US" altLang="en-US"/>
              <a:t>For more than two centuries, the Amish</a:t>
            </a:r>
          </a:p>
          <a:p>
            <a:pPr eaLnBrk="1" hangingPunct="1"/>
            <a:r>
              <a:rPr lang="en-US" altLang="en-US"/>
              <a:t>people have preserved their traditional way of life.</a:t>
            </a: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5F012CAD-CA80-204C-9BCB-CC647B8BB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E280ED6-053D-CF44-B2A9-A0DEDDC21B79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C27F97AD-2BB9-CA46-AA53-093EBE5D0B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7C399888-B5CC-6D47-810D-875668EA49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Francis Cabot Lowell’s Mill, Waltham, Massachusetts, 1826, and Cotton Industry; Carding,</a:t>
            </a:r>
          </a:p>
          <a:p>
            <a:pPr eaLnBrk="1" hangingPunct="1"/>
            <a:r>
              <a:rPr lang="en-US" altLang="en-US" b="1"/>
              <a:t>Drawing, and Roving; Engraving, 1835 </a:t>
            </a:r>
            <a:r>
              <a:rPr lang="en-US" altLang="en-US"/>
              <a:t>Built in 1814, Lowell’s mill (left) was a marvel of</a:t>
            </a:r>
          </a:p>
          <a:p>
            <a:pPr eaLnBrk="1" hangingPunct="1"/>
            <a:r>
              <a:rPr lang="en-US" altLang="en-US"/>
              <a:t>manufacturing efficiency. It combined all phases of production, including spinning and weaving,</a:t>
            </a:r>
          </a:p>
          <a:p>
            <a:pPr eaLnBrk="1" hangingPunct="1"/>
            <a:r>
              <a:rPr lang="en-US" altLang="en-US"/>
              <a:t>under one roof. The mill’s labor force (right) was composed primarily of young women from the</a:t>
            </a:r>
          </a:p>
          <a:p>
            <a:pPr eaLnBrk="1" hangingPunct="1"/>
            <a:r>
              <a:rPr lang="en-US" altLang="en-US"/>
              <a:t>local farming communities.</a:t>
            </a: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E1E00480-ADB9-264D-A9CF-BCA2D0D4D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B095134F-4EA0-EC43-9C1F-080337953C9E}" type="slidenum">
              <a:rPr lang="en-US" altLang="en-US">
                <a:latin typeface="Calibri" panose="020F0502020204030204" pitchFamily="34" charset="0"/>
              </a:rPr>
              <a:pPr/>
              <a:t>26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9453D0CA-BDDA-B64D-AEAF-42755F171B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9AC42764-5233-6640-A0D0-124393C322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“Little Germany” </a:t>
            </a:r>
            <a:r>
              <a:rPr lang="en-US" altLang="en-US"/>
              <a:t>Cincinnati’s “Over-the-Rhine” district in 1887.</a:t>
            </a: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FC8BC71-3089-AD4C-B09A-0AFC880FA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25B83E0-13E9-DC4E-A35D-37A97EA673C6}" type="slidenum">
              <a:rPr lang="en-US" altLang="en-US">
                <a:latin typeface="Calibri" panose="020F0502020204030204" pitchFamily="34" charset="0"/>
              </a:rPr>
              <a:pPr/>
              <a:t>27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C66D84F6-35CA-BF4F-8A1A-523BC0223F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FAAB41A9-2A7F-F842-9383-15C34B812F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Marriage Plate, Bucks County, Pennsylvania, ca.</a:t>
            </a:r>
          </a:p>
          <a:p>
            <a:pPr eaLnBrk="1" hangingPunct="1"/>
            <a:r>
              <a:rPr lang="en-US" altLang="en-US" b="1"/>
              <a:t>1806 </a:t>
            </a:r>
            <a:r>
              <a:rPr lang="en-US" altLang="en-US"/>
              <a:t>The Germans who settled the “Pennsylvania</a:t>
            </a:r>
          </a:p>
          <a:p>
            <a:pPr eaLnBrk="1" hangingPunct="1"/>
            <a:r>
              <a:rPr lang="en-US" altLang="en-US"/>
              <a:t>Dutch” communities in the eighteenth century preserved</a:t>
            </a:r>
          </a:p>
          <a:p>
            <a:pPr eaLnBrk="1" hangingPunct="1"/>
            <a:r>
              <a:rPr lang="en-US" altLang="en-US"/>
              <a:t>ancient traditions of handicraft and art, as exemplified by</a:t>
            </a:r>
          </a:p>
          <a:p>
            <a:pPr eaLnBrk="1" hangingPunct="1"/>
            <a:r>
              <a:rPr lang="en-US" altLang="en-US"/>
              <a:t>this whimsical “marriage plate” made by a sixteen-year old</a:t>
            </a:r>
          </a:p>
          <a:p>
            <a:pPr eaLnBrk="1" hangingPunct="1"/>
            <a:r>
              <a:rPr lang="en-US" altLang="en-US"/>
              <a:t>potter named John Leidy. The inscription reads,</a:t>
            </a:r>
          </a:p>
          <a:p>
            <a:pPr eaLnBrk="1" hangingPunct="1"/>
            <a:r>
              <a:rPr lang="en-US" altLang="en-US"/>
              <a:t>“Rather would I single live than the wife the breeches</a:t>
            </a:r>
          </a:p>
          <a:p>
            <a:pPr eaLnBrk="1" hangingPunct="1"/>
            <a:r>
              <a:rPr lang="en-US" altLang="en-US"/>
              <a:t>[trousers] give.”</a:t>
            </a:r>
          </a:p>
          <a:p>
            <a:pPr eaLnBrk="1" hangingPunct="1"/>
            <a:r>
              <a:rPr lang="en-US" altLang="en-US"/>
              <a:t>1895-78 John Leidy I, Dish, 1797, Philadelphia Museum of Art: Gift of A.C. Harrison, 1895</a:t>
            </a:r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03F80AA6-A575-2846-9B72-5F750CB26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CB23CE7-87E5-B74A-AA14-2DC8054E4697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B0520B4C-B9ED-344D-BF6A-2B0B09DF4E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1FA99C9A-4BAF-B340-851C-D85D793CB6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/>
              <a:t>Coexistence of the Craftsman’s Shop and the Factory, 1860 </a:t>
            </a:r>
            <a:r>
              <a:rPr lang="en-US" altLang="en-US"/>
              <a:t>These two images recorded workers</a:t>
            </a:r>
          </a:p>
          <a:p>
            <a:pPr eaLnBrk="1" hangingPunct="1"/>
            <a:r>
              <a:rPr lang="en-US" altLang="en-US"/>
              <a:t>laboring in very different kinds of work places in the same year. The painting, “The Wheelwright’s</a:t>
            </a:r>
          </a:p>
          <a:p>
            <a:pPr eaLnBrk="1" hangingPunct="1"/>
            <a:r>
              <a:rPr lang="en-US" altLang="en-US"/>
              <a:t>Shop,” by Edwin Tryon Billings (right), captures the survival of a small-scale, intimate shop producing</a:t>
            </a:r>
          </a:p>
          <a:p>
            <a:pPr eaLnBrk="1" hangingPunct="1"/>
            <a:r>
              <a:rPr lang="en-US" altLang="en-US"/>
              <a:t>hand-made wheels for carts and carriages. The daguerreotype (left) shows an operator working the</a:t>
            </a:r>
          </a:p>
          <a:p>
            <a:pPr eaLnBrk="1" hangingPunct="1"/>
            <a:r>
              <a:rPr lang="en-US" altLang="en-US"/>
              <a:t>Lock Frame Jigging Machine in Samuel Colt’s state-of-the-art Hartford, Connecticut, gun factory. As</a:t>
            </a:r>
          </a:p>
          <a:p>
            <a:pPr eaLnBrk="1" hangingPunct="1"/>
            <a:r>
              <a:rPr lang="en-US" altLang="en-US"/>
              <a:t>different as they were, both jobs required skill and focus.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E9DBD4B-0CA3-1744-9546-7CAE5CEC9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3ED3769-C518-B741-BE76-91240E66C17F}" type="slidenum">
              <a:rPr lang="en-US" altLang="en-US">
                <a:latin typeface="Calibri" panose="020F0502020204030204" pitchFamily="34" charset="0"/>
              </a:rPr>
              <a:pPr/>
              <a:t>33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64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08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404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2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12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598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95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57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35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710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371DC-2EF4-404D-99C9-24F25C738CEA}" type="datetimeFigureOut">
              <a:rPr lang="en-US" smtClean="0"/>
              <a:t>11/3/21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FA9C661-4AD9-3E40-84A0-379E54B248A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55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3F1B-0E3F-BB41-8BC8-AC191AF3A3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Forging the National Economy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40B3F-F2DD-3749-AD99-82BF8A4338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14</a:t>
            </a:r>
          </a:p>
        </p:txBody>
      </p:sp>
    </p:spTree>
    <p:extLst>
      <p:ext uri="{BB962C8B-B14F-4D97-AF65-F5344CB8AC3E}">
        <p14:creationId xmlns:p14="http://schemas.microsoft.com/office/powerpoint/2010/main" val="96081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D686B92-700E-FE46-8067-DB78E7DA43C7}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3554" name="Title 1">
            <a:extLst>
              <a:ext uri="{FF2B5EF4-FFF2-40B4-BE49-F238E27FC236}">
                <a16:creationId xmlns:a16="http://schemas.microsoft.com/office/drawing/2014/main" id="{1D385FD1-3583-E34B-A545-7DFD9A47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altLang="en-US"/>
              <a:t>III. The March of the Millions</a:t>
            </a:r>
            <a:br>
              <a:rPr lang="en-US" altLang="en-US"/>
            </a:br>
            <a:r>
              <a:rPr lang="en-US" altLang="en-US"/>
              <a:t>(cont.)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4ED45C43-5E77-3C45-BE59-456C8C3D4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64" y="540920"/>
            <a:ext cx="6978854" cy="5975494"/>
          </a:xfrm>
        </p:spPr>
        <p:txBody>
          <a:bodyPr anchor="ctr">
            <a:noAutofit/>
          </a:bodyPr>
          <a:lstStyle/>
          <a:p>
            <a:r>
              <a:rPr lang="en-US" altLang="en-US" sz="2400" dirty="0"/>
              <a:t>Why did they come?</a:t>
            </a:r>
          </a:p>
          <a:p>
            <a:pPr lvl="2"/>
            <a:r>
              <a:rPr lang="en-US" altLang="en-US" sz="2400" dirty="0"/>
              <a:t>Because Europe seemed to be running out of room, had </a:t>
            </a:r>
            <a:r>
              <a:rPr lang="ja-JP" altLang="en-US" sz="2400"/>
              <a:t>“</a:t>
            </a:r>
            <a:r>
              <a:rPr lang="en-US" altLang="ja-JP" sz="2400" dirty="0"/>
              <a:t>surplus people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2"/>
            <a:r>
              <a:rPr lang="en-US" altLang="en-US" sz="2400" dirty="0"/>
              <a:t>Majority headed for </a:t>
            </a:r>
            <a:r>
              <a:rPr lang="ja-JP" altLang="en-US" sz="2400"/>
              <a:t>“</a:t>
            </a:r>
            <a:r>
              <a:rPr lang="en-US" altLang="ja-JP" sz="2400" dirty="0"/>
              <a:t>land of freedom and opportunity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2"/>
            <a:r>
              <a:rPr lang="en-US" altLang="en-US" sz="2400" dirty="0"/>
              <a:t>New transoceanic steamships allowed immigrants to move speedily and cheaply</a:t>
            </a:r>
          </a:p>
          <a:p>
            <a:pPr lvl="2"/>
            <a:r>
              <a:rPr lang="en-US" altLang="en-US" sz="2400" dirty="0"/>
              <a:t>United States received far more diverse array of immigrants than other countries</a:t>
            </a:r>
          </a:p>
          <a:p>
            <a:pPr lvl="2"/>
            <a:r>
              <a:rPr lang="en-US" altLang="en-US" sz="2400" dirty="0"/>
              <a:t>U.S.A. received immigrants from dozens of different nations</a:t>
            </a:r>
          </a:p>
        </p:txBody>
      </p:sp>
      <p:sp>
        <p:nvSpPr>
          <p:cNvPr id="82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3DF23CCD-DBB0-5643-9197-AD93EC53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IV. The Emerald Isle Moves West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8A3EBBA6-3CF8-B74B-8D31-EE1E980A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974" y="1976834"/>
            <a:ext cx="4970242" cy="407664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Ireland was devastated in mid-1840s: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2 million died as result of potato famine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Tens of thousands fled Land of Famine for Land of Plenty in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Black Forties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 dirty="0">
              <a:solidFill>
                <a:srgbClr val="000000"/>
              </a:solidFill>
            </a:endParaRP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Ireland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great export has been population:</a:t>
            </a:r>
          </a:p>
          <a:p>
            <a:pPr lvl="2" eaLnBrk="1" hangingPunct="1"/>
            <a:r>
              <a:rPr lang="en-US" altLang="en-US" dirty="0">
                <a:solidFill>
                  <a:srgbClr val="000000"/>
                </a:solidFill>
              </a:rPr>
              <a:t>Joined Jews and Africans as dispersed people (see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Makers of America: The Irish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Many swarmed into seaboard cities (e.g., Boston)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481438-D131-2B4E-A19F-8B9EA0D93266}"/>
              </a:ext>
            </a:extLst>
          </p:cNvPr>
          <p:cNvSpPr txBox="1">
            <a:spLocks/>
          </p:cNvSpPr>
          <p:nvPr/>
        </p:nvSpPr>
        <p:spPr>
          <a:xfrm>
            <a:off x="6096000" y="1976834"/>
            <a:ext cx="4970243" cy="4449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New York City became largest Irish city in world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Irish did not receive red-carpet treatment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Friendless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famine Irish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forced to fend for themselves:</a:t>
            </a:r>
          </a:p>
          <a:p>
            <a:pPr lvl="2"/>
            <a:r>
              <a:rPr lang="en-US" altLang="en-US" b="1" dirty="0">
                <a:solidFill>
                  <a:srgbClr val="000000"/>
                </a:solidFill>
              </a:rPr>
              <a:t>Ancient Order of Hibernians</a:t>
            </a:r>
            <a:r>
              <a:rPr lang="en-US" altLang="en-US" dirty="0">
                <a:solidFill>
                  <a:srgbClr val="000000"/>
                </a:solidFill>
              </a:rPr>
              <a:t>, semisecret society founded in Ireland to fight rapacious landlords, served in America as  benevolent society, ailing downtrodden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Helped spawn </a:t>
            </a:r>
            <a:r>
              <a:rPr lang="en-US" altLang="en-US" b="1" dirty="0">
                <a:solidFill>
                  <a:srgbClr val="000000"/>
                </a:solidFill>
              </a:rPr>
              <a:t>Molly Maguires</a:t>
            </a:r>
            <a:r>
              <a:rPr lang="en-US" altLang="en-US" dirty="0">
                <a:solidFill>
                  <a:srgbClr val="000000"/>
                </a:solidFill>
              </a:rPr>
              <a:t>, shadowy Irish miners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 union that rocked Pennsylvania coal districts in 1860s and 1870s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23284D9B-8415-FA49-B4BE-59D3A60BB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IV. The Emerald Isle Moves West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5F4F95D0-D572-6D42-BC0F-1FD24886F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621" y="1853754"/>
            <a:ext cx="11067393" cy="4140201"/>
          </a:xfrm>
        </p:spPr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Irish conditions in America: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Tended to remain in low-skill occupations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Gradually improved their lot, usually by acquiring modest amounts of property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Education of children was often cut short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Property ownership counted as a grand </a:t>
            </a:r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</a:rPr>
              <a:t>success</a:t>
            </a:r>
            <a:r>
              <a:rPr lang="ja-JP" altLang="en-US" sz="2400">
                <a:solidFill>
                  <a:srgbClr val="000000"/>
                </a:solidFill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</a:rPr>
              <a:t> 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Politics attracted Gaelic newcomers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Gained control of powerful city machines, esp. New York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en-US" sz="2400" dirty="0">
                <a:solidFill>
                  <a:srgbClr val="000000"/>
                </a:solidFill>
              </a:rPr>
              <a:t>s </a:t>
            </a:r>
            <a:r>
              <a:rPr lang="en-US" altLang="en-US" sz="2400" b="1" dirty="0">
                <a:solidFill>
                  <a:srgbClr val="000000"/>
                </a:solidFill>
              </a:rPr>
              <a:t>Tammany Hall</a:t>
            </a:r>
            <a:r>
              <a:rPr lang="en-US" altLang="en-US" sz="2400" dirty="0">
                <a:solidFill>
                  <a:srgbClr val="000000"/>
                </a:solidFill>
              </a:rPr>
              <a:t>, and reaped patronage rewards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6792626-6708-B349-9BEA-748279C3E19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2" r="-2" b="-2"/>
          <a:stretch/>
        </p:blipFill>
        <p:spPr bwMode="auto">
          <a:xfrm>
            <a:off x="653467" y="643468"/>
            <a:ext cx="6812926" cy="4834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1">
            <a:extLst>
              <a:ext uri="{FF2B5EF4-FFF2-40B4-BE49-F238E27FC236}">
                <a16:creationId xmlns:a16="http://schemas.microsoft.com/office/drawing/2014/main" id="{55A65945-4F01-E64E-8FFF-1D12BE783DD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" r="-1" b="6033"/>
          <a:stretch/>
        </p:blipFill>
        <p:spPr bwMode="auto">
          <a:xfrm>
            <a:off x="7644810" y="643468"/>
            <a:ext cx="3903728" cy="483440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E233DA7-2E52-B847-81A1-6A9257F3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V. The German Forty-Eighters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EC834C96-D2C3-384C-97B1-23D81DDC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57552"/>
            <a:ext cx="4865138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Influx of refugees from Germany b/t 1830 and 1860 hardly less spectacular than from Ireland: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 &gt;1.5 Germans stepped onto American soil (see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Makers of America: The Germans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)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Bulk were uprooted farmers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Some were liberal political refugees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Germany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loss was America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gain: Carl Schurz became relentless foe of slavery and public corruption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2E803C-2317-B64B-B1D1-CC09564FF5C1}"/>
              </a:ext>
            </a:extLst>
          </p:cNvPr>
          <p:cNvSpPr txBox="1">
            <a:spLocks/>
          </p:cNvSpPr>
          <p:nvPr/>
        </p:nvSpPr>
        <p:spPr>
          <a:xfrm>
            <a:off x="6316717" y="1957552"/>
            <a:ext cx="4549828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Germans: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Possessed modest amount of materials goods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Most pushed to lush lands of Middle West, influences still there today. 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Formed influential body of voters wooed by  politicians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Less potent politically than Irish since were more widely scattered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9D16773-E85B-2146-A779-0DE0CD59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V. The German Forty-Eighters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0B2D7144-8FB8-D442-8E6F-461EBB94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81201"/>
            <a:ext cx="9603275" cy="44497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German influence in shaping American life:</a:t>
            </a:r>
          </a:p>
          <a:p>
            <a:pPr lvl="2"/>
            <a:r>
              <a:rPr lang="en-US" altLang="en-US" sz="2000" dirty="0">
                <a:solidFill>
                  <a:srgbClr val="000000"/>
                </a:solidFill>
              </a:rPr>
              <a:t>Conestoga wagon, Kentucky rifle, and Christmas tree all German contributions </a:t>
            </a:r>
          </a:p>
          <a:p>
            <a:pPr lvl="2"/>
            <a:r>
              <a:rPr lang="en-US" altLang="en-US" sz="2000" dirty="0">
                <a:solidFill>
                  <a:srgbClr val="000000"/>
                </a:solidFill>
              </a:rPr>
              <a:t>Supported public schools, including </a:t>
            </a:r>
            <a:r>
              <a:rPr lang="en-US" altLang="en-US" sz="2000" i="1" dirty="0">
                <a:solidFill>
                  <a:srgbClr val="000000"/>
                </a:solidFill>
              </a:rPr>
              <a:t>Kindergarten </a:t>
            </a:r>
            <a:r>
              <a:rPr lang="en-US" altLang="en-US" sz="2000" dirty="0">
                <a:solidFill>
                  <a:srgbClr val="000000"/>
                </a:solidFill>
              </a:rPr>
              <a:t>(children</a:t>
            </a:r>
            <a:r>
              <a:rPr lang="fr-FR" altLang="en-US" sz="2000" dirty="0">
                <a:solidFill>
                  <a:srgbClr val="000000"/>
                </a:solidFill>
              </a:rPr>
              <a:t>'</a:t>
            </a:r>
            <a:r>
              <a:rPr lang="en-US" altLang="en-US" sz="2000" dirty="0">
                <a:solidFill>
                  <a:srgbClr val="000000"/>
                </a:solidFill>
              </a:rPr>
              <a:t>s garden)</a:t>
            </a:r>
          </a:p>
          <a:p>
            <a:pPr lvl="2"/>
            <a:r>
              <a:rPr lang="en-US" altLang="en-US" sz="2000" dirty="0">
                <a:solidFill>
                  <a:srgbClr val="000000"/>
                </a:solidFill>
              </a:rPr>
              <a:t>Promoted music and arts</a:t>
            </a:r>
          </a:p>
          <a:p>
            <a:pPr lvl="2"/>
            <a:r>
              <a:rPr lang="en-US" altLang="en-US" sz="2000" dirty="0">
                <a:solidFill>
                  <a:srgbClr val="000000"/>
                </a:solidFill>
              </a:rPr>
              <a:t>Relentless enemies of slavery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Sometimes dubbed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damned Dutchmen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and  regarded with suspicion: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Seeking to preserve language and customs, they settled in compact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colonies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aloof from surrounding communities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Accustomed to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Continental Sunday,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they made merry on Sunday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Their Old World drinking habits further spurred advocates of temperance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lvl="2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876C5CC5-348F-504A-A3E6-60CBA387286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68300"/>
            <a:ext cx="86360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2">
            <a:extLst>
              <a:ext uri="{FF2B5EF4-FFF2-40B4-BE49-F238E27FC236}">
                <a16:creationId xmlns:a16="http://schemas.microsoft.com/office/drawing/2014/main" id="{2F935FAC-D3D9-0B44-A433-981268D4E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p286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>
            <a:extLst>
              <a:ext uri="{FF2B5EF4-FFF2-40B4-BE49-F238E27FC236}">
                <a16:creationId xmlns:a16="http://schemas.microsoft.com/office/drawing/2014/main" id="{E33A3503-5E90-8042-A6C5-6B77BE12A81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711200"/>
            <a:ext cx="86360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>
            <a:extLst>
              <a:ext uri="{FF2B5EF4-FFF2-40B4-BE49-F238E27FC236}">
                <a16:creationId xmlns:a16="http://schemas.microsoft.com/office/drawing/2014/main" id="{C62915F9-6C36-7640-AA5B-B0B9DE8EF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p289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407AA24A-D81D-1A43-BFDF-5A79D9EEC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VI. Flare-ups of Antiforeignism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9573A014-3434-F542-901E-1C021DC33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Influx of immigrants in 1840s and 1850s inflamed prejudices of American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nativists: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 dirty="0">
              <a:solidFill>
                <a:srgbClr val="000000"/>
              </a:solidFill>
            </a:endParaRP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Feared immigrants would outbreed, outvote, and overwhelm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native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stock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Also took jobs from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native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Americans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As Roman Catholics were regarded by many old-line Americans as following a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foreign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church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Roman Catholics on the move: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To avoid Protestant indoctrination in public schools, began in 1840s to construct separate Catholic educational system: 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Expensive, revealed strength of religious commitment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With Irish and German influx, Catholics became large religious group: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In 1840 ranked fifth behind Baptists, Methodists, Presbyterians and Congregationalists</a:t>
            </a:r>
          </a:p>
          <a:p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4189715A-541F-354D-8369-D01F4940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VI. Flare-ups of Antiforeignism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7B9828B5-6008-BA4A-9FFD-77212497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3961249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Know-Nothing Party</a:t>
            </a:r>
            <a:r>
              <a:rPr lang="en-US" altLang="en-US" dirty="0">
                <a:solidFill>
                  <a:srgbClr val="000000"/>
                </a:solidFill>
              </a:rPr>
              <a:t>—organized by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nativists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for political action: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Agitated for rigid restriction on immigration and naturalization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Agitated for laws authorizing deportation of alien paupers 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Promoted lurid literature of exposure, much of it pure fiction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Example:  Maria Monk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</a:t>
            </a:r>
            <a:r>
              <a:rPr lang="en-US" altLang="en-US" b="1" dirty="0">
                <a:solidFill>
                  <a:srgbClr val="000000"/>
                </a:solidFill>
              </a:rPr>
              <a:t>Awful Disclosures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74AD15-CA25-934D-B5D9-E77DD1C1596D}"/>
              </a:ext>
            </a:extLst>
          </p:cNvPr>
          <p:cNvSpPr txBox="1">
            <a:spLocks/>
          </p:cNvSpPr>
          <p:nvPr/>
        </p:nvSpPr>
        <p:spPr>
          <a:xfrm>
            <a:off x="6444318" y="2015732"/>
            <a:ext cx="4243552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Occasional mass violence against Catholics: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Burned churches and schools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Some killed and wounded in days of fighting</a:t>
            </a:r>
          </a:p>
          <a:p>
            <a:r>
              <a:rPr lang="en-US" altLang="en-US">
                <a:solidFill>
                  <a:srgbClr val="000000"/>
                </a:solidFill>
              </a:rPr>
              <a:t>Immigrants made U.S.A. one of most ethnically and racially diverse societies in world.</a:t>
            </a:r>
          </a:p>
          <a:p>
            <a:r>
              <a:rPr lang="en-US" altLang="en-US">
                <a:solidFill>
                  <a:srgbClr val="000000"/>
                </a:solidFill>
              </a:rPr>
              <a:t>Not surprising that cultural clashes occurred.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F3B93DAE-B074-A940-99E0-76418555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I. The Westward Movement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7283D6E4-8367-2640-8E94-131EDF29E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0100" y="2010878"/>
            <a:ext cx="5292383" cy="404223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Rise of Andrew Jackson, first president from beyond Appalachians, exemplified movement west</a:t>
            </a:r>
          </a:p>
          <a:p>
            <a:pPr eaLnBrk="1" hangingPunct="1"/>
            <a:r>
              <a:rPr lang="en-US" altLang="en-US" sz="2200" dirty="0">
                <a:solidFill>
                  <a:srgbClr val="000000"/>
                </a:solidFill>
              </a:rPr>
              <a:t>Late 1850s:</a:t>
            </a:r>
          </a:p>
          <a:p>
            <a:pPr lvl="1" eaLnBrk="1" hangingPunct="1"/>
            <a:r>
              <a:rPr lang="en-US" altLang="en-US" sz="2200" dirty="0">
                <a:solidFill>
                  <a:srgbClr val="000000"/>
                </a:solidFill>
              </a:rPr>
              <a:t>Half of Americans under age of 30 </a:t>
            </a:r>
          </a:p>
          <a:p>
            <a:pPr lvl="1" eaLnBrk="1" hangingPunct="1"/>
            <a:r>
              <a:rPr lang="en-US" altLang="en-US" sz="2200" dirty="0">
                <a:solidFill>
                  <a:srgbClr val="000000"/>
                </a:solidFill>
              </a:rPr>
              <a:t>By 1840 </a:t>
            </a:r>
            <a:r>
              <a:rPr lang="ja-JP" altLang="en-US" sz="2200">
                <a:solidFill>
                  <a:srgbClr val="000000"/>
                </a:solidFill>
              </a:rPr>
              <a:t>“</a:t>
            </a:r>
            <a:r>
              <a:rPr lang="en-US" altLang="ja-JP" sz="2200" dirty="0">
                <a:solidFill>
                  <a:srgbClr val="000000"/>
                </a:solidFill>
              </a:rPr>
              <a:t>demographic center</a:t>
            </a:r>
            <a:r>
              <a:rPr lang="ja-JP" altLang="en-US" sz="2200">
                <a:solidFill>
                  <a:srgbClr val="000000"/>
                </a:solidFill>
              </a:rPr>
              <a:t>”</a:t>
            </a:r>
            <a:r>
              <a:rPr lang="en-US" altLang="ja-JP" sz="2200" dirty="0">
                <a:solidFill>
                  <a:srgbClr val="000000"/>
                </a:solidFill>
              </a:rPr>
              <a:t> of population map had crossed Alleghenies (see Map 14.1)</a:t>
            </a:r>
          </a:p>
          <a:p>
            <a:pPr lvl="1" eaLnBrk="1" hangingPunct="1"/>
            <a:r>
              <a:rPr lang="en-US" altLang="en-US" sz="2200" dirty="0">
                <a:solidFill>
                  <a:srgbClr val="000000"/>
                </a:solidFill>
              </a:rPr>
              <a:t>By 1860, it had crossed Ohio River</a:t>
            </a:r>
          </a:p>
          <a:p>
            <a:pPr lvl="1"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29410D-1FF6-1A42-B974-BA784C248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0" y="2017343"/>
            <a:ext cx="5602017" cy="344152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200" dirty="0">
                <a:solidFill>
                  <a:srgbClr val="000000"/>
                </a:solidFill>
              </a:rPr>
              <a:t>Life across Ohio River:</a:t>
            </a:r>
          </a:p>
          <a:p>
            <a:pPr lvl="1"/>
            <a:r>
              <a:rPr lang="en-US" altLang="en-US" sz="2200" dirty="0">
                <a:solidFill>
                  <a:srgbClr val="000000"/>
                </a:solidFill>
              </a:rPr>
              <a:t>Downright grim for most pioneer families</a:t>
            </a:r>
          </a:p>
          <a:p>
            <a:pPr lvl="2"/>
            <a:r>
              <a:rPr lang="en-US" altLang="en-US" sz="2200" dirty="0">
                <a:solidFill>
                  <a:srgbClr val="000000"/>
                </a:solidFill>
              </a:rPr>
              <a:t>Suffered diseases, depression, and premature death</a:t>
            </a:r>
          </a:p>
          <a:p>
            <a:pPr lvl="2"/>
            <a:r>
              <a:rPr lang="en-US" altLang="en-US" sz="2200" dirty="0">
                <a:solidFill>
                  <a:srgbClr val="000000"/>
                </a:solidFill>
              </a:rPr>
              <a:t>Unbearable loneliness, especially for women</a:t>
            </a:r>
          </a:p>
          <a:p>
            <a:pPr lvl="2"/>
            <a:r>
              <a:rPr lang="en-US" altLang="en-US" sz="2200" dirty="0">
                <a:solidFill>
                  <a:srgbClr val="000000"/>
                </a:solidFill>
              </a:rPr>
              <a:t>Breakdowns and madness were frequent</a:t>
            </a:r>
          </a:p>
          <a:p>
            <a:pPr lvl="2"/>
            <a:r>
              <a:rPr lang="en-US" altLang="en-US" sz="2200" dirty="0">
                <a:solidFill>
                  <a:srgbClr val="000000"/>
                </a:solidFill>
              </a:rPr>
              <a:t>Frontier life could be tough and crude for men as well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3C230A6C-4A7D-D845-B782-B9C01BC5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VI. Flare-ups of Antiforeignism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3BA55A0D-0741-E049-B997-4E1F4D5D4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>
                <a:solidFill>
                  <a:srgbClr val="000000"/>
                </a:solidFill>
              </a:rPr>
              <a:t>American economy: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</a:rPr>
              <a:t>Attracted immigrants and ensured them share of wealth without jeopardizing wealth of others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</a:rPr>
              <a:t>Immigrants helped fuel economic expansion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</a:rPr>
              <a:t>Immigrants and American economy needed each other</a:t>
            </a:r>
          </a:p>
          <a:p>
            <a:pPr lvl="1"/>
            <a:r>
              <a:rPr lang="en-US" altLang="en-US" sz="2800" dirty="0">
                <a:solidFill>
                  <a:srgbClr val="000000"/>
                </a:solidFill>
              </a:rPr>
              <a:t>Together they helped bring </a:t>
            </a:r>
            <a:r>
              <a:rPr lang="en-US" altLang="en-US" sz="2800" b="1" dirty="0">
                <a:solidFill>
                  <a:srgbClr val="000000"/>
                </a:solidFill>
              </a:rPr>
              <a:t>Industrial Revolution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>
            <a:extLst>
              <a:ext uri="{FF2B5EF4-FFF2-40B4-BE49-F238E27FC236}">
                <a16:creationId xmlns:a16="http://schemas.microsoft.com/office/drawing/2014/main" id="{E684D7FE-C866-B445-80E8-87375B5A3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VII. Creeping Mechanization</a:t>
            </a:r>
          </a:p>
        </p:txBody>
      </p:sp>
      <p:sp>
        <p:nvSpPr>
          <p:cNvPr id="46083" name="Content Placeholder 2">
            <a:extLst>
              <a:ext uri="{FF2B5EF4-FFF2-40B4-BE49-F238E27FC236}">
                <a16:creationId xmlns:a16="http://schemas.microsoft.com/office/drawing/2014/main" id="{29EAF508-AC35-7348-A219-EED8BC3D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370781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altLang="en-US" sz="2400" dirty="0">
                <a:solidFill>
                  <a:srgbClr val="000000"/>
                </a:solidFill>
              </a:rPr>
              <a:t>British inventors in 1750s perfected series of machines for mass production of textiles:</a:t>
            </a:r>
          </a:p>
          <a:p>
            <a:pPr lvl="1" eaLnBrk="1" hangingPunct="1"/>
            <a:r>
              <a:rPr lang="en-US" altLang="en-US" sz="2400" dirty="0">
                <a:solidFill>
                  <a:srgbClr val="000000"/>
                </a:solidFill>
              </a:rPr>
              <a:t>Harnessed steam to usher in modern factory system of Industrial Revolution</a:t>
            </a:r>
          </a:p>
          <a:p>
            <a:pPr lvl="1" eaLnBrk="1" hangingPunct="1"/>
            <a:r>
              <a:rPr lang="en-US" altLang="en-US" sz="2400" dirty="0">
                <a:solidFill>
                  <a:srgbClr val="000000"/>
                </a:solidFill>
              </a:rPr>
              <a:t>Spectacular transformation in agricultural production</a:t>
            </a:r>
          </a:p>
          <a:p>
            <a:pPr lvl="1" eaLnBrk="1" hangingPunct="1"/>
            <a:r>
              <a:rPr lang="en-US" altLang="en-US" sz="2400" dirty="0">
                <a:solidFill>
                  <a:srgbClr val="000000"/>
                </a:solidFill>
              </a:rPr>
              <a:t>As well as methods of transportation and communication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Factory system slowly spread from Britain, </a:t>
            </a:r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</a:rPr>
              <a:t>the world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ja-JP" sz="2400" dirty="0">
                <a:solidFill>
                  <a:srgbClr val="000000"/>
                </a:solidFill>
              </a:rPr>
              <a:t>s workshop</a:t>
            </a:r>
            <a:r>
              <a:rPr lang="ja-JP" altLang="en-US" sz="2400">
                <a:solidFill>
                  <a:srgbClr val="000000"/>
                </a:solidFill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altLang="en-US" sz="2400" dirty="0">
                <a:solidFill>
                  <a:srgbClr val="000000"/>
                </a:solidFill>
              </a:rPr>
              <a:t>Why was America slow to industrialize?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Land was cheap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Labor was scarce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Money for capital investment was scarce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6F168EE-EA5E-9248-83A9-588BAF2330F6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9" r="-1" b="22327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DC6DEF-6F01-8146-88D7-ED213BFC7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VIII. Whitney Ends the Fiber Famine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1" name="Content Placeholder 2">
            <a:extLst>
              <a:ext uri="{FF2B5EF4-FFF2-40B4-BE49-F238E27FC236}">
                <a16:creationId xmlns:a16="http://schemas.microsoft.com/office/drawing/2014/main" id="{50DBBCCD-558E-C74F-B412-BAB95CFFE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/>
              <a:t>Samuel Slater— </a:t>
            </a:r>
            <a:r>
              <a:rPr lang="ja-JP" altLang="en-US"/>
              <a:t>“</a:t>
            </a:r>
            <a:r>
              <a:rPr lang="en-US" altLang="ja-JP"/>
              <a:t>Father of Factory System</a:t>
            </a:r>
            <a:r>
              <a:rPr lang="ja-JP" altLang="en-US"/>
              <a:t>”</a:t>
            </a:r>
            <a:endParaRPr lang="en-US" altLang="ja-JP"/>
          </a:p>
          <a:p>
            <a:pPr lvl="1" eaLnBrk="1" hangingPunct="1"/>
            <a:r>
              <a:rPr lang="en-US" altLang="en-US"/>
              <a:t>After memorizing plans for machinery, he escaped to America</a:t>
            </a:r>
          </a:p>
          <a:p>
            <a:pPr lvl="1" eaLnBrk="1" hangingPunct="1"/>
            <a:r>
              <a:rPr lang="en-US" altLang="en-US"/>
              <a:t>Won backing of capitalist Moses Brown</a:t>
            </a:r>
          </a:p>
          <a:p>
            <a:pPr lvl="1" eaLnBrk="1" hangingPunct="1"/>
            <a:r>
              <a:rPr lang="en-US" altLang="en-US"/>
              <a:t>Reconstructed essential apparatus in 1791</a:t>
            </a:r>
          </a:p>
          <a:p>
            <a:pPr lvl="1" eaLnBrk="1" hangingPunct="1"/>
            <a:r>
              <a:rPr lang="en-US" altLang="en-US"/>
              <a:t>Thus put together 1</a:t>
            </a:r>
            <a:r>
              <a:rPr lang="en-US" altLang="en-US" baseline="30000"/>
              <a:t>st</a:t>
            </a:r>
            <a:r>
              <a:rPr lang="en-US" altLang="en-US"/>
              <a:t> efficient machinery for spinning cotton thread in America</a:t>
            </a:r>
          </a:p>
          <a:p>
            <a:pPr lvl="1" eaLnBrk="1" hangingPunct="1"/>
            <a:r>
              <a:rPr lang="en-US" altLang="en-US"/>
              <a:t>Problem was accessing cotton fiber</a:t>
            </a:r>
          </a:p>
          <a:p>
            <a:pPr lvl="1" eaLnBrk="1" hangingPunct="1"/>
            <a:r>
              <a:rPr lang="en-US" altLang="en-US"/>
              <a:t>Eli Whitney</a:t>
            </a:r>
            <a:r>
              <a:rPr lang="fr-FR" altLang="ja-JP"/>
              <a:t>'</a:t>
            </a:r>
            <a:r>
              <a:rPr lang="en-US" altLang="en-US"/>
              <a:t>s </a:t>
            </a:r>
            <a:r>
              <a:rPr lang="en-US" altLang="en-US" b="1"/>
              <a:t>cotton gin </a:t>
            </a:r>
            <a:r>
              <a:rPr lang="en-US" altLang="en-US"/>
              <a:t>solved problem</a:t>
            </a:r>
          </a:p>
        </p:txBody>
      </p:sp>
      <p:sp>
        <p:nvSpPr>
          <p:cNvPr id="82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4355451E-44C3-2C43-9CC3-6E385918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VIII. Whitney Ends the Fiber Famine (cont.)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2FE5F584-3C63-CB41-BFA2-37A6163488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Momentous effects of cotton gin: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Planters cleared more and more land for cotton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Cotton Kingdom pushed westward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Insatiable demand for cotton riveted chains of slavery more tightly on southern blacks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Yankee machines put out avalanches of textiles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America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Industrial Revolution first blossomed in cotton textiles</a:t>
            </a:r>
          </a:p>
          <a:p>
            <a:endParaRPr lang="en-US" altLang="en-US" dirty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308B7B-2DD8-B54E-928C-29331EF7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4035768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Factories 1</a:t>
            </a:r>
            <a:r>
              <a:rPr lang="en-US" altLang="en-US" baseline="30000" dirty="0">
                <a:solidFill>
                  <a:srgbClr val="000000"/>
                </a:solidFill>
              </a:rPr>
              <a:t>st</a:t>
            </a:r>
            <a:r>
              <a:rPr lang="en-US" altLang="en-US" dirty="0">
                <a:solidFill>
                  <a:srgbClr val="000000"/>
                </a:solidFill>
              </a:rPr>
              <a:t> flourished in New England, then branched out to NY, NJ, Pennsylvania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The South: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Increasingly wedded to growing cotton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Little manufacturing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Capital invested in slaves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Local consumers for most part desperately poor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CF5FDFD5-519B-724F-A1D2-0AC4CDF48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3" y="1165225"/>
            <a:ext cx="6908800" cy="52705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6F6121E-9B14-C349-A565-325C9F11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1" y="105920"/>
            <a:ext cx="9605635" cy="1059305"/>
          </a:xfrm>
        </p:spPr>
        <p:txBody>
          <a:bodyPr/>
          <a:lstStyle/>
          <a:p>
            <a:r>
              <a:rPr lang="en-US" dirty="0"/>
              <a:t>Whitney expands slavery?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34474E-6D16-7643-AE68-79551CFC5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5813" y="1874467"/>
            <a:ext cx="4645152" cy="4561257"/>
          </a:xfrm>
        </p:spPr>
        <p:txBody>
          <a:bodyPr/>
          <a:lstStyle/>
          <a:p>
            <a:r>
              <a:rPr lang="en-US" dirty="0"/>
              <a:t>The cotton gin invention solved the biggest problem with harvesting cotton: getting the seeds out of it. </a:t>
            </a:r>
          </a:p>
          <a:p>
            <a:r>
              <a:rPr lang="en-US" dirty="0"/>
              <a:t>Productivity for seed pickers expended 40-50 FOLD. So 1 worker now could do what a company needed 40-50 workers to do before.</a:t>
            </a:r>
          </a:p>
          <a:p>
            <a:r>
              <a:rPr lang="en-US" dirty="0"/>
              <a:t>As a result, the push to grow and get cotton explodes in the South, and who does that work? </a:t>
            </a:r>
          </a:p>
        </p:txBody>
      </p:sp>
    </p:spTree>
    <p:extLst>
      <p:ext uri="{BB962C8B-B14F-4D97-AF65-F5344CB8AC3E}">
        <p14:creationId xmlns:p14="http://schemas.microsoft.com/office/powerpoint/2010/main" val="3627657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B6A33A4-F894-9447-B842-A7D57580B8CA}"/>
              </a:ext>
            </a:extLst>
          </p:cNvPr>
          <p:cNvPicPr>
            <a:picLocks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 r="-1" b="21632"/>
          <a:stretch/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1202" name="Title 1">
            <a:extLst>
              <a:ext uri="{FF2B5EF4-FFF2-40B4-BE49-F238E27FC236}">
                <a16:creationId xmlns:a16="http://schemas.microsoft.com/office/drawing/2014/main" id="{7448425A-F2B5-C542-8C34-F833C405D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altLang="en-US"/>
              <a:t>VIII. Whitney Ends the Fiber</a:t>
            </a:r>
            <a:br>
              <a:rPr lang="en-US" altLang="en-US"/>
            </a:br>
            <a:r>
              <a:rPr lang="en-US" altLang="en-US"/>
              <a:t>Famine (cont.)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533D8E8B-312D-924E-8FDC-E0A124DAF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567659" cy="4699000"/>
          </a:xfrm>
        </p:spPr>
        <p:txBody>
          <a:bodyPr anchor="ctr">
            <a:noAutofit/>
          </a:bodyPr>
          <a:lstStyle/>
          <a:p>
            <a:r>
              <a:rPr lang="en-US" altLang="en-US" sz="2400" dirty="0"/>
              <a:t>New England favored as industrial center because:</a:t>
            </a:r>
          </a:p>
          <a:p>
            <a:pPr lvl="1"/>
            <a:r>
              <a:rPr lang="en-US" altLang="en-US" sz="2400" dirty="0"/>
              <a:t>Stony soil made farming difficult and manufacturing attractive</a:t>
            </a:r>
          </a:p>
          <a:p>
            <a:pPr lvl="1"/>
            <a:r>
              <a:rPr lang="en-US" altLang="en-US" sz="2400" dirty="0"/>
              <a:t>Dense population provided labor and markets</a:t>
            </a:r>
          </a:p>
          <a:p>
            <a:pPr lvl="1"/>
            <a:r>
              <a:rPr lang="en-US" altLang="en-US" sz="2400" dirty="0"/>
              <a:t>Seaports provided easy import of raw materials and export of finished products</a:t>
            </a:r>
          </a:p>
          <a:p>
            <a:pPr lvl="1"/>
            <a:r>
              <a:rPr lang="en-US" altLang="en-US" sz="2400" dirty="0"/>
              <a:t>Rivers provided abundant water power</a:t>
            </a:r>
          </a:p>
          <a:p>
            <a:pPr lvl="1"/>
            <a:r>
              <a:rPr lang="en-US" altLang="en-US" sz="2400" dirty="0"/>
              <a:t>By 1860,  &gt;400 million pounds of southern cotton poured into mills, mostly in New England</a:t>
            </a:r>
          </a:p>
        </p:txBody>
      </p:sp>
      <p:sp>
        <p:nvSpPr>
          <p:cNvPr id="82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>
            <a:extLst>
              <a:ext uri="{FF2B5EF4-FFF2-40B4-BE49-F238E27FC236}">
                <a16:creationId xmlns:a16="http://schemas.microsoft.com/office/drawing/2014/main" id="{E24583A8-E2EA-0445-ABD4-DFDF84A667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17500"/>
            <a:ext cx="8636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>
            <a:extLst>
              <a:ext uri="{FF2B5EF4-FFF2-40B4-BE49-F238E27FC236}">
                <a16:creationId xmlns:a16="http://schemas.microsoft.com/office/drawing/2014/main" id="{DC021775-6A2D-0348-B5CB-174537032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p290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>
            <a:extLst>
              <a:ext uri="{FF2B5EF4-FFF2-40B4-BE49-F238E27FC236}">
                <a16:creationId xmlns:a16="http://schemas.microsoft.com/office/drawing/2014/main" id="{2BAA0633-6837-CB43-93D1-5A0145A759B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82600"/>
            <a:ext cx="86360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F1C6BAF6-82DC-824E-B55A-B758BE537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p288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4BE563A1-DD65-ED4A-8C14-51ACF10B47B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54000"/>
            <a:ext cx="71755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>
            <a:extLst>
              <a:ext uri="{FF2B5EF4-FFF2-40B4-BE49-F238E27FC236}">
                <a16:creationId xmlns:a16="http://schemas.microsoft.com/office/drawing/2014/main" id="{88237199-046A-C440-8C60-9CCA8B110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p289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586" name="Title 1">
            <a:extLst>
              <a:ext uri="{FF2B5EF4-FFF2-40B4-BE49-F238E27FC236}">
                <a16:creationId xmlns:a16="http://schemas.microsoft.com/office/drawing/2014/main" id="{C4E8356D-0F96-8A46-A31B-E5562E89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altLang="en-US" sz="2200"/>
              <a:t>IX. Marvels in Manufacturing</a:t>
            </a:r>
            <a:br>
              <a:rPr lang="en-US" altLang="en-US" sz="2200"/>
            </a:br>
            <a:r>
              <a:rPr lang="en-US" altLang="en-US" sz="2200"/>
              <a:t>(cont.)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7587" name="Content Placeholder 2">
            <a:extLst>
              <a:ext uri="{FF2B5EF4-FFF2-40B4-BE49-F238E27FC236}">
                <a16:creationId xmlns:a16="http://schemas.microsoft.com/office/drawing/2014/main" id="{CE1E05CA-3D79-A04E-BFF4-F9FC9D88F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pPr lvl="1"/>
            <a:r>
              <a:rPr lang="en-US" altLang="en-US"/>
              <a:t>Sewing machine:</a:t>
            </a:r>
          </a:p>
          <a:p>
            <a:pPr lvl="2"/>
            <a:r>
              <a:rPr lang="en-US" altLang="en-US"/>
              <a:t>Invented by Elias Howe in 1846</a:t>
            </a:r>
          </a:p>
          <a:p>
            <a:pPr lvl="2"/>
            <a:r>
              <a:rPr lang="en-US" altLang="en-US"/>
              <a:t>Perfected by Isaac Singer</a:t>
            </a:r>
          </a:p>
          <a:p>
            <a:pPr lvl="2"/>
            <a:r>
              <a:rPr lang="en-US" altLang="en-US"/>
              <a:t>Strong boost to northern industrialization</a:t>
            </a:r>
          </a:p>
          <a:p>
            <a:pPr lvl="2"/>
            <a:r>
              <a:rPr lang="en-US" altLang="en-US"/>
              <a:t>Foundation of ready-made clothing</a:t>
            </a:r>
          </a:p>
          <a:p>
            <a:pPr lvl="2"/>
            <a:r>
              <a:rPr lang="en-US" altLang="en-US"/>
              <a:t>Moved sewing from private homes to factory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218B871-B13A-2F49-96A6-ED3A436615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4411" y="903765"/>
            <a:ext cx="5664202" cy="49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6D4D38-8019-C04C-804B-B5650208B45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990600"/>
            <a:ext cx="8636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2">
            <a:extLst>
              <a:ext uri="{FF2B5EF4-FFF2-40B4-BE49-F238E27FC236}">
                <a16:creationId xmlns:a16="http://schemas.microsoft.com/office/drawing/2014/main" id="{3A1FA180-5B52-8743-AD21-01CB5FA90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938" y="6591301"/>
            <a:ext cx="1262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14-1 p279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8610" name="Title 1">
            <a:extLst>
              <a:ext uri="{FF2B5EF4-FFF2-40B4-BE49-F238E27FC236}">
                <a16:creationId xmlns:a16="http://schemas.microsoft.com/office/drawing/2014/main" id="{EC933FB9-C6E2-2944-8F57-B4EB8F927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altLang="en-US" sz="2700"/>
              <a:t>IX. Marvels in Manufacturing</a:t>
            </a:r>
            <a:br>
              <a:rPr lang="en-US" altLang="en-US" sz="2700"/>
            </a:br>
            <a:r>
              <a:rPr lang="en-US" altLang="en-US" sz="2700"/>
              <a:t>(cont.)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3989B7E4-D7F8-2B47-93D1-7B0DA5991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102559" cy="443135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/>
              <a:t>Each new invention stimulated still more imaginative inventions:</a:t>
            </a:r>
          </a:p>
          <a:p>
            <a:pPr lvl="2">
              <a:lnSpc>
                <a:spcPct val="110000"/>
              </a:lnSpc>
            </a:pPr>
            <a:r>
              <a:rPr lang="en-US" altLang="en-US"/>
              <a:t>Decade ending in 1800:  only 306 patents registered</a:t>
            </a:r>
          </a:p>
          <a:p>
            <a:pPr lvl="2">
              <a:lnSpc>
                <a:spcPct val="110000"/>
              </a:lnSpc>
            </a:pPr>
            <a:r>
              <a:rPr lang="en-US" altLang="en-US"/>
              <a:t>Decade ending in 1860:  28,000 patents registered</a:t>
            </a:r>
          </a:p>
          <a:p>
            <a:pPr>
              <a:lnSpc>
                <a:spcPct val="110000"/>
              </a:lnSpc>
            </a:pPr>
            <a:r>
              <a:rPr lang="en-US" altLang="en-US"/>
              <a:t>Key changes in form and legal status of business organizations:</a:t>
            </a:r>
          </a:p>
          <a:p>
            <a:pPr lvl="1">
              <a:lnSpc>
                <a:spcPct val="110000"/>
              </a:lnSpc>
            </a:pPr>
            <a:r>
              <a:rPr lang="en-US" altLang="en-US"/>
              <a:t>Principle of </a:t>
            </a:r>
            <a:r>
              <a:rPr lang="en-US" altLang="en-US" b="1"/>
              <a:t>limited liability</a:t>
            </a:r>
            <a:r>
              <a:rPr lang="en-US" altLang="en-US"/>
              <a:t> aided concentration of capital</a:t>
            </a:r>
          </a:p>
          <a:p>
            <a:pPr lvl="1">
              <a:lnSpc>
                <a:spcPct val="110000"/>
              </a:lnSpc>
            </a:pPr>
            <a:r>
              <a:rPr lang="en-US" altLang="en-US"/>
              <a:t>Boston Associates created by 15 Boston families</a:t>
            </a:r>
          </a:p>
          <a:p>
            <a:pPr lvl="1">
              <a:lnSpc>
                <a:spcPct val="110000"/>
              </a:lnSpc>
            </a:pPr>
            <a:r>
              <a:rPr lang="en-US" altLang="en-US"/>
              <a:t>Laws of </a:t>
            </a:r>
            <a:r>
              <a:rPr lang="ja-JP" altLang="en-US"/>
              <a:t>“</a:t>
            </a:r>
            <a:r>
              <a:rPr lang="en-US" altLang="ja-JP"/>
              <a:t>free incorporation</a:t>
            </a:r>
            <a:r>
              <a:rPr lang="ja-JP" altLang="en-US"/>
              <a:t>”</a:t>
            </a:r>
            <a:r>
              <a:rPr lang="en-US" altLang="ja-JP"/>
              <a:t> meant businessmen could create corporations without applying for individual charters from legislature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38171075-F107-514D-ACE5-6AF9BCED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altLang="en-US"/>
              <a:t>IX. Marvels in Manufacturing</a:t>
            </a:r>
            <a:br>
              <a:rPr lang="en-US" altLang="en-US"/>
            </a:br>
            <a:r>
              <a:rPr lang="en-US" altLang="en-US"/>
              <a:t>(cont.)</a:t>
            </a:r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214E9749-F27C-4546-8473-AB7DCB94E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9603274" cy="3450613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Samuel F. B. Morse:</a:t>
            </a:r>
          </a:p>
          <a:p>
            <a:pPr lvl="1"/>
            <a:r>
              <a:rPr lang="en-US" altLang="en-US" sz="2400" dirty="0"/>
              <a:t>Invented telegraph</a:t>
            </a:r>
          </a:p>
          <a:p>
            <a:pPr lvl="1"/>
            <a:r>
              <a:rPr lang="en-US" altLang="en-US" sz="2400" dirty="0"/>
              <a:t>Secured $30,000 from Congress  to experiment with </a:t>
            </a:r>
            <a:r>
              <a:rPr lang="ja-JP" altLang="en-US" sz="2400"/>
              <a:t>“</a:t>
            </a:r>
            <a:r>
              <a:rPr lang="en-US" altLang="ja-JP" sz="2400" dirty="0"/>
              <a:t>talking wires</a:t>
            </a:r>
            <a:r>
              <a:rPr lang="ja-JP" altLang="en-US" sz="2400"/>
              <a:t>”</a:t>
            </a:r>
            <a:endParaRPr lang="en-US" altLang="ja-JP" sz="2400" dirty="0"/>
          </a:p>
          <a:p>
            <a:pPr lvl="1"/>
            <a:r>
              <a:rPr lang="en-US" altLang="en-US" sz="2400" dirty="0"/>
              <a:t>In 1844, strung a wire 40 miles from Washington to Baltimore and tapped out historic message, </a:t>
            </a:r>
            <a:r>
              <a:rPr lang="ja-JP" altLang="en-US" sz="2400"/>
              <a:t>“</a:t>
            </a:r>
            <a:r>
              <a:rPr lang="en-US" altLang="ja-JP" sz="2400" dirty="0"/>
              <a:t>What hath God wrought?</a:t>
            </a:r>
            <a:r>
              <a:rPr lang="ja-JP" altLang="en-US" sz="2400"/>
              <a:t>”</a:t>
            </a:r>
            <a:endParaRPr lang="en-US" altLang="en-US" sz="24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BC321BE5-F413-E644-AECC-067B72AF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X. Workers and </a:t>
            </a:r>
            <a:r>
              <a:rPr lang="en-US" altLang="ja-JP"/>
              <a:t>“Wage Slaves”</a:t>
            </a:r>
            <a:endParaRPr lang="en-US" altLang="en-US"/>
          </a:p>
        </p:txBody>
      </p:sp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id="{827D6BF4-1001-F24C-B193-68A62E8D8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Factory system created acute labor problem.</a:t>
            </a:r>
          </a:p>
          <a:p>
            <a:pPr eaLnBrk="1" hangingPunct="1"/>
            <a:r>
              <a:rPr lang="en-US" altLang="en-US" sz="2400" dirty="0"/>
              <a:t>Manufacturing had been done in home:</a:t>
            </a:r>
          </a:p>
          <a:p>
            <a:pPr lvl="1" eaLnBrk="1" hangingPunct="1"/>
            <a:r>
              <a:rPr lang="en-US" altLang="en-US" sz="2400" dirty="0"/>
              <a:t>Master craftsman and apprentice worked together</a:t>
            </a:r>
          </a:p>
          <a:p>
            <a:pPr eaLnBrk="1" hangingPunct="1"/>
            <a:r>
              <a:rPr lang="en-US" altLang="en-US" sz="2400" dirty="0"/>
              <a:t>Industrial Revolution submerged personal association into impersonal ownership of factories in </a:t>
            </a:r>
            <a:r>
              <a:rPr lang="ja-JP" altLang="en-US" sz="2400"/>
              <a:t>“</a:t>
            </a:r>
            <a:r>
              <a:rPr lang="en-US" altLang="ja-JP" sz="2400" dirty="0"/>
              <a:t>spindle cities</a:t>
            </a:r>
            <a:r>
              <a:rPr lang="ja-JP" altLang="en-US" sz="2400"/>
              <a:t>”</a:t>
            </a:r>
            <a:r>
              <a:rPr lang="en-US" altLang="ja-JP" sz="2400" dirty="0"/>
              <a:t> surrounded by hovels of </a:t>
            </a:r>
            <a:r>
              <a:rPr lang="ja-JP" altLang="en-US" sz="2400"/>
              <a:t>“</a:t>
            </a:r>
            <a:r>
              <a:rPr lang="en-US" altLang="ja-JP" sz="2400" dirty="0"/>
              <a:t>wage slaves.</a:t>
            </a:r>
            <a:r>
              <a:rPr lang="ja-JP" altLang="en-US" sz="2400"/>
              <a:t>”</a:t>
            </a:r>
            <a:r>
              <a:rPr lang="en-US" altLang="ja-JP" sz="2400" dirty="0"/>
              <a:t> </a:t>
            </a:r>
          </a:p>
          <a:p>
            <a:pPr lvl="1" eaLnBrk="1" hangingPunct="1"/>
            <a:endParaRPr lang="en-US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id="{250467A1-C496-1E4C-9275-3B4FB999772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564"/>
          <a:stretch/>
        </p:blipFill>
        <p:spPr bwMode="auto">
          <a:xfrm>
            <a:off x="2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4806E165-F06D-6F49-B153-642DE87A4E39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r="18236" b="-2"/>
          <a:stretch/>
        </p:blipFill>
        <p:spPr bwMode="auto">
          <a:xfrm>
            <a:off x="6096001" y="10"/>
            <a:ext cx="6095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1CA48916-BB7B-AA43-8E34-2B13688D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X. Workers and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>
                <a:solidFill>
                  <a:srgbClr val="000000"/>
                </a:solidFill>
              </a:rPr>
              <a:t>Wage Slaves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(cont.)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7827" name="Content Placeholder 2">
            <a:extLst>
              <a:ext uri="{FF2B5EF4-FFF2-40B4-BE49-F238E27FC236}">
                <a16:creationId xmlns:a16="http://schemas.microsoft.com/office/drawing/2014/main" id="{1ACF1D6F-FE3F-BE4B-896D-122783F37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3078" y="2017343"/>
            <a:ext cx="4645152" cy="3448595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Workers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 conditions: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Hours long, wages low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Meals skimpy and hastily gulped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Workers toiled in unsanitary buildings (poorly ventilated, lighted, heated)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Forbidden to form unions to raise wages</a:t>
            </a:r>
          </a:p>
          <a:p>
            <a:pPr lvl="1"/>
            <a:r>
              <a:rPr lang="en-US" altLang="en-US" sz="2000" dirty="0">
                <a:solidFill>
                  <a:srgbClr val="000000"/>
                </a:solidFill>
              </a:rPr>
              <a:t>Only 24 recorded strikes before 1835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B70B6A-3557-0F40-A569-A8B3E96DF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2034" y="2017343"/>
            <a:ext cx="4645152" cy="4120698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Exploitation of child labor: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 1820, many of nation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industrial toilers were children under ten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Victims of factory, children were mentally blighted, emotionally starved, physically stunted, and brutally whipped in special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whipping rooms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Slater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mill of 1791:  first machine tenders were seven boys and two girls, all under 12</a:t>
            </a: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54F891EB-ED45-44C3-95D6-FFB2EC07F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EA385B8-7C85-4CE0-AE3A-00EB627B3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9874" name="Title 1">
            <a:extLst>
              <a:ext uri="{FF2B5EF4-FFF2-40B4-BE49-F238E27FC236}">
                <a16:creationId xmlns:a16="http://schemas.microsoft.com/office/drawing/2014/main" id="{BEC95C4F-012C-8440-A39A-62BB84ACD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205" y="804519"/>
            <a:ext cx="3241820" cy="4431360"/>
          </a:xfrm>
        </p:spPr>
        <p:txBody>
          <a:bodyPr anchor="ctr">
            <a:normAutofit/>
          </a:bodyPr>
          <a:lstStyle/>
          <a:p>
            <a:r>
              <a:rPr lang="en-US" altLang="en-US"/>
              <a:t>X. Workers and </a:t>
            </a:r>
            <a:r>
              <a:rPr lang="ja-JP" altLang="en-US"/>
              <a:t>“</a:t>
            </a:r>
            <a:r>
              <a:rPr lang="en-US" altLang="ja-JP"/>
              <a:t>Wage Slaves</a:t>
            </a:r>
            <a:r>
              <a:rPr lang="ja-JP" altLang="en-US"/>
              <a:t>”</a:t>
            </a:r>
            <a:br>
              <a:rPr lang="en-US" altLang="ja-JP"/>
            </a:br>
            <a:r>
              <a:rPr lang="en-US" altLang="ja-JP"/>
              <a:t>(cont.)</a:t>
            </a:r>
            <a:endParaRPr lang="en-US" alt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9AF263B-E208-40DF-A182-5193478DC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45156" y="890353"/>
            <a:ext cx="0" cy="457200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75" name="Content Placeholder 2">
            <a:extLst>
              <a:ext uri="{FF2B5EF4-FFF2-40B4-BE49-F238E27FC236}">
                <a16:creationId xmlns:a16="http://schemas.microsoft.com/office/drawing/2014/main" id="{9121194B-3F40-CC4E-8319-95F8453B9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863" y="804520"/>
            <a:ext cx="6963581" cy="5310530"/>
          </a:xfrm>
        </p:spPr>
        <p:txBody>
          <a:bodyPr anchor="ctr">
            <a:normAutofit/>
          </a:bodyPr>
          <a:lstStyle/>
          <a:p>
            <a:r>
              <a:rPr lang="en-US" altLang="en-US" sz="2400" dirty="0"/>
              <a:t>Lot of adult wage workers in 1820s-1830s:</a:t>
            </a:r>
          </a:p>
          <a:p>
            <a:pPr lvl="1"/>
            <a:r>
              <a:rPr lang="en-US" altLang="en-US" sz="2400" dirty="0"/>
              <a:t>Many states granted laboring man the vote</a:t>
            </a:r>
          </a:p>
          <a:p>
            <a:pPr lvl="1"/>
            <a:r>
              <a:rPr lang="en-US" altLang="en-US" sz="2400" dirty="0"/>
              <a:t>Strove to lightened burden through workingmen</a:t>
            </a:r>
            <a:r>
              <a:rPr lang="fr-FR" altLang="ja-JP" sz="2400" dirty="0"/>
              <a:t>'</a:t>
            </a:r>
            <a:r>
              <a:rPr lang="en-US" altLang="en-US" sz="2400" dirty="0"/>
              <a:t>s parties</a:t>
            </a:r>
          </a:p>
          <a:p>
            <a:pPr lvl="1"/>
            <a:r>
              <a:rPr lang="en-US" altLang="en-US" sz="2400" dirty="0"/>
              <a:t>Many workers gave loyalty to Democratic Party of Andrew Jackson</a:t>
            </a:r>
          </a:p>
          <a:p>
            <a:pPr lvl="1"/>
            <a:r>
              <a:rPr lang="en-US" altLang="en-US" sz="2400" dirty="0"/>
              <a:t>Besides 10-hour day, higher wages, and tolerable working conditions, workers demanded public education and end to imprisonment for debt</a:t>
            </a:r>
          </a:p>
          <a:p>
            <a:pPr lvl="1"/>
            <a:endParaRPr lang="en-US" alt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CC0100C-A457-45B1-8A8B-8740F43EC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C5776B1F-4918-654F-9376-3ACE70304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altLang="en-US"/>
              <a:t>X. Workers and </a:t>
            </a:r>
            <a:r>
              <a:rPr lang="ja-JP" altLang="en-US"/>
              <a:t>“</a:t>
            </a:r>
            <a:r>
              <a:rPr lang="en-US" altLang="ja-JP"/>
              <a:t>Wage Slaves</a:t>
            </a:r>
            <a:r>
              <a:rPr lang="ja-JP" altLang="en-US"/>
              <a:t>”</a:t>
            </a:r>
            <a:br>
              <a:rPr lang="en-US" altLang="ja-JP"/>
            </a:br>
            <a:r>
              <a:rPr lang="en-US" altLang="ja-JP"/>
              <a:t>(cont.)</a:t>
            </a:r>
            <a:endParaRPr lang="en-US" altLang="en-US"/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3D23EFD2-C5B6-AA40-859F-87720AFE4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Employers fought 10-hour day:</a:t>
            </a:r>
          </a:p>
          <a:p>
            <a:pPr lvl="1"/>
            <a:r>
              <a:rPr lang="en-US" altLang="en-US" sz="2400" dirty="0"/>
              <a:t>Argued reduced hours would lessen production, increase costs, and demoralize workers</a:t>
            </a:r>
          </a:p>
          <a:p>
            <a:pPr lvl="1"/>
            <a:r>
              <a:rPr lang="en-US" altLang="en-US" sz="2400" dirty="0"/>
              <a:t>Laborers would have so much leisure time that Devil would lead them to mischief</a:t>
            </a:r>
          </a:p>
          <a:p>
            <a:pPr lvl="1"/>
            <a:r>
              <a:rPr lang="en-US" altLang="en-US" sz="2400" dirty="0"/>
              <a:t>In 1840 President Van Buren established ten-hour day for federal employees on public works</a:t>
            </a:r>
          </a:p>
          <a:p>
            <a:pPr lvl="1"/>
            <a:r>
              <a:rPr lang="en-US" altLang="en-US" sz="2400" dirty="0"/>
              <a:t>In later years many states began reducing hours of working people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9FEB9290-730B-7449-AFD7-5E852490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X. Workers and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>
                <a:solidFill>
                  <a:srgbClr val="000000"/>
                </a:solidFill>
              </a:rPr>
              <a:t>Wage Slaves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br>
              <a:rPr lang="en-US" altLang="ja-JP">
                <a:solidFill>
                  <a:srgbClr val="000000"/>
                </a:solidFill>
              </a:rPr>
            </a:br>
            <a:r>
              <a:rPr lang="en-US" altLang="ja-JP">
                <a:solidFill>
                  <a:srgbClr val="000000"/>
                </a:solidFill>
              </a:rPr>
              <a:t>(cont.)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71794700-61F1-454B-8D69-B1591FBE6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528807" cy="3450613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Day laborers tried to improve their lot: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Strongest weapon was strikes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Dozens of strikes erupted in 1830s and 1840s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Sought higher wages, ten-hour days, and goals such as right to smoke on job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Workers lost more strikes than they won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Employers imported strike-breakers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Labor raised voice against immigrants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D3CE2A5-E223-9647-B607-5D1DC69FD1DB}"/>
              </a:ext>
            </a:extLst>
          </p:cNvPr>
          <p:cNvSpPr txBox="1">
            <a:spLocks/>
          </p:cNvSpPr>
          <p:nvPr/>
        </p:nvSpPr>
        <p:spPr>
          <a:xfrm>
            <a:off x="6253216" y="2013478"/>
            <a:ext cx="4402683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Labor</a:t>
            </a:r>
            <a:r>
              <a:rPr lang="fr-FR" altLang="ja-JP">
                <a:solidFill>
                  <a:srgbClr val="000000"/>
                </a:solidFill>
              </a:rPr>
              <a:t>'</a:t>
            </a:r>
            <a:r>
              <a:rPr lang="en-US" altLang="en-US">
                <a:solidFill>
                  <a:srgbClr val="000000"/>
                </a:solidFill>
              </a:rPr>
              <a:t>s effort to organize: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Some 300,000 trade unionists by 1830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Declined as result of severe depression, 1837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Won promising legal victory in 1842 in </a:t>
            </a:r>
            <a:r>
              <a:rPr lang="en-US" altLang="en-US" i="1">
                <a:solidFill>
                  <a:srgbClr val="000000"/>
                </a:solidFill>
              </a:rPr>
              <a:t>Commonwealth v. Hunt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Mass. Supreme Court ruled unions not illegal conspiracies, provided methods were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>
                <a:solidFill>
                  <a:srgbClr val="000000"/>
                </a:solidFill>
              </a:rPr>
              <a:t>honorable and peaceful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>
              <a:solidFill>
                <a:srgbClr val="000000"/>
              </a:solidFill>
            </a:endParaRP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Case did not legalize right to strike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93C1D0C9-C6E6-D947-9FE1-5DCFD2B5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XI. Women and the Economy</a:t>
            </a:r>
          </a:p>
        </p:txBody>
      </p:sp>
      <p:sp>
        <p:nvSpPr>
          <p:cNvPr id="87043" name="Content Placeholder 2">
            <a:extLst>
              <a:ext uri="{FF2B5EF4-FFF2-40B4-BE49-F238E27FC236}">
                <a16:creationId xmlns:a16="http://schemas.microsoft.com/office/drawing/2014/main" id="{A2C951E8-0C4C-7F4E-BA95-40527D5F8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4534884" cy="345061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/>
              <a:t>Women became part of factory production:</a:t>
            </a:r>
          </a:p>
          <a:p>
            <a:pPr lvl="1" eaLnBrk="1" hangingPunct="1"/>
            <a:r>
              <a:rPr lang="en-US" altLang="en-US" dirty="0"/>
              <a:t>Factories undermined work of women in homes</a:t>
            </a:r>
          </a:p>
          <a:p>
            <a:pPr lvl="1" eaLnBrk="1" hangingPunct="1"/>
            <a:r>
              <a:rPr lang="en-US" altLang="en-US" dirty="0"/>
              <a:t>Factories offered work to those displayed</a:t>
            </a:r>
          </a:p>
          <a:p>
            <a:pPr lvl="1" eaLnBrk="1" hangingPunct="1"/>
            <a:r>
              <a:rPr lang="en-US" altLang="en-US" dirty="0"/>
              <a:t>Factory jobs promised greater economic independence for women</a:t>
            </a:r>
          </a:p>
          <a:p>
            <a:pPr lvl="1" eaLnBrk="1" hangingPunct="1"/>
            <a:r>
              <a:rPr lang="en-US" altLang="en-US" dirty="0"/>
              <a:t>And means to buy manufactured products of  new market economy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15327D-D8D8-1244-869A-10FB7250EB7D}"/>
              </a:ext>
            </a:extLst>
          </p:cNvPr>
          <p:cNvSpPr txBox="1">
            <a:spLocks/>
          </p:cNvSpPr>
          <p:nvPr/>
        </p:nvSpPr>
        <p:spPr>
          <a:xfrm>
            <a:off x="5986464" y="2015732"/>
            <a:ext cx="4653455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“</a:t>
            </a:r>
            <a:r>
              <a:rPr lang="en-US" altLang="ja-JP" b="1" dirty="0"/>
              <a:t>Factory girls</a:t>
            </a:r>
            <a:r>
              <a:rPr lang="ja-JP" altLang="en-US"/>
              <a:t>”</a:t>
            </a:r>
            <a:r>
              <a:rPr lang="en-US" altLang="ja-JP" dirty="0"/>
              <a:t> toiled 6 days a week, 12 to 13 hours </a:t>
            </a:r>
            <a:r>
              <a:rPr lang="ja-JP" altLang="en-US"/>
              <a:t>“</a:t>
            </a:r>
            <a:r>
              <a:rPr lang="en-US" altLang="ja-JP" dirty="0"/>
              <a:t>from dark to dark</a:t>
            </a:r>
            <a:r>
              <a:rPr lang="ja-JP" altLang="en-US"/>
              <a:t>”</a:t>
            </a:r>
            <a:endParaRPr lang="en-US" altLang="ja-JP" dirty="0"/>
          </a:p>
          <a:p>
            <a:r>
              <a:rPr lang="en-US" altLang="en-US" dirty="0"/>
              <a:t>Textile mill at Lowell, Mass.:</a:t>
            </a:r>
          </a:p>
          <a:p>
            <a:pPr lvl="1"/>
            <a:r>
              <a:rPr lang="en-US" altLang="en-US" dirty="0"/>
              <a:t>Workers mostly New England farm girls</a:t>
            </a:r>
          </a:p>
          <a:p>
            <a:pPr lvl="1"/>
            <a:r>
              <a:rPr lang="en-US" altLang="en-US" dirty="0"/>
              <a:t>Supervised on and off job by watchful matrons</a:t>
            </a:r>
          </a:p>
          <a:p>
            <a:pPr lvl="1"/>
            <a:r>
              <a:rPr lang="en-US" altLang="en-US" dirty="0"/>
              <a:t>Escorted to church from company boardinghouses</a:t>
            </a:r>
          </a:p>
          <a:p>
            <a:pPr lvl="1"/>
            <a:r>
              <a:rPr lang="en-US" altLang="en-US" dirty="0"/>
              <a:t>Forbidden to form unions </a:t>
            </a:r>
          </a:p>
          <a:p>
            <a:pPr lvl="1"/>
            <a:r>
              <a:rPr lang="en-US" altLang="en-US" dirty="0"/>
              <a:t>Few outlets to protest grueling working conditions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>
            <a:extLst>
              <a:ext uri="{FF2B5EF4-FFF2-40B4-BE49-F238E27FC236}">
                <a16:creationId xmlns:a16="http://schemas.microsoft.com/office/drawing/2014/main" id="{5FCE045E-445E-654F-969B-0A818367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XI. Women and the Economy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91139" name="Content Placeholder 2">
            <a:extLst>
              <a:ext uri="{FF2B5EF4-FFF2-40B4-BE49-F238E27FC236}">
                <a16:creationId xmlns:a16="http://schemas.microsoft.com/office/drawing/2014/main" id="{99D67B6A-72D8-EA45-AC0F-C3519F96F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968063"/>
            <a:ext cx="3612931" cy="4525963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Factory jobs still unusual for women: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Few opportunities to be economically self-supporting (mainly nursing, domestic services, and teaching)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Teaching profession became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feminized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as men left for other opportunities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086B4-5A7F-4743-903B-36DD7E361AD8}"/>
              </a:ext>
            </a:extLst>
          </p:cNvPr>
          <p:cNvSpPr txBox="1">
            <a:spLocks/>
          </p:cNvSpPr>
          <p:nvPr/>
        </p:nvSpPr>
        <p:spPr>
          <a:xfrm>
            <a:off x="5886945" y="1968063"/>
            <a:ext cx="4760035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Other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>
                <a:solidFill>
                  <a:srgbClr val="000000"/>
                </a:solidFill>
              </a:rPr>
              <a:t>opportunities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>
                <a:solidFill>
                  <a:srgbClr val="000000"/>
                </a:solidFill>
              </a:rPr>
              <a:t> in household service: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One white family in ten employed poor white, immigrant, or black women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10% of white women worked outside home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20% of all women employed at some time before marriage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Vast majority of working women single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Upon marriage, left job to become wives and mothers, without wages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E7A581-07AF-E846-BE64-9AE1A98EB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271463"/>
            <a:ext cx="9558337" cy="63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4972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E86B-BB93-4E49-A631-A186542A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+mj-ea"/>
                <a:cs typeface="+mj-cs"/>
              </a:rPr>
              <a:t>XII. Western Farmers Reap a Revolution in the Fields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0AC057C2-D26B-9740-B645-91529E86E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200" y="2010268"/>
            <a:ext cx="4645152" cy="418032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Flourishing farms changed face of West: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Trans-Allegheny region—esp. Ohio-Indiana-Illinois tier—fast becoming nation</a:t>
            </a:r>
            <a:r>
              <a:rPr lang="fr-FR" altLang="ja-JP" dirty="0">
                <a:solidFill>
                  <a:srgbClr val="000000"/>
                </a:solidFill>
              </a:rPr>
              <a:t>'</a:t>
            </a:r>
            <a:r>
              <a:rPr lang="en-US" altLang="en-US" dirty="0">
                <a:solidFill>
                  <a:srgbClr val="000000"/>
                </a:solidFill>
              </a:rPr>
              <a:t>s breadbasket</a:t>
            </a:r>
          </a:p>
          <a:p>
            <a:pPr lvl="2" eaLnBrk="1" hangingPunct="1"/>
            <a:r>
              <a:rPr lang="en-US" altLang="en-US" dirty="0">
                <a:solidFill>
                  <a:srgbClr val="000000"/>
                </a:solidFill>
              </a:rPr>
              <a:t>Before long, would become granary to world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Pioneer families hacked clearing out of forest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Then planted corn fields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Yellow grain amazingly versatile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3AC39-E526-0042-B02C-FC9AC39DA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8046" y="2002549"/>
            <a:ext cx="5221182" cy="3872733"/>
          </a:xfrm>
        </p:spPr>
        <p:txBody>
          <a:bodyPr>
            <a:normAutofit lnSpcReduction="10000"/>
          </a:bodyPr>
          <a:lstStyle/>
          <a:p>
            <a:pPr lvl="1"/>
            <a:r>
              <a:rPr lang="en-US" altLang="en-US" dirty="0">
                <a:solidFill>
                  <a:srgbClr val="000000"/>
                </a:solidFill>
              </a:rPr>
              <a:t>Most western products first moved by Ohio-Mississippi Rivers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Inventions helped farmers: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John Deere in 1837 produced a steel plow that broke stubborn soil:</a:t>
            </a:r>
          </a:p>
          <a:p>
            <a:pPr lvl="3"/>
            <a:r>
              <a:rPr lang="en-US" altLang="en-US" dirty="0">
                <a:solidFill>
                  <a:srgbClr val="000000"/>
                </a:solidFill>
              </a:rPr>
              <a:t>Light enough to be pulled by horses, rather than oxen</a:t>
            </a:r>
          </a:p>
          <a:p>
            <a:pPr lvl="2"/>
            <a:r>
              <a:rPr lang="en-US" altLang="en-US" dirty="0">
                <a:solidFill>
                  <a:srgbClr val="000000"/>
                </a:solidFill>
              </a:rPr>
              <a:t>1830 Cyrus McCormick invented mechanical mower-reaper</a:t>
            </a:r>
          </a:p>
          <a:p>
            <a:pPr lvl="3"/>
            <a:r>
              <a:rPr lang="en-US" altLang="en-US" dirty="0">
                <a:solidFill>
                  <a:srgbClr val="000000"/>
                </a:solidFill>
              </a:rPr>
              <a:t>Could do work of 5 men with sickles and scythes</a:t>
            </a:r>
          </a:p>
          <a:p>
            <a:pPr lvl="3"/>
            <a:r>
              <a:rPr lang="en-US" altLang="en-US" dirty="0">
                <a:solidFill>
                  <a:srgbClr val="000000"/>
                </a:solidFill>
              </a:rPr>
              <a:t>To western farmers what cotton gin was to South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>
            <a:extLst>
              <a:ext uri="{FF2B5EF4-FFF2-40B4-BE49-F238E27FC236}">
                <a16:creationId xmlns:a16="http://schemas.microsoft.com/office/drawing/2014/main" id="{7726BCDF-EA8E-9042-9E46-F38005D04D8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711200"/>
            <a:ext cx="8636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Box 2">
            <a:extLst>
              <a:ext uri="{FF2B5EF4-FFF2-40B4-BE49-F238E27FC236}">
                <a16:creationId xmlns:a16="http://schemas.microsoft.com/office/drawing/2014/main" id="{4A621D16-1097-5A43-AADB-8C4BB9C0B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p297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>
            <a:extLst>
              <a:ext uri="{FF2B5EF4-FFF2-40B4-BE49-F238E27FC236}">
                <a16:creationId xmlns:a16="http://schemas.microsoft.com/office/drawing/2014/main" id="{40B9BB8C-3C4B-4942-AD0C-698415474C3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71500"/>
            <a:ext cx="8636000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2">
            <a:extLst>
              <a:ext uri="{FF2B5EF4-FFF2-40B4-BE49-F238E27FC236}">
                <a16:creationId xmlns:a16="http://schemas.microsoft.com/office/drawing/2014/main" id="{BC3F269D-C642-6649-852A-10EA323A5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p298</a:t>
            </a:r>
          </a:p>
        </p:txBody>
      </p:sp>
      <p:sp>
        <p:nvSpPr>
          <p:cNvPr id="104452" name="Rectangle 1">
            <a:extLst>
              <a:ext uri="{FF2B5EF4-FFF2-40B4-BE49-F238E27FC236}">
                <a16:creationId xmlns:a16="http://schemas.microsoft.com/office/drawing/2014/main" id="{AE1BA672-8F90-BD44-A2ED-E8382DFF5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2635" y="659252"/>
            <a:ext cx="4025462" cy="1477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McCormick Reaper Works,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</a:rPr>
              <a:t>1850s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Contrast this hectic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scene of “mass production”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with the simple workplace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depicted in “The Wheelwright’s </a:t>
            </a:r>
            <a:r>
              <a:rPr lang="fi-FI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Shop”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>
            <a:extLst>
              <a:ext uri="{FF2B5EF4-FFF2-40B4-BE49-F238E27FC236}">
                <a16:creationId xmlns:a16="http://schemas.microsoft.com/office/drawing/2014/main" id="{C154B707-CDDF-E747-B2FC-822BA449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XIII. Highways and Steamboats</a:t>
            </a:r>
          </a:p>
        </p:txBody>
      </p:sp>
      <p:sp>
        <p:nvSpPr>
          <p:cNvPr id="106499" name="Content Placeholder 2">
            <a:extLst>
              <a:ext uri="{FF2B5EF4-FFF2-40B4-BE49-F238E27FC236}">
                <a16:creationId xmlns:a16="http://schemas.microsoft.com/office/drawing/2014/main" id="{42DB519C-76E5-DE41-8A4E-E316014E1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/>
            <a:r>
              <a:rPr lang="en-US" altLang="en-US" sz="2400" dirty="0">
                <a:solidFill>
                  <a:srgbClr val="000000"/>
                </a:solidFill>
              </a:rPr>
              <a:t>In 1789, when Constitution launched, primitive methods of travel still dominated: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Waterborne travel slow, uncertain, often dangerous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Stagecoaches and wagons lurched over bone-shaking roads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Cheap, efficient transportation increasingly needed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In 1790s, private company completed profitable Lancaster Turnpike in Pennsylvania, running 62 miles from Philadelphia to Lancaster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>
            <a:extLst>
              <a:ext uri="{FF2B5EF4-FFF2-40B4-BE49-F238E27FC236}">
                <a16:creationId xmlns:a16="http://schemas.microsoft.com/office/drawing/2014/main" id="{1D78AF62-4D2C-3B42-AC69-E8AAFFD4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75882"/>
            <a:ext cx="9603275" cy="1049235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XIII. Highways and Steamboats</a:t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107523" name="Content Placeholder 2">
            <a:extLst>
              <a:ext uri="{FF2B5EF4-FFF2-40B4-BE49-F238E27FC236}">
                <a16:creationId xmlns:a16="http://schemas.microsoft.com/office/drawing/2014/main" id="{CA15A7DA-E0AE-4D4E-8C32-52EF203DC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62139"/>
            <a:ext cx="9706959" cy="4525963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3200" dirty="0">
                <a:solidFill>
                  <a:srgbClr val="000000"/>
                </a:solidFill>
              </a:rPr>
              <a:t>As driver approached tollgate, they confronted barrier of sharp pikes, which were turned aside when toll paid (hence, </a:t>
            </a:r>
            <a:r>
              <a:rPr lang="en-US" altLang="en-US" sz="3200" b="1" dirty="0">
                <a:solidFill>
                  <a:srgbClr val="000000"/>
                </a:solidFill>
              </a:rPr>
              <a:t>turnpike</a:t>
            </a:r>
            <a:r>
              <a:rPr lang="en-US" altLang="en-US" sz="3200" dirty="0">
                <a:solidFill>
                  <a:srgbClr val="000000"/>
                </a:solidFill>
              </a:rPr>
              <a:t>)</a:t>
            </a:r>
            <a:endParaRPr lang="en-US" altLang="en-US" sz="3200" b="1" dirty="0">
              <a:solidFill>
                <a:srgbClr val="000000"/>
              </a:solidFill>
            </a:endParaRPr>
          </a:p>
          <a:p>
            <a:pPr lvl="1"/>
            <a:r>
              <a:rPr lang="en-US" altLang="en-US" sz="3000" dirty="0">
                <a:solidFill>
                  <a:srgbClr val="000000"/>
                </a:solidFill>
              </a:rPr>
              <a:t>Western road building, always expensive, encountered many obstacles:</a:t>
            </a:r>
          </a:p>
          <a:p>
            <a:pPr lvl="3"/>
            <a:r>
              <a:rPr lang="en-US" altLang="en-US" sz="2800" dirty="0">
                <a:solidFill>
                  <a:srgbClr val="000000"/>
                </a:solidFill>
              </a:rPr>
              <a:t>Noisy states</a:t>
            </a:r>
            <a:r>
              <a:rPr lang="fr-FR" altLang="ja-JP" sz="2800" dirty="0">
                <a:solidFill>
                  <a:srgbClr val="000000"/>
                </a:solidFill>
              </a:rPr>
              <a:t>'</a:t>
            </a:r>
            <a:r>
              <a:rPr lang="en-US" altLang="en-US" sz="2800" dirty="0">
                <a:solidFill>
                  <a:srgbClr val="000000"/>
                </a:solidFill>
              </a:rPr>
              <a:t> righters opposed federal aid to local projects</a:t>
            </a:r>
          </a:p>
          <a:p>
            <a:pPr lvl="3"/>
            <a:r>
              <a:rPr lang="en-US" altLang="en-US" sz="2800" dirty="0">
                <a:solidFill>
                  <a:srgbClr val="000000"/>
                </a:solidFill>
              </a:rPr>
              <a:t>Eastern states protested against being bled of populations by  westward-reaching arteries</a:t>
            </a:r>
          </a:p>
          <a:p>
            <a:pPr lvl="3"/>
            <a:r>
              <a:rPr lang="en-US" altLang="en-US" sz="2800" dirty="0">
                <a:solidFill>
                  <a:srgbClr val="000000"/>
                </a:solidFill>
              </a:rPr>
              <a:t>Westerners scored key triumph in 1811 when federal government started construction of National Road—known as Cumberland Road</a:t>
            </a:r>
          </a:p>
          <a:p>
            <a:pPr lvl="2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>
            <a:extLst>
              <a:ext uri="{FF2B5EF4-FFF2-40B4-BE49-F238E27FC236}">
                <a16:creationId xmlns:a16="http://schemas.microsoft.com/office/drawing/2014/main" id="{8C54474B-70E6-C441-9C27-705E5E5C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XIII. Highways and Steamboats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108547" name="Content Placeholder 2">
            <a:extLst>
              <a:ext uri="{FF2B5EF4-FFF2-40B4-BE49-F238E27FC236}">
                <a16:creationId xmlns:a16="http://schemas.microsoft.com/office/drawing/2014/main" id="{A85680FD-CFD7-6749-8E7D-6C329C06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199331"/>
          </a:xfrm>
        </p:spPr>
        <p:txBody>
          <a:bodyPr>
            <a:normAutofit lnSpcReduction="10000"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Robert Fulton started steamboat craze: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Installed powerful steam engine on </a:t>
            </a:r>
            <a:r>
              <a:rPr lang="en-US" altLang="en-US" sz="2400" i="1" dirty="0">
                <a:solidFill>
                  <a:srgbClr val="000000"/>
                </a:solidFill>
              </a:rPr>
              <a:t>Clermont</a:t>
            </a:r>
            <a:r>
              <a:rPr lang="en-US" altLang="en-US" sz="2400" dirty="0">
                <a:solidFill>
                  <a:srgbClr val="000000"/>
                </a:solidFill>
              </a:rPr>
              <a:t>: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In 1807, it went from New York City up Hudson River to Albany—150 miles in 32 hours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Success of steamboat was sensational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Fulton changed all of America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en-US" sz="2400" dirty="0">
                <a:solidFill>
                  <a:srgbClr val="000000"/>
                </a:solidFill>
              </a:rPr>
              <a:t>s navigable streams into two-way arteries, doubling carrying capacity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(1820): 60 steamboats on Mississippi and tributaries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(1860): 1,000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>
            <a:extLst>
              <a:ext uri="{FF2B5EF4-FFF2-40B4-BE49-F238E27FC236}">
                <a16:creationId xmlns:a16="http://schemas.microsoft.com/office/drawing/2014/main" id="{C603C05D-66FB-CE49-8AE8-B6055ECE03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622300"/>
            <a:ext cx="86360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2">
            <a:extLst>
              <a:ext uri="{FF2B5EF4-FFF2-40B4-BE49-F238E27FC236}">
                <a16:creationId xmlns:a16="http://schemas.microsoft.com/office/drawing/2014/main" id="{FC79C5EB-65BB-BB41-BE5B-B222B2228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p299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>
            <a:extLst>
              <a:ext uri="{FF2B5EF4-FFF2-40B4-BE49-F238E27FC236}">
                <a16:creationId xmlns:a16="http://schemas.microsoft.com/office/drawing/2014/main" id="{4A54FD6E-EEE4-D644-B407-EC9EF5CD7F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39700"/>
            <a:ext cx="66802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Box 2">
            <a:extLst>
              <a:ext uri="{FF2B5EF4-FFF2-40B4-BE49-F238E27FC236}">
                <a16:creationId xmlns:a16="http://schemas.microsoft.com/office/drawing/2014/main" id="{DF0427B5-0F16-DB42-925F-11DDC985D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14-2 p300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67EA84-D1BC-614F-A395-9061F85087E1}"/>
              </a:ext>
            </a:extLst>
          </p:cNvPr>
          <p:cNvSpPr txBox="1"/>
          <p:nvPr/>
        </p:nvSpPr>
        <p:spPr>
          <a:xfrm>
            <a:off x="321468" y="498544"/>
            <a:ext cx="48791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Canal-cutting craze paralleled boom in turnpikes and steamboats (see Map 14.2):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New Yorkers, denied federal aid by states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en-US" sz="2400" dirty="0">
                <a:solidFill>
                  <a:srgbClr val="000000"/>
                </a:solidFill>
              </a:rPr>
              <a:t> righters, funded </a:t>
            </a:r>
            <a:r>
              <a:rPr lang="en-US" altLang="en-US" sz="2400" b="1" dirty="0">
                <a:solidFill>
                  <a:srgbClr val="000000"/>
                </a:solidFill>
              </a:rPr>
              <a:t>Erie Canal</a:t>
            </a:r>
            <a:r>
              <a:rPr lang="en-US" altLang="en-US" sz="2400" dirty="0">
                <a:solidFill>
                  <a:srgbClr val="000000"/>
                </a:solidFill>
              </a:rPr>
              <a:t> themselves to link  Great Lakes with Hudson River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Begun in 1817, canal stretched 363 miles from Buffalo on Lake Erie, to Hudson River, onto New York harbor 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000000"/>
                </a:solidFill>
              </a:rPr>
              <a:t>Shipping sped up as cost/time dropped significantly</a:t>
            </a: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endParaRPr lang="en-US" altLang="ja-JP" sz="2400" dirty="0">
              <a:solidFill>
                <a:srgbClr val="000000"/>
              </a:solidFill>
            </a:endParaRPr>
          </a:p>
          <a:p>
            <a:pPr marL="800100" lvl="1" indent="-342900" eaLnBrk="1" hangingPunct="1"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>
            <a:extLst>
              <a:ext uri="{FF2B5EF4-FFF2-40B4-BE49-F238E27FC236}">
                <a16:creationId xmlns:a16="http://schemas.microsoft.com/office/drawing/2014/main" id="{CC2D3044-9920-8045-BFFD-218DA07C3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XV. The Iron Horse</a:t>
            </a:r>
          </a:p>
        </p:txBody>
      </p:sp>
      <p:sp>
        <p:nvSpPr>
          <p:cNvPr id="117763" name="Content Placeholder 2">
            <a:extLst>
              <a:ext uri="{FF2B5EF4-FFF2-40B4-BE49-F238E27FC236}">
                <a16:creationId xmlns:a16="http://schemas.microsoft.com/office/drawing/2014/main" id="{4F0F229A-4CA0-1748-BDDA-F6AF7AA35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2088"/>
            <a:ext cx="7443788" cy="4800600"/>
          </a:xfrm>
        </p:spPr>
        <p:txBody>
          <a:bodyPr>
            <a:noAutofit/>
          </a:bodyPr>
          <a:lstStyle/>
          <a:p>
            <a:pPr lvl="1" eaLnBrk="1" hangingPunct="1"/>
            <a:r>
              <a:rPr lang="en-US" altLang="en-US" sz="2000" dirty="0">
                <a:solidFill>
                  <a:srgbClr val="000000"/>
                </a:solidFill>
              </a:rPr>
              <a:t>Development of railroad:</a:t>
            </a:r>
          </a:p>
          <a:p>
            <a:pPr lvl="2" eaLnBrk="1" hangingPunct="1"/>
            <a:r>
              <a:rPr lang="en-US" altLang="en-US" sz="2000" dirty="0">
                <a:solidFill>
                  <a:srgbClr val="000000"/>
                </a:solidFill>
              </a:rPr>
              <a:t>Fast, reliable, cheaper than canals to construct, and not frozen over in winter</a:t>
            </a:r>
          </a:p>
          <a:p>
            <a:pPr lvl="2" eaLnBrk="1" hangingPunct="1"/>
            <a:r>
              <a:rPr lang="en-US" altLang="en-US" sz="2000" dirty="0">
                <a:solidFill>
                  <a:srgbClr val="000000"/>
                </a:solidFill>
              </a:rPr>
              <a:t>Able to go anywhere—it defied terrain and weather</a:t>
            </a:r>
          </a:p>
          <a:p>
            <a:pPr lvl="2" eaLnBrk="1" hangingPunct="1"/>
            <a:r>
              <a:rPr lang="en-US" altLang="en-US" sz="2000" dirty="0">
                <a:solidFill>
                  <a:srgbClr val="000000"/>
                </a:solidFill>
              </a:rPr>
              <a:t>First railroad appeared in 1828 and new lines spread swiftly</a:t>
            </a:r>
          </a:p>
          <a:p>
            <a:pPr lvl="2" eaLnBrk="1" hangingPunct="1"/>
            <a:r>
              <a:rPr lang="en-US" altLang="en-US" sz="2000" dirty="0">
                <a:solidFill>
                  <a:srgbClr val="000000"/>
                </a:solidFill>
              </a:rPr>
              <a:t>Faced strong opposition from canal builders</a:t>
            </a:r>
          </a:p>
          <a:p>
            <a:pPr lvl="2" eaLnBrk="1" hangingPunct="1"/>
            <a:r>
              <a:rPr lang="en-US" altLang="en-US" sz="2000" dirty="0">
                <a:solidFill>
                  <a:srgbClr val="000000"/>
                </a:solidFill>
              </a:rPr>
              <a:t>Other obstacles: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Brakes so feeble that engineers might miss station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Arrivals and departures were conjectural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Differences in gauge required passengers to make frequent changes of trains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E4F81FB-F04F-A84A-A4EB-22375D8C55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788" y="254000"/>
            <a:ext cx="4443412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>
            <a:extLst>
              <a:ext uri="{FF2B5EF4-FFF2-40B4-BE49-F238E27FC236}">
                <a16:creationId xmlns:a16="http://schemas.microsoft.com/office/drawing/2014/main" id="{266BCBA6-F99E-0543-9291-16A25CAE628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4000"/>
            <a:ext cx="51689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extBox 2">
            <a:extLst>
              <a:ext uri="{FF2B5EF4-FFF2-40B4-BE49-F238E27FC236}">
                <a16:creationId xmlns:a16="http://schemas.microsoft.com/office/drawing/2014/main" id="{BEDA3AFE-8EA3-004D-9E06-16D81A1EF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p302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9590266-A7A8-5846-B88E-EE15F0FB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II. Shaping the Western Landscape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22CD9B46-4C40-BD49-9A1C-B9E8DD580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6200" y="2010268"/>
            <a:ext cx="4645152" cy="404284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</a:rPr>
              <a:t>Westward movement molded physical environment: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By 1820s trappers active in vast Rocky Mountain region 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Fur-trapping empire based on </a:t>
            </a:r>
            <a:r>
              <a:rPr lang="en-US" altLang="en-US" b="1" dirty="0">
                <a:solidFill>
                  <a:srgbClr val="000000"/>
                </a:solidFill>
              </a:rPr>
              <a:t>rendezvous </a:t>
            </a:r>
            <a:r>
              <a:rPr lang="en-US" altLang="en-US" dirty="0">
                <a:solidFill>
                  <a:srgbClr val="000000"/>
                </a:solidFill>
              </a:rPr>
              <a:t>(French for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meeting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) system</a:t>
            </a:r>
          </a:p>
          <a:p>
            <a:pPr lvl="1" eaLnBrk="1" hangingPunct="1"/>
            <a:r>
              <a:rPr lang="en-US" altLang="en-US" dirty="0">
                <a:solidFill>
                  <a:srgbClr val="000000"/>
                </a:solidFill>
              </a:rPr>
              <a:t>Trappers and Indians come together to trade beaver pelts for manufactured goods from East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C3C0C7-BDD0-A242-90C5-AE84DF989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0902" y="2010268"/>
            <a:ext cx="6299148" cy="4161932"/>
          </a:xfrm>
        </p:spPr>
        <p:txBody>
          <a:bodyPr>
            <a:noAutofit/>
          </a:bodyPr>
          <a:lstStyle/>
          <a:p>
            <a:pPr lvl="3"/>
            <a:r>
              <a:rPr lang="en-US" altLang="en-US" sz="1800" dirty="0">
                <a:solidFill>
                  <a:srgbClr val="000000"/>
                </a:solidFill>
              </a:rPr>
              <a:t>Beaver all but disappeared from region</a:t>
            </a:r>
          </a:p>
          <a:p>
            <a:pPr lvl="3"/>
            <a:r>
              <a:rPr lang="en-US" altLang="en-US" sz="1800" dirty="0">
                <a:solidFill>
                  <a:srgbClr val="000000"/>
                </a:solidFill>
              </a:rPr>
              <a:t>Buffalo were also almost annihilated</a:t>
            </a:r>
          </a:p>
          <a:p>
            <a:pPr lvl="3"/>
            <a:r>
              <a:rPr lang="en-US" altLang="en-US" sz="1800" dirty="0">
                <a:solidFill>
                  <a:srgbClr val="000000"/>
                </a:solidFill>
              </a:rPr>
              <a:t>On California coast, traders sought sea-otter pelts, driving them to point of near-extinction</a:t>
            </a:r>
          </a:p>
          <a:p>
            <a:pPr lvl="2"/>
            <a:r>
              <a:rPr lang="en-US" altLang="en-US" sz="1800" dirty="0">
                <a:solidFill>
                  <a:srgbClr val="000000"/>
                </a:solidFill>
              </a:rPr>
              <a:t>Some have called this aggressive, heedless exploitation of West</a:t>
            </a:r>
            <a:r>
              <a:rPr lang="fr-FR" altLang="ja-JP" sz="1800" dirty="0">
                <a:solidFill>
                  <a:srgbClr val="000000"/>
                </a:solidFill>
              </a:rPr>
              <a:t>'</a:t>
            </a:r>
            <a:r>
              <a:rPr lang="en-US" altLang="en-US" sz="1800" dirty="0">
                <a:solidFill>
                  <a:srgbClr val="000000"/>
                </a:solidFill>
              </a:rPr>
              <a:t>s natural bounty </a:t>
            </a:r>
            <a:r>
              <a:rPr lang="en-US" altLang="en-US" sz="1800" b="1" dirty="0">
                <a:solidFill>
                  <a:srgbClr val="000000"/>
                </a:solidFill>
              </a:rPr>
              <a:t>ecological imperialism.</a:t>
            </a:r>
          </a:p>
          <a:p>
            <a:pPr lvl="2"/>
            <a:r>
              <a:rPr lang="en-US" altLang="en-US" sz="1800" dirty="0">
                <a:solidFill>
                  <a:srgbClr val="000000"/>
                </a:solidFill>
              </a:rPr>
              <a:t>Yet Americans revered nature and admired its beauty</a:t>
            </a:r>
          </a:p>
          <a:p>
            <a:pPr lvl="3"/>
            <a:r>
              <a:rPr lang="en-US" altLang="en-US" sz="1800" dirty="0">
                <a:solidFill>
                  <a:srgbClr val="000000"/>
                </a:solidFill>
              </a:rPr>
              <a:t>Many found wild, unspoiled character of land, esp. the West, to be among young nation</a:t>
            </a:r>
            <a:r>
              <a:rPr lang="fr-FR" altLang="ja-JP" sz="1800" dirty="0">
                <a:solidFill>
                  <a:srgbClr val="000000"/>
                </a:solidFill>
              </a:rPr>
              <a:t>'</a:t>
            </a:r>
            <a:r>
              <a:rPr lang="en-US" altLang="en-US" sz="1800" dirty="0">
                <a:solidFill>
                  <a:srgbClr val="000000"/>
                </a:solidFill>
              </a:rPr>
              <a:t>s defining attributes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>
            <a:extLst>
              <a:ext uri="{FF2B5EF4-FFF2-40B4-BE49-F238E27FC236}">
                <a16:creationId xmlns:a16="http://schemas.microsoft.com/office/drawing/2014/main" id="{552BE768-C4E7-3647-8DE7-B283A7C33C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54000"/>
            <a:ext cx="8140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extBox 2">
            <a:extLst>
              <a:ext uri="{FF2B5EF4-FFF2-40B4-BE49-F238E27FC236}">
                <a16:creationId xmlns:a16="http://schemas.microsoft.com/office/drawing/2014/main" id="{B1D5F5FD-6B9A-2944-8657-A0E3FED09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14-4 p303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FBC5-3AE7-6648-B193-A676FD91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+mj-ea"/>
                <a:cs typeface="+mj-cs"/>
              </a:rPr>
              <a:t>XVII. The Transport Web Binds the Union</a:t>
            </a:r>
          </a:p>
        </p:txBody>
      </p:sp>
      <p:sp>
        <p:nvSpPr>
          <p:cNvPr id="131075" name="Content Placeholder 2">
            <a:extLst>
              <a:ext uri="{FF2B5EF4-FFF2-40B4-BE49-F238E27FC236}">
                <a16:creationId xmlns:a16="http://schemas.microsoft.com/office/drawing/2014/main" id="{85B99B8B-AC17-044C-A8A6-529E8C882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9" y="2015732"/>
            <a:ext cx="5257800" cy="4037749"/>
          </a:xfrm>
        </p:spPr>
        <p:txBody>
          <a:bodyPr>
            <a:normAutofit fontScale="85000" lnSpcReduction="10000"/>
          </a:bodyPr>
          <a:lstStyle/>
          <a:p>
            <a:pPr lvl="1" eaLnBrk="1" hangingPunct="1"/>
            <a:r>
              <a:rPr lang="en-US" altLang="en-US" b="1" dirty="0">
                <a:solidFill>
                  <a:srgbClr val="000000"/>
                </a:solidFill>
              </a:rPr>
              <a:t>Transportation revolution:</a:t>
            </a:r>
          </a:p>
          <a:p>
            <a:pPr lvl="2" eaLnBrk="1" hangingPunct="1"/>
            <a:r>
              <a:rPr lang="en-US" altLang="en-US" dirty="0">
                <a:solidFill>
                  <a:srgbClr val="000000"/>
                </a:solidFill>
              </a:rPr>
              <a:t>Stimulated by desire of East to tap West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Western rivers drained southward to cotton belt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Steamboats reversed flow by bringing finished goods to West and helped bind West and South together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Three decades before Civil War, canals and railroads from East tied seaboard with blossoming heartland</a:t>
            </a:r>
          </a:p>
          <a:p>
            <a:pPr lvl="3" eaLnBrk="1" hangingPunct="1"/>
            <a:r>
              <a:rPr lang="en-US" altLang="en-US" sz="2000" dirty="0">
                <a:solidFill>
                  <a:srgbClr val="000000"/>
                </a:solidFill>
              </a:rPr>
              <a:t>Impressive grid of </a:t>
            </a:r>
            <a:r>
              <a:rPr lang="ja-JP" altLang="en-US" sz="2000">
                <a:solidFill>
                  <a:srgbClr val="000000"/>
                </a:solidFill>
              </a:rPr>
              <a:t>“</a:t>
            </a:r>
            <a:r>
              <a:rPr lang="en-US" altLang="ja-JP" sz="2000" dirty="0">
                <a:solidFill>
                  <a:srgbClr val="000000"/>
                </a:solidFill>
              </a:rPr>
              <a:t>internal improvements</a:t>
            </a:r>
            <a:r>
              <a:rPr lang="ja-JP" altLang="en-US" sz="2000">
                <a:solidFill>
                  <a:srgbClr val="000000"/>
                </a:solidFill>
              </a:rPr>
              <a:t>”</a:t>
            </a:r>
            <a:r>
              <a:rPr lang="en-US" altLang="ja-JP" sz="2000" dirty="0">
                <a:solidFill>
                  <a:srgbClr val="000000"/>
                </a:solidFill>
              </a:rPr>
              <a:t> established</a:t>
            </a:r>
          </a:p>
          <a:p>
            <a:pPr lvl="3" eaLnBrk="1" hangingPunct="1"/>
            <a:endParaRPr lang="en-US" altLang="en-US" dirty="0">
              <a:solidFill>
                <a:srgbClr val="000000"/>
              </a:solidFill>
            </a:endParaRPr>
          </a:p>
          <a:p>
            <a:pPr lvl="3" eaLnBrk="1" hangingPunct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771A58A-D6FF-9A49-A9FC-99D4D480FCA2}"/>
              </a:ext>
            </a:extLst>
          </p:cNvPr>
          <p:cNvSpPr txBox="1">
            <a:spLocks/>
          </p:cNvSpPr>
          <p:nvPr/>
        </p:nvSpPr>
        <p:spPr>
          <a:xfrm>
            <a:off x="5386389" y="1883523"/>
            <a:ext cx="6677022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en-US" dirty="0">
                <a:solidFill>
                  <a:srgbClr val="000000"/>
                </a:solidFill>
              </a:rPr>
              <a:t>By 1860, a truly continental economy had emerged</a:t>
            </a:r>
          </a:p>
          <a:p>
            <a:pPr lvl="3"/>
            <a:r>
              <a:rPr lang="en-US" altLang="en-US" sz="2000" dirty="0">
                <a:solidFill>
                  <a:srgbClr val="000000"/>
                </a:solidFill>
              </a:rPr>
              <a:t>Division of labor applied on a national level</a:t>
            </a:r>
          </a:p>
          <a:p>
            <a:pPr lvl="3"/>
            <a:r>
              <a:rPr lang="en-US" altLang="en-US" sz="2000" dirty="0">
                <a:solidFill>
                  <a:srgbClr val="000000"/>
                </a:solidFill>
              </a:rPr>
              <a:t>Each region specialized in particular type of economic activity</a:t>
            </a:r>
          </a:p>
          <a:p>
            <a:pPr lvl="4"/>
            <a:r>
              <a:rPr lang="en-US" altLang="en-US" sz="2000" dirty="0">
                <a:solidFill>
                  <a:srgbClr val="000000"/>
                </a:solidFill>
              </a:rPr>
              <a:t>South raised cotton</a:t>
            </a:r>
          </a:p>
          <a:p>
            <a:pPr lvl="4"/>
            <a:r>
              <a:rPr lang="en-US" altLang="en-US" sz="2000" dirty="0">
                <a:solidFill>
                  <a:srgbClr val="000000"/>
                </a:solidFill>
              </a:rPr>
              <a:t>West grew grain and livestock</a:t>
            </a:r>
          </a:p>
          <a:p>
            <a:pPr lvl="4"/>
            <a:r>
              <a:rPr lang="en-US" altLang="en-US" sz="2000" dirty="0">
                <a:solidFill>
                  <a:srgbClr val="000000"/>
                </a:solidFill>
              </a:rPr>
              <a:t>East made machines and textiles</a:t>
            </a:r>
          </a:p>
          <a:p>
            <a:pPr lvl="2"/>
            <a:r>
              <a:rPr lang="en-US" altLang="en-US" sz="2000" dirty="0">
                <a:solidFill>
                  <a:srgbClr val="000000"/>
                </a:solidFill>
              </a:rPr>
              <a:t>Economic pattern had fateful political and military implications:</a:t>
            </a:r>
          </a:p>
          <a:p>
            <a:pPr lvl="3"/>
            <a:r>
              <a:rPr lang="en-US" altLang="en-US" sz="2000" dirty="0">
                <a:solidFill>
                  <a:srgbClr val="000000"/>
                </a:solidFill>
              </a:rPr>
              <a:t>Many southerners regarded Mississippi as a chain linking upper valley states to southern Cotton Kingdom</a:t>
            </a:r>
          </a:p>
          <a:p>
            <a:pPr lvl="3"/>
            <a:r>
              <a:rPr lang="en-US" altLang="en-US" sz="2000" dirty="0">
                <a:solidFill>
                  <a:srgbClr val="000000"/>
                </a:solidFill>
              </a:rPr>
              <a:t>They believed some or all of these states would secede with them or be strangled</a:t>
            </a:r>
          </a:p>
          <a:p>
            <a:pPr lvl="4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>
            <a:extLst>
              <a:ext uri="{FF2B5EF4-FFF2-40B4-BE49-F238E27FC236}">
                <a16:creationId xmlns:a16="http://schemas.microsoft.com/office/drawing/2014/main" id="{09474E34-A8E4-1541-A6D1-637F697CE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XVIII. The Market Revolution</a:t>
            </a:r>
          </a:p>
        </p:txBody>
      </p:sp>
      <p:sp>
        <p:nvSpPr>
          <p:cNvPr id="134147" name="Content Placeholder 2">
            <a:extLst>
              <a:ext uri="{FF2B5EF4-FFF2-40B4-BE49-F238E27FC236}">
                <a16:creationId xmlns:a16="http://schemas.microsoft.com/office/drawing/2014/main" id="{B6634560-7710-2843-AE2F-BA76C2EA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085" y="1375118"/>
            <a:ext cx="11244262" cy="4678363"/>
          </a:xfrm>
        </p:spPr>
        <p:txBody>
          <a:bodyPr>
            <a:noAutofit/>
          </a:bodyPr>
          <a:lstStyle/>
          <a:p>
            <a:pPr lvl="1" eaLnBrk="1" hangingPunct="1"/>
            <a:r>
              <a:rPr lang="en-US" altLang="en-US" sz="2400" b="1" dirty="0">
                <a:solidFill>
                  <a:srgbClr val="000000"/>
                </a:solidFill>
              </a:rPr>
              <a:t>Market Revolution: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Transformed subsistence economy of scattered farms and tiny workshops into national network of industry and commerce (see Map 14.5)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Greater mechanization and robust market-oriented economy raised new legal questions:</a:t>
            </a:r>
          </a:p>
          <a:p>
            <a:pPr lvl="3" eaLnBrk="1" hangingPunct="1"/>
            <a:r>
              <a:rPr lang="en-US" altLang="en-US" sz="2400" dirty="0">
                <a:solidFill>
                  <a:srgbClr val="000000"/>
                </a:solidFill>
              </a:rPr>
              <a:t>How tightly should patents protect inventions?</a:t>
            </a:r>
          </a:p>
          <a:p>
            <a:pPr lvl="3" eaLnBrk="1" hangingPunct="1"/>
            <a:r>
              <a:rPr lang="en-US" altLang="en-US" sz="2400" dirty="0">
                <a:solidFill>
                  <a:srgbClr val="000000"/>
                </a:solidFill>
              </a:rPr>
              <a:t>Should government regulate monopolies?</a:t>
            </a:r>
          </a:p>
          <a:p>
            <a:pPr lvl="3" eaLnBrk="1" hangingPunct="1"/>
            <a:r>
              <a:rPr lang="en-US" altLang="en-US" sz="2400" dirty="0">
                <a:solidFill>
                  <a:srgbClr val="000000"/>
                </a:solidFill>
              </a:rPr>
              <a:t>Who should own technologies and networks?</a:t>
            </a:r>
          </a:p>
          <a:p>
            <a:pPr lvl="2" eaLnBrk="1" hangingPunct="1"/>
            <a:r>
              <a:rPr lang="en-US" altLang="en-US" sz="2400" dirty="0">
                <a:solidFill>
                  <a:srgbClr val="000000"/>
                </a:solidFill>
              </a:rPr>
              <a:t>Chief Justice John Marshall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en-US" sz="2400" dirty="0">
                <a:solidFill>
                  <a:srgbClr val="000000"/>
                </a:solidFill>
              </a:rPr>
              <a:t>s Court protected contract rights by requiring states to grant irrevocable charters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1">
            <a:extLst>
              <a:ext uri="{FF2B5EF4-FFF2-40B4-BE49-F238E27FC236}">
                <a16:creationId xmlns:a16="http://schemas.microsoft.com/office/drawing/2014/main" id="{F70A49A7-060A-A943-A23C-405C1D1A95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431800"/>
            <a:ext cx="863600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1" name="TextBox 2">
            <a:extLst>
              <a:ext uri="{FF2B5EF4-FFF2-40B4-BE49-F238E27FC236}">
                <a16:creationId xmlns:a16="http://schemas.microsoft.com/office/drawing/2014/main" id="{CE249577-4C44-584D-A59F-D6B5E6F49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1338" y="6604001"/>
            <a:ext cx="1236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Map 14-5 p305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C6F4F5D4-BE95-A943-BF62-F94221AC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07218"/>
            <a:ext cx="9603275" cy="1049235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XVIII. The Market Revolution</a:t>
            </a:r>
          </a:p>
        </p:txBody>
      </p:sp>
      <p:sp>
        <p:nvSpPr>
          <p:cNvPr id="137219" name="Content Placeholder 2">
            <a:extLst>
              <a:ext uri="{FF2B5EF4-FFF2-40B4-BE49-F238E27FC236}">
                <a16:creationId xmlns:a16="http://schemas.microsoft.com/office/drawing/2014/main" id="{79F2887A-5B55-E44C-8AFA-B7964313D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25" y="1256453"/>
            <a:ext cx="10608163" cy="4525963"/>
          </a:xfrm>
        </p:spPr>
        <p:txBody>
          <a:bodyPr>
            <a:noAutofit/>
          </a:bodyPr>
          <a:lstStyle/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Monopolies easily developed and new companies found it difficult to break into markets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Chief Justice Roger Taney argued </a:t>
            </a:r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</a:rPr>
              <a:t>rights of the community</a:t>
            </a:r>
            <a:r>
              <a:rPr lang="ja-JP" altLang="en-US" sz="2400">
                <a:solidFill>
                  <a:srgbClr val="000000"/>
                </a:solidFill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</a:rPr>
              <a:t> outweighed exclusive corporate rights: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His decision encouraged greater competition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So did passage of more liberal state incorporation laws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Self-sufficient households of earlier were transformed: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Now families scattered to work for wages in factories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Or planted just a few crops for sale at market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Used money to buy goods made by strangers in far-off factories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9C8A7E60-67F4-0442-94C0-DF29059CF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04" y="342420"/>
            <a:ext cx="9603275" cy="1049235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XVIII. The Market Revolution</a:t>
            </a:r>
          </a:p>
        </p:txBody>
      </p:sp>
      <p:sp>
        <p:nvSpPr>
          <p:cNvPr id="138243" name="Content Placeholder 2">
            <a:extLst>
              <a:ext uri="{FF2B5EF4-FFF2-40B4-BE49-F238E27FC236}">
                <a16:creationId xmlns:a16="http://schemas.microsoft.com/office/drawing/2014/main" id="{FF4139DB-AC4F-6E44-B687-21C87BEA8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57" y="1244207"/>
            <a:ext cx="11672886" cy="3450613"/>
          </a:xfrm>
        </p:spPr>
        <p:txBody>
          <a:bodyPr>
            <a:noAutofit/>
          </a:bodyPr>
          <a:lstStyle/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Store-bought products replaced homemade products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Changed division of labor and status in household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Traditional women</a:t>
            </a:r>
            <a:r>
              <a:rPr lang="fr-FR" altLang="ja-JP" sz="2400" dirty="0">
                <a:solidFill>
                  <a:srgbClr val="000000"/>
                </a:solidFill>
              </a:rPr>
              <a:t>'</a:t>
            </a:r>
            <a:r>
              <a:rPr lang="en-US" altLang="en-US" sz="2400" dirty="0">
                <a:solidFill>
                  <a:srgbClr val="000000"/>
                </a:solidFill>
              </a:rPr>
              <a:t>s work rendered superfluous and devalued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Home grew into place of refuge from world of work that increasingly became special and separate sphere of women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Revolutionary advances in manufacturing and transportation brought increased prosperity: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Widened gulf between rich and poor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New examples of colossal economic success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John Jacob Astor left estate of $30 million in 1848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>
            <a:extLst>
              <a:ext uri="{FF2B5EF4-FFF2-40B4-BE49-F238E27FC236}">
                <a16:creationId xmlns:a16="http://schemas.microsoft.com/office/drawing/2014/main" id="{3EF7DC1C-48AA-064F-8351-530A9A79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18732"/>
            <a:ext cx="9603275" cy="1049235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</a:rPr>
              <a:t>XVIII. The Market Revolution</a:t>
            </a:r>
          </a:p>
        </p:txBody>
      </p:sp>
      <p:sp>
        <p:nvSpPr>
          <p:cNvPr id="139267" name="Content Placeholder 2">
            <a:extLst>
              <a:ext uri="{FF2B5EF4-FFF2-40B4-BE49-F238E27FC236}">
                <a16:creationId xmlns:a16="http://schemas.microsoft.com/office/drawing/2014/main" id="{1A64B14C-E003-2D49-9137-62BB9F110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3" y="857250"/>
            <a:ext cx="11415712" cy="5172075"/>
          </a:xfrm>
        </p:spPr>
        <p:txBody>
          <a:bodyPr>
            <a:normAutofit fontScale="92500"/>
          </a:bodyPr>
          <a:lstStyle/>
          <a:p>
            <a:r>
              <a:rPr lang="en-US" altLang="en-US" sz="2800" dirty="0">
                <a:solidFill>
                  <a:srgbClr val="000000"/>
                </a:solidFill>
              </a:rPr>
              <a:t>Cities bred greatest extremes of economic inequality:</a:t>
            </a:r>
          </a:p>
          <a:p>
            <a:pPr lvl="2"/>
            <a:r>
              <a:rPr lang="en-US" altLang="en-US" sz="2600" dirty="0">
                <a:solidFill>
                  <a:srgbClr val="000000"/>
                </a:solidFill>
              </a:rPr>
              <a:t>Unskilled workers fared worst; </a:t>
            </a:r>
            <a:r>
              <a:rPr lang="ja-JP" altLang="en-US" sz="2600">
                <a:solidFill>
                  <a:srgbClr val="000000"/>
                </a:solidFill>
              </a:rPr>
              <a:t>“</a:t>
            </a:r>
            <a:r>
              <a:rPr lang="en-US" altLang="ja-JP" sz="2600" dirty="0">
                <a:solidFill>
                  <a:srgbClr val="000000"/>
                </a:solidFill>
              </a:rPr>
              <a:t>drifted</a:t>
            </a:r>
            <a:r>
              <a:rPr lang="ja-JP" altLang="en-US" sz="2600">
                <a:solidFill>
                  <a:srgbClr val="000000"/>
                </a:solidFill>
              </a:rPr>
              <a:t>”</a:t>
            </a:r>
            <a:r>
              <a:rPr lang="en-US" altLang="ja-JP" sz="2600" dirty="0">
                <a:solidFill>
                  <a:srgbClr val="000000"/>
                </a:solidFill>
              </a:rPr>
              <a:t> from city to city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These workers accounted for up to ½ the population of new industrial centers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Were forgotten men and women of American history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Many myths about </a:t>
            </a:r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</a:rPr>
              <a:t>social mobility:</a:t>
            </a:r>
            <a:r>
              <a:rPr lang="ja-JP" altLang="en-US" sz="2400">
                <a:solidFill>
                  <a:srgbClr val="000000"/>
                </a:solidFill>
              </a:rPr>
              <a:t>”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Mobility did exist in industrializing America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Rags-to riches success stories relatively few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American did provide more </a:t>
            </a:r>
            <a:r>
              <a:rPr lang="ja-JP" altLang="en-US" sz="2400">
                <a:solidFill>
                  <a:srgbClr val="000000"/>
                </a:solidFill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</a:rPr>
              <a:t>opportunity</a:t>
            </a:r>
            <a:r>
              <a:rPr lang="ja-JP" altLang="en-US" sz="2400">
                <a:solidFill>
                  <a:srgbClr val="000000"/>
                </a:solidFill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</a:rPr>
              <a:t> than elsewhere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Millions of immigrants headed for New World shores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General prosperity defused potential class conflict</a:t>
            </a:r>
          </a:p>
          <a:p>
            <a:pPr lvl="3"/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1">
            <a:extLst>
              <a:ext uri="{FF2B5EF4-FFF2-40B4-BE49-F238E27FC236}">
                <a16:creationId xmlns:a16="http://schemas.microsoft.com/office/drawing/2014/main" id="{F08F6B1D-2238-6B46-924D-C16A941449E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254000"/>
            <a:ext cx="7886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Box 2">
            <a:extLst>
              <a:ext uri="{FF2B5EF4-FFF2-40B4-BE49-F238E27FC236}">
                <a16:creationId xmlns:a16="http://schemas.microsoft.com/office/drawing/2014/main" id="{C39F8959-A1A1-0749-A8F3-F731BC989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3014" y="6604001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p306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2">
            <a:extLst>
              <a:ext uri="{FF2B5EF4-FFF2-40B4-BE49-F238E27FC236}">
                <a16:creationId xmlns:a16="http://schemas.microsoft.com/office/drawing/2014/main" id="{14C4E658-CE45-834D-8BB0-AA9D23ED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951" y="6604000"/>
            <a:ext cx="531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p305</a:t>
            </a:r>
          </a:p>
        </p:txBody>
      </p:sp>
      <p:pic>
        <p:nvPicPr>
          <p:cNvPr id="142339" name="Picture 1" descr="screenshot_17.jpg">
            <a:extLst>
              <a:ext uri="{FF2B5EF4-FFF2-40B4-BE49-F238E27FC236}">
                <a16:creationId xmlns:a16="http://schemas.microsoft.com/office/drawing/2014/main" id="{634C784F-73DE-EA46-9436-0D8DAB715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8153400" cy="63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69063965-AD9E-2B49-8812-CEC319F8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II. Shaping the Western Landscape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0894F231-B19F-274E-BC2E-F4FDC4D3E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sz="2400" dirty="0">
                <a:solidFill>
                  <a:srgbClr val="000000"/>
                </a:solidFill>
              </a:rPr>
              <a:t>America had pristine, natural beauty, unspoiled by human hands 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This national mystique inspired literature,  painting, and a powerful conservation movement: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George Catlin, painter and student of Native American life, was among the first to advocate preservation of nature as deliberate national policy</a:t>
            </a:r>
          </a:p>
          <a:p>
            <a:pPr lvl="2"/>
            <a:r>
              <a:rPr lang="en-US" altLang="en-US" sz="2400" dirty="0">
                <a:solidFill>
                  <a:srgbClr val="000000"/>
                </a:solidFill>
              </a:rPr>
              <a:t>Proposed creation of a national park in 1830s:</a:t>
            </a:r>
          </a:p>
          <a:p>
            <a:pPr lvl="3"/>
            <a:r>
              <a:rPr lang="en-US" altLang="en-US" sz="2400" dirty="0">
                <a:solidFill>
                  <a:srgbClr val="000000"/>
                </a:solidFill>
              </a:rPr>
              <a:t>Started with Yellowstone Park in 1872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B0C5FA25-C670-944A-87C9-D31ADF7F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III. The March of the Millions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AE2235-D50E-C949-A943-C531FD91EA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51" y="2015735"/>
            <a:ext cx="6492248" cy="345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61671ED2-D300-8646-96E4-19422F62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299" y="2015734"/>
            <a:ext cx="4984391" cy="3450613"/>
          </a:xfrm>
        </p:spPr>
        <p:txBody>
          <a:bodyPr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dirty="0"/>
              <a:t>As American people moved West, they multiplied at an amazing rate: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By midcentury, population doubled every twenty-five years (see Figure 14:1)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By 1860, thirteen colonies had more than doubled in numbers; 33 stars graced flag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000" dirty="0"/>
              <a:t>U.S.A. was fourth most populous nation in western world: exceeded by Russia, France, and Austria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7F3D5CC-CF0A-124E-8EC0-E96B3D64E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000000"/>
                </a:solidFill>
              </a:rPr>
              <a:t>III. The March of the Millions</a:t>
            </a:r>
            <a:br>
              <a:rPr lang="en-US" altLang="en-US">
                <a:solidFill>
                  <a:srgbClr val="000000"/>
                </a:solidFill>
              </a:rPr>
            </a:br>
            <a:r>
              <a:rPr lang="en-US" altLang="en-US">
                <a:solidFill>
                  <a:srgbClr val="000000"/>
                </a:solidFill>
              </a:rPr>
              <a:t>(cont.)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46B58DF7-9538-2B49-BB64-2420C96F5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475" y="1853754"/>
            <a:ext cx="4455235" cy="3450613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Urban growth continued explosively: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1790  only two American cities that could boast populations of 20,000—Philadelphia, New York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1860  there were 43 and 300 claimed over 5,000</a:t>
            </a:r>
          </a:p>
          <a:p>
            <a:pPr lvl="1"/>
            <a:r>
              <a:rPr lang="en-US" altLang="en-US" dirty="0">
                <a:solidFill>
                  <a:srgbClr val="000000"/>
                </a:solidFill>
              </a:rPr>
              <a:t>New York was metropolis; New Orleans,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Queen of the South;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r>
              <a:rPr lang="en-US" altLang="ja-JP" dirty="0">
                <a:solidFill>
                  <a:srgbClr val="000000"/>
                </a:solidFill>
              </a:rPr>
              <a:t> and Chicago, swaggering lord of Midwest—destined to be </a:t>
            </a:r>
            <a:r>
              <a:rPr lang="ja-JP" altLang="en-US">
                <a:solidFill>
                  <a:srgbClr val="000000"/>
                </a:solidFill>
              </a:rPr>
              <a:t>“</a:t>
            </a:r>
            <a:r>
              <a:rPr lang="en-US" altLang="ja-JP" dirty="0">
                <a:solidFill>
                  <a:srgbClr val="000000"/>
                </a:solidFill>
              </a:rPr>
              <a:t>hog butcher for the world</a:t>
            </a:r>
            <a:r>
              <a:rPr lang="ja-JP" altLang="en-US">
                <a:solidFill>
                  <a:srgbClr val="000000"/>
                </a:solidFill>
              </a:rPr>
              <a:t>”</a:t>
            </a:r>
            <a:endParaRPr lang="en-US" altLang="ja-JP" dirty="0">
              <a:solidFill>
                <a:srgbClr val="000000"/>
              </a:solidFill>
            </a:endParaRPr>
          </a:p>
          <a:p>
            <a:pPr lvl="1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4B1B12-1D60-3C49-9EB5-5267A2A26998}"/>
              </a:ext>
            </a:extLst>
          </p:cNvPr>
          <p:cNvSpPr txBox="1">
            <a:spLocks/>
          </p:cNvSpPr>
          <p:nvPr/>
        </p:nvSpPr>
        <p:spPr>
          <a:xfrm>
            <a:off x="6285187" y="1853754"/>
            <a:ext cx="4971391" cy="4449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Over-rapid urbanization brought undesirable by-products: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Smelly slums, inadequate policing, impure water, foul sewage, ravenous rats, and improper garbage disposal 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Boston (1823) pioneered sewer system</a:t>
            </a:r>
          </a:p>
          <a:p>
            <a:pPr lvl="1"/>
            <a:r>
              <a:rPr lang="en-US" altLang="en-US">
                <a:solidFill>
                  <a:srgbClr val="000000"/>
                </a:solidFill>
              </a:rPr>
              <a:t>New York (1842) abandoned wells and cisterns for piped-in water supply, thus eliminating breeding place for disease-carrying mosquitoes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482" name="Title 1">
            <a:extLst>
              <a:ext uri="{FF2B5EF4-FFF2-40B4-BE49-F238E27FC236}">
                <a16:creationId xmlns:a16="http://schemas.microsoft.com/office/drawing/2014/main" id="{734A6878-38F5-5D46-B6CE-DCDC57DE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altLang="en-US" sz="2200"/>
              <a:t>III. The March of the Millions</a:t>
            </a:r>
            <a:br>
              <a:rPr lang="en-US" altLang="en-US" sz="2200"/>
            </a:br>
            <a:r>
              <a:rPr lang="en-US" altLang="en-US" sz="2200"/>
              <a:t>(cont.)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6DC2BE15-A6D8-6B45-A180-811AE9E8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2015732"/>
            <a:ext cx="4720929" cy="403774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en-US" dirty="0"/>
              <a:t>High birthrate accounted for biggest increase in population, but immigration also helped:</a:t>
            </a:r>
          </a:p>
          <a:p>
            <a:pPr lvl="1">
              <a:lnSpc>
                <a:spcPct val="110000"/>
              </a:lnSpc>
            </a:pPr>
            <a:r>
              <a:rPr lang="en-US" altLang="en-US" sz="2000" dirty="0"/>
              <a:t>By 1830s immigration was 60,000 a year</a:t>
            </a:r>
          </a:p>
          <a:p>
            <a:pPr lvl="1">
              <a:lnSpc>
                <a:spcPct val="110000"/>
              </a:lnSpc>
            </a:pPr>
            <a:r>
              <a:rPr lang="en-US" altLang="en-US" sz="2000" dirty="0"/>
              <a:t>Influx tripled in 1840s and then quadrupled in the 1850s</a:t>
            </a:r>
          </a:p>
          <a:p>
            <a:pPr lvl="1">
              <a:lnSpc>
                <a:spcPct val="110000"/>
              </a:lnSpc>
            </a:pPr>
            <a:r>
              <a:rPr lang="en-US" altLang="en-US" sz="2000" dirty="0"/>
              <a:t>During 1840s and 1850s, &gt;1.5 million Irish, and nearly as many Germans came (see Table 14.1)</a:t>
            </a:r>
          </a:p>
          <a:p>
            <a:pPr lvl="1">
              <a:lnSpc>
                <a:spcPct val="110000"/>
              </a:lnSpc>
            </a:pPr>
            <a:endParaRPr lang="en-US" altLang="en-US" sz="15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1">
            <a:extLst>
              <a:ext uri="{FF2B5EF4-FFF2-40B4-BE49-F238E27FC236}">
                <a16:creationId xmlns:a16="http://schemas.microsoft.com/office/drawing/2014/main" id="{2455119D-F06E-1B42-A8A6-B2B868162695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7" b="3"/>
          <a:stretch/>
        </p:blipFill>
        <p:spPr bwMode="auto">
          <a:xfrm>
            <a:off x="6093926" y="1116345"/>
            <a:ext cx="4941936" cy="3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{95FBF33C-8896-4147-8591-688C63E37206}tf10001119</Template>
  <TotalTime>107</TotalTime>
  <Words>4401</Words>
  <Application>Microsoft Macintosh PowerPoint</Application>
  <PresentationFormat>Widescreen</PresentationFormat>
  <Paragraphs>456</Paragraphs>
  <Slides>58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Gill Sans MT</vt:lpstr>
      <vt:lpstr>Gallery</vt:lpstr>
      <vt:lpstr>Forging the National Economy</vt:lpstr>
      <vt:lpstr>I. The Westward Movement</vt:lpstr>
      <vt:lpstr>PowerPoint Presentation</vt:lpstr>
      <vt:lpstr>PowerPoint Presentation</vt:lpstr>
      <vt:lpstr>II. Shaping the Western Landscape</vt:lpstr>
      <vt:lpstr>II. Shaping the Western Landscape (cont.)</vt:lpstr>
      <vt:lpstr>III. The March of the Millions</vt:lpstr>
      <vt:lpstr>III. The March of the Millions (cont.)</vt:lpstr>
      <vt:lpstr>III. The March of the Millions (cont.)</vt:lpstr>
      <vt:lpstr>III. The March of the Millions (cont.)</vt:lpstr>
      <vt:lpstr>IV. The Emerald Isle Moves West</vt:lpstr>
      <vt:lpstr>IV. The Emerald Isle Moves West</vt:lpstr>
      <vt:lpstr>PowerPoint Presentation</vt:lpstr>
      <vt:lpstr>V. The German Forty-Eighters</vt:lpstr>
      <vt:lpstr>V. The German Forty-Eighters (cont.)</vt:lpstr>
      <vt:lpstr>PowerPoint Presentation</vt:lpstr>
      <vt:lpstr>PowerPoint Presentation</vt:lpstr>
      <vt:lpstr>VI. Flare-ups of Antiforeignism</vt:lpstr>
      <vt:lpstr>VI. Flare-ups of Antiforeignism (cont.)</vt:lpstr>
      <vt:lpstr>VI. Flare-ups of Antiforeignism (cont.)</vt:lpstr>
      <vt:lpstr>VII. Creeping Mechanization</vt:lpstr>
      <vt:lpstr>VIII. Whitney Ends the Fiber Famine</vt:lpstr>
      <vt:lpstr>VIII. Whitney Ends the Fiber Famine (cont.)</vt:lpstr>
      <vt:lpstr>Whitney expands slavery? </vt:lpstr>
      <vt:lpstr>VIII. Whitney Ends the Fiber Famine (cont.)</vt:lpstr>
      <vt:lpstr>PowerPoint Presentation</vt:lpstr>
      <vt:lpstr>PowerPoint Presentation</vt:lpstr>
      <vt:lpstr>PowerPoint Presentation</vt:lpstr>
      <vt:lpstr>IX. Marvels in Manufacturing (cont.)</vt:lpstr>
      <vt:lpstr>IX. Marvels in Manufacturing (cont.)</vt:lpstr>
      <vt:lpstr>IX. Marvels in Manufacturing (cont.)</vt:lpstr>
      <vt:lpstr>X. Workers and “Wage Slaves”</vt:lpstr>
      <vt:lpstr>PowerPoint Presentation</vt:lpstr>
      <vt:lpstr>X. Workers and “Wage Slaves” (cont.)</vt:lpstr>
      <vt:lpstr>X. Workers and “Wage Slaves” (cont.)</vt:lpstr>
      <vt:lpstr>X. Workers and “Wage Slaves” (cont.)</vt:lpstr>
      <vt:lpstr>X. Workers and “Wage Slaves” (cont.)</vt:lpstr>
      <vt:lpstr>XI. Women and the Economy</vt:lpstr>
      <vt:lpstr>XI. Women and the Economy (cont.)</vt:lpstr>
      <vt:lpstr>XII. Western Farmers Reap a Revolution in the Fields</vt:lpstr>
      <vt:lpstr>PowerPoint Presentation</vt:lpstr>
      <vt:lpstr>PowerPoint Presentation</vt:lpstr>
      <vt:lpstr>XIII. Highways and Steamboats</vt:lpstr>
      <vt:lpstr>XIII. Highways and Steamboats (cont.)</vt:lpstr>
      <vt:lpstr>XIII. Highways and Steamboats (cont.)</vt:lpstr>
      <vt:lpstr>PowerPoint Presentation</vt:lpstr>
      <vt:lpstr>PowerPoint Presentation</vt:lpstr>
      <vt:lpstr>XV. The Iron Horse</vt:lpstr>
      <vt:lpstr>PowerPoint Presentation</vt:lpstr>
      <vt:lpstr>PowerPoint Presentation</vt:lpstr>
      <vt:lpstr>XVII. The Transport Web Binds the Union</vt:lpstr>
      <vt:lpstr>XVIII. The Market Revolution</vt:lpstr>
      <vt:lpstr>PowerPoint Presentation</vt:lpstr>
      <vt:lpstr>XVIII. The Market Revolution</vt:lpstr>
      <vt:lpstr>XVIII. The Market Revolution</vt:lpstr>
      <vt:lpstr>XVIII. The Market Revolution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Forging the National Economy</dc:title>
  <dc:creator>Anthony Knox</dc:creator>
  <cp:lastModifiedBy>Anthony Knox</cp:lastModifiedBy>
  <cp:revision>5</cp:revision>
  <dcterms:created xsi:type="dcterms:W3CDTF">2021-11-01T06:59:31Z</dcterms:created>
  <dcterms:modified xsi:type="dcterms:W3CDTF">2021-11-03T08:50:01Z</dcterms:modified>
</cp:coreProperties>
</file>