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58"/>
  </p:notesMasterIdLst>
  <p:sldIdLst>
    <p:sldId id="370" r:id="rId2"/>
    <p:sldId id="347" r:id="rId3"/>
    <p:sldId id="371" r:id="rId4"/>
    <p:sldId id="349" r:id="rId5"/>
    <p:sldId id="295" r:id="rId6"/>
    <p:sldId id="257" r:id="rId7"/>
    <p:sldId id="350" r:id="rId8"/>
    <p:sldId id="351" r:id="rId9"/>
    <p:sldId id="300" r:id="rId10"/>
    <p:sldId id="258" r:id="rId11"/>
    <p:sldId id="352" r:id="rId12"/>
    <p:sldId id="301" r:id="rId13"/>
    <p:sldId id="354" r:id="rId14"/>
    <p:sldId id="302" r:id="rId15"/>
    <p:sldId id="259" r:id="rId16"/>
    <p:sldId id="260" r:id="rId17"/>
    <p:sldId id="305" r:id="rId18"/>
    <p:sldId id="306" r:id="rId19"/>
    <p:sldId id="355" r:id="rId20"/>
    <p:sldId id="309" r:id="rId21"/>
    <p:sldId id="261" r:id="rId22"/>
    <p:sldId id="310" r:id="rId23"/>
    <p:sldId id="262" r:id="rId24"/>
    <p:sldId id="311" r:id="rId25"/>
    <p:sldId id="312" r:id="rId26"/>
    <p:sldId id="357" r:id="rId27"/>
    <p:sldId id="263" r:id="rId28"/>
    <p:sldId id="358" r:id="rId29"/>
    <p:sldId id="264" r:id="rId30"/>
    <p:sldId id="315" r:id="rId31"/>
    <p:sldId id="360" r:id="rId32"/>
    <p:sldId id="361" r:id="rId33"/>
    <p:sldId id="316" r:id="rId34"/>
    <p:sldId id="363" r:id="rId35"/>
    <p:sldId id="317" r:id="rId36"/>
    <p:sldId id="319" r:id="rId37"/>
    <p:sldId id="265" r:id="rId38"/>
    <p:sldId id="266" r:id="rId39"/>
    <p:sldId id="321" r:id="rId40"/>
    <p:sldId id="322" r:id="rId41"/>
    <p:sldId id="324" r:id="rId42"/>
    <p:sldId id="267" r:id="rId43"/>
    <p:sldId id="367" r:id="rId44"/>
    <p:sldId id="268" r:id="rId45"/>
    <p:sldId id="326" r:id="rId46"/>
    <p:sldId id="327" r:id="rId47"/>
    <p:sldId id="270" r:id="rId48"/>
    <p:sldId id="329" r:id="rId49"/>
    <p:sldId id="271" r:id="rId50"/>
    <p:sldId id="343" r:id="rId51"/>
    <p:sldId id="337" r:id="rId52"/>
    <p:sldId id="369" r:id="rId53"/>
    <p:sldId id="339" r:id="rId54"/>
    <p:sldId id="340" r:id="rId55"/>
    <p:sldId id="345" r:id="rId56"/>
    <p:sldId id="368" r:id="rId5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/>
    <p:restoredTop sz="96197"/>
  </p:normalViewPr>
  <p:slideViewPr>
    <p:cSldViewPr snapToGrid="0" snapToObjects="1">
      <p:cViewPr varScale="1">
        <p:scale>
          <a:sx n="121" d="100"/>
          <a:sy n="121" d="100"/>
        </p:scale>
        <p:origin x="200" y="2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F3DE92-F50D-174F-9D90-E82FF75D5A3E}" type="datetimeFigureOut">
              <a:rPr lang="en-US" smtClean="0"/>
              <a:t>2/16/22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7262E7-B44C-4B48-9A96-F6947A6D5B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5398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>
            <a:extLst>
              <a:ext uri="{FF2B5EF4-FFF2-40B4-BE49-F238E27FC236}">
                <a16:creationId xmlns:a16="http://schemas.microsoft.com/office/drawing/2014/main" id="{8EC1319B-F614-3647-912B-E749AB2C8D1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>
            <a:extLst>
              <a:ext uri="{FF2B5EF4-FFF2-40B4-BE49-F238E27FC236}">
                <a16:creationId xmlns:a16="http://schemas.microsoft.com/office/drawing/2014/main" id="{E93B96C5-CAC3-064E-A2F5-BC2244593F9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b="1"/>
              <a:t>Marching for Suffrage </a:t>
            </a:r>
            <a:r>
              <a:rPr lang="en-US" altLang="en-US"/>
              <a:t>Prominent New York socialite Mrs. Herbert</a:t>
            </a:r>
          </a:p>
          <a:p>
            <a:r>
              <a:rPr lang="en-US" altLang="en-US"/>
              <a:t>Carpenter, bearing an American flag, marches in a parade for women’s</a:t>
            </a:r>
          </a:p>
          <a:p>
            <a:r>
              <a:rPr lang="en-US" altLang="en-US"/>
              <a:t>suffrage on Manhattan’s Fifth Avenue, 1912.</a:t>
            </a:r>
          </a:p>
        </p:txBody>
      </p:sp>
      <p:sp>
        <p:nvSpPr>
          <p:cNvPr id="6148" name="Slide Number Placeholder 3">
            <a:extLst>
              <a:ext uri="{FF2B5EF4-FFF2-40B4-BE49-F238E27FC236}">
                <a16:creationId xmlns:a16="http://schemas.microsoft.com/office/drawing/2014/main" id="{7F3F38E3-6880-4940-99FD-03EAF2B300E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DA1B25C0-A65E-894E-9600-9BC569929D53}" type="slidenum">
              <a:rPr lang="en-US" altLang="en-US">
                <a:latin typeface="Calibri" panose="020F0502020204030204" pitchFamily="34" charset="0"/>
              </a:rPr>
              <a:pPr/>
              <a:t>2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>
            <a:extLst>
              <a:ext uri="{FF2B5EF4-FFF2-40B4-BE49-F238E27FC236}">
                <a16:creationId xmlns:a16="http://schemas.microsoft.com/office/drawing/2014/main" id="{EF3BC9FF-C742-9F45-BC03-E8800252573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Notes Placeholder 2">
            <a:extLst>
              <a:ext uri="{FF2B5EF4-FFF2-40B4-BE49-F238E27FC236}">
                <a16:creationId xmlns:a16="http://schemas.microsoft.com/office/drawing/2014/main" id="{7F9ED167-F060-694C-A541-4094FAD14FB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b="1"/>
              <a:t>Pinchots in the Great Outdoors </a:t>
            </a:r>
            <a:r>
              <a:rPr lang="en-US" altLang="en-US"/>
              <a:t>Gifford Pinchot, the</a:t>
            </a:r>
          </a:p>
          <a:p>
            <a:r>
              <a:rPr lang="en-US" altLang="en-US"/>
              <a:t>father of the modern Forest Service, poses with his family</a:t>
            </a:r>
          </a:p>
          <a:p>
            <a:r>
              <a:rPr lang="en-US" altLang="en-US"/>
              <a:t>of fellow nature-lovers. His wife Cornelia was a driven</a:t>
            </a:r>
          </a:p>
          <a:p>
            <a:r>
              <a:rPr lang="en-US" altLang="en-US"/>
              <a:t>feminist, political activist, and, as a passionate gardener, a</a:t>
            </a:r>
          </a:p>
          <a:p>
            <a:r>
              <a:rPr lang="en-US" altLang="en-US"/>
              <a:t>proponent in her own right of people’s “rational use” of</a:t>
            </a:r>
          </a:p>
          <a:p>
            <a:r>
              <a:rPr lang="en-US" altLang="en-US"/>
              <a:t>the natural world.</a:t>
            </a:r>
          </a:p>
        </p:txBody>
      </p:sp>
      <p:sp>
        <p:nvSpPr>
          <p:cNvPr id="60420" name="Slide Number Placeholder 3">
            <a:extLst>
              <a:ext uri="{FF2B5EF4-FFF2-40B4-BE49-F238E27FC236}">
                <a16:creationId xmlns:a16="http://schemas.microsoft.com/office/drawing/2014/main" id="{B40F83BB-F7F6-C545-AF60-46684FBD857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A19CD7F0-2D3F-494D-B1D1-42E02A8C888E}" type="slidenum">
              <a:rPr lang="en-US" altLang="en-US">
                <a:latin typeface="Calibri" panose="020F0502020204030204" pitchFamily="34" charset="0"/>
              </a:rPr>
              <a:pPr/>
              <a:t>31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>
            <a:extLst>
              <a:ext uri="{FF2B5EF4-FFF2-40B4-BE49-F238E27FC236}">
                <a16:creationId xmlns:a16="http://schemas.microsoft.com/office/drawing/2014/main" id="{9C0B36CF-E8C9-E84B-8B5A-4B576D7D8CB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Notes Placeholder 2">
            <a:extLst>
              <a:ext uri="{FF2B5EF4-FFF2-40B4-BE49-F238E27FC236}">
                <a16:creationId xmlns:a16="http://schemas.microsoft.com/office/drawing/2014/main" id="{B95C4D40-CF4A-554E-A104-E7BEF9D4080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b="1"/>
              <a:t>Lake Powell, Utah </a:t>
            </a:r>
            <a:r>
              <a:rPr lang="en-US" altLang="en-US"/>
              <a:t>Named for the famed explorer John</a:t>
            </a:r>
          </a:p>
          <a:p>
            <a:r>
              <a:rPr lang="en-US" altLang="en-US"/>
              <a:t>Wesley Powell and formed by one of the several dams</a:t>
            </a:r>
          </a:p>
          <a:p>
            <a:r>
              <a:rPr lang="en-US" altLang="en-US"/>
              <a:t>on the Colorado River, Lake Powell has been a focus of</a:t>
            </a:r>
          </a:p>
          <a:p>
            <a:r>
              <a:rPr lang="en-US" altLang="en-US"/>
              <a:t>intense controversy. It drowned the spectacularly beautiful</a:t>
            </a:r>
          </a:p>
          <a:p>
            <a:r>
              <a:rPr lang="en-US" altLang="en-US"/>
              <a:t>Glen Canyon but created recreational facilities for countless</a:t>
            </a:r>
          </a:p>
          <a:p>
            <a:r>
              <a:rPr lang="en-US" altLang="en-US"/>
              <a:t>Americans.</a:t>
            </a:r>
          </a:p>
        </p:txBody>
      </p:sp>
      <p:sp>
        <p:nvSpPr>
          <p:cNvPr id="62468" name="Slide Number Placeholder 3">
            <a:extLst>
              <a:ext uri="{FF2B5EF4-FFF2-40B4-BE49-F238E27FC236}">
                <a16:creationId xmlns:a16="http://schemas.microsoft.com/office/drawing/2014/main" id="{7C7E1E9A-9860-0248-8345-D4B226E7DF0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ABCCDA6B-E57B-B043-A166-A436CFDF74C9}" type="slidenum">
              <a:rPr lang="en-US" altLang="en-US">
                <a:latin typeface="Calibri" panose="020F0502020204030204" pitchFamily="34" charset="0"/>
              </a:rPr>
              <a:pPr/>
              <a:t>32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>
            <a:extLst>
              <a:ext uri="{FF2B5EF4-FFF2-40B4-BE49-F238E27FC236}">
                <a16:creationId xmlns:a16="http://schemas.microsoft.com/office/drawing/2014/main" id="{C7C0D363-9860-DE4D-BD2F-D1B61581502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Notes Placeholder 2">
            <a:extLst>
              <a:ext uri="{FF2B5EF4-FFF2-40B4-BE49-F238E27FC236}">
                <a16:creationId xmlns:a16="http://schemas.microsoft.com/office/drawing/2014/main" id="{544FC24C-E219-D044-B7C5-106E36354E2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b="1"/>
              <a:t>Loggers in the State of Washington, ca. 1901 </a:t>
            </a:r>
            <a:r>
              <a:rPr lang="en-US" altLang="en-US"/>
              <a:t>It took</a:t>
            </a:r>
          </a:p>
          <a:p>
            <a:r>
              <a:rPr lang="en-US" altLang="en-US"/>
              <a:t>the sweat and skill of many men to conquer a giant fir like</a:t>
            </a:r>
          </a:p>
          <a:p>
            <a:r>
              <a:rPr lang="en-US" altLang="en-US"/>
              <a:t>this one. Once the tree was felled, a team of oxen driven</a:t>
            </a:r>
          </a:p>
          <a:p>
            <a:r>
              <a:rPr lang="en-US" altLang="en-US"/>
              <a:t>by a “bullwhacker” would drag the log out of the woods</a:t>
            </a:r>
          </a:p>
          <a:p>
            <a:r>
              <a:rPr lang="en-US" altLang="en-US"/>
              <a:t>along a “skid road.” </a:t>
            </a:r>
            <a:r>
              <a:rPr lang="en-US" altLang="en-US" i="1"/>
              <a:t>Skid road </a:t>
            </a:r>
            <a:r>
              <a:rPr lang="en-US" altLang="en-US"/>
              <a:t>(sometimes corrupted as</a:t>
            </a:r>
          </a:p>
          <a:p>
            <a:r>
              <a:rPr lang="en-US" altLang="en-US" i="1"/>
              <a:t>skid row</a:t>
            </a:r>
            <a:r>
              <a:rPr lang="en-US" altLang="en-US"/>
              <a:t>) was also a name for the often-sleazy sections</a:t>
            </a:r>
          </a:p>
          <a:p>
            <a:r>
              <a:rPr lang="en-US" altLang="en-US"/>
              <a:t>of logging towns, where loggers spent their time in the</a:t>
            </a:r>
          </a:p>
          <a:p>
            <a:r>
              <a:rPr lang="en-US" altLang="en-US"/>
              <a:t>off-season.</a:t>
            </a:r>
          </a:p>
        </p:txBody>
      </p:sp>
      <p:sp>
        <p:nvSpPr>
          <p:cNvPr id="67588" name="Slide Number Placeholder 3">
            <a:extLst>
              <a:ext uri="{FF2B5EF4-FFF2-40B4-BE49-F238E27FC236}">
                <a16:creationId xmlns:a16="http://schemas.microsoft.com/office/drawing/2014/main" id="{FAD587A5-D82D-5A46-82B8-02F6FE0640A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0DAD1790-D8D1-814B-B341-E2D5FEB4718F}" type="slidenum">
              <a:rPr lang="en-US" altLang="en-US">
                <a:latin typeface="Calibri" panose="020F0502020204030204" pitchFamily="34" charset="0"/>
              </a:rPr>
              <a:pPr/>
              <a:t>34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>
            <a:extLst>
              <a:ext uri="{FF2B5EF4-FFF2-40B4-BE49-F238E27FC236}">
                <a16:creationId xmlns:a16="http://schemas.microsoft.com/office/drawing/2014/main" id="{3A69ED87-3953-2F4F-909E-F4FDFC974E7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067" name="Notes Placeholder 2">
            <a:extLst>
              <a:ext uri="{FF2B5EF4-FFF2-40B4-BE49-F238E27FC236}">
                <a16:creationId xmlns:a16="http://schemas.microsoft.com/office/drawing/2014/main" id="{44AEFFDC-45A4-D047-9410-F43739C8370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b="1"/>
              <a:t>Ex-President Theodore Roosevelt Watches President Taft Struggle with the</a:t>
            </a:r>
          </a:p>
          <a:p>
            <a:r>
              <a:rPr lang="en-US" altLang="en-US" b="1"/>
              <a:t>Demands of Government, 1910</a:t>
            </a:r>
            <a:endParaRPr lang="en-US" altLang="en-US"/>
          </a:p>
        </p:txBody>
      </p:sp>
      <p:sp>
        <p:nvSpPr>
          <p:cNvPr id="88068" name="Slide Number Placeholder 3">
            <a:extLst>
              <a:ext uri="{FF2B5EF4-FFF2-40B4-BE49-F238E27FC236}">
                <a16:creationId xmlns:a16="http://schemas.microsoft.com/office/drawing/2014/main" id="{6F61563F-57ED-504E-B785-7313CC841AF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55C69C9F-A5D7-7C45-9E77-F1EC1F5D6852}" type="slidenum">
              <a:rPr lang="en-US" altLang="en-US">
                <a:latin typeface="Calibri" panose="020F0502020204030204" pitchFamily="34" charset="0"/>
              </a:rPr>
              <a:pPr/>
              <a:t>43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>
            <a:extLst>
              <a:ext uri="{FF2B5EF4-FFF2-40B4-BE49-F238E27FC236}">
                <a16:creationId xmlns:a16="http://schemas.microsoft.com/office/drawing/2014/main" id="{C8C739BD-56B5-724E-8255-46FC9C1D30A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Notes Placeholder 2">
            <a:extLst>
              <a:ext uri="{FF2B5EF4-FFF2-40B4-BE49-F238E27FC236}">
                <a16:creationId xmlns:a16="http://schemas.microsoft.com/office/drawing/2014/main" id="{BD938762-BA5B-3C46-93DD-1481C386F91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b="1"/>
              <a:t>The Finishing Touch, 1912 </a:t>
            </a:r>
            <a:r>
              <a:rPr lang="en-US" altLang="en-US"/>
              <a:t>Despite</a:t>
            </a:r>
          </a:p>
          <a:p>
            <a:r>
              <a:rPr lang="en-US" altLang="en-US"/>
              <a:t>the excitement generated by Roosevelt’s</a:t>
            </a:r>
          </a:p>
          <a:p>
            <a:r>
              <a:rPr lang="en-US" altLang="en-US"/>
              <a:t>Progressive Party challenge in</a:t>
            </a:r>
          </a:p>
          <a:p>
            <a:r>
              <a:rPr lang="en-US" altLang="en-US"/>
              <a:t>1912, the GOP split that year helped to</a:t>
            </a:r>
          </a:p>
          <a:p>
            <a:r>
              <a:rPr lang="en-US" altLang="en-US"/>
              <a:t>hand victory to the Democrats. This</a:t>
            </a:r>
          </a:p>
          <a:p>
            <a:r>
              <a:rPr lang="en-US" altLang="en-US"/>
              <a:t>election-eve cartoon depicts Woodrow</a:t>
            </a:r>
          </a:p>
          <a:p>
            <a:r>
              <a:rPr lang="en-US" altLang="en-US"/>
              <a:t>Wilson, attired in academic garb, preparing</a:t>
            </a:r>
          </a:p>
          <a:p>
            <a:r>
              <a:rPr lang="en-US" altLang="en-US"/>
              <a:t>to slay Roosevelt the charging</a:t>
            </a:r>
          </a:p>
          <a:p>
            <a:r>
              <a:rPr lang="en-US" altLang="en-US"/>
              <a:t>bull moose. The latter had already been</a:t>
            </a:r>
          </a:p>
          <a:p>
            <a:r>
              <a:rPr lang="en-US" altLang="en-US"/>
              <a:t>injured by a slew of controversies,</a:t>
            </a:r>
          </a:p>
          <a:p>
            <a:r>
              <a:rPr lang="en-US" altLang="en-US"/>
              <a:t>including allegations of improper campaign</a:t>
            </a:r>
          </a:p>
          <a:p>
            <a:r>
              <a:rPr lang="en-US" altLang="en-US"/>
              <a:t>contributions during a previous</a:t>
            </a:r>
          </a:p>
          <a:p>
            <a:r>
              <a:rPr lang="en-US" altLang="en-US"/>
              <a:t>election. Wilson’s campaign manager</a:t>
            </a:r>
          </a:p>
          <a:p>
            <a:r>
              <a:rPr lang="en-US" altLang="en-US"/>
              <a:t>and future treasury secretary, William</a:t>
            </a:r>
          </a:p>
          <a:p>
            <a:r>
              <a:rPr lang="en-US" altLang="en-US"/>
              <a:t>McAdoo, holds the cape.</a:t>
            </a:r>
          </a:p>
        </p:txBody>
      </p:sp>
      <p:sp>
        <p:nvSpPr>
          <p:cNvPr id="103428" name="Slide Number Placeholder 3">
            <a:extLst>
              <a:ext uri="{FF2B5EF4-FFF2-40B4-BE49-F238E27FC236}">
                <a16:creationId xmlns:a16="http://schemas.microsoft.com/office/drawing/2014/main" id="{1CE680C6-FFFF-B449-9431-8F691386CCD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209470A4-7810-734B-9523-7C7BC59870E9}" type="slidenum">
              <a:rPr lang="en-US" altLang="en-US">
                <a:latin typeface="Calibri" panose="020F0502020204030204" pitchFamily="34" charset="0"/>
              </a:rPr>
              <a:pPr/>
              <a:t>52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Slide Image Placeholder 1">
            <a:extLst>
              <a:ext uri="{FF2B5EF4-FFF2-40B4-BE49-F238E27FC236}">
                <a16:creationId xmlns:a16="http://schemas.microsoft.com/office/drawing/2014/main" id="{DF9DE5DC-55FD-2C4A-BE2F-A6B2BC0CAB0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9571" name="Notes Placeholder 2">
            <a:extLst>
              <a:ext uri="{FF2B5EF4-FFF2-40B4-BE49-F238E27FC236}">
                <a16:creationId xmlns:a16="http://schemas.microsoft.com/office/drawing/2014/main" id="{0A5A8994-89C1-F946-ADBC-0FE871CDC98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Map 28.1 </a:t>
            </a:r>
            <a:r>
              <a:rPr lang="en-US" altLang="en-US" b="1"/>
              <a:t>Presidential</a:t>
            </a:r>
          </a:p>
          <a:p>
            <a:r>
              <a:rPr lang="en-US" altLang="en-US" b="1"/>
              <a:t>Election of 1912 (showing</a:t>
            </a:r>
          </a:p>
          <a:p>
            <a:r>
              <a:rPr lang="en-US" altLang="en-US" b="1"/>
              <a:t>votes by county, with</a:t>
            </a:r>
          </a:p>
          <a:p>
            <a:r>
              <a:rPr lang="en-US" altLang="en-US" b="1"/>
              <a:t>electoral vote by state)</a:t>
            </a:r>
          </a:p>
          <a:p>
            <a:r>
              <a:rPr lang="en-US" altLang="en-US"/>
              <a:t>The Republican split surely</a:t>
            </a:r>
          </a:p>
          <a:p>
            <a:r>
              <a:rPr lang="en-US" altLang="en-US"/>
              <a:t>boosted Wilson to victory, as</a:t>
            </a:r>
          </a:p>
          <a:p>
            <a:r>
              <a:rPr lang="en-US" altLang="en-US"/>
              <a:t>he failed to win a clear majority</a:t>
            </a:r>
          </a:p>
          <a:p>
            <a:r>
              <a:rPr lang="en-US" altLang="en-US"/>
              <a:t>in any state outside the</a:t>
            </a:r>
          </a:p>
          <a:p>
            <a:r>
              <a:rPr lang="en-US" altLang="en-US"/>
              <a:t>old Confederacy. The election</a:t>
            </a:r>
          </a:p>
          <a:p>
            <a:r>
              <a:rPr lang="en-US" altLang="en-US"/>
              <a:t>gave the Democrats solid</a:t>
            </a:r>
          </a:p>
          <a:p>
            <a:r>
              <a:rPr lang="en-US" altLang="en-US"/>
              <a:t>control of the White House</a:t>
            </a:r>
          </a:p>
          <a:p>
            <a:r>
              <a:rPr lang="en-US" altLang="en-US"/>
              <a:t>and both houses of Congress</a:t>
            </a:r>
          </a:p>
          <a:p>
            <a:r>
              <a:rPr lang="en-US" altLang="en-US"/>
              <a:t>for the first time since the</a:t>
            </a:r>
          </a:p>
          <a:p>
            <a:r>
              <a:rPr lang="en-US" altLang="en-US"/>
              <a:t>Civil War. © 2016 Cengage Learning</a:t>
            </a:r>
          </a:p>
        </p:txBody>
      </p:sp>
      <p:sp>
        <p:nvSpPr>
          <p:cNvPr id="109572" name="Slide Number Placeholder 3">
            <a:extLst>
              <a:ext uri="{FF2B5EF4-FFF2-40B4-BE49-F238E27FC236}">
                <a16:creationId xmlns:a16="http://schemas.microsoft.com/office/drawing/2014/main" id="{D4710644-0478-BB46-AC31-D881D374BC1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CEB44B8D-89FF-8B44-8C98-812C9487C03D}" type="slidenum">
              <a:rPr lang="en-US" altLang="en-US">
                <a:latin typeface="Calibri" panose="020F0502020204030204" pitchFamily="34" charset="0"/>
              </a:rPr>
              <a:pPr/>
              <a:t>56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>
            <a:extLst>
              <a:ext uri="{FF2B5EF4-FFF2-40B4-BE49-F238E27FC236}">
                <a16:creationId xmlns:a16="http://schemas.microsoft.com/office/drawing/2014/main" id="{921784C1-916B-6C49-BB27-D202EDAE895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>
            <a:extLst>
              <a:ext uri="{FF2B5EF4-FFF2-40B4-BE49-F238E27FC236}">
                <a16:creationId xmlns:a16="http://schemas.microsoft.com/office/drawing/2014/main" id="{A192DB95-1146-DF41-B828-EA36FE212F3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b="1"/>
              <a:t>Melting Pot in P.S. 188, 1910 </a:t>
            </a:r>
            <a:r>
              <a:rPr lang="en-US" altLang="en-US"/>
              <a:t>These immigrant children from the Lower East Side of New York</a:t>
            </a:r>
          </a:p>
          <a:p>
            <a:r>
              <a:rPr lang="en-US" altLang="en-US"/>
              <a:t>are dressed in costumes from their native lands and surround their teacher, adorned as the Statue of</a:t>
            </a:r>
          </a:p>
          <a:p>
            <a:r>
              <a:rPr lang="en-US" altLang="en-US"/>
              <a:t>Liberty. Schools like this one, flooded with immigrant children who could scarcely speak English, tried</a:t>
            </a:r>
          </a:p>
          <a:p>
            <a:r>
              <a:rPr lang="en-US" altLang="en-US"/>
              <a:t>to respect their students’ ancestral cultures while also cultivating loyalty to their adopted country by</a:t>
            </a:r>
          </a:p>
          <a:p>
            <a:r>
              <a:rPr lang="en-US" altLang="en-US"/>
              <a:t>teaching American “civics” and appreciation for patriotic symbols and rituals.</a:t>
            </a:r>
          </a:p>
        </p:txBody>
      </p:sp>
      <p:sp>
        <p:nvSpPr>
          <p:cNvPr id="11268" name="Slide Number Placeholder 3">
            <a:extLst>
              <a:ext uri="{FF2B5EF4-FFF2-40B4-BE49-F238E27FC236}">
                <a16:creationId xmlns:a16="http://schemas.microsoft.com/office/drawing/2014/main" id="{5D294BA2-A0E7-3249-AF29-168C73BBD4C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27E9C068-ADF0-2D41-AEF9-A8447E663AB1}" type="slidenum">
              <a:rPr lang="en-US" altLang="en-US">
                <a:latin typeface="Calibri" panose="020F0502020204030204" pitchFamily="34" charset="0"/>
              </a:rPr>
              <a:pPr/>
              <a:t>4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>
            <a:extLst>
              <a:ext uri="{FF2B5EF4-FFF2-40B4-BE49-F238E27FC236}">
                <a16:creationId xmlns:a16="http://schemas.microsoft.com/office/drawing/2014/main" id="{6E1C03B1-D788-E947-B2C9-604B35D689B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>
            <a:extLst>
              <a:ext uri="{FF2B5EF4-FFF2-40B4-BE49-F238E27FC236}">
                <a16:creationId xmlns:a16="http://schemas.microsoft.com/office/drawing/2014/main" id="{E3A028BC-7942-0248-A60F-421D75A5BF6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b="1"/>
              <a:t>Room in a Tenement Flat,</a:t>
            </a:r>
          </a:p>
          <a:p>
            <a:r>
              <a:rPr lang="en-US" altLang="en-US" b="1"/>
              <a:t>1910 </a:t>
            </a:r>
            <a:r>
              <a:rPr lang="en-US" altLang="en-US"/>
              <a:t>Tenement life on the</a:t>
            </a:r>
          </a:p>
          <a:p>
            <a:r>
              <a:rPr lang="en-US" altLang="en-US"/>
              <a:t>Lower East Side of New York</a:t>
            </a:r>
          </a:p>
          <a:p>
            <a:r>
              <a:rPr lang="en-US" altLang="en-US"/>
              <a:t>City was exposed by the</a:t>
            </a:r>
          </a:p>
          <a:p>
            <a:r>
              <a:rPr lang="en-US" altLang="en-US"/>
              <a:t>camera of Jacob Riis, who</a:t>
            </a:r>
          </a:p>
          <a:p>
            <a:r>
              <a:rPr lang="en-US" altLang="en-US"/>
              <a:t>compiled a large photographic</a:t>
            </a:r>
          </a:p>
          <a:p>
            <a:r>
              <a:rPr lang="en-US" altLang="en-US"/>
              <a:t>archive of turn-of-the-century</a:t>
            </a:r>
          </a:p>
          <a:p>
            <a:r>
              <a:rPr lang="en-US" altLang="en-US"/>
              <a:t>urban life. Many families</a:t>
            </a:r>
          </a:p>
          <a:p>
            <a:r>
              <a:rPr lang="en-US" altLang="en-US"/>
              <a:t>counted themselves lucky to</a:t>
            </a:r>
          </a:p>
          <a:p>
            <a:r>
              <a:rPr lang="en-US" altLang="en-US"/>
              <a:t>share a single room, no matter</a:t>
            </a:r>
          </a:p>
          <a:p>
            <a:r>
              <a:rPr lang="en-US" altLang="en-US"/>
              <a:t>how squalid.</a:t>
            </a:r>
          </a:p>
        </p:txBody>
      </p:sp>
      <p:sp>
        <p:nvSpPr>
          <p:cNvPr id="17412" name="Slide Number Placeholder 3">
            <a:extLst>
              <a:ext uri="{FF2B5EF4-FFF2-40B4-BE49-F238E27FC236}">
                <a16:creationId xmlns:a16="http://schemas.microsoft.com/office/drawing/2014/main" id="{EBF2D6B1-FABB-1945-B072-4DAF5AF405D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A3A64F5A-07E8-6643-BD5E-3DCA903271CC}" type="slidenum">
              <a:rPr lang="en-US" altLang="en-US">
                <a:latin typeface="Calibri" panose="020F0502020204030204" pitchFamily="34" charset="0"/>
              </a:rPr>
              <a:pPr/>
              <a:t>7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>
            <a:extLst>
              <a:ext uri="{FF2B5EF4-FFF2-40B4-BE49-F238E27FC236}">
                <a16:creationId xmlns:a16="http://schemas.microsoft.com/office/drawing/2014/main" id="{8F7CFA68-5350-274B-A52C-8BD3E7FCB30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>
            <a:extLst>
              <a:ext uri="{FF2B5EF4-FFF2-40B4-BE49-F238E27FC236}">
                <a16:creationId xmlns:a16="http://schemas.microsoft.com/office/drawing/2014/main" id="{5CC36FA6-D1DA-A346-92C8-A6A2FFE1A1E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b="1"/>
              <a:t>Ida Tarbell (1857–1944) in Her Office </a:t>
            </a:r>
            <a:r>
              <a:rPr lang="en-US" altLang="en-US"/>
              <a:t>Tarbell was the</a:t>
            </a:r>
          </a:p>
          <a:p>
            <a:r>
              <a:rPr lang="en-US" altLang="en-US"/>
              <a:t>most eminent woman in the muckraking movement and</a:t>
            </a:r>
          </a:p>
          <a:p>
            <a:r>
              <a:rPr lang="en-US" altLang="en-US"/>
              <a:t>one of the most respected business historians of her</a:t>
            </a:r>
          </a:p>
          <a:p>
            <a:r>
              <a:rPr lang="en-US" altLang="en-US"/>
              <a:t>generation. In 1904 she earned a national reputation for</a:t>
            </a:r>
          </a:p>
          <a:p>
            <a:r>
              <a:rPr lang="en-US" altLang="en-US"/>
              <a:t>publishing a scathing history of the Standard Oil Company,</a:t>
            </a:r>
          </a:p>
          <a:p>
            <a:r>
              <a:rPr lang="en-US" altLang="en-US"/>
              <a:t>the “Mother of Trusts.” Two years later she joined Ray</a:t>
            </a:r>
          </a:p>
          <a:p>
            <a:r>
              <a:rPr lang="en-US" altLang="en-US"/>
              <a:t>Stannard Baker, William Allen White, and other muckrakers</a:t>
            </a:r>
          </a:p>
          <a:p>
            <a:r>
              <a:rPr lang="en-US" altLang="en-US"/>
              <a:t>in purchasing the </a:t>
            </a:r>
            <a:r>
              <a:rPr lang="en-US" altLang="en-US" i="1"/>
              <a:t>American </a:t>
            </a:r>
            <a:r>
              <a:rPr lang="en-US" altLang="en-US"/>
              <a:t>magazine, which became</a:t>
            </a:r>
          </a:p>
          <a:p>
            <a:r>
              <a:rPr lang="en-US" altLang="en-US"/>
              <a:t>a journalistic podium in their campaign for honest</a:t>
            </a:r>
          </a:p>
          <a:p>
            <a:r>
              <a:rPr lang="en-US" altLang="en-US"/>
              <a:t>government and an end to business abuses.</a:t>
            </a:r>
          </a:p>
        </p:txBody>
      </p:sp>
      <p:sp>
        <p:nvSpPr>
          <p:cNvPr id="19460" name="Slide Number Placeholder 3">
            <a:extLst>
              <a:ext uri="{FF2B5EF4-FFF2-40B4-BE49-F238E27FC236}">
                <a16:creationId xmlns:a16="http://schemas.microsoft.com/office/drawing/2014/main" id="{C11FAFA2-966F-2C40-8CDA-847896938A9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DA0C6D33-51D5-CC4E-86B6-577CDF1E8534}" type="slidenum">
              <a:rPr lang="en-US" altLang="en-US">
                <a:latin typeface="Calibri" panose="020F0502020204030204" pitchFamily="34" charset="0"/>
              </a:rPr>
              <a:pPr/>
              <a:t>8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>
            <a:extLst>
              <a:ext uri="{FF2B5EF4-FFF2-40B4-BE49-F238E27FC236}">
                <a16:creationId xmlns:a16="http://schemas.microsoft.com/office/drawing/2014/main" id="{635DD882-E669-DC40-B5BA-6551D92F192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>
            <a:extLst>
              <a:ext uri="{FF2B5EF4-FFF2-40B4-BE49-F238E27FC236}">
                <a16:creationId xmlns:a16="http://schemas.microsoft.com/office/drawing/2014/main" id="{F721D05A-50FE-6546-A18D-06315586267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b="1"/>
              <a:t>The Prophet of the Class Struggle, Karl Marx (1818–1883)</a:t>
            </a:r>
            <a:endParaRPr lang="en-US" altLang="en-US"/>
          </a:p>
        </p:txBody>
      </p:sp>
      <p:sp>
        <p:nvSpPr>
          <p:cNvPr id="23556" name="Slide Number Placeholder 3">
            <a:extLst>
              <a:ext uri="{FF2B5EF4-FFF2-40B4-BE49-F238E27FC236}">
                <a16:creationId xmlns:a16="http://schemas.microsoft.com/office/drawing/2014/main" id="{6687CE68-AFC3-9946-ADF2-4DEB9C4CBE9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AB3CAE8D-7B70-7149-BF7C-572E7CB9F452}" type="slidenum">
              <a:rPr lang="en-US" altLang="en-US">
                <a:latin typeface="Calibri" panose="020F0502020204030204" pitchFamily="34" charset="0"/>
              </a:rPr>
              <a:pPr/>
              <a:t>11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>
            <a:extLst>
              <a:ext uri="{FF2B5EF4-FFF2-40B4-BE49-F238E27FC236}">
                <a16:creationId xmlns:a16="http://schemas.microsoft.com/office/drawing/2014/main" id="{CB4B209C-62FB-6A45-A4F9-9566C53AA28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>
            <a:extLst>
              <a:ext uri="{FF2B5EF4-FFF2-40B4-BE49-F238E27FC236}">
                <a16:creationId xmlns:a16="http://schemas.microsoft.com/office/drawing/2014/main" id="{CC9458FC-E4AE-DC49-84EC-E95F073F450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b="1"/>
              <a:t>Jane Addams and Fellow Pacifists, 1915 </a:t>
            </a:r>
            <a:r>
              <a:rPr lang="en-US" altLang="en-US"/>
              <a:t>A ddams cofounded the Women’s Peace Party</a:t>
            </a:r>
          </a:p>
          <a:p>
            <a:r>
              <a:rPr lang="en-US" altLang="en-US"/>
              <a:t>in 1915. Its pacifist platform was said to represent the views of the “mother half of humanity.”</a:t>
            </a:r>
          </a:p>
          <a:p>
            <a:r>
              <a:rPr lang="en-US" altLang="en-US"/>
              <a:t>Although the party initially attracted twenty-five thousand members, America’s entry into</a:t>
            </a:r>
          </a:p>
          <a:p>
            <a:r>
              <a:rPr lang="en-US" altLang="en-US"/>
              <a:t>the war two years later eroded popular support because pacifist internationalism became</a:t>
            </a:r>
          </a:p>
          <a:p>
            <a:r>
              <a:rPr lang="en-US" altLang="en-US"/>
              <a:t>suspect as anti-American.</a:t>
            </a:r>
          </a:p>
        </p:txBody>
      </p:sp>
      <p:sp>
        <p:nvSpPr>
          <p:cNvPr id="28676" name="Slide Number Placeholder 3">
            <a:extLst>
              <a:ext uri="{FF2B5EF4-FFF2-40B4-BE49-F238E27FC236}">
                <a16:creationId xmlns:a16="http://schemas.microsoft.com/office/drawing/2014/main" id="{E97B0DD2-CEC3-5A4C-9289-F806D02861E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8521750C-35FB-0243-BA07-BC49FC8E9BD1}" type="slidenum">
              <a:rPr lang="en-US" altLang="en-US">
                <a:latin typeface="Calibri" panose="020F0502020204030204" pitchFamily="34" charset="0"/>
              </a:rPr>
              <a:pPr/>
              <a:t>13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>
            <a:extLst>
              <a:ext uri="{FF2B5EF4-FFF2-40B4-BE49-F238E27FC236}">
                <a16:creationId xmlns:a16="http://schemas.microsoft.com/office/drawing/2014/main" id="{5E012AC8-1E0E-644C-ACD7-EFAF1AE61FF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>
            <a:extLst>
              <a:ext uri="{FF2B5EF4-FFF2-40B4-BE49-F238E27FC236}">
                <a16:creationId xmlns:a16="http://schemas.microsoft.com/office/drawing/2014/main" id="{4002C94C-050B-DB48-985E-7D08224346C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b="1"/>
              <a:t>The Wages of Negligence </a:t>
            </a:r>
            <a:r>
              <a:rPr lang="en-US" altLang="en-US"/>
              <a:t>Family members arrive at the morgue to identify the bodies</a:t>
            </a:r>
          </a:p>
          <a:p>
            <a:r>
              <a:rPr lang="en-US" altLang="en-US"/>
              <a:t>of victims of the Triangle Shirtwaist Company fire in 1911. Outrage over this calamity</a:t>
            </a:r>
          </a:p>
          <a:p>
            <a:r>
              <a:rPr lang="en-US" altLang="en-US"/>
              <a:t>galvanized a generation of reformers to fight for better workplace safety rules.</a:t>
            </a:r>
          </a:p>
        </p:txBody>
      </p:sp>
      <p:sp>
        <p:nvSpPr>
          <p:cNvPr id="38916" name="Slide Number Placeholder 3">
            <a:extLst>
              <a:ext uri="{FF2B5EF4-FFF2-40B4-BE49-F238E27FC236}">
                <a16:creationId xmlns:a16="http://schemas.microsoft.com/office/drawing/2014/main" id="{9AE0B08B-634F-B049-B42B-0D205D11F8C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4C98680D-9A96-0E40-91F9-0884323B3A33}" type="slidenum">
              <a:rPr lang="en-US" altLang="en-US">
                <a:latin typeface="Calibri" panose="020F0502020204030204" pitchFamily="34" charset="0"/>
              </a:rPr>
              <a:pPr/>
              <a:t>19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>
            <a:extLst>
              <a:ext uri="{FF2B5EF4-FFF2-40B4-BE49-F238E27FC236}">
                <a16:creationId xmlns:a16="http://schemas.microsoft.com/office/drawing/2014/main" id="{FBC935A1-167F-714C-AA90-1DFC369D84A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Notes Placeholder 2">
            <a:extLst>
              <a:ext uri="{FF2B5EF4-FFF2-40B4-BE49-F238E27FC236}">
                <a16:creationId xmlns:a16="http://schemas.microsoft.com/office/drawing/2014/main" id="{57A16277-EE00-1343-9B60-13A78B48AD4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b="1"/>
              <a:t>Roosevelt Tames the Trusts </a:t>
            </a:r>
            <a:r>
              <a:rPr lang="en-US" altLang="en-US"/>
              <a:t>Legend to the contrary,</a:t>
            </a:r>
          </a:p>
          <a:p>
            <a:r>
              <a:rPr lang="en-US" altLang="en-US"/>
              <a:t>Roosevelt did not attack all trusts indiscriminately. Rather,</a:t>
            </a:r>
          </a:p>
          <a:p>
            <a:r>
              <a:rPr lang="en-US" altLang="en-US"/>
              <a:t>he pursued a few high-profile cases against a handful of</a:t>
            </a:r>
          </a:p>
          <a:p>
            <a:r>
              <a:rPr lang="en-US" altLang="en-US"/>
              <a:t>corporate giants, in order to “tame” other businesses into</a:t>
            </a:r>
          </a:p>
          <a:p>
            <a:r>
              <a:rPr lang="en-US" altLang="en-US"/>
              <a:t>accepting government regulation.</a:t>
            </a:r>
          </a:p>
        </p:txBody>
      </p:sp>
      <p:sp>
        <p:nvSpPr>
          <p:cNvPr id="49156" name="Slide Number Placeholder 3">
            <a:extLst>
              <a:ext uri="{FF2B5EF4-FFF2-40B4-BE49-F238E27FC236}">
                <a16:creationId xmlns:a16="http://schemas.microsoft.com/office/drawing/2014/main" id="{5A218A77-3F79-934F-B2D5-86DD2735B40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77F0DD70-D331-1C4B-8B21-2447B41E5BA9}" type="slidenum">
              <a:rPr lang="en-US" altLang="en-US">
                <a:latin typeface="Calibri" panose="020F0502020204030204" pitchFamily="34" charset="0"/>
              </a:rPr>
              <a:pPr/>
              <a:t>26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>
            <a:extLst>
              <a:ext uri="{FF2B5EF4-FFF2-40B4-BE49-F238E27FC236}">
                <a16:creationId xmlns:a16="http://schemas.microsoft.com/office/drawing/2014/main" id="{20E2BCE9-28D8-A946-BF69-6790C0317BF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Notes Placeholder 2">
            <a:extLst>
              <a:ext uri="{FF2B5EF4-FFF2-40B4-BE49-F238E27FC236}">
                <a16:creationId xmlns:a16="http://schemas.microsoft.com/office/drawing/2014/main" id="{CFC0E2E8-F78A-DC4E-9A74-4EE8C9A0FE5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b="1"/>
              <a:t>Minding the Meat </a:t>
            </a:r>
            <a:r>
              <a:rPr lang="en-US" altLang="en-US"/>
              <a:t>White-jacketed inspectors examine</a:t>
            </a:r>
          </a:p>
          <a:p>
            <a:r>
              <a:rPr lang="en-US" altLang="en-US"/>
              <a:t>the hogs in a Swift &amp; Company packinghouse in Chicago.</a:t>
            </a:r>
          </a:p>
          <a:p>
            <a:r>
              <a:rPr lang="en-US" altLang="en-US"/>
              <a:t>Agents like these made some progress in cleaning up</a:t>
            </a:r>
          </a:p>
          <a:p>
            <a:r>
              <a:rPr lang="en-US" altLang="en-US"/>
              <a:t>America’s septic slaughterhouses after the passage of the</a:t>
            </a:r>
          </a:p>
          <a:p>
            <a:r>
              <a:rPr lang="en-US" altLang="en-US"/>
              <a:t>Meat Inspection Act of 1906.</a:t>
            </a:r>
          </a:p>
        </p:txBody>
      </p:sp>
      <p:sp>
        <p:nvSpPr>
          <p:cNvPr id="54276" name="Slide Number Placeholder 3">
            <a:extLst>
              <a:ext uri="{FF2B5EF4-FFF2-40B4-BE49-F238E27FC236}">
                <a16:creationId xmlns:a16="http://schemas.microsoft.com/office/drawing/2014/main" id="{FC847E2B-9364-E14C-8EF8-8F56C2449B6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DE485108-45A1-1C4F-B424-A6A0DA8CCB4F}" type="slidenum">
              <a:rPr lang="en-US" altLang="en-US">
                <a:latin typeface="Calibri" panose="020F0502020204030204" pitchFamily="34" charset="0"/>
              </a:rPr>
              <a:pPr/>
              <a:t>28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8B4F3-9695-3340-8CB0-37DD2A35BB44}" type="datetimeFigureOut">
              <a:rPr lang="en-US" smtClean="0"/>
              <a:t>2/16/22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076F9363-BF39-AD49-A2E9-560A166A44CD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6636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8B4F3-9695-3340-8CB0-37DD2A35BB44}" type="datetimeFigureOut">
              <a:rPr lang="en-US" smtClean="0"/>
              <a:t>2/16/22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F9363-BF39-AD49-A2E9-560A166A44CD}" type="slidenum">
              <a:rPr lang="en-US" smtClean="0"/>
              <a:t>‹#›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28165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8B4F3-9695-3340-8CB0-37DD2A35BB44}" type="datetimeFigureOut">
              <a:rPr lang="en-US" smtClean="0"/>
              <a:t>2/16/22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F9363-BF39-AD49-A2E9-560A166A44CD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9235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8B4F3-9695-3340-8CB0-37DD2A35BB44}" type="datetimeFigureOut">
              <a:rPr lang="en-US" smtClean="0"/>
              <a:t>2/16/22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F9363-BF39-AD49-A2E9-560A166A44CD}" type="slidenum">
              <a:rPr lang="en-US" smtClean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26474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8B4F3-9695-3340-8CB0-37DD2A35BB44}" type="datetimeFigureOut">
              <a:rPr lang="en-US" smtClean="0"/>
              <a:t>2/16/22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F9363-BF39-AD49-A2E9-560A166A44CD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6269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8B4F3-9695-3340-8CB0-37DD2A35BB44}" type="datetimeFigureOut">
              <a:rPr lang="en-US" smtClean="0"/>
              <a:t>2/16/22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F9363-BF39-AD49-A2E9-560A166A44CD}" type="slidenum">
              <a:rPr lang="en-US" smtClean="0"/>
              <a:t>‹#›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01431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8B4F3-9695-3340-8CB0-37DD2A35BB44}" type="datetimeFigureOut">
              <a:rPr lang="en-US" smtClean="0"/>
              <a:t>2/16/22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F9363-BF39-AD49-A2E9-560A166A44CD}" type="slidenum">
              <a:rPr lang="en-US" smtClean="0"/>
              <a:t>‹#›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54229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8B4F3-9695-3340-8CB0-37DD2A35BB44}" type="datetimeFigureOut">
              <a:rPr lang="en-US" smtClean="0"/>
              <a:t>2/16/22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F9363-BF39-AD49-A2E9-560A166A44CD}" type="slidenum">
              <a:rPr lang="en-US" smtClean="0"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3203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8B4F3-9695-3340-8CB0-37DD2A35BB44}" type="datetimeFigureOut">
              <a:rPr lang="en-US" smtClean="0"/>
              <a:t>2/16/22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F9363-BF39-AD49-A2E9-560A166A44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699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8B4F3-9695-3340-8CB0-37DD2A35BB44}" type="datetimeFigureOut">
              <a:rPr lang="en-US" smtClean="0"/>
              <a:t>2/16/22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F9363-BF39-AD49-A2E9-560A166A44CD}" type="slidenum">
              <a:rPr lang="en-US" smtClean="0"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96330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AE58B4F3-9695-3340-8CB0-37DD2A35BB44}" type="datetimeFigureOut">
              <a:rPr lang="en-US" smtClean="0"/>
              <a:t>2/16/22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F9363-BF39-AD49-A2E9-560A166A44CD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92346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58B4F3-9695-3340-8CB0-37DD2A35BB44}" type="datetimeFigureOut">
              <a:rPr lang="en-US" smtClean="0"/>
              <a:t>2/16/22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076F9363-BF39-AD49-A2E9-560A166A44CD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9955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2C6DECD4-35B5-9248-B2DB-215AD09C1022}"/>
              </a:ext>
            </a:extLst>
          </p:cNvPr>
          <p:cNvSpPr txBox="1">
            <a:spLocks/>
          </p:cNvSpPr>
          <p:nvPr/>
        </p:nvSpPr>
        <p:spPr bwMode="auto">
          <a:xfrm>
            <a:off x="3924300" y="533401"/>
            <a:ext cx="43434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FF0000"/>
                </a:solidFill>
                <a:latin typeface="+mj-lt"/>
                <a:ea typeface="MS PGothic" panose="020B0600070205080204" pitchFamily="34" charset="-128"/>
                <a:cs typeface="MS PGothic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  <a:cs typeface="MS PGothic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  <a:cs typeface="MS PGothic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  <a:cs typeface="MS PGothic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  <a:cs typeface="MS PGothic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36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Chapter 28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16AF1E86-3D67-394B-A1C8-BC578EE0CBFA}"/>
              </a:ext>
            </a:extLst>
          </p:cNvPr>
          <p:cNvSpPr txBox="1">
            <a:spLocks/>
          </p:cNvSpPr>
          <p:nvPr/>
        </p:nvSpPr>
        <p:spPr bwMode="auto">
          <a:xfrm>
            <a:off x="3924300" y="2003426"/>
            <a:ext cx="43434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rgbClr val="FF0000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rgbClr val="FF0000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FF0000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rgbClr val="FF0000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rgbClr val="FF0000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en-US" altLang="en-US" sz="36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Progressivism and the Republican Roosevelt, 1901–1912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F63C748C-967B-4A7B-A90F-3EDD0F485A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C0143637-4934-44E4-B909-BAF1E7B279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4062127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06" name="Title 1">
            <a:extLst>
              <a:ext uri="{FF2B5EF4-FFF2-40B4-BE49-F238E27FC236}">
                <a16:creationId xmlns:a16="http://schemas.microsoft.com/office/drawing/2014/main" id="{89E7E3CC-783D-8D42-9552-260966485E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9683" y="1240076"/>
            <a:ext cx="2727813" cy="4584527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700">
                <a:solidFill>
                  <a:srgbClr val="FFFFFF"/>
                </a:solidFill>
              </a:rPr>
              <a:t>III. Political Progressivism</a:t>
            </a:r>
            <a:br>
              <a:rPr lang="en-US" altLang="en-US" sz="2700">
                <a:solidFill>
                  <a:srgbClr val="FFFFFF"/>
                </a:solidFill>
              </a:rPr>
            </a:br>
            <a:r>
              <a:rPr lang="en-US" altLang="en-US" sz="2700">
                <a:solidFill>
                  <a:srgbClr val="FFFFFF"/>
                </a:solidFill>
              </a:rPr>
              <a:t>(cont.)</a:t>
            </a:r>
          </a:p>
        </p:txBody>
      </p:sp>
      <p:sp>
        <p:nvSpPr>
          <p:cNvPr id="21507" name="Content Placeholder 2">
            <a:extLst>
              <a:ext uri="{FF2B5EF4-FFF2-40B4-BE49-F238E27FC236}">
                <a16:creationId xmlns:a16="http://schemas.microsoft.com/office/drawing/2014/main" id="{AE4AE091-F83E-EE47-A916-A890F08C30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5594" y="557049"/>
            <a:ext cx="7139565" cy="5599494"/>
          </a:xfrm>
        </p:spPr>
        <p:txBody>
          <a:bodyPr anchor="t">
            <a:normAutofit/>
          </a:bodyPr>
          <a:lstStyle/>
          <a:p>
            <a:pPr eaLnBrk="1" hangingPunct="1"/>
            <a:r>
              <a:rPr lang="ja-JP" altLang="en-US"/>
              <a:t>“</a:t>
            </a:r>
            <a:r>
              <a:rPr lang="en-US" altLang="ja-JP" sz="2400" dirty="0"/>
              <a:t>Who were the progressives?</a:t>
            </a:r>
            <a:r>
              <a:rPr lang="ja-JP" altLang="en-US" sz="2400"/>
              <a:t>”</a:t>
            </a:r>
            <a:endParaRPr lang="en-US" altLang="ja-JP" sz="2400" dirty="0"/>
          </a:p>
          <a:p>
            <a:pPr lvl="1" eaLnBrk="1" hangingPunct="1"/>
            <a:r>
              <a:rPr lang="en-US" altLang="en-US" sz="2400" dirty="0"/>
              <a:t>Militarists—Theodore Roosevelt</a:t>
            </a:r>
          </a:p>
          <a:p>
            <a:pPr lvl="1" eaLnBrk="1" hangingPunct="1"/>
            <a:r>
              <a:rPr lang="en-US" altLang="en-US" sz="2400" dirty="0"/>
              <a:t>Pacifists—Jane Addams</a:t>
            </a:r>
          </a:p>
          <a:p>
            <a:pPr lvl="1" eaLnBrk="1" hangingPunct="1"/>
            <a:r>
              <a:rPr lang="en-US" altLang="en-US" sz="2400" dirty="0"/>
              <a:t>Female settlement workers, labor unionists, and enlightened businessmen</a:t>
            </a:r>
          </a:p>
          <a:p>
            <a:pPr lvl="1" eaLnBrk="1" hangingPunct="1"/>
            <a:r>
              <a:rPr lang="en-US" altLang="en-US" sz="2400" dirty="0"/>
              <a:t>Sought to modernize American institutions to achieve two goals:</a:t>
            </a:r>
          </a:p>
          <a:p>
            <a:pPr lvl="2" eaLnBrk="1" hangingPunct="1"/>
            <a:r>
              <a:rPr lang="en-US" altLang="en-US" sz="2400" dirty="0"/>
              <a:t>Use state to curb monopoly power</a:t>
            </a:r>
          </a:p>
          <a:p>
            <a:pPr lvl="2" eaLnBrk="1" hangingPunct="1"/>
            <a:r>
              <a:rPr lang="en-US" altLang="en-US" sz="2400" dirty="0"/>
              <a:t>Improve common person</a:t>
            </a:r>
            <a:r>
              <a:rPr lang="fr-FR" altLang="ja-JP" sz="2400" dirty="0"/>
              <a:t>'</a:t>
            </a:r>
            <a:r>
              <a:rPr lang="en-US" altLang="en-US" sz="2400" dirty="0"/>
              <a:t>s conditions of life and labor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1">
            <a:extLst>
              <a:ext uri="{FF2B5EF4-FFF2-40B4-BE49-F238E27FC236}">
                <a16:creationId xmlns:a16="http://schemas.microsoft.com/office/drawing/2014/main" id="{E0B1D857-5D5B-CD4D-9FA2-B4B0963B6C21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886" y="254000"/>
            <a:ext cx="5207000" cy="635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TextBox 2">
            <a:extLst>
              <a:ext uri="{FF2B5EF4-FFF2-40B4-BE49-F238E27FC236}">
                <a16:creationId xmlns:a16="http://schemas.microsoft.com/office/drawing/2014/main" id="{C4B26DE9-7FC3-3E46-9EA0-B1C1876A4D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33014" y="6604001"/>
            <a:ext cx="5349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latin typeface="Arial" panose="020B0604020202020204" pitchFamily="34" charset="0"/>
              </a:rPr>
              <a:t>p642</a:t>
            </a:r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6A7E9CCB-95BA-5E4D-B7CD-E23061B2EB21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8814" y="254000"/>
            <a:ext cx="5194300" cy="635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>
            <a:extLst>
              <a:ext uri="{FF2B5EF4-FFF2-40B4-BE49-F238E27FC236}">
                <a16:creationId xmlns:a16="http://schemas.microsoft.com/office/drawing/2014/main" id="{B47E4519-4D91-5048-9087-1977FDB712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solidFill>
                  <a:srgbClr val="000000"/>
                </a:solidFill>
              </a:rPr>
              <a:t>III. Political Progressivism</a:t>
            </a:r>
            <a:br>
              <a:rPr lang="en-US" altLang="en-US">
                <a:solidFill>
                  <a:srgbClr val="000000"/>
                </a:solidFill>
              </a:rPr>
            </a:br>
            <a:r>
              <a:rPr lang="en-US" altLang="en-US">
                <a:solidFill>
                  <a:srgbClr val="000000"/>
                </a:solidFill>
              </a:rPr>
              <a:t>(cont.)</a:t>
            </a:r>
          </a:p>
        </p:txBody>
      </p:sp>
      <p:sp>
        <p:nvSpPr>
          <p:cNvPr id="26627" name="Content Placeholder 2">
            <a:extLst>
              <a:ext uri="{FF2B5EF4-FFF2-40B4-BE49-F238E27FC236}">
                <a16:creationId xmlns:a16="http://schemas.microsoft.com/office/drawing/2014/main" id="{2A1692D1-2F90-0E4B-880E-BED392ED98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1"/>
            <a:r>
              <a:rPr lang="en-US" altLang="en-US" sz="2400" dirty="0">
                <a:solidFill>
                  <a:srgbClr val="000000"/>
                </a:solidFill>
              </a:rPr>
              <a:t>Emerged in both political parties, in all regions, and at all levels of government</a:t>
            </a:r>
          </a:p>
          <a:p>
            <a:pPr lvl="1"/>
            <a:r>
              <a:rPr lang="en-US" altLang="en-US" sz="2400" dirty="0">
                <a:solidFill>
                  <a:srgbClr val="000000"/>
                </a:solidFill>
              </a:rPr>
              <a:t>Regain power from corrupt </a:t>
            </a:r>
            <a:r>
              <a:rPr lang="ja-JP" altLang="en-US" sz="2400">
                <a:solidFill>
                  <a:srgbClr val="000000"/>
                </a:solidFill>
              </a:rPr>
              <a:t>“</a:t>
            </a:r>
            <a:r>
              <a:rPr lang="en-US" altLang="ja-JP" sz="2400" dirty="0">
                <a:solidFill>
                  <a:srgbClr val="000000"/>
                </a:solidFill>
              </a:rPr>
              <a:t>interests</a:t>
            </a:r>
            <a:r>
              <a:rPr lang="ja-JP" altLang="en-US" sz="2400">
                <a:solidFill>
                  <a:srgbClr val="000000"/>
                </a:solidFill>
              </a:rPr>
              <a:t>”</a:t>
            </a:r>
            <a:r>
              <a:rPr lang="en-US" altLang="ja-JP" sz="2400" dirty="0">
                <a:solidFill>
                  <a:srgbClr val="000000"/>
                </a:solidFill>
              </a:rPr>
              <a:t> by:</a:t>
            </a:r>
          </a:p>
          <a:p>
            <a:pPr lvl="2"/>
            <a:r>
              <a:rPr lang="en-US" altLang="en-US" sz="2400" dirty="0">
                <a:solidFill>
                  <a:srgbClr val="000000"/>
                </a:solidFill>
              </a:rPr>
              <a:t>Direct primary elections to undercut party bosses</a:t>
            </a:r>
          </a:p>
          <a:p>
            <a:pPr lvl="2"/>
            <a:r>
              <a:rPr lang="en-US" altLang="en-US" sz="2400" b="1" dirty="0">
                <a:solidFill>
                  <a:srgbClr val="000000"/>
                </a:solidFill>
              </a:rPr>
              <a:t>Initiative</a:t>
            </a:r>
            <a:r>
              <a:rPr lang="en-US" altLang="en-US" sz="2400" dirty="0">
                <a:solidFill>
                  <a:srgbClr val="000000"/>
                </a:solidFill>
              </a:rPr>
              <a:t> so voters could directly propose legislation</a:t>
            </a:r>
          </a:p>
          <a:p>
            <a:pPr lvl="2"/>
            <a:r>
              <a:rPr lang="en-US" altLang="en-US" sz="2400" b="1" dirty="0">
                <a:solidFill>
                  <a:srgbClr val="000000"/>
                </a:solidFill>
              </a:rPr>
              <a:t>Referendum </a:t>
            </a:r>
            <a:r>
              <a:rPr lang="en-US" altLang="en-US" sz="2400" dirty="0">
                <a:solidFill>
                  <a:srgbClr val="000000"/>
                </a:solidFill>
              </a:rPr>
              <a:t>would place laws on ballot for final approval by people</a:t>
            </a:r>
          </a:p>
          <a:p>
            <a:pPr lvl="2"/>
            <a:r>
              <a:rPr lang="en-US" altLang="en-US" sz="2400" b="1" dirty="0">
                <a:solidFill>
                  <a:srgbClr val="000000"/>
                </a:solidFill>
              </a:rPr>
              <a:t>Recall</a:t>
            </a:r>
            <a:r>
              <a:rPr lang="en-US" altLang="en-US" sz="2400" dirty="0">
                <a:solidFill>
                  <a:srgbClr val="000000"/>
                </a:solidFill>
              </a:rPr>
              <a:t> would enable voters to remove corrupt officials beholden to lobbyists</a:t>
            </a:r>
          </a:p>
          <a:p>
            <a:pPr lvl="2">
              <a:buFont typeface="Arial" panose="020B0604020202020204" pitchFamily="34" charset="0"/>
              <a:buNone/>
            </a:pPr>
            <a:endParaRPr lang="en-US" alt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1">
            <a:extLst>
              <a:ext uri="{FF2B5EF4-FFF2-40B4-BE49-F238E27FC236}">
                <a16:creationId xmlns:a16="http://schemas.microsoft.com/office/drawing/2014/main" id="{28CFF9C5-E40D-F543-9673-10B158CD6F86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0" y="622300"/>
            <a:ext cx="8636000" cy="561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TextBox 2">
            <a:extLst>
              <a:ext uri="{FF2B5EF4-FFF2-40B4-BE49-F238E27FC236}">
                <a16:creationId xmlns:a16="http://schemas.microsoft.com/office/drawing/2014/main" id="{F971C2CF-2E2B-9B4E-9617-B153911EB5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33014" y="6604001"/>
            <a:ext cx="5349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latin typeface="Arial" panose="020B0604020202020204" pitchFamily="34" charset="0"/>
              </a:rPr>
              <a:t>p644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>
            <a:extLst>
              <a:ext uri="{FF2B5EF4-FFF2-40B4-BE49-F238E27FC236}">
                <a16:creationId xmlns:a16="http://schemas.microsoft.com/office/drawing/2014/main" id="{C99C8873-26E4-AB48-9802-87EB476B3A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solidFill>
                  <a:srgbClr val="000000"/>
                </a:solidFill>
              </a:rPr>
              <a:t>III. Political Progressivism</a:t>
            </a:r>
            <a:br>
              <a:rPr lang="en-US" altLang="en-US">
                <a:solidFill>
                  <a:srgbClr val="000000"/>
                </a:solidFill>
              </a:rPr>
            </a:br>
            <a:r>
              <a:rPr lang="en-US" altLang="en-US">
                <a:solidFill>
                  <a:srgbClr val="000000"/>
                </a:solidFill>
              </a:rPr>
              <a:t>(cont.)</a:t>
            </a:r>
          </a:p>
        </p:txBody>
      </p:sp>
      <p:sp>
        <p:nvSpPr>
          <p:cNvPr id="29699" name="Content Placeholder 2">
            <a:extLst>
              <a:ext uri="{FF2B5EF4-FFF2-40B4-BE49-F238E27FC236}">
                <a16:creationId xmlns:a16="http://schemas.microsoft.com/office/drawing/2014/main" id="{0FF4D1E0-ED67-2A40-882F-5094B33B9A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193" y="2015732"/>
            <a:ext cx="11119945" cy="3450613"/>
          </a:xfrm>
        </p:spPr>
        <p:txBody>
          <a:bodyPr>
            <a:noAutofit/>
          </a:bodyPr>
          <a:lstStyle/>
          <a:p>
            <a:pPr lvl="1"/>
            <a:r>
              <a:rPr lang="en-US" altLang="en-US" sz="2400" dirty="0">
                <a:solidFill>
                  <a:srgbClr val="000000"/>
                </a:solidFill>
              </a:rPr>
              <a:t>Rooting out graft became a prime goal</a:t>
            </a:r>
          </a:p>
          <a:p>
            <a:pPr lvl="1"/>
            <a:r>
              <a:rPr lang="en-US" altLang="en-US" sz="2400" dirty="0">
                <a:solidFill>
                  <a:srgbClr val="000000"/>
                </a:solidFill>
              </a:rPr>
              <a:t>Introduced secret </a:t>
            </a:r>
            <a:r>
              <a:rPr lang="en-US" altLang="en-US" sz="2400" b="1" dirty="0">
                <a:solidFill>
                  <a:srgbClr val="000000"/>
                </a:solidFill>
              </a:rPr>
              <a:t>Australian ballot </a:t>
            </a:r>
            <a:r>
              <a:rPr lang="en-US" altLang="en-US" sz="2400" dirty="0">
                <a:solidFill>
                  <a:srgbClr val="000000"/>
                </a:solidFill>
              </a:rPr>
              <a:t>to counteract boss rule</a:t>
            </a:r>
          </a:p>
          <a:p>
            <a:pPr lvl="1"/>
            <a:r>
              <a:rPr lang="en-US" altLang="en-US" sz="2400" dirty="0">
                <a:solidFill>
                  <a:srgbClr val="000000"/>
                </a:solidFill>
              </a:rPr>
              <a:t>Direct election of senators a favorite goal achieved by constitutional amendment:</a:t>
            </a:r>
          </a:p>
          <a:p>
            <a:pPr lvl="2"/>
            <a:r>
              <a:rPr lang="en-US" altLang="en-US" sz="2400" dirty="0">
                <a:solidFill>
                  <a:srgbClr val="000000"/>
                </a:solidFill>
              </a:rPr>
              <a:t>Seventeenth Amendment, approved in 1913, established direct election of U.S. senators</a:t>
            </a:r>
          </a:p>
          <a:p>
            <a:pPr lvl="1"/>
            <a:r>
              <a:rPr lang="en-US" altLang="en-US" sz="2400" dirty="0">
                <a:solidFill>
                  <a:srgbClr val="000000"/>
                </a:solidFill>
              </a:rPr>
              <a:t>Woman suffrage received growing support:</a:t>
            </a:r>
          </a:p>
          <a:p>
            <a:pPr lvl="2"/>
            <a:r>
              <a:rPr lang="en-US" altLang="en-US" sz="2400" dirty="0">
                <a:solidFill>
                  <a:srgbClr val="000000"/>
                </a:solidFill>
              </a:rPr>
              <a:t>States like Washington, California, and Oregon gradually extended vote to women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F63C748C-967B-4A7B-A90F-3EDD0F485A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C0143637-4934-44E4-B909-BAF1E7B279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4062127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F89BF7-2DF6-D14C-AD83-592883F106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9683" y="1240076"/>
            <a:ext cx="2727813" cy="4584527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sz="2700">
                <a:solidFill>
                  <a:srgbClr val="FFFFFF"/>
                </a:solidFill>
                <a:ea typeface="+mj-ea"/>
                <a:cs typeface="+mj-cs"/>
              </a:rPr>
              <a:t>IV. Progressivism in the Cities and States</a:t>
            </a:r>
          </a:p>
        </p:txBody>
      </p:sp>
      <p:sp>
        <p:nvSpPr>
          <p:cNvPr id="30723" name="Content Placeholder 2">
            <a:extLst>
              <a:ext uri="{FF2B5EF4-FFF2-40B4-BE49-F238E27FC236}">
                <a16:creationId xmlns:a16="http://schemas.microsoft.com/office/drawing/2014/main" id="{A02A2966-3C95-0646-AC48-B51DACA31E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6876" y="271463"/>
            <a:ext cx="7617487" cy="6215062"/>
          </a:xfrm>
        </p:spPr>
        <p:txBody>
          <a:bodyPr anchor="t">
            <a:normAutofit fontScale="92500" lnSpcReduction="10000"/>
          </a:bodyPr>
          <a:lstStyle/>
          <a:p>
            <a:pPr eaLnBrk="1" hangingPunct="1">
              <a:lnSpc>
                <a:spcPct val="110000"/>
              </a:lnSpc>
            </a:pPr>
            <a:r>
              <a:rPr lang="en-US" altLang="en-US" dirty="0"/>
              <a:t>Progressives scored impressive gains in cities: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en-US" sz="2000" dirty="0"/>
              <a:t>Galveston, Texas appointed expert-staffed commissions to manage urban affairs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en-US" sz="2000" dirty="0"/>
              <a:t>Other communities adopted city-manager system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en-US" sz="2000" dirty="0"/>
              <a:t>Urban reformers attacked </a:t>
            </a:r>
            <a:r>
              <a:rPr lang="ja-JP" altLang="en-US" sz="2000"/>
              <a:t>“</a:t>
            </a:r>
            <a:r>
              <a:rPr lang="en-US" altLang="ja-JP" sz="2000" dirty="0"/>
              <a:t>slumlords,</a:t>
            </a:r>
            <a:r>
              <a:rPr lang="ja-JP" altLang="en-US" sz="2000"/>
              <a:t>”</a:t>
            </a:r>
            <a:r>
              <a:rPr lang="en-US" altLang="ja-JP" sz="2000" dirty="0"/>
              <a:t> juvenile delinquency, wide-open prostitution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en-US" sz="2000" dirty="0"/>
              <a:t>Looked to German and English cities for examples of how to improve services:</a:t>
            </a:r>
          </a:p>
          <a:p>
            <a:pPr lvl="2" eaLnBrk="1" hangingPunct="1">
              <a:lnSpc>
                <a:spcPct val="110000"/>
              </a:lnSpc>
            </a:pPr>
            <a:r>
              <a:rPr lang="en-US" altLang="en-US" sz="2000" dirty="0"/>
              <a:t>Clean up water supplies</a:t>
            </a:r>
          </a:p>
          <a:p>
            <a:pPr lvl="2">
              <a:lnSpc>
                <a:spcPct val="110000"/>
              </a:lnSpc>
            </a:pPr>
            <a:r>
              <a:rPr lang="en-US" altLang="en-US" sz="2000" dirty="0"/>
              <a:t>Light streets</a:t>
            </a:r>
          </a:p>
          <a:p>
            <a:pPr lvl="2">
              <a:lnSpc>
                <a:spcPct val="110000"/>
              </a:lnSpc>
            </a:pPr>
            <a:r>
              <a:rPr lang="en-US" altLang="en-US" sz="2000" dirty="0"/>
              <a:t>Run trolley cars</a:t>
            </a:r>
          </a:p>
          <a:p>
            <a:pPr lvl="2">
              <a:lnSpc>
                <a:spcPct val="110000"/>
              </a:lnSpc>
            </a:pPr>
            <a:r>
              <a:rPr lang="en-US" altLang="en-US" sz="2000" dirty="0"/>
              <a:t>Support for public ownership of utilities grew</a:t>
            </a:r>
          </a:p>
          <a:p>
            <a:pPr lvl="1">
              <a:lnSpc>
                <a:spcPct val="110000"/>
              </a:lnSpc>
            </a:pPr>
            <a:r>
              <a:rPr lang="en-US" altLang="en-US" sz="2000" dirty="0"/>
              <a:t>Reforms bubbled up to states, like Wisconsin:</a:t>
            </a:r>
          </a:p>
          <a:p>
            <a:pPr lvl="2">
              <a:lnSpc>
                <a:spcPct val="110000"/>
              </a:lnSpc>
            </a:pPr>
            <a:r>
              <a:rPr lang="en-US" altLang="en-US" sz="2000" dirty="0"/>
              <a:t>Governor Robert (</a:t>
            </a:r>
            <a:r>
              <a:rPr lang="ja-JP" altLang="en-US" sz="2000"/>
              <a:t>“</a:t>
            </a:r>
            <a:r>
              <a:rPr lang="en-US" altLang="ja-JP" sz="2000" dirty="0"/>
              <a:t>Fighting Bob</a:t>
            </a:r>
            <a:r>
              <a:rPr lang="ja-JP" altLang="en-US" sz="2000"/>
              <a:t>”</a:t>
            </a:r>
            <a:r>
              <a:rPr lang="en-US" altLang="ja-JP" sz="2000" dirty="0"/>
              <a:t>) La Follette a crusader and militant progressive Republican leader</a:t>
            </a:r>
          </a:p>
          <a:p>
            <a:pPr lvl="3">
              <a:lnSpc>
                <a:spcPct val="110000"/>
              </a:lnSpc>
            </a:pPr>
            <a:r>
              <a:rPr lang="en-US" altLang="en-US" sz="2000" dirty="0"/>
              <a:t>Wrested considerable control from crooked railroad and lumber corporations and returned it to the people</a:t>
            </a:r>
          </a:p>
          <a:p>
            <a:pPr lvl="3">
              <a:lnSpc>
                <a:spcPct val="110000"/>
              </a:lnSpc>
            </a:pPr>
            <a:r>
              <a:rPr lang="en-US" altLang="en-US" sz="2000" dirty="0"/>
              <a:t>Perfected a scheme for regulating public utilities</a:t>
            </a:r>
          </a:p>
          <a:p>
            <a:pPr lvl="2" eaLnBrk="1" hangingPunct="1">
              <a:lnSpc>
                <a:spcPct val="110000"/>
              </a:lnSpc>
            </a:pPr>
            <a:endParaRPr lang="en-US" alt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F63C748C-967B-4A7B-A90F-3EDD0F485A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C0143637-4934-44E4-B909-BAF1E7B279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4062127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794" name="Title 1">
            <a:extLst>
              <a:ext uri="{FF2B5EF4-FFF2-40B4-BE49-F238E27FC236}">
                <a16:creationId xmlns:a16="http://schemas.microsoft.com/office/drawing/2014/main" id="{477E5A8F-D933-C44D-8410-AD02640EA8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9683" y="1240076"/>
            <a:ext cx="2727813" cy="4584527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>
                <a:solidFill>
                  <a:srgbClr val="FFFFFF"/>
                </a:solidFill>
              </a:rPr>
              <a:t>V. Progressive Women</a:t>
            </a:r>
          </a:p>
        </p:txBody>
      </p:sp>
      <p:sp>
        <p:nvSpPr>
          <p:cNvPr id="33795" name="Content Placeholder 2">
            <a:extLst>
              <a:ext uri="{FF2B5EF4-FFF2-40B4-BE49-F238E27FC236}">
                <a16:creationId xmlns:a16="http://schemas.microsoft.com/office/drawing/2014/main" id="{9D6EDE82-5C42-BB42-9BC6-5A31EC0A34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5594" y="1240077"/>
            <a:ext cx="6034827" cy="4916465"/>
          </a:xfrm>
        </p:spPr>
        <p:txBody>
          <a:bodyPr anchor="t">
            <a:normAutofit/>
          </a:bodyPr>
          <a:lstStyle/>
          <a:p>
            <a:pPr eaLnBrk="1" hangingPunct="1"/>
            <a:r>
              <a:rPr lang="en-US" altLang="en-US"/>
              <a:t>Women an indispensable part of progressive army</a:t>
            </a:r>
          </a:p>
          <a:p>
            <a:pPr lvl="1" eaLnBrk="1" hangingPunct="1"/>
            <a:r>
              <a:rPr lang="en-US" altLang="en-US"/>
              <a:t>Critical focus was settlement house movement—which offered a side door to public life:</a:t>
            </a:r>
          </a:p>
          <a:p>
            <a:pPr lvl="2" eaLnBrk="1" hangingPunct="1"/>
            <a:r>
              <a:rPr lang="en-US" altLang="en-US"/>
              <a:t>Exposed middle-class women to problems plaguing cities:</a:t>
            </a:r>
          </a:p>
          <a:p>
            <a:pPr lvl="3" eaLnBrk="1" hangingPunct="1"/>
            <a:r>
              <a:rPr lang="en-US" altLang="en-US"/>
              <a:t>Poverty, political corruption, and intolerable working and living conditions</a:t>
            </a:r>
          </a:p>
          <a:p>
            <a:pPr lvl="2" eaLnBrk="1" hangingPunct="1"/>
            <a:r>
              <a:rPr lang="en-US" altLang="en-US"/>
              <a:t>Gave them skill and confidence to attack those evils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F63C748C-967B-4A7B-A90F-3EDD0F485A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C0143637-4934-44E4-B909-BAF1E7B279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4062127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818" name="Title 1">
            <a:extLst>
              <a:ext uri="{FF2B5EF4-FFF2-40B4-BE49-F238E27FC236}">
                <a16:creationId xmlns:a16="http://schemas.microsoft.com/office/drawing/2014/main" id="{386E8E56-0EB3-0F44-83E3-A479515413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9683" y="1240076"/>
            <a:ext cx="2727813" cy="4584527"/>
          </a:xfrm>
        </p:spPr>
        <p:txBody>
          <a:bodyPr>
            <a:normAutofit/>
          </a:bodyPr>
          <a:lstStyle/>
          <a:p>
            <a:r>
              <a:rPr lang="en-US" altLang="en-US">
                <a:solidFill>
                  <a:srgbClr val="FFFFFF"/>
                </a:solidFill>
              </a:rPr>
              <a:t>V. Progressive Women (cont.)</a:t>
            </a:r>
          </a:p>
        </p:txBody>
      </p:sp>
      <p:sp>
        <p:nvSpPr>
          <p:cNvPr id="34819" name="Content Placeholder 2">
            <a:extLst>
              <a:ext uri="{FF2B5EF4-FFF2-40B4-BE49-F238E27FC236}">
                <a16:creationId xmlns:a16="http://schemas.microsoft.com/office/drawing/2014/main" id="{0742662B-074E-8E48-9B45-CA1AAFB8D1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2128" y="328613"/>
            <a:ext cx="8129570" cy="6398008"/>
          </a:xfrm>
        </p:spPr>
        <p:txBody>
          <a:bodyPr anchor="t">
            <a:normAutofit/>
          </a:bodyPr>
          <a:lstStyle/>
          <a:p>
            <a:pPr lvl="1"/>
            <a:r>
              <a:rPr lang="en-US" altLang="en-US" sz="2000" dirty="0"/>
              <a:t>Women</a:t>
            </a:r>
            <a:r>
              <a:rPr lang="fr-FR" altLang="ja-JP" sz="2000" dirty="0"/>
              <a:t>'</a:t>
            </a:r>
            <a:r>
              <a:rPr lang="en-US" altLang="en-US" sz="2000" dirty="0"/>
              <a:t>s club movement provided a broader civic entryway for middle-class women</a:t>
            </a:r>
          </a:p>
          <a:p>
            <a:pPr lvl="1"/>
            <a:r>
              <a:rPr lang="en-US" altLang="en-US" sz="2000" dirty="0"/>
              <a:t>Women, whose place was seen in home, defended new activities as an extension—not a rejection—of traditional roles:</a:t>
            </a:r>
          </a:p>
          <a:p>
            <a:pPr lvl="2"/>
            <a:r>
              <a:rPr lang="en-US" altLang="en-US" sz="2000" dirty="0"/>
              <a:t>Thus driven to moral and </a:t>
            </a:r>
            <a:r>
              <a:rPr lang="ja-JP" altLang="en-US" sz="2000"/>
              <a:t>“</a:t>
            </a:r>
            <a:r>
              <a:rPr lang="en-US" altLang="ja-JP" sz="2000" dirty="0"/>
              <a:t>maternal</a:t>
            </a:r>
            <a:r>
              <a:rPr lang="ja-JP" altLang="en-US" sz="2000"/>
              <a:t>”</a:t>
            </a:r>
            <a:r>
              <a:rPr lang="en-US" altLang="ja-JP" sz="2000" dirty="0"/>
              <a:t> issues:</a:t>
            </a:r>
          </a:p>
          <a:p>
            <a:pPr lvl="3"/>
            <a:r>
              <a:rPr lang="en-US" altLang="en-US" sz="2000" dirty="0"/>
              <a:t>Child labor, unsafe food, etc.</a:t>
            </a:r>
          </a:p>
          <a:p>
            <a:pPr lvl="2"/>
            <a:r>
              <a:rPr lang="en-US" altLang="en-US" sz="2000" dirty="0"/>
              <a:t>Agitated through groups like National Consumers League (1899) and Women</a:t>
            </a:r>
            <a:r>
              <a:rPr lang="fr-FR" altLang="ja-JP" sz="2000" dirty="0"/>
              <a:t>'</a:t>
            </a:r>
            <a:r>
              <a:rPr lang="en-US" altLang="en-US" sz="2000" dirty="0"/>
              <a:t>s Trade Union League (1903)</a:t>
            </a:r>
          </a:p>
          <a:p>
            <a:pPr lvl="2"/>
            <a:r>
              <a:rPr lang="en-US" altLang="en-US" sz="2000" dirty="0"/>
              <a:t>Campaigned for factory reform and temperance:</a:t>
            </a:r>
          </a:p>
          <a:p>
            <a:pPr lvl="3"/>
            <a:r>
              <a:rPr lang="en-US" altLang="en-US" sz="2000" dirty="0"/>
              <a:t>Florence Kelley became State of Illinois</a:t>
            </a:r>
            <a:r>
              <a:rPr lang="fr-FR" altLang="en-US" sz="2000" dirty="0"/>
              <a:t>'</a:t>
            </a:r>
            <a:r>
              <a:rPr lang="en-US" altLang="en-US" sz="2000" dirty="0"/>
              <a:t>s first chief factory inspector: </a:t>
            </a:r>
          </a:p>
          <a:p>
            <a:pPr lvl="4"/>
            <a:r>
              <a:rPr lang="en-US" altLang="en-US" sz="2000" dirty="0"/>
              <a:t>One of nation</a:t>
            </a:r>
            <a:r>
              <a:rPr lang="fr-FR" altLang="ja-JP" sz="2000" dirty="0"/>
              <a:t>'</a:t>
            </a:r>
            <a:r>
              <a:rPr lang="en-US" altLang="en-US" sz="2000" dirty="0"/>
              <a:t>s leading advocates for improved factory conditions</a:t>
            </a:r>
          </a:p>
          <a:p>
            <a:pPr lvl="4"/>
            <a:r>
              <a:rPr lang="en-US" altLang="en-US" sz="2000" dirty="0"/>
              <a:t>Took control of new National Consumers League</a:t>
            </a:r>
          </a:p>
          <a:p>
            <a:pPr lvl="3"/>
            <a:endParaRPr lang="en-US" altLang="en-US" dirty="0"/>
          </a:p>
          <a:p>
            <a:pPr lvl="2"/>
            <a:endParaRPr lang="en-US" alt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F63C748C-967B-4A7B-A90F-3EDD0F485A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C0143637-4934-44E4-B909-BAF1E7B279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4062127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842" name="Title 1">
            <a:extLst>
              <a:ext uri="{FF2B5EF4-FFF2-40B4-BE49-F238E27FC236}">
                <a16:creationId xmlns:a16="http://schemas.microsoft.com/office/drawing/2014/main" id="{DB8BB002-D71F-AB4A-81D7-0E5B052E43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9683" y="1240076"/>
            <a:ext cx="2727813" cy="4584527"/>
          </a:xfrm>
        </p:spPr>
        <p:txBody>
          <a:bodyPr>
            <a:normAutofit/>
          </a:bodyPr>
          <a:lstStyle/>
          <a:p>
            <a:r>
              <a:rPr lang="en-US" altLang="en-US">
                <a:solidFill>
                  <a:srgbClr val="FFFFFF"/>
                </a:solidFill>
              </a:rPr>
              <a:t>V. Progressive Women (cont.)</a:t>
            </a:r>
          </a:p>
        </p:txBody>
      </p:sp>
      <p:sp>
        <p:nvSpPr>
          <p:cNvPr id="35843" name="Content Placeholder 2">
            <a:extLst>
              <a:ext uri="{FF2B5EF4-FFF2-40B4-BE49-F238E27FC236}">
                <a16:creationId xmlns:a16="http://schemas.microsoft.com/office/drawing/2014/main" id="{DA907A7B-8851-7F4C-A912-E87D89595B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2128" y="409903"/>
            <a:ext cx="7856604" cy="6337738"/>
          </a:xfrm>
        </p:spPr>
        <p:txBody>
          <a:bodyPr anchor="t">
            <a:normAutofit/>
          </a:bodyPr>
          <a:lstStyle/>
          <a:p>
            <a:pPr lvl="2"/>
            <a:r>
              <a:rPr lang="en-US" altLang="en-US" dirty="0"/>
              <a:t>In landmark case </a:t>
            </a:r>
            <a:r>
              <a:rPr lang="en-US" altLang="en-US" b="1" i="1" dirty="0"/>
              <a:t>Muller v. Oregon</a:t>
            </a:r>
            <a:r>
              <a:rPr lang="en-US" altLang="en-US" i="1" dirty="0"/>
              <a:t> </a:t>
            </a:r>
            <a:r>
              <a:rPr lang="en-US" altLang="en-US" dirty="0"/>
              <a:t>(1908):</a:t>
            </a:r>
          </a:p>
          <a:p>
            <a:pPr lvl="3"/>
            <a:r>
              <a:rPr lang="en-US" altLang="en-US" dirty="0"/>
              <a:t>Louis D. Brandeis persuaded Supreme Court to accept laws protecting women workers by presenting evidence of harmful effects of factory labor on women</a:t>
            </a:r>
            <a:r>
              <a:rPr lang="fr-FR" altLang="ja-JP" dirty="0"/>
              <a:t>'</a:t>
            </a:r>
            <a:r>
              <a:rPr lang="en-US" altLang="en-US" dirty="0"/>
              <a:t>s weaker bodies</a:t>
            </a:r>
          </a:p>
          <a:p>
            <a:pPr lvl="3"/>
            <a:r>
              <a:rPr lang="en-US" altLang="en-US" dirty="0"/>
              <a:t>Progressives hailed Brandeis</a:t>
            </a:r>
            <a:r>
              <a:rPr lang="fr-FR" altLang="ja-JP" dirty="0"/>
              <a:t>'</a:t>
            </a:r>
            <a:r>
              <a:rPr lang="en-US" altLang="en-US" dirty="0"/>
              <a:t>s achievement as triumph over existing legal doctrines</a:t>
            </a:r>
          </a:p>
          <a:p>
            <a:pPr lvl="2"/>
            <a:r>
              <a:rPr lang="en-US" altLang="en-US" dirty="0"/>
              <a:t>American welfare state focused more on protecting women and children than on granting benefits to everyone</a:t>
            </a:r>
          </a:p>
          <a:p>
            <a:pPr lvl="1"/>
            <a:r>
              <a:rPr lang="en-US" altLang="en-US" dirty="0">
                <a:solidFill>
                  <a:srgbClr val="000000"/>
                </a:solidFill>
              </a:rPr>
              <a:t>Setbacks:</a:t>
            </a:r>
          </a:p>
          <a:p>
            <a:pPr lvl="2"/>
            <a:r>
              <a:rPr lang="en-US" altLang="en-US" dirty="0">
                <a:solidFill>
                  <a:srgbClr val="000000"/>
                </a:solidFill>
              </a:rPr>
              <a:t>1905, Supreme Court in </a:t>
            </a:r>
            <a:r>
              <a:rPr lang="en-US" altLang="en-US" b="1" i="1" dirty="0">
                <a:solidFill>
                  <a:srgbClr val="000000"/>
                </a:solidFill>
              </a:rPr>
              <a:t>Lochner v. New York</a:t>
            </a:r>
            <a:r>
              <a:rPr lang="en-US" altLang="en-US" dirty="0">
                <a:solidFill>
                  <a:srgbClr val="000000"/>
                </a:solidFill>
              </a:rPr>
              <a:t> voided  New York law establishing ten-hour day for bakers</a:t>
            </a:r>
          </a:p>
          <a:p>
            <a:pPr lvl="2"/>
            <a:r>
              <a:rPr lang="en-US" altLang="en-US" dirty="0">
                <a:solidFill>
                  <a:srgbClr val="000000"/>
                </a:solidFill>
              </a:rPr>
              <a:t>If laws regulating factories not enforced, they proved worthless—for example, lethal fire (1911) at Triangle Shirtwaist Company of New York</a:t>
            </a:r>
          </a:p>
          <a:p>
            <a:pPr lvl="3"/>
            <a:r>
              <a:rPr lang="en-US" altLang="en-US" dirty="0">
                <a:solidFill>
                  <a:srgbClr val="000000"/>
                </a:solidFill>
              </a:rPr>
              <a:t>146 women died</a:t>
            </a:r>
          </a:p>
          <a:p>
            <a:pPr lvl="2"/>
            <a:r>
              <a:rPr lang="en-US" altLang="en-US" dirty="0">
                <a:solidFill>
                  <a:srgbClr val="000000"/>
                </a:solidFill>
              </a:rPr>
              <a:t>By 1917 thirty states had workers</a:t>
            </a:r>
            <a:r>
              <a:rPr lang="fr-FR" altLang="ja-JP" dirty="0">
                <a:solidFill>
                  <a:srgbClr val="000000"/>
                </a:solidFill>
              </a:rPr>
              <a:t>'</a:t>
            </a:r>
            <a:r>
              <a:rPr lang="en-US" altLang="en-US" dirty="0">
                <a:solidFill>
                  <a:srgbClr val="000000"/>
                </a:solidFill>
              </a:rPr>
              <a:t> compensation laws</a:t>
            </a:r>
          </a:p>
          <a:p>
            <a:pPr lvl="2"/>
            <a:endParaRPr lang="en-US" alt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1">
            <a:extLst>
              <a:ext uri="{FF2B5EF4-FFF2-40B4-BE49-F238E27FC236}">
                <a16:creationId xmlns:a16="http://schemas.microsoft.com/office/drawing/2014/main" id="{5E27289B-6A04-944B-86F6-757B99BBF839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0" y="723900"/>
            <a:ext cx="8636000" cy="539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extBox 2">
            <a:extLst>
              <a:ext uri="{FF2B5EF4-FFF2-40B4-BE49-F238E27FC236}">
                <a16:creationId xmlns:a16="http://schemas.microsoft.com/office/drawing/2014/main" id="{D984F9AD-1EC4-264A-BC83-A11722C9AD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33014" y="6604001"/>
            <a:ext cx="5349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latin typeface="Arial" panose="020B0604020202020204" pitchFamily="34" charset="0"/>
              </a:rPr>
              <a:t>p646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>
            <a:extLst>
              <a:ext uri="{FF2B5EF4-FFF2-40B4-BE49-F238E27FC236}">
                <a16:creationId xmlns:a16="http://schemas.microsoft.com/office/drawing/2014/main" id="{39DF0A6E-4ECC-8343-9C08-21E16133B77D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28" y="254000"/>
            <a:ext cx="5143500" cy="635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Box 2">
            <a:extLst>
              <a:ext uri="{FF2B5EF4-FFF2-40B4-BE49-F238E27FC236}">
                <a16:creationId xmlns:a16="http://schemas.microsoft.com/office/drawing/2014/main" id="{8E867CB5-2A43-B34D-AEAD-947A63D58F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33014" y="6604001"/>
            <a:ext cx="5349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latin typeface="Arial" panose="020B0604020202020204" pitchFamily="34" charset="0"/>
              </a:rPr>
              <a:t>p636</a:t>
            </a:r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08D73825-924F-6E4B-AC84-BA580D085908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0150" y="254000"/>
            <a:ext cx="5448300" cy="635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6" name="Rectangle 135">
            <a:extLst>
              <a:ext uri="{FF2B5EF4-FFF2-40B4-BE49-F238E27FC236}">
                <a16:creationId xmlns:a16="http://schemas.microsoft.com/office/drawing/2014/main" id="{35C3D674-3D59-4E93-80CA-0C0A9095E8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8" name="Straight Connector 137">
            <a:extLst>
              <a:ext uri="{FF2B5EF4-FFF2-40B4-BE49-F238E27FC236}">
                <a16:creationId xmlns:a16="http://schemas.microsoft.com/office/drawing/2014/main" id="{C884B8F8-FDC9-498B-9960-5D7260AFCB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417737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9938" name="Title 1">
            <a:extLst>
              <a:ext uri="{FF2B5EF4-FFF2-40B4-BE49-F238E27FC236}">
                <a16:creationId xmlns:a16="http://schemas.microsoft.com/office/drawing/2014/main" id="{2A398B5F-5AC7-F544-99CE-DA7DD6D3B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80" y="804520"/>
            <a:ext cx="4176511" cy="1049235"/>
          </a:xfrm>
        </p:spPr>
        <p:txBody>
          <a:bodyPr>
            <a:normAutofit/>
          </a:bodyPr>
          <a:lstStyle/>
          <a:p>
            <a:r>
              <a:rPr lang="en-US" altLang="en-US"/>
              <a:t>V. Progressive Women (cont.)</a:t>
            </a:r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EF2A81E1-BCBE-426B-8C09-33274E6940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39939" name="Content Placeholder 2">
            <a:extLst>
              <a:ext uri="{FF2B5EF4-FFF2-40B4-BE49-F238E27FC236}">
                <a16:creationId xmlns:a16="http://schemas.microsoft.com/office/drawing/2014/main" id="{6D432F58-A735-7843-B36F-D6A32BEC46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81" y="2015732"/>
            <a:ext cx="4172212" cy="3450613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altLang="en-US" sz="1500"/>
              <a:t>Corner saloons attracted ire of progressives:</a:t>
            </a:r>
          </a:p>
          <a:p>
            <a:pPr lvl="1">
              <a:lnSpc>
                <a:spcPct val="110000"/>
              </a:lnSpc>
            </a:pPr>
            <a:r>
              <a:rPr lang="en-US" altLang="en-US" sz="1500" b="1"/>
              <a:t>Woman</a:t>
            </a:r>
            <a:r>
              <a:rPr lang="fr-FR" altLang="ja-JP" sz="1500" b="1"/>
              <a:t>'</a:t>
            </a:r>
            <a:r>
              <a:rPr lang="en-US" altLang="en-US" sz="1500" b="1"/>
              <a:t>s Christian Temperance Union (WCTU)</a:t>
            </a:r>
            <a:r>
              <a:rPr lang="en-US" altLang="en-US" sz="1500"/>
              <a:t> mobilized nearly one million women</a:t>
            </a:r>
          </a:p>
          <a:p>
            <a:pPr lvl="1">
              <a:lnSpc>
                <a:spcPct val="110000"/>
              </a:lnSpc>
            </a:pPr>
            <a:r>
              <a:rPr lang="en-US" altLang="en-US" sz="1500"/>
              <a:t>Some states and counties passed </a:t>
            </a:r>
            <a:r>
              <a:rPr lang="ja-JP" altLang="en-US" sz="1500"/>
              <a:t>“</a:t>
            </a:r>
            <a:r>
              <a:rPr lang="en-US" altLang="ja-JP" sz="1500"/>
              <a:t>dry</a:t>
            </a:r>
            <a:r>
              <a:rPr lang="ja-JP" altLang="en-US" sz="1500"/>
              <a:t>”</a:t>
            </a:r>
            <a:r>
              <a:rPr lang="en-US" altLang="ja-JP" sz="1500"/>
              <a:t> laws to control, restrict, or abolish alcohol</a:t>
            </a:r>
          </a:p>
          <a:p>
            <a:pPr lvl="1">
              <a:lnSpc>
                <a:spcPct val="110000"/>
              </a:lnSpc>
            </a:pPr>
            <a:r>
              <a:rPr lang="en-US" altLang="en-US" sz="1500"/>
              <a:t>Big cities generally </a:t>
            </a:r>
            <a:r>
              <a:rPr lang="ja-JP" altLang="en-US" sz="1500"/>
              <a:t>“</a:t>
            </a:r>
            <a:r>
              <a:rPr lang="en-US" altLang="ja-JP" sz="1500"/>
              <a:t>wet</a:t>
            </a:r>
            <a:r>
              <a:rPr lang="ja-JP" altLang="en-US" sz="1500"/>
              <a:t>”</a:t>
            </a:r>
            <a:r>
              <a:rPr lang="en-US" altLang="ja-JP" sz="1500"/>
              <a:t> because immigrants  accustomed in Old Country to free flow of alcohol</a:t>
            </a:r>
          </a:p>
          <a:p>
            <a:pPr lvl="1">
              <a:lnSpc>
                <a:spcPct val="110000"/>
              </a:lnSpc>
            </a:pPr>
            <a:r>
              <a:rPr lang="en-US" altLang="en-US" sz="1500"/>
              <a:t>By World War I (1914), nearly half of U.S. population lived in </a:t>
            </a:r>
            <a:r>
              <a:rPr lang="ja-JP" altLang="en-US" sz="1500"/>
              <a:t>“</a:t>
            </a:r>
            <a:r>
              <a:rPr lang="en-US" altLang="ja-JP" sz="1500"/>
              <a:t>dry</a:t>
            </a:r>
            <a:r>
              <a:rPr lang="ja-JP" altLang="en-US" sz="1500"/>
              <a:t>”</a:t>
            </a:r>
            <a:r>
              <a:rPr lang="en-US" altLang="ja-JP" sz="1500"/>
              <a:t> territory</a:t>
            </a:r>
          </a:p>
          <a:p>
            <a:pPr lvl="1">
              <a:lnSpc>
                <a:spcPct val="110000"/>
              </a:lnSpc>
              <a:buFont typeface="Arial" panose="020B0604020202020204" pitchFamily="34" charset="0"/>
              <a:buNone/>
            </a:pPr>
            <a:endParaRPr lang="en-US" altLang="en-US" sz="1500"/>
          </a:p>
          <a:p>
            <a:pPr lvl="1">
              <a:lnSpc>
                <a:spcPct val="110000"/>
              </a:lnSpc>
            </a:pPr>
            <a:endParaRPr lang="en-US" altLang="en-US" sz="1500" b="1"/>
          </a:p>
        </p:txBody>
      </p:sp>
      <p:pic>
        <p:nvPicPr>
          <p:cNvPr id="6" name="Picture 1">
            <a:extLst>
              <a:ext uri="{FF2B5EF4-FFF2-40B4-BE49-F238E27FC236}">
                <a16:creationId xmlns:a16="http://schemas.microsoft.com/office/drawing/2014/main" id="{169BD160-DB75-214C-9C73-C4E8C4AD66F2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67767" y="-1"/>
            <a:ext cx="4947996" cy="6500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" name="Picture 141">
            <a:extLst>
              <a:ext uri="{FF2B5EF4-FFF2-40B4-BE49-F238E27FC236}">
                <a16:creationId xmlns:a16="http://schemas.microsoft.com/office/drawing/2014/main" id="{39D1DDD4-5BB3-45BA-B9B3-06B62299AD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44" name="Straight Connector 143">
            <a:extLst>
              <a:ext uri="{FF2B5EF4-FFF2-40B4-BE49-F238E27FC236}">
                <a16:creationId xmlns:a16="http://schemas.microsoft.com/office/drawing/2014/main" id="{A24DAE64-2302-42EA-8239-F2F0775CA5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54F891EB-ED45-44C3-95D6-FFB2EC07FA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2EA385B8-7C85-4CE0-AE3A-00EB627B34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43010" name="Title 1">
            <a:extLst>
              <a:ext uri="{FF2B5EF4-FFF2-40B4-BE49-F238E27FC236}">
                <a16:creationId xmlns:a16="http://schemas.microsoft.com/office/drawing/2014/main" id="{8DA5BE5C-BC6E-CA47-97C8-236959E06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205" y="804519"/>
            <a:ext cx="3241820" cy="4431360"/>
          </a:xfrm>
        </p:spPr>
        <p:txBody>
          <a:bodyPr anchor="ctr">
            <a:normAutofit/>
          </a:bodyPr>
          <a:lstStyle/>
          <a:p>
            <a:pPr eaLnBrk="1" hangingPunct="1"/>
            <a:r>
              <a:rPr lang="en-US" altLang="en-US"/>
              <a:t>VI. TR</a:t>
            </a:r>
            <a:r>
              <a:rPr lang="fr-FR" altLang="ja-JP"/>
              <a:t>'</a:t>
            </a:r>
            <a:r>
              <a:rPr lang="en-US" altLang="ja-JP"/>
              <a:t>s Square Deal for Labor</a:t>
            </a:r>
            <a:endParaRPr lang="en-US" altLang="en-US"/>
          </a:p>
        </p:txBody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19AF263B-E208-40DF-A182-5193478DCF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345156" y="890353"/>
            <a:ext cx="0" cy="4572000"/>
          </a:xfrm>
          <a:prstGeom prst="line">
            <a:avLst/>
          </a:prstGeom>
          <a:ln w="317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011" name="Content Placeholder 2">
            <a:extLst>
              <a:ext uri="{FF2B5EF4-FFF2-40B4-BE49-F238E27FC236}">
                <a16:creationId xmlns:a16="http://schemas.microsoft.com/office/drawing/2014/main" id="{650C18D8-27A6-CD49-BD65-A2F6685BCD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7863" y="804520"/>
            <a:ext cx="7375455" cy="4657833"/>
          </a:xfrm>
        </p:spPr>
        <p:txBody>
          <a:bodyPr anchor="ctr">
            <a:noAutofit/>
          </a:bodyPr>
          <a:lstStyle/>
          <a:p>
            <a:pPr eaLnBrk="1" hangingPunct="1"/>
            <a:r>
              <a:rPr lang="en-US" altLang="en-US" dirty="0"/>
              <a:t>TR feared public interest being submerged at home:</a:t>
            </a:r>
          </a:p>
          <a:p>
            <a:pPr lvl="1" eaLnBrk="1" hangingPunct="1"/>
            <a:r>
              <a:rPr lang="en-US" altLang="en-US" sz="2000" dirty="0"/>
              <a:t>As a progressive, he called for a </a:t>
            </a:r>
            <a:r>
              <a:rPr lang="ja-JP" altLang="en-US" sz="2000"/>
              <a:t>“</a:t>
            </a:r>
            <a:r>
              <a:rPr lang="en-US" altLang="ja-JP" sz="2000" dirty="0"/>
              <a:t>Square Deal</a:t>
            </a:r>
            <a:r>
              <a:rPr lang="ja-JP" altLang="en-US" sz="2000"/>
              <a:t>”</a:t>
            </a:r>
            <a:r>
              <a:rPr lang="en-US" altLang="ja-JP" sz="2000" dirty="0"/>
              <a:t> for capital, labor, and public at large</a:t>
            </a:r>
          </a:p>
          <a:p>
            <a:pPr lvl="1" eaLnBrk="1" hangingPunct="1"/>
            <a:r>
              <a:rPr lang="en-US" altLang="en-US" sz="2000" dirty="0"/>
              <a:t>His program embraced three C</a:t>
            </a:r>
            <a:r>
              <a:rPr lang="fr-FR" altLang="ja-JP" sz="2000" dirty="0"/>
              <a:t>'</a:t>
            </a:r>
            <a:r>
              <a:rPr lang="en-US" altLang="en-US" sz="2000" dirty="0"/>
              <a:t>s:</a:t>
            </a:r>
          </a:p>
          <a:p>
            <a:pPr lvl="2" eaLnBrk="1" hangingPunct="1"/>
            <a:r>
              <a:rPr lang="en-US" altLang="en-US" sz="2000" dirty="0"/>
              <a:t>Control of corporations</a:t>
            </a:r>
          </a:p>
          <a:p>
            <a:pPr lvl="2" eaLnBrk="1" hangingPunct="1"/>
            <a:r>
              <a:rPr lang="en-US" altLang="en-US" sz="2000" dirty="0"/>
              <a:t>Consumer protection</a:t>
            </a:r>
          </a:p>
          <a:p>
            <a:pPr lvl="2" eaLnBrk="1" hangingPunct="1"/>
            <a:r>
              <a:rPr lang="en-US" altLang="en-US" sz="2000" dirty="0"/>
              <a:t>Conservation of natural resources</a:t>
            </a:r>
          </a:p>
          <a:p>
            <a:pPr lvl="1" eaLnBrk="1" hangingPunct="1"/>
            <a:r>
              <a:rPr lang="en-US" altLang="en-US" sz="2000" dirty="0"/>
              <a:t>First test came in coal mines of Pennsylvania (1902)</a:t>
            </a:r>
          </a:p>
          <a:p>
            <a:pPr lvl="2" eaLnBrk="1" hangingPunct="1"/>
            <a:r>
              <a:rPr lang="en-US" altLang="en-US" sz="2000" dirty="0"/>
              <a:t>Exploited workers struck for better pay and hours</a:t>
            </a:r>
          </a:p>
        </p:txBody>
      </p:sp>
      <p:pic>
        <p:nvPicPr>
          <p:cNvPr id="78" name="Picture 77">
            <a:extLst>
              <a:ext uri="{FF2B5EF4-FFF2-40B4-BE49-F238E27FC236}">
                <a16:creationId xmlns:a16="http://schemas.microsoft.com/office/drawing/2014/main" id="{DCC0100C-A457-45B1-8A8B-8740F43EC1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54F891EB-ED45-44C3-95D6-FFB2EC07FA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2EA385B8-7C85-4CE0-AE3A-00EB627B34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44034" name="Title 1">
            <a:extLst>
              <a:ext uri="{FF2B5EF4-FFF2-40B4-BE49-F238E27FC236}">
                <a16:creationId xmlns:a16="http://schemas.microsoft.com/office/drawing/2014/main" id="{0DEA96BB-A5E5-8A4B-8484-DDAC17B883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205" y="804519"/>
            <a:ext cx="3241820" cy="4431360"/>
          </a:xfrm>
        </p:spPr>
        <p:txBody>
          <a:bodyPr anchor="ctr">
            <a:normAutofit/>
          </a:bodyPr>
          <a:lstStyle/>
          <a:p>
            <a:r>
              <a:rPr lang="en-US" altLang="en-US"/>
              <a:t>VI. TR</a:t>
            </a:r>
            <a:r>
              <a:rPr lang="fr-FR" altLang="ja-JP"/>
              <a:t>'</a:t>
            </a:r>
            <a:r>
              <a:rPr lang="en-US" altLang="en-US"/>
              <a:t>s Square Deal for Labor (cont.)</a:t>
            </a:r>
          </a:p>
        </p:txBody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19AF263B-E208-40DF-A182-5193478DCF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345156" y="890353"/>
            <a:ext cx="0" cy="4572000"/>
          </a:xfrm>
          <a:prstGeom prst="line">
            <a:avLst/>
          </a:prstGeom>
          <a:ln w="317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035" name="Content Placeholder 2">
            <a:extLst>
              <a:ext uri="{FF2B5EF4-FFF2-40B4-BE49-F238E27FC236}">
                <a16:creationId xmlns:a16="http://schemas.microsoft.com/office/drawing/2014/main" id="{FBA9394C-C022-7A42-B794-13C4CFD21D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7863" y="804520"/>
            <a:ext cx="7280868" cy="4767605"/>
          </a:xfrm>
        </p:spPr>
        <p:txBody>
          <a:bodyPr anchor="ctr">
            <a:noAutofit/>
          </a:bodyPr>
          <a:lstStyle/>
          <a:p>
            <a:pPr lvl="2"/>
            <a:r>
              <a:rPr lang="en-US" altLang="en-US" sz="2000" dirty="0"/>
              <a:t>Roosevelt finally threatened to seize mines if owners would not agree to arbitration with workers</a:t>
            </a:r>
          </a:p>
          <a:p>
            <a:pPr lvl="3"/>
            <a:r>
              <a:rPr lang="en-US" altLang="en-US" sz="2000" dirty="0"/>
              <a:t>First threat to use U.S. troops against owners, as opposed to against workers</a:t>
            </a:r>
          </a:p>
          <a:p>
            <a:pPr lvl="2"/>
            <a:r>
              <a:rPr lang="en-US" altLang="en-US" sz="2000" dirty="0"/>
              <a:t>Roosevelt urged Congress to create new Department of Commerce and Labor (1903)</a:t>
            </a:r>
          </a:p>
          <a:p>
            <a:pPr lvl="3"/>
            <a:r>
              <a:rPr lang="en-US" altLang="en-US" sz="2000" dirty="0"/>
              <a:t>Ten years later it was separated in two</a:t>
            </a:r>
          </a:p>
          <a:p>
            <a:pPr lvl="2"/>
            <a:r>
              <a:rPr lang="en-US" altLang="en-US" sz="2000" dirty="0"/>
              <a:t>New agency included a Bureau of Corporations authorized to investigate businesses engaged in interstate commerce:</a:t>
            </a:r>
          </a:p>
          <a:p>
            <a:pPr lvl="3"/>
            <a:r>
              <a:rPr lang="en-US" altLang="en-US" sz="2000" dirty="0"/>
              <a:t>Bureau helped break stranglehold of monopoly</a:t>
            </a:r>
          </a:p>
          <a:p>
            <a:pPr lvl="3"/>
            <a:r>
              <a:rPr lang="en-US" altLang="en-US" sz="2000" dirty="0"/>
              <a:t>Cleared road for era of </a:t>
            </a:r>
            <a:r>
              <a:rPr lang="ja-JP" altLang="en-US" sz="2000"/>
              <a:t>“</a:t>
            </a:r>
            <a:r>
              <a:rPr lang="en-US" altLang="ja-JP" sz="2000" dirty="0"/>
              <a:t>trust-busting</a:t>
            </a:r>
            <a:r>
              <a:rPr lang="ja-JP" altLang="en-US" sz="2000"/>
              <a:t>”</a:t>
            </a:r>
            <a:endParaRPr lang="en-US" altLang="en-US" sz="2000" dirty="0"/>
          </a:p>
        </p:txBody>
      </p:sp>
      <p:pic>
        <p:nvPicPr>
          <p:cNvPr id="78" name="Picture 77">
            <a:extLst>
              <a:ext uri="{FF2B5EF4-FFF2-40B4-BE49-F238E27FC236}">
                <a16:creationId xmlns:a16="http://schemas.microsoft.com/office/drawing/2014/main" id="{DCC0100C-A457-45B1-8A8B-8740F43EC1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F63C748C-967B-4A7B-A90F-3EDD0F485A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C0143637-4934-44E4-B909-BAF1E7B279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4062127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058" name="Title 1">
            <a:extLst>
              <a:ext uri="{FF2B5EF4-FFF2-40B4-BE49-F238E27FC236}">
                <a16:creationId xmlns:a16="http://schemas.microsoft.com/office/drawing/2014/main" id="{C974FB47-5825-104E-94FE-13F5A9208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9683" y="1240076"/>
            <a:ext cx="2727813" cy="4584527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500">
                <a:solidFill>
                  <a:srgbClr val="FFFFFF"/>
                </a:solidFill>
              </a:rPr>
              <a:t>VII. TR Corrals the Corporations</a:t>
            </a:r>
          </a:p>
        </p:txBody>
      </p:sp>
      <p:sp>
        <p:nvSpPr>
          <p:cNvPr id="45059" name="Content Placeholder 2">
            <a:extLst>
              <a:ext uri="{FF2B5EF4-FFF2-40B4-BE49-F238E27FC236}">
                <a16:creationId xmlns:a16="http://schemas.microsoft.com/office/drawing/2014/main" id="{7A1E3C4A-D44A-2649-8A02-FD2D50B563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5594" y="1240077"/>
            <a:ext cx="6034827" cy="4916465"/>
          </a:xfrm>
        </p:spPr>
        <p:txBody>
          <a:bodyPr anchor="t">
            <a:normAutofit/>
          </a:bodyPr>
          <a:lstStyle/>
          <a:p>
            <a:pPr eaLnBrk="1" hangingPunct="1"/>
            <a:r>
              <a:rPr lang="en-US" altLang="en-US" dirty="0"/>
              <a:t>First—railroads:</a:t>
            </a:r>
          </a:p>
          <a:p>
            <a:pPr lvl="1" eaLnBrk="1" hangingPunct="1"/>
            <a:r>
              <a:rPr lang="en-US" altLang="en-US" sz="2000" b="1" dirty="0"/>
              <a:t>Elkins Act </a:t>
            </a:r>
            <a:r>
              <a:rPr lang="en-US" altLang="en-US" sz="2000" dirty="0"/>
              <a:t>(1903) aimed at railroad rebates:</a:t>
            </a:r>
          </a:p>
          <a:p>
            <a:pPr lvl="2" eaLnBrk="1" hangingPunct="1"/>
            <a:r>
              <a:rPr lang="en-US" altLang="en-US" sz="2000" dirty="0"/>
              <a:t>Heavy fines imposed on railroads that gave rebates and on shippers that accepted them</a:t>
            </a:r>
          </a:p>
          <a:p>
            <a:pPr lvl="1" eaLnBrk="1" hangingPunct="1"/>
            <a:r>
              <a:rPr lang="en-US" altLang="en-US" sz="2000" dirty="0"/>
              <a:t>Hepburn Act (1906):</a:t>
            </a:r>
          </a:p>
          <a:p>
            <a:pPr lvl="2" eaLnBrk="1" hangingPunct="1"/>
            <a:r>
              <a:rPr lang="en-US" altLang="en-US" sz="2000" dirty="0"/>
              <a:t>Free passes severely restricted</a:t>
            </a:r>
          </a:p>
          <a:p>
            <a:pPr lvl="2" eaLnBrk="1" hangingPunct="1"/>
            <a:r>
              <a:rPr lang="en-US" altLang="en-US" sz="2000" dirty="0"/>
              <a:t>Interstate Commerce Commission expanded:</a:t>
            </a:r>
          </a:p>
          <a:p>
            <a:pPr lvl="3" eaLnBrk="1" hangingPunct="1"/>
            <a:r>
              <a:rPr lang="en-US" altLang="en-US" sz="2000" dirty="0"/>
              <a:t>Included express companies, sleeping-car companies and pipelines</a:t>
            </a:r>
          </a:p>
          <a:p>
            <a:pPr lvl="3" eaLnBrk="1" hangingPunct="1"/>
            <a:r>
              <a:rPr lang="en-US" altLang="en-US" sz="2000" dirty="0"/>
              <a:t>Commission could nullify existing rates and stipulate maximum rates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F63C748C-967B-4A7B-A90F-3EDD0F485A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C0143637-4934-44E4-B909-BAF1E7B279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4062127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082" name="Title 1">
            <a:extLst>
              <a:ext uri="{FF2B5EF4-FFF2-40B4-BE49-F238E27FC236}">
                <a16:creationId xmlns:a16="http://schemas.microsoft.com/office/drawing/2014/main" id="{32870D30-A1C9-1649-8977-FC0731596A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9683" y="1240076"/>
            <a:ext cx="2727813" cy="4584527"/>
          </a:xfrm>
        </p:spPr>
        <p:txBody>
          <a:bodyPr>
            <a:normAutofit/>
          </a:bodyPr>
          <a:lstStyle/>
          <a:p>
            <a:r>
              <a:rPr lang="en-US" altLang="en-US" sz="2500">
                <a:solidFill>
                  <a:srgbClr val="FFFFFF"/>
                </a:solidFill>
              </a:rPr>
              <a:t>VII. TR Corrals the Corporations</a:t>
            </a:r>
            <a:br>
              <a:rPr lang="en-US" altLang="en-US" sz="2500">
                <a:solidFill>
                  <a:srgbClr val="FFFFFF"/>
                </a:solidFill>
              </a:rPr>
            </a:br>
            <a:r>
              <a:rPr lang="en-US" altLang="en-US" sz="2500">
                <a:solidFill>
                  <a:srgbClr val="FFFFFF"/>
                </a:solidFill>
              </a:rPr>
              <a:t>(cont.)</a:t>
            </a:r>
          </a:p>
        </p:txBody>
      </p:sp>
      <p:sp>
        <p:nvSpPr>
          <p:cNvPr id="46083" name="Content Placeholder 2">
            <a:extLst>
              <a:ext uri="{FF2B5EF4-FFF2-40B4-BE49-F238E27FC236}">
                <a16:creationId xmlns:a16="http://schemas.microsoft.com/office/drawing/2014/main" id="{65923D18-8B19-F544-AA52-081E615323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5594" y="525517"/>
            <a:ext cx="7138744" cy="5631025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altLang="en-US" i="1" dirty="0"/>
              <a:t>Trusts </a:t>
            </a:r>
            <a:r>
              <a:rPr lang="en-US" altLang="en-US" dirty="0"/>
              <a:t>a fighting word in progressive era</a:t>
            </a:r>
          </a:p>
          <a:p>
            <a:pPr lvl="1"/>
            <a:r>
              <a:rPr lang="en-US" altLang="en-US" sz="2000" dirty="0"/>
              <a:t>Roosevelt believed trusts here to stay:</a:t>
            </a:r>
          </a:p>
          <a:p>
            <a:pPr lvl="2"/>
            <a:r>
              <a:rPr lang="en-US" altLang="en-US" sz="2000" dirty="0"/>
              <a:t>Some were </a:t>
            </a:r>
            <a:r>
              <a:rPr lang="ja-JP" altLang="en-US" sz="2000"/>
              <a:t>“</a:t>
            </a:r>
            <a:r>
              <a:rPr lang="en-US" altLang="ja-JP" sz="2000" dirty="0"/>
              <a:t>good</a:t>
            </a:r>
            <a:r>
              <a:rPr lang="ja-JP" altLang="en-US" sz="2000"/>
              <a:t>”</a:t>
            </a:r>
            <a:r>
              <a:rPr lang="en-US" altLang="ja-JP" sz="2000" dirty="0"/>
              <a:t> trusts with public consciences</a:t>
            </a:r>
          </a:p>
          <a:p>
            <a:pPr lvl="2"/>
            <a:r>
              <a:rPr lang="en-US" altLang="en-US" sz="2000" dirty="0"/>
              <a:t>Some were </a:t>
            </a:r>
            <a:r>
              <a:rPr lang="ja-JP" altLang="en-US" sz="2000"/>
              <a:t>“</a:t>
            </a:r>
            <a:r>
              <a:rPr lang="en-US" altLang="ja-JP" sz="2000" dirty="0"/>
              <a:t>bad</a:t>
            </a:r>
            <a:r>
              <a:rPr lang="ja-JP" altLang="en-US" sz="2000"/>
              <a:t>”</a:t>
            </a:r>
            <a:r>
              <a:rPr lang="en-US" altLang="ja-JP" sz="2000" dirty="0"/>
              <a:t> trusts that lusted greedily for power</a:t>
            </a:r>
          </a:p>
          <a:p>
            <a:pPr lvl="1"/>
            <a:r>
              <a:rPr lang="en-US" altLang="en-US" sz="2000" dirty="0"/>
              <a:t>First burst into headlines with legal attack on Northern Securities Company (1902):</a:t>
            </a:r>
          </a:p>
          <a:p>
            <a:pPr lvl="2"/>
            <a:r>
              <a:rPr lang="en-US" altLang="en-US" sz="2000" dirty="0"/>
              <a:t>Railroad holding company organized by financial titan J.P. Morgan and empire builder James J. Hill</a:t>
            </a:r>
          </a:p>
          <a:p>
            <a:pPr lvl="2"/>
            <a:r>
              <a:rPr lang="en-US" altLang="en-US" sz="2000" dirty="0"/>
              <a:t>They sought a virtual monopoly in Northwest</a:t>
            </a:r>
          </a:p>
          <a:p>
            <a:pPr lvl="2"/>
            <a:r>
              <a:rPr lang="en-US" altLang="en-US" sz="2000" dirty="0"/>
              <a:t>TR challenged potentates of industrial aristocracy</a:t>
            </a:r>
          </a:p>
          <a:p>
            <a:pPr lvl="1">
              <a:buFont typeface="Arial" panose="020B0604020202020204" pitchFamily="34" charset="0"/>
              <a:buNone/>
            </a:pPr>
            <a:endParaRPr lang="en-US" altLang="en-US" i="1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F63C748C-967B-4A7B-A90F-3EDD0F485A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C0143637-4934-44E4-B909-BAF1E7B279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4062127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106" name="Title 1">
            <a:extLst>
              <a:ext uri="{FF2B5EF4-FFF2-40B4-BE49-F238E27FC236}">
                <a16:creationId xmlns:a16="http://schemas.microsoft.com/office/drawing/2014/main" id="{794C2EBE-46C4-FB43-8673-28E556681E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9683" y="1240076"/>
            <a:ext cx="2727813" cy="4584527"/>
          </a:xfrm>
        </p:spPr>
        <p:txBody>
          <a:bodyPr>
            <a:normAutofit/>
          </a:bodyPr>
          <a:lstStyle/>
          <a:p>
            <a:r>
              <a:rPr lang="en-US" altLang="en-US" sz="2500">
                <a:solidFill>
                  <a:srgbClr val="FFFFFF"/>
                </a:solidFill>
              </a:rPr>
              <a:t>VII. TR Corrals the Corporations</a:t>
            </a:r>
            <a:br>
              <a:rPr lang="en-US" altLang="en-US" sz="2500">
                <a:solidFill>
                  <a:srgbClr val="FFFFFF"/>
                </a:solidFill>
              </a:rPr>
            </a:br>
            <a:r>
              <a:rPr lang="en-US" altLang="en-US" sz="2500">
                <a:solidFill>
                  <a:srgbClr val="FFFFFF"/>
                </a:solidFill>
              </a:rPr>
              <a:t>(cont.)</a:t>
            </a:r>
          </a:p>
        </p:txBody>
      </p:sp>
      <p:sp>
        <p:nvSpPr>
          <p:cNvPr id="47107" name="Content Placeholder 2">
            <a:extLst>
              <a:ext uri="{FF2B5EF4-FFF2-40B4-BE49-F238E27FC236}">
                <a16:creationId xmlns:a16="http://schemas.microsoft.com/office/drawing/2014/main" id="{2690A19A-07E9-324D-9E5E-7722C5C4B0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2127" y="265386"/>
            <a:ext cx="7804052" cy="6327226"/>
          </a:xfrm>
        </p:spPr>
        <p:txBody>
          <a:bodyPr anchor="t">
            <a:normAutofit fontScale="92500"/>
          </a:bodyPr>
          <a:lstStyle/>
          <a:p>
            <a:pPr lvl="2"/>
            <a:r>
              <a:rPr lang="en-US" altLang="en-US" sz="2000" dirty="0"/>
              <a:t>Supreme Court upheld TR</a:t>
            </a:r>
            <a:r>
              <a:rPr lang="fr-FR" altLang="ja-JP" sz="2000" dirty="0"/>
              <a:t>'</a:t>
            </a:r>
            <a:r>
              <a:rPr lang="en-US" altLang="en-US" sz="2000" dirty="0"/>
              <a:t>s antitrust suit and ordered Northern Securities Company to dissolve:</a:t>
            </a:r>
          </a:p>
          <a:p>
            <a:pPr lvl="3"/>
            <a:r>
              <a:rPr lang="en-US" altLang="en-US" sz="2000" i="1" dirty="0"/>
              <a:t>Northern Securities </a:t>
            </a:r>
            <a:r>
              <a:rPr lang="en-US" altLang="en-US" sz="2000" dirty="0"/>
              <a:t>decision jolted Wall Street</a:t>
            </a:r>
          </a:p>
          <a:p>
            <a:pPr lvl="3"/>
            <a:r>
              <a:rPr lang="en-US" altLang="en-US" sz="2000" dirty="0"/>
              <a:t>Angered big business</a:t>
            </a:r>
          </a:p>
          <a:p>
            <a:pPr lvl="3"/>
            <a:r>
              <a:rPr lang="en-US" altLang="en-US" sz="2000" dirty="0"/>
              <a:t>Enhanced Roosevelt</a:t>
            </a:r>
            <a:r>
              <a:rPr lang="fr-FR" altLang="ja-JP" sz="2000" dirty="0"/>
              <a:t>'</a:t>
            </a:r>
            <a:r>
              <a:rPr lang="en-US" altLang="en-US" sz="2000" dirty="0"/>
              <a:t>s reputation as trust smasher</a:t>
            </a:r>
          </a:p>
          <a:p>
            <a:pPr lvl="2"/>
            <a:r>
              <a:rPr lang="en-US" altLang="en-US" sz="2000" dirty="0"/>
              <a:t>TR initiated over forty legal proceedings against giant monopolies:</a:t>
            </a:r>
          </a:p>
          <a:p>
            <a:pPr lvl="3"/>
            <a:r>
              <a:rPr lang="en-US" altLang="en-US" sz="2000" dirty="0"/>
              <a:t>Supreme Court (1905) declared beef trust illegal</a:t>
            </a:r>
          </a:p>
          <a:p>
            <a:pPr lvl="3"/>
            <a:r>
              <a:rPr lang="en-US" altLang="en-US" sz="2000" dirty="0"/>
              <a:t>Fist of justice fell upon monopolists controlling sugar, fertilizer, harvesters, and other key products</a:t>
            </a:r>
          </a:p>
          <a:p>
            <a:pPr lvl="2"/>
            <a:r>
              <a:rPr lang="en-US" altLang="en-US" sz="2000" dirty="0"/>
              <a:t>TR</a:t>
            </a:r>
            <a:r>
              <a:rPr lang="fr-FR" altLang="ja-JP" sz="2000" dirty="0"/>
              <a:t>'</a:t>
            </a:r>
            <a:r>
              <a:rPr lang="en-US" altLang="en-US" sz="2000" dirty="0"/>
              <a:t>s real purpose was symbolic: prove conclusively that government, not private business, ruled country</a:t>
            </a:r>
          </a:p>
          <a:p>
            <a:pPr lvl="3"/>
            <a:r>
              <a:rPr lang="en-US" altLang="en-US" dirty="0">
                <a:solidFill>
                  <a:srgbClr val="000000"/>
                </a:solidFill>
              </a:rPr>
              <a:t>TR believed in regulating, not fragmenting, big business combines</a:t>
            </a:r>
          </a:p>
          <a:p>
            <a:pPr lvl="3"/>
            <a:r>
              <a:rPr lang="en-US" altLang="en-US" dirty="0">
                <a:solidFill>
                  <a:srgbClr val="000000"/>
                </a:solidFill>
              </a:rPr>
              <a:t>He hoped to make business leaders more amenable to federal regulation</a:t>
            </a:r>
          </a:p>
          <a:p>
            <a:pPr lvl="3"/>
            <a:r>
              <a:rPr lang="en-US" altLang="en-US" dirty="0">
                <a:solidFill>
                  <a:srgbClr val="000000"/>
                </a:solidFill>
              </a:rPr>
              <a:t>He never swung trust-crushing stick with maximum force</a:t>
            </a:r>
          </a:p>
          <a:p>
            <a:pPr lvl="3"/>
            <a:r>
              <a:rPr lang="en-US" altLang="en-US" dirty="0">
                <a:solidFill>
                  <a:srgbClr val="000000"/>
                </a:solidFill>
              </a:rPr>
              <a:t>Industrial behemoths more </a:t>
            </a:r>
            <a:r>
              <a:rPr lang="ja-JP" altLang="en-US">
                <a:solidFill>
                  <a:srgbClr val="000000"/>
                </a:solidFill>
              </a:rPr>
              <a:t>“</a:t>
            </a:r>
            <a:r>
              <a:rPr lang="en-US" altLang="ja-JP" dirty="0">
                <a:solidFill>
                  <a:srgbClr val="000000"/>
                </a:solidFill>
              </a:rPr>
              <a:t>tame</a:t>
            </a:r>
            <a:r>
              <a:rPr lang="ja-JP" altLang="en-US">
                <a:solidFill>
                  <a:srgbClr val="000000"/>
                </a:solidFill>
              </a:rPr>
              <a:t>”</a:t>
            </a:r>
            <a:r>
              <a:rPr lang="en-US" altLang="ja-JP" dirty="0">
                <a:solidFill>
                  <a:srgbClr val="000000"/>
                </a:solidFill>
              </a:rPr>
              <a:t> by end of TR</a:t>
            </a:r>
            <a:r>
              <a:rPr lang="fr-FR" altLang="ja-JP" dirty="0">
                <a:solidFill>
                  <a:srgbClr val="000000"/>
                </a:solidFill>
              </a:rPr>
              <a:t>'</a:t>
            </a:r>
            <a:r>
              <a:rPr lang="en-US" altLang="ja-JP" dirty="0">
                <a:solidFill>
                  <a:srgbClr val="000000"/>
                </a:solidFill>
              </a:rPr>
              <a:t>s reign</a:t>
            </a:r>
          </a:p>
          <a:p>
            <a:pPr lvl="2"/>
            <a:r>
              <a:rPr lang="en-US" altLang="en-US" dirty="0">
                <a:solidFill>
                  <a:srgbClr val="000000"/>
                </a:solidFill>
              </a:rPr>
              <a:t>His successor, William Howard Taft actually </a:t>
            </a:r>
            <a:r>
              <a:rPr lang="ja-JP" altLang="en-US">
                <a:solidFill>
                  <a:srgbClr val="000000"/>
                </a:solidFill>
              </a:rPr>
              <a:t>“</a:t>
            </a:r>
            <a:r>
              <a:rPr lang="en-US" altLang="ja-JP" dirty="0">
                <a:solidFill>
                  <a:srgbClr val="000000"/>
                </a:solidFill>
              </a:rPr>
              <a:t>busted</a:t>
            </a:r>
            <a:r>
              <a:rPr lang="ja-JP" altLang="en-US">
                <a:solidFill>
                  <a:srgbClr val="000000"/>
                </a:solidFill>
              </a:rPr>
              <a:t>”</a:t>
            </a:r>
            <a:r>
              <a:rPr lang="en-US" altLang="ja-JP" dirty="0">
                <a:solidFill>
                  <a:srgbClr val="000000"/>
                </a:solidFill>
              </a:rPr>
              <a:t> more trusts than TR</a:t>
            </a:r>
          </a:p>
          <a:p>
            <a:pPr lvl="3"/>
            <a:r>
              <a:rPr lang="en-US" altLang="en-US" dirty="0">
                <a:solidFill>
                  <a:srgbClr val="000000"/>
                </a:solidFill>
              </a:rPr>
              <a:t>Taft launched suit against U.S. Steel (1911) but it caused a political reaction by TR</a:t>
            </a:r>
          </a:p>
          <a:p>
            <a:pPr lvl="3"/>
            <a:endParaRPr lang="en-US" altLang="en-US" dirty="0"/>
          </a:p>
          <a:p>
            <a:pPr lvl="2"/>
            <a:endParaRPr lang="en-US" alt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1">
            <a:extLst>
              <a:ext uri="{FF2B5EF4-FFF2-40B4-BE49-F238E27FC236}">
                <a16:creationId xmlns:a16="http://schemas.microsoft.com/office/drawing/2014/main" id="{B2C0CFEE-7464-2F41-92C2-30D18788E778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9100" y="254000"/>
            <a:ext cx="6273800" cy="635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1" name="TextBox 2">
            <a:extLst>
              <a:ext uri="{FF2B5EF4-FFF2-40B4-BE49-F238E27FC236}">
                <a16:creationId xmlns:a16="http://schemas.microsoft.com/office/drawing/2014/main" id="{EB23CD3B-77C9-034F-8672-41CA6D5EF3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33014" y="6604001"/>
            <a:ext cx="5349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latin typeface="Arial" panose="020B0604020202020204" pitchFamily="34" charset="0"/>
              </a:rPr>
              <a:t>p649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54F891EB-ED45-44C3-95D6-FFB2EC07FA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2EA385B8-7C85-4CE0-AE3A-00EB627B34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51202" name="Title 1">
            <a:extLst>
              <a:ext uri="{FF2B5EF4-FFF2-40B4-BE49-F238E27FC236}">
                <a16:creationId xmlns:a16="http://schemas.microsoft.com/office/drawing/2014/main" id="{61259513-6C1B-7744-8BA2-F1A8BF6C9A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205" y="804519"/>
            <a:ext cx="3241820" cy="4431360"/>
          </a:xfrm>
        </p:spPr>
        <p:txBody>
          <a:bodyPr anchor="ctr">
            <a:normAutofit/>
          </a:bodyPr>
          <a:lstStyle/>
          <a:p>
            <a:pPr eaLnBrk="1" hangingPunct="1"/>
            <a:r>
              <a:rPr lang="en-US" altLang="en-US"/>
              <a:t>VIII. Caring for the Consumer</a:t>
            </a:r>
          </a:p>
        </p:txBody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19AF263B-E208-40DF-A182-5193478DCF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345156" y="890353"/>
            <a:ext cx="0" cy="4572000"/>
          </a:xfrm>
          <a:prstGeom prst="line">
            <a:avLst/>
          </a:prstGeom>
          <a:ln w="317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03" name="Content Placeholder 2">
            <a:extLst>
              <a:ext uri="{FF2B5EF4-FFF2-40B4-BE49-F238E27FC236}">
                <a16:creationId xmlns:a16="http://schemas.microsoft.com/office/drawing/2014/main" id="{DBE3A802-0442-3E40-B04D-B8B945A077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7863" y="804520"/>
            <a:ext cx="7192182" cy="5165356"/>
          </a:xfrm>
        </p:spPr>
        <p:txBody>
          <a:bodyPr anchor="ctr">
            <a:normAutofit fontScale="92500" lnSpcReduction="10000"/>
          </a:bodyPr>
          <a:lstStyle/>
          <a:p>
            <a:pPr eaLnBrk="1" hangingPunct="1"/>
            <a:r>
              <a:rPr lang="en-US" altLang="en-US" dirty="0"/>
              <a:t>Roosevelt backed a measure (1906) that benefited both corporations and consumers:</a:t>
            </a:r>
          </a:p>
          <a:p>
            <a:pPr lvl="1" eaLnBrk="1" hangingPunct="1"/>
            <a:r>
              <a:rPr lang="en-US" altLang="en-US" dirty="0"/>
              <a:t>Even meat packing industry called for safer canned products</a:t>
            </a:r>
          </a:p>
          <a:p>
            <a:pPr lvl="1" eaLnBrk="1" hangingPunct="1"/>
            <a:r>
              <a:rPr lang="en-US" altLang="en-US" dirty="0"/>
              <a:t>Uproar from Upton Sinclair</a:t>
            </a:r>
            <a:r>
              <a:rPr lang="fr-FR" altLang="ja-JP" dirty="0"/>
              <a:t>'</a:t>
            </a:r>
            <a:r>
              <a:rPr lang="en-US" altLang="en-US" dirty="0"/>
              <a:t>s </a:t>
            </a:r>
            <a:r>
              <a:rPr lang="en-US" altLang="en-US" i="1" dirty="0"/>
              <a:t>The Jungle</a:t>
            </a:r>
            <a:r>
              <a:rPr lang="en-US" altLang="en-US" dirty="0"/>
              <a:t> (1906):</a:t>
            </a:r>
          </a:p>
          <a:p>
            <a:pPr lvl="2" eaLnBrk="1" hangingPunct="1"/>
            <a:r>
              <a:rPr lang="en-US" altLang="en-US" dirty="0"/>
              <a:t>Intended to focus on plight of workers</a:t>
            </a:r>
          </a:p>
          <a:p>
            <a:pPr lvl="2" eaLnBrk="1" hangingPunct="1"/>
            <a:r>
              <a:rPr lang="en-US" altLang="en-US" dirty="0"/>
              <a:t>Instead appalled public with description of  disgustingly unsanitary preparation of food products</a:t>
            </a:r>
          </a:p>
          <a:p>
            <a:pPr lvl="2" eaLnBrk="1" hangingPunct="1"/>
            <a:r>
              <a:rPr lang="en-US" altLang="en-US" dirty="0"/>
              <a:t>Described Chicago</a:t>
            </a:r>
            <a:r>
              <a:rPr lang="fr-FR" altLang="ja-JP" dirty="0"/>
              <a:t>'</a:t>
            </a:r>
            <a:r>
              <a:rPr lang="en-US" altLang="en-US" dirty="0"/>
              <a:t>s slaughterhouses</a:t>
            </a:r>
          </a:p>
          <a:p>
            <a:r>
              <a:rPr lang="en-US" altLang="en-US" dirty="0"/>
              <a:t>Roosevelt induced Congress to pass:</a:t>
            </a:r>
          </a:p>
          <a:p>
            <a:pPr lvl="1"/>
            <a:r>
              <a:rPr lang="en-US" altLang="en-US" b="1" dirty="0"/>
              <a:t>Meat Inspection Act </a:t>
            </a:r>
            <a:r>
              <a:rPr lang="en-US" altLang="en-US" dirty="0"/>
              <a:t>(1906):</a:t>
            </a:r>
          </a:p>
          <a:p>
            <a:pPr lvl="2"/>
            <a:r>
              <a:rPr lang="en-US" altLang="en-US" dirty="0"/>
              <a:t>Decreed that preparation of meat shipped over state lines subject to federal inspection from corral to can</a:t>
            </a:r>
          </a:p>
          <a:p>
            <a:pPr lvl="1"/>
            <a:r>
              <a:rPr lang="en-US" altLang="en-US" b="1" dirty="0"/>
              <a:t>Pure Food and Drug Act </a:t>
            </a:r>
            <a:r>
              <a:rPr lang="en-US" altLang="en-US" dirty="0"/>
              <a:t>(1906):</a:t>
            </a:r>
          </a:p>
          <a:p>
            <a:pPr lvl="2"/>
            <a:r>
              <a:rPr lang="en-US" altLang="en-US" dirty="0"/>
              <a:t>Designed to prevent adulteration and mislabeling of foods and pharmaceuticals</a:t>
            </a:r>
          </a:p>
          <a:p>
            <a:endParaRPr lang="en-US" altLang="en-US" dirty="0"/>
          </a:p>
        </p:txBody>
      </p:sp>
      <p:pic>
        <p:nvPicPr>
          <p:cNvPr id="78" name="Picture 77">
            <a:extLst>
              <a:ext uri="{FF2B5EF4-FFF2-40B4-BE49-F238E27FC236}">
                <a16:creationId xmlns:a16="http://schemas.microsoft.com/office/drawing/2014/main" id="{DCC0100C-A457-45B1-8A8B-8740F43EC1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1">
            <a:extLst>
              <a:ext uri="{FF2B5EF4-FFF2-40B4-BE49-F238E27FC236}">
                <a16:creationId xmlns:a16="http://schemas.microsoft.com/office/drawing/2014/main" id="{14041F06-63CE-3142-BBB0-8D1CFACD18D5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3700" y="254000"/>
            <a:ext cx="6311900" cy="635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1" name="TextBox 2">
            <a:extLst>
              <a:ext uri="{FF2B5EF4-FFF2-40B4-BE49-F238E27FC236}">
                <a16:creationId xmlns:a16="http://schemas.microsoft.com/office/drawing/2014/main" id="{EC6F2DFF-2F27-244A-B853-4301E30FF1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33014" y="6604001"/>
            <a:ext cx="5349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latin typeface="Arial" panose="020B0604020202020204" pitchFamily="34" charset="0"/>
              </a:rPr>
              <a:t>p650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F63C748C-967B-4A7B-A90F-3EDD0F485A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C0143637-4934-44E4-B909-BAF1E7B279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4062127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298" name="Title 1">
            <a:extLst>
              <a:ext uri="{FF2B5EF4-FFF2-40B4-BE49-F238E27FC236}">
                <a16:creationId xmlns:a16="http://schemas.microsoft.com/office/drawing/2014/main" id="{AE3DDACB-92E4-C74D-B857-FE9543EBDB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9683" y="1240076"/>
            <a:ext cx="2727813" cy="4584527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>
                <a:solidFill>
                  <a:srgbClr val="FFFFFF"/>
                </a:solidFill>
              </a:rPr>
              <a:t>IX. Earth Control</a:t>
            </a:r>
          </a:p>
        </p:txBody>
      </p:sp>
      <p:sp>
        <p:nvSpPr>
          <p:cNvPr id="55299" name="Content Placeholder 2">
            <a:extLst>
              <a:ext uri="{FF2B5EF4-FFF2-40B4-BE49-F238E27FC236}">
                <a16:creationId xmlns:a16="http://schemas.microsoft.com/office/drawing/2014/main" id="{2166E593-4009-BB48-A6D8-2BF4ADEFC6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5594" y="619966"/>
            <a:ext cx="6034827" cy="4916465"/>
          </a:xfrm>
        </p:spPr>
        <p:txBody>
          <a:bodyPr anchor="t">
            <a:noAutofit/>
          </a:bodyPr>
          <a:lstStyle/>
          <a:p>
            <a:pPr eaLnBrk="1" hangingPunct="1"/>
            <a:r>
              <a:rPr lang="en-US" altLang="en-US" sz="2400" dirty="0"/>
              <a:t>Steps to conserve U.S. natural resources:</a:t>
            </a:r>
          </a:p>
          <a:p>
            <a:pPr lvl="1" eaLnBrk="1" hangingPunct="1"/>
            <a:r>
              <a:rPr lang="en-US" altLang="en-US" sz="2400" dirty="0"/>
              <a:t>Desert Land Act (1877):</a:t>
            </a:r>
          </a:p>
          <a:p>
            <a:pPr lvl="2" eaLnBrk="1" hangingPunct="1"/>
            <a:r>
              <a:rPr lang="en-US" altLang="en-US" sz="2400" dirty="0"/>
              <a:t>Whereby federal government sold arid land cheaply on condition that purchaser irrigate soil within three years</a:t>
            </a:r>
          </a:p>
          <a:p>
            <a:pPr lvl="1" eaLnBrk="1" hangingPunct="1"/>
            <a:r>
              <a:rPr lang="en-US" altLang="en-US" sz="2400" dirty="0"/>
              <a:t>Forest Reserve Act (1891):</a:t>
            </a:r>
          </a:p>
          <a:p>
            <a:pPr lvl="2" eaLnBrk="1" hangingPunct="1"/>
            <a:r>
              <a:rPr lang="en-US" altLang="en-US" sz="2400" dirty="0"/>
              <a:t>Authorized president to set aside public forests as national parks and other reserves</a:t>
            </a:r>
          </a:p>
          <a:p>
            <a:pPr lvl="2" eaLnBrk="1" hangingPunct="1"/>
            <a:r>
              <a:rPr lang="en-US" altLang="en-US" sz="2400" dirty="0"/>
              <a:t>Some 46 million acres rescued from logging in 1890s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F63C748C-967B-4A7B-A90F-3EDD0F485A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C0143637-4934-44E4-B909-BAF1E7B279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4062127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18" name="Title 1">
            <a:extLst>
              <a:ext uri="{FF2B5EF4-FFF2-40B4-BE49-F238E27FC236}">
                <a16:creationId xmlns:a16="http://schemas.microsoft.com/office/drawing/2014/main" id="{9F3F9716-5C95-8140-BDDD-32EDA5C796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9683" y="1240076"/>
            <a:ext cx="2727813" cy="4584527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>
                <a:solidFill>
                  <a:srgbClr val="FFFFFF"/>
                </a:solidFill>
              </a:rPr>
              <a:t>I. Progressive Roots</a:t>
            </a:r>
          </a:p>
        </p:txBody>
      </p:sp>
      <p:sp>
        <p:nvSpPr>
          <p:cNvPr id="9219" name="Content Placeholder 2">
            <a:extLst>
              <a:ext uri="{FF2B5EF4-FFF2-40B4-BE49-F238E27FC236}">
                <a16:creationId xmlns:a16="http://schemas.microsoft.com/office/drawing/2014/main" id="{52E1751F-576B-BD4E-A4F6-AD0856CA2C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5594" y="273269"/>
            <a:ext cx="7244668" cy="5883273"/>
          </a:xfrm>
        </p:spPr>
        <p:txBody>
          <a:bodyPr anchor="t">
            <a:normAutofit/>
          </a:bodyPr>
          <a:lstStyle/>
          <a:p>
            <a:pPr lvl="1" eaLnBrk="1" hangingPunct="1"/>
            <a:r>
              <a:rPr lang="en-US" altLang="en-US" sz="2400" dirty="0"/>
              <a:t>Progressive ideas and theories:</a:t>
            </a:r>
          </a:p>
          <a:p>
            <a:pPr lvl="2" eaLnBrk="1" hangingPunct="1"/>
            <a:r>
              <a:rPr lang="en-US" altLang="en-US" sz="2400" dirty="0"/>
              <a:t>Old philosophy of hands-off individualism seemed out of place in modern machine age</a:t>
            </a:r>
          </a:p>
          <a:p>
            <a:pPr lvl="2" eaLnBrk="1" hangingPunct="1"/>
            <a:r>
              <a:rPr lang="en-US" altLang="en-US" sz="2400" dirty="0"/>
              <a:t>Progressive theorists insisted society could no longer afford luxury of limitless </a:t>
            </a:r>
            <a:r>
              <a:rPr lang="ja-JP" altLang="en-US" sz="2400"/>
              <a:t>“</a:t>
            </a:r>
            <a:r>
              <a:rPr lang="en-US" altLang="ja-JP" sz="2400" dirty="0"/>
              <a:t>let-alone</a:t>
            </a:r>
            <a:r>
              <a:rPr lang="ja-JP" altLang="en-US" sz="2400"/>
              <a:t>”</a:t>
            </a:r>
            <a:r>
              <a:rPr lang="en-US" altLang="ja-JP" sz="2400" dirty="0"/>
              <a:t> (laissez-faire) policy</a:t>
            </a:r>
          </a:p>
          <a:p>
            <a:pPr lvl="2" eaLnBrk="1" hangingPunct="1"/>
            <a:r>
              <a:rPr lang="en-US" altLang="en-US" sz="2400" dirty="0"/>
              <a:t>The people, through government, must substitute mastery for drift</a:t>
            </a:r>
          </a:p>
          <a:p>
            <a:pPr lvl="1" eaLnBrk="1" hangingPunct="1"/>
            <a:r>
              <a:rPr lang="en-US" altLang="en-US" sz="2400" dirty="0"/>
              <a:t>Politicians and writers began to pinpoint targets:</a:t>
            </a:r>
          </a:p>
          <a:p>
            <a:pPr lvl="2" eaLnBrk="1" hangingPunct="1"/>
            <a:r>
              <a:rPr lang="en-US" altLang="en-US" sz="2400" dirty="0"/>
              <a:t>Bryan, Altgeld, and Populists branded </a:t>
            </a:r>
            <a:r>
              <a:rPr lang="ja-JP" altLang="en-US" sz="2400"/>
              <a:t>“</a:t>
            </a:r>
            <a:r>
              <a:rPr lang="en-US" altLang="ja-JP" sz="2400" dirty="0"/>
              <a:t>bloated trusts</a:t>
            </a:r>
            <a:r>
              <a:rPr lang="ja-JP" altLang="en-US" sz="2400"/>
              <a:t>”</a:t>
            </a:r>
            <a:r>
              <a:rPr lang="en-US" altLang="ja-JP" sz="2400" dirty="0"/>
              <a:t> with stigma of corruption and wrongdoing</a:t>
            </a:r>
          </a:p>
          <a:p>
            <a:pPr lvl="1" eaLnBrk="1" hangingPunct="1"/>
            <a:endParaRPr lang="en-US" alt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>
            <a:extLst>
              <a:ext uri="{FF2B5EF4-FFF2-40B4-BE49-F238E27FC236}">
                <a16:creationId xmlns:a16="http://schemas.microsoft.com/office/drawing/2014/main" id="{A2DD36DB-C343-474F-B9ED-B0B36524B7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</p:spPr>
        <p:txBody>
          <a:bodyPr>
            <a:normAutofit/>
          </a:bodyPr>
          <a:lstStyle/>
          <a:p>
            <a:r>
              <a:rPr lang="en-US" altLang="en-US"/>
              <a:t>IX. Earth Control (cont.)</a:t>
            </a:r>
          </a:p>
        </p:txBody>
      </p:sp>
      <p:sp>
        <p:nvSpPr>
          <p:cNvPr id="56323" name="Content Placeholder 2">
            <a:extLst>
              <a:ext uri="{FF2B5EF4-FFF2-40B4-BE49-F238E27FC236}">
                <a16:creationId xmlns:a16="http://schemas.microsoft.com/office/drawing/2014/main" id="{D8857219-56CD-DF47-9506-2520C9E08A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717" y="2015734"/>
            <a:ext cx="7426646" cy="3450613"/>
          </a:xfrm>
        </p:spPr>
        <p:txBody>
          <a:bodyPr>
            <a:noAutofit/>
          </a:bodyPr>
          <a:lstStyle/>
          <a:p>
            <a:pPr lvl="1">
              <a:lnSpc>
                <a:spcPct val="110000"/>
              </a:lnSpc>
            </a:pPr>
            <a:r>
              <a:rPr lang="en-US" altLang="en-US" sz="2000" dirty="0"/>
              <a:t>Carey Act (1894) distributed federal land to states on condition that it be irrigated and settled</a:t>
            </a:r>
          </a:p>
          <a:p>
            <a:pPr lvl="1">
              <a:lnSpc>
                <a:spcPct val="110000"/>
              </a:lnSpc>
            </a:pPr>
            <a:r>
              <a:rPr lang="en-US" altLang="en-US" sz="2000" dirty="0"/>
              <a:t>New day for conservation dawned with Roosevelt (see </a:t>
            </a:r>
            <a:r>
              <a:rPr lang="ja-JP" altLang="en-US" sz="2000"/>
              <a:t>“</a:t>
            </a:r>
            <a:r>
              <a:rPr lang="en-US" altLang="ja-JP" sz="2000" dirty="0"/>
              <a:t>Makers of America: The Environmentalists</a:t>
            </a:r>
            <a:r>
              <a:rPr lang="ja-JP" altLang="en-US" sz="2000"/>
              <a:t>”</a:t>
            </a:r>
            <a:r>
              <a:rPr lang="en-US" altLang="ja-JP" sz="2000" dirty="0"/>
              <a:t>) </a:t>
            </a:r>
          </a:p>
          <a:p>
            <a:pPr lvl="2">
              <a:lnSpc>
                <a:spcPct val="110000"/>
              </a:lnSpc>
            </a:pPr>
            <a:r>
              <a:rPr lang="en-US" altLang="en-US" sz="2000" dirty="0"/>
              <a:t>TR seized banner of conservation leadership</a:t>
            </a:r>
          </a:p>
          <a:p>
            <a:pPr lvl="2">
              <a:lnSpc>
                <a:spcPct val="110000"/>
              </a:lnSpc>
            </a:pPr>
            <a:r>
              <a:rPr lang="en-US" altLang="en-US" sz="2000" dirty="0"/>
              <a:t>Congress responded with landmark Newlands Act (1902):</a:t>
            </a:r>
          </a:p>
          <a:p>
            <a:pPr lvl="3">
              <a:lnSpc>
                <a:spcPct val="110000"/>
              </a:lnSpc>
            </a:pPr>
            <a:r>
              <a:rPr lang="en-US" altLang="en-US" sz="2000" dirty="0"/>
              <a:t>Washington authorized to collect money from sale of public land in western states</a:t>
            </a:r>
          </a:p>
          <a:p>
            <a:pPr lvl="3">
              <a:lnSpc>
                <a:spcPct val="110000"/>
              </a:lnSpc>
            </a:pPr>
            <a:r>
              <a:rPr lang="en-US" altLang="en-US" sz="2000" dirty="0"/>
              <a:t>Use funds for development of irrigation projects</a:t>
            </a:r>
          </a:p>
          <a:p>
            <a:pPr lvl="3">
              <a:lnSpc>
                <a:spcPct val="110000"/>
              </a:lnSpc>
            </a:pPr>
            <a:r>
              <a:rPr lang="en-US" altLang="en-US" sz="2000" dirty="0"/>
              <a:t>Roosevelt Dam, constructed on Arizona</a:t>
            </a:r>
            <a:r>
              <a:rPr lang="fr-FR" altLang="ja-JP" sz="2000" dirty="0"/>
              <a:t>'</a:t>
            </a:r>
            <a:r>
              <a:rPr lang="en-US" altLang="en-US" sz="2000" dirty="0"/>
              <a:t>s Salt River, dedicated by Roosevelt in 1911</a:t>
            </a:r>
          </a:p>
        </p:txBody>
      </p:sp>
      <p:pic>
        <p:nvPicPr>
          <p:cNvPr id="6" name="Picture 1">
            <a:extLst>
              <a:ext uri="{FF2B5EF4-FFF2-40B4-BE49-F238E27FC236}">
                <a16:creationId xmlns:a16="http://schemas.microsoft.com/office/drawing/2014/main" id="{BC37BD16-ABC9-C741-A915-DC7AB78C9500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48443" y="804519"/>
            <a:ext cx="3781581" cy="4910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1">
            <a:extLst>
              <a:ext uri="{FF2B5EF4-FFF2-40B4-BE49-F238E27FC236}">
                <a16:creationId xmlns:a16="http://schemas.microsoft.com/office/drawing/2014/main" id="{E4826D32-01CD-CC47-B430-7118C2B62CE3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1700" y="254000"/>
            <a:ext cx="5308600" cy="635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5" name="TextBox 2">
            <a:extLst>
              <a:ext uri="{FF2B5EF4-FFF2-40B4-BE49-F238E27FC236}">
                <a16:creationId xmlns:a16="http://schemas.microsoft.com/office/drawing/2014/main" id="{BD5CAD69-99AC-E64D-92C5-67DD0E18B3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33014" y="6604001"/>
            <a:ext cx="5349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latin typeface="Arial" panose="020B0604020202020204" pitchFamily="34" charset="0"/>
              </a:rPr>
              <a:t>p652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1">
            <a:extLst>
              <a:ext uri="{FF2B5EF4-FFF2-40B4-BE49-F238E27FC236}">
                <a16:creationId xmlns:a16="http://schemas.microsoft.com/office/drawing/2014/main" id="{03E19AC7-6765-FB49-9673-93E0F628680C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10979"/>
            <a:ext cx="6211614" cy="4847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3" name="TextBox 2">
            <a:extLst>
              <a:ext uri="{FF2B5EF4-FFF2-40B4-BE49-F238E27FC236}">
                <a16:creationId xmlns:a16="http://schemas.microsoft.com/office/drawing/2014/main" id="{29020E8B-F150-6642-843B-A41130C7EE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33014" y="6604001"/>
            <a:ext cx="5349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latin typeface="Arial" panose="020B0604020202020204" pitchFamily="34" charset="0"/>
              </a:rPr>
              <a:t>p653</a:t>
            </a:r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F0464173-14AB-D84E-9C19-19BF8B610258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234" y="0"/>
            <a:ext cx="6619766" cy="4286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54F891EB-ED45-44C3-95D6-FFB2EC07FA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2EA385B8-7C85-4CE0-AE3A-00EB627B34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65538" name="Title 1">
            <a:extLst>
              <a:ext uri="{FF2B5EF4-FFF2-40B4-BE49-F238E27FC236}">
                <a16:creationId xmlns:a16="http://schemas.microsoft.com/office/drawing/2014/main" id="{31DBDCAB-BF72-7B4E-8817-4A8D77CBA3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205" y="804519"/>
            <a:ext cx="3241820" cy="4431360"/>
          </a:xfrm>
        </p:spPr>
        <p:txBody>
          <a:bodyPr anchor="ctr">
            <a:normAutofit/>
          </a:bodyPr>
          <a:lstStyle/>
          <a:p>
            <a:r>
              <a:rPr lang="en-US" altLang="en-US"/>
              <a:t>IX. Earth Control (cont.)</a:t>
            </a:r>
          </a:p>
        </p:txBody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19AF263B-E208-40DF-A182-5193478DCF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345156" y="890353"/>
            <a:ext cx="0" cy="4572000"/>
          </a:xfrm>
          <a:prstGeom prst="line">
            <a:avLst/>
          </a:prstGeom>
          <a:ln w="317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539" name="Content Placeholder 2">
            <a:extLst>
              <a:ext uri="{FF2B5EF4-FFF2-40B4-BE49-F238E27FC236}">
                <a16:creationId xmlns:a16="http://schemas.microsoft.com/office/drawing/2014/main" id="{393CEE3A-AAA4-794C-AF4B-4FBA1E9E88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68110" y="804520"/>
            <a:ext cx="8355717" cy="5175866"/>
          </a:xfrm>
        </p:spPr>
        <p:txBody>
          <a:bodyPr anchor="ctr">
            <a:normAutofit/>
          </a:bodyPr>
          <a:lstStyle/>
          <a:p>
            <a:pPr lvl="2"/>
            <a:r>
              <a:rPr lang="en-US" altLang="en-US" sz="2000" dirty="0"/>
              <a:t>TR worked to preserve nation</a:t>
            </a:r>
            <a:r>
              <a:rPr lang="fr-FR" altLang="ja-JP" sz="2000" dirty="0"/>
              <a:t>'</a:t>
            </a:r>
            <a:r>
              <a:rPr lang="en-US" altLang="en-US" sz="2000" dirty="0"/>
              <a:t>s shrinking forests:</a:t>
            </a:r>
          </a:p>
          <a:p>
            <a:pPr lvl="3"/>
            <a:r>
              <a:rPr lang="en-US" altLang="en-US" sz="2000" dirty="0"/>
              <a:t>Set aside some 125 million acres in federal reserves</a:t>
            </a:r>
          </a:p>
          <a:p>
            <a:pPr lvl="3"/>
            <a:r>
              <a:rPr lang="en-US" altLang="en-US" sz="2000" dirty="0"/>
              <a:t>Earmarked millions of acres of coal deposits, and water resources useful for irrigation and power</a:t>
            </a:r>
          </a:p>
          <a:p>
            <a:pPr lvl="2"/>
            <a:r>
              <a:rPr lang="en-US" altLang="en-US" sz="2000" dirty="0"/>
              <a:t>Conservation and reclamation were Roosevelt</a:t>
            </a:r>
            <a:r>
              <a:rPr lang="fr-FR" altLang="ja-JP" sz="2000" dirty="0"/>
              <a:t>'</a:t>
            </a:r>
            <a:r>
              <a:rPr lang="en-US" altLang="en-US" sz="2000" dirty="0"/>
              <a:t>s most enduring tangible achievements</a:t>
            </a:r>
          </a:p>
          <a:p>
            <a:pPr lvl="2"/>
            <a:r>
              <a:rPr lang="en-US" altLang="en-US" sz="2000" dirty="0"/>
              <a:t>Disappearance of frontier—believed to be source of national characteristics (individualism and democracy) encouraged popular support for conservation</a:t>
            </a:r>
          </a:p>
          <a:p>
            <a:pPr lvl="2"/>
            <a:r>
              <a:rPr lang="en-US" altLang="en-US" sz="2000" dirty="0"/>
              <a:t>As did Jack London</a:t>
            </a:r>
            <a:r>
              <a:rPr lang="fr-FR" altLang="ja-JP" sz="2000" dirty="0"/>
              <a:t>'</a:t>
            </a:r>
            <a:r>
              <a:rPr lang="en-US" altLang="en-US" sz="2000" dirty="0"/>
              <a:t>s </a:t>
            </a:r>
            <a:r>
              <a:rPr lang="en-US" altLang="en-US" sz="2000" i="1" dirty="0"/>
              <a:t>Call of the Wild </a:t>
            </a:r>
            <a:r>
              <a:rPr lang="en-US" altLang="en-US" sz="2000" dirty="0"/>
              <a:t>(1903)</a:t>
            </a:r>
          </a:p>
          <a:p>
            <a:pPr lvl="2"/>
            <a:endParaRPr lang="en-US" altLang="en-US" dirty="0"/>
          </a:p>
          <a:p>
            <a:pPr lvl="3"/>
            <a:endParaRPr lang="en-US" altLang="en-US" dirty="0"/>
          </a:p>
        </p:txBody>
      </p:sp>
      <p:pic>
        <p:nvPicPr>
          <p:cNvPr id="78" name="Picture 77">
            <a:extLst>
              <a:ext uri="{FF2B5EF4-FFF2-40B4-BE49-F238E27FC236}">
                <a16:creationId xmlns:a16="http://schemas.microsoft.com/office/drawing/2014/main" id="{DCC0100C-A457-45B1-8A8B-8740F43EC1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1">
            <a:extLst>
              <a:ext uri="{FF2B5EF4-FFF2-40B4-BE49-F238E27FC236}">
                <a16:creationId xmlns:a16="http://schemas.microsoft.com/office/drawing/2014/main" id="{5F1221DA-55EB-4145-8406-6B4E5F0C0964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7900" y="254000"/>
            <a:ext cx="5143500" cy="635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3" name="TextBox 2">
            <a:extLst>
              <a:ext uri="{FF2B5EF4-FFF2-40B4-BE49-F238E27FC236}">
                <a16:creationId xmlns:a16="http://schemas.microsoft.com/office/drawing/2014/main" id="{4C75160A-19A4-A649-A234-73092D1860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33014" y="6604001"/>
            <a:ext cx="5349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latin typeface="Arial" panose="020B0604020202020204" pitchFamily="34" charset="0"/>
              </a:rPr>
              <a:t>p654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54F891EB-ED45-44C3-95D6-FFB2EC07FA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2EA385B8-7C85-4CE0-AE3A-00EB627B34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68610" name="Title 1">
            <a:extLst>
              <a:ext uri="{FF2B5EF4-FFF2-40B4-BE49-F238E27FC236}">
                <a16:creationId xmlns:a16="http://schemas.microsoft.com/office/drawing/2014/main" id="{30B3FFEA-38A3-C54B-BA70-595AB29BC2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205" y="804519"/>
            <a:ext cx="3241820" cy="4431360"/>
          </a:xfrm>
        </p:spPr>
        <p:txBody>
          <a:bodyPr anchor="ctr">
            <a:normAutofit/>
          </a:bodyPr>
          <a:lstStyle/>
          <a:p>
            <a:r>
              <a:rPr lang="en-US" altLang="en-US"/>
              <a:t>IX. Earth Control (cont.)</a:t>
            </a:r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19AF263B-E208-40DF-A182-5193478DCF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345156" y="890353"/>
            <a:ext cx="0" cy="4572000"/>
          </a:xfrm>
          <a:prstGeom prst="line">
            <a:avLst/>
          </a:prstGeom>
          <a:ln w="317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17DD59-C30D-3D40-8E82-03FDE13F20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78101" y="430924"/>
            <a:ext cx="7889821" cy="5843095"/>
          </a:xfrm>
        </p:spPr>
        <p:txBody>
          <a:bodyPr anchor="ctr">
            <a:normAutofit fontScale="92500" lnSpcReduction="10000"/>
          </a:bodyPr>
          <a:lstStyle/>
          <a:p>
            <a:pPr>
              <a:lnSpc>
                <a:spcPct val="110000"/>
              </a:lnSpc>
              <a:buFont typeface="Arial" charset="0"/>
              <a:buChar char="•"/>
              <a:defRPr/>
            </a:pPr>
            <a:r>
              <a:rPr lang="en-US" sz="1800" dirty="0">
                <a:ea typeface="ＭＳ Ｐゴシック" charset="0"/>
                <a:cs typeface="ＭＳ Ｐゴシック" charset="0"/>
              </a:rPr>
              <a:t>Organizations:</a:t>
            </a:r>
          </a:p>
          <a:p>
            <a:pPr lvl="1">
              <a:lnSpc>
                <a:spcPct val="110000"/>
              </a:lnSpc>
              <a:buFont typeface="Arial" charset="0"/>
              <a:buChar char="–"/>
              <a:defRPr/>
            </a:pPr>
            <a:r>
              <a:rPr lang="en-US" dirty="0">
                <a:ea typeface="ＭＳ Ｐゴシック" charset="0"/>
                <a:cs typeface="+mn-cs"/>
              </a:rPr>
              <a:t>Boy Scouts of America became largest youth group</a:t>
            </a:r>
          </a:p>
          <a:p>
            <a:pPr lvl="1">
              <a:lnSpc>
                <a:spcPct val="110000"/>
              </a:lnSpc>
              <a:buFont typeface="Arial" charset="0"/>
              <a:buChar char="–"/>
              <a:defRPr/>
            </a:pPr>
            <a:r>
              <a:rPr lang="en-US" dirty="0">
                <a:ea typeface="ＭＳ Ｐゴシック" charset="0"/>
                <a:cs typeface="+mn-cs"/>
              </a:rPr>
              <a:t>Audubon Society tried to save wild native birds</a:t>
            </a:r>
          </a:p>
          <a:p>
            <a:pPr lvl="1">
              <a:lnSpc>
                <a:spcPct val="110000"/>
              </a:lnSpc>
              <a:buFont typeface="Arial" charset="0"/>
              <a:buChar char="–"/>
              <a:defRPr/>
            </a:pPr>
            <a:r>
              <a:rPr lang="en-US" dirty="0">
                <a:ea typeface="ＭＳ Ｐゴシック" charset="0"/>
                <a:cs typeface="+mn-cs"/>
              </a:rPr>
              <a:t>Sierra Club (1892) dedicated to preserve wildness of western landscape</a:t>
            </a:r>
          </a:p>
          <a:p>
            <a:pPr marL="514350" indent="-457200">
              <a:lnSpc>
                <a:spcPct val="110000"/>
              </a:lnSpc>
              <a:buFont typeface="Arial" charset="0"/>
              <a:buChar char="•"/>
              <a:defRPr/>
            </a:pPr>
            <a:r>
              <a:rPr lang="en-US" sz="1800" dirty="0">
                <a:ea typeface="ＭＳ Ｐゴシック" charset="0"/>
                <a:cs typeface="ＭＳ Ｐゴシック" charset="0"/>
              </a:rPr>
              <a:t>Losses:</a:t>
            </a:r>
          </a:p>
          <a:p>
            <a:pPr marL="914400" lvl="1" indent="-457200">
              <a:lnSpc>
                <a:spcPct val="110000"/>
              </a:lnSpc>
              <a:buFont typeface="Arial" charset="0"/>
              <a:buChar char="–"/>
              <a:defRPr/>
            </a:pPr>
            <a:r>
              <a:rPr lang="en-US" dirty="0">
                <a:ea typeface="ＭＳ Ｐゴシック" charset="0"/>
                <a:cs typeface="+mn-cs"/>
              </a:rPr>
              <a:t>(1913) San Francisco built dam in </a:t>
            </a:r>
            <a:r>
              <a:rPr lang="en-US" b="1" dirty="0">
                <a:ea typeface="ＭＳ Ｐゴシック" charset="0"/>
                <a:cs typeface="+mn-cs"/>
              </a:rPr>
              <a:t>Hetch Hetchy Valley</a:t>
            </a:r>
          </a:p>
          <a:p>
            <a:pPr marL="1314450" lvl="2" indent="-457200">
              <a:lnSpc>
                <a:spcPct val="110000"/>
              </a:lnSpc>
              <a:buFont typeface="Arial" charset="0"/>
              <a:buChar char="•"/>
              <a:defRPr/>
            </a:pPr>
            <a:r>
              <a:rPr lang="en-US" sz="1800" dirty="0">
                <a:ea typeface="ＭＳ Ｐゴシック" charset="0"/>
                <a:cs typeface="+mn-cs"/>
              </a:rPr>
              <a:t>Caused deep division between preservationists (John Muir) and conservationists that persists to present day</a:t>
            </a:r>
          </a:p>
          <a:p>
            <a:pPr lvl="3">
              <a:lnSpc>
                <a:spcPct val="110000"/>
              </a:lnSpc>
            </a:pPr>
            <a:r>
              <a:rPr lang="en-US" altLang="en-US" sz="1800" dirty="0"/>
              <a:t>Roosevelt</a:t>
            </a:r>
            <a:r>
              <a:rPr lang="fr-FR" altLang="ja-JP" sz="1800" dirty="0"/>
              <a:t>'</a:t>
            </a:r>
            <a:r>
              <a:rPr lang="en-US" altLang="en-US" sz="1800" dirty="0"/>
              <a:t>s chief forester, Gifford Pinchot, believed </a:t>
            </a:r>
            <a:r>
              <a:rPr lang="ja-JP" altLang="en-US" sz="1800"/>
              <a:t>“</a:t>
            </a:r>
            <a:r>
              <a:rPr lang="en-US" altLang="ja-JP" sz="1800" dirty="0"/>
              <a:t>wilderness was waste</a:t>
            </a:r>
            <a:r>
              <a:rPr lang="ja-JP" altLang="en-US" sz="1800"/>
              <a:t>”</a:t>
            </a:r>
            <a:endParaRPr lang="en-US" altLang="ja-JP" sz="1800" dirty="0"/>
          </a:p>
          <a:p>
            <a:pPr lvl="3">
              <a:lnSpc>
                <a:spcPct val="110000"/>
              </a:lnSpc>
            </a:pPr>
            <a:r>
              <a:rPr lang="en-US" altLang="en-US" sz="1800" dirty="0"/>
              <a:t>Pinchot and TR wanted to use nation</a:t>
            </a:r>
            <a:r>
              <a:rPr lang="fr-FR" altLang="ja-JP" sz="1800" dirty="0"/>
              <a:t>'</a:t>
            </a:r>
            <a:r>
              <a:rPr lang="en-US" altLang="en-US" sz="1800" dirty="0"/>
              <a:t>s natural endowment intelligently—thus two battles:</a:t>
            </a:r>
          </a:p>
          <a:p>
            <a:pPr lvl="4">
              <a:lnSpc>
                <a:spcPct val="110000"/>
              </a:lnSpc>
            </a:pPr>
            <a:r>
              <a:rPr lang="en-US" altLang="en-US" sz="1800" dirty="0"/>
              <a:t>One with greedy commercial interests that abused nature</a:t>
            </a:r>
          </a:p>
          <a:p>
            <a:pPr lvl="4">
              <a:lnSpc>
                <a:spcPct val="110000"/>
              </a:lnSpc>
            </a:pPr>
            <a:r>
              <a:rPr lang="en-US" altLang="en-US" sz="1800" dirty="0"/>
              <a:t>Other with romantic preservationists in thrall to simple </a:t>
            </a:r>
            <a:r>
              <a:rPr lang="ja-JP" altLang="en-US" sz="1800"/>
              <a:t>“</a:t>
            </a:r>
            <a:r>
              <a:rPr lang="en-US" altLang="ja-JP" sz="1800" dirty="0"/>
              <a:t>woodman-spare-that-tree</a:t>
            </a:r>
            <a:r>
              <a:rPr lang="ja-JP" altLang="en-US" sz="1800"/>
              <a:t>”</a:t>
            </a:r>
            <a:r>
              <a:rPr lang="en-US" altLang="ja-JP" sz="1800" dirty="0"/>
              <a:t> sentimentality</a:t>
            </a:r>
          </a:p>
          <a:p>
            <a:pPr lvl="3">
              <a:lnSpc>
                <a:spcPct val="110000"/>
              </a:lnSpc>
            </a:pPr>
            <a:r>
              <a:rPr lang="en-US" altLang="en-US" sz="1800" dirty="0"/>
              <a:t>National policy developed </a:t>
            </a:r>
            <a:r>
              <a:rPr lang="ja-JP" altLang="en-US" sz="1800"/>
              <a:t>“</a:t>
            </a:r>
            <a:r>
              <a:rPr lang="en-US" altLang="ja-JP" sz="1800" dirty="0"/>
              <a:t>multiple-use resource management</a:t>
            </a:r>
            <a:r>
              <a:rPr lang="ja-JP" altLang="en-US" sz="1800"/>
              <a:t>”</a:t>
            </a:r>
            <a:endParaRPr lang="en-US" altLang="ja-JP" sz="1800" dirty="0"/>
          </a:p>
          <a:p>
            <a:pPr lvl="4">
              <a:lnSpc>
                <a:spcPct val="110000"/>
              </a:lnSpc>
            </a:pPr>
            <a:r>
              <a:rPr lang="en-US" altLang="en-US" sz="1800" dirty="0"/>
              <a:t>Try to combine recreation, sustained-yield logging, watershed protection, and summer stock grazing on same expanse of federal land</a:t>
            </a:r>
          </a:p>
          <a:p>
            <a:pPr marL="1314450" lvl="2" indent="-457200">
              <a:lnSpc>
                <a:spcPct val="110000"/>
              </a:lnSpc>
              <a:buFont typeface="Arial" charset="0"/>
              <a:buChar char="•"/>
              <a:defRPr/>
            </a:pPr>
            <a:endParaRPr lang="en-US" sz="1400" dirty="0">
              <a:ea typeface="ＭＳ Ｐゴシック" charset="0"/>
              <a:cs typeface="+mn-cs"/>
            </a:endParaRPr>
          </a:p>
          <a:p>
            <a:pPr marL="914400" lvl="1" indent="-457200">
              <a:lnSpc>
                <a:spcPct val="110000"/>
              </a:lnSpc>
              <a:buFont typeface="Arial" charset="0"/>
              <a:buChar char="–"/>
              <a:defRPr/>
            </a:pPr>
            <a:endParaRPr lang="en-US" sz="1400" dirty="0">
              <a:ea typeface="ＭＳ Ｐゴシック" charset="0"/>
              <a:cs typeface="+mn-cs"/>
            </a:endParaRPr>
          </a:p>
        </p:txBody>
      </p:sp>
      <p:pic>
        <p:nvPicPr>
          <p:cNvPr id="77" name="Picture 76">
            <a:extLst>
              <a:ext uri="{FF2B5EF4-FFF2-40B4-BE49-F238E27FC236}">
                <a16:creationId xmlns:a16="http://schemas.microsoft.com/office/drawing/2014/main" id="{DCC0100C-A457-45B1-8A8B-8740F43EC1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35C3D674-3D59-4E93-80CA-0C0A9095E8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C884B8F8-FDC9-498B-9960-5D7260AFCB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417737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2706" name="Title 1">
            <a:extLst>
              <a:ext uri="{FF2B5EF4-FFF2-40B4-BE49-F238E27FC236}">
                <a16:creationId xmlns:a16="http://schemas.microsoft.com/office/drawing/2014/main" id="{A655B78E-6626-574A-AD47-34C48ABEBE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80" y="804520"/>
            <a:ext cx="4176511" cy="1049235"/>
          </a:xfrm>
        </p:spPr>
        <p:txBody>
          <a:bodyPr>
            <a:normAutofit/>
          </a:bodyPr>
          <a:lstStyle/>
          <a:p>
            <a:r>
              <a:rPr lang="en-US" altLang="en-US"/>
              <a:t>IX. Earth Control (cont.)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EF2A81E1-BCBE-426B-8C09-33274E6940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72707" name="Content Placeholder 2">
            <a:extLst>
              <a:ext uri="{FF2B5EF4-FFF2-40B4-BE49-F238E27FC236}">
                <a16:creationId xmlns:a16="http://schemas.microsoft.com/office/drawing/2014/main" id="{487991CF-DCA6-7B49-9B65-99E8B8EFCF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0025" y="2015732"/>
            <a:ext cx="6572250" cy="4542229"/>
          </a:xfrm>
        </p:spPr>
        <p:txBody>
          <a:bodyPr>
            <a:normAutofit/>
          </a:bodyPr>
          <a:lstStyle/>
          <a:p>
            <a:pPr lvl="1">
              <a:lnSpc>
                <a:spcPct val="110000"/>
              </a:lnSpc>
            </a:pPr>
            <a:r>
              <a:rPr lang="en-US" altLang="en-US" sz="2000" dirty="0"/>
              <a:t>Westerners learned how to work with federal management of natural resources:</a:t>
            </a:r>
          </a:p>
          <a:p>
            <a:pPr lvl="2">
              <a:lnSpc>
                <a:spcPct val="110000"/>
              </a:lnSpc>
            </a:pPr>
            <a:r>
              <a:rPr lang="en-US" altLang="en-US" sz="2000" dirty="0"/>
              <a:t>New agencies, such as Forest Service and Bureau of Reclamation</a:t>
            </a:r>
          </a:p>
          <a:p>
            <a:pPr lvl="2">
              <a:lnSpc>
                <a:spcPct val="110000"/>
              </a:lnSpc>
            </a:pPr>
            <a:r>
              <a:rPr lang="en-US" altLang="en-US" sz="2000" dirty="0"/>
              <a:t>Worked with federal programs devoted to rational, large-scale, and long-term use of natural resources</a:t>
            </a:r>
          </a:p>
          <a:p>
            <a:pPr lvl="2">
              <a:lnSpc>
                <a:spcPct val="110000"/>
              </a:lnSpc>
            </a:pPr>
            <a:r>
              <a:rPr lang="en-US" altLang="en-US" sz="2000" dirty="0"/>
              <a:t>Single-person enterprises shouldered aside, in interest of efficiency, by combined bulk of big business and big government</a:t>
            </a:r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202D5FD2-49D0-194F-A86C-23921F988194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55017" y="805583"/>
            <a:ext cx="3239229" cy="4660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" name="Picture 77">
            <a:extLst>
              <a:ext uri="{FF2B5EF4-FFF2-40B4-BE49-F238E27FC236}">
                <a16:creationId xmlns:a16="http://schemas.microsoft.com/office/drawing/2014/main" id="{39D1DDD4-5BB3-45BA-B9B3-06B62299AD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A24DAE64-2302-42EA-8239-F2F0775CA5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F63C748C-967B-4A7B-A90F-3EDD0F485A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C0143637-4934-44E4-B909-BAF1E7B279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4062127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778" name="Title 1">
            <a:extLst>
              <a:ext uri="{FF2B5EF4-FFF2-40B4-BE49-F238E27FC236}">
                <a16:creationId xmlns:a16="http://schemas.microsoft.com/office/drawing/2014/main" id="{01AE2792-0FBB-9E4A-BA64-AF6A3786E1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9683" y="1240076"/>
            <a:ext cx="2727813" cy="4584527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>
                <a:solidFill>
                  <a:srgbClr val="FFFFFF"/>
                </a:solidFill>
              </a:rPr>
              <a:t>X. The </a:t>
            </a:r>
            <a:r>
              <a:rPr lang="en-US" altLang="ja-JP">
                <a:solidFill>
                  <a:srgbClr val="FFFFFF"/>
                </a:solidFill>
              </a:rPr>
              <a:t>“Roosevelt Panic” of 1907</a:t>
            </a: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5779" name="Content Placeholder 2">
            <a:extLst>
              <a:ext uri="{FF2B5EF4-FFF2-40B4-BE49-F238E27FC236}">
                <a16:creationId xmlns:a16="http://schemas.microsoft.com/office/drawing/2014/main" id="{C3A50204-9CB4-4F48-AAA2-0FC6FA15BD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83118" y="285750"/>
            <a:ext cx="7804096" cy="6572249"/>
          </a:xfrm>
        </p:spPr>
        <p:txBody>
          <a:bodyPr anchor="t">
            <a:normAutofit fontScale="92500" lnSpcReduction="10000"/>
          </a:bodyPr>
          <a:lstStyle/>
          <a:p>
            <a:pPr eaLnBrk="1" hangingPunct="1">
              <a:lnSpc>
                <a:spcPct val="110000"/>
              </a:lnSpc>
            </a:pPr>
            <a:r>
              <a:rPr lang="en-US" altLang="en-US" dirty="0"/>
              <a:t>Roosevelt</a:t>
            </a:r>
            <a:r>
              <a:rPr lang="fr-FR" altLang="ja-JP" dirty="0"/>
              <a:t>'</a:t>
            </a:r>
            <a:r>
              <a:rPr lang="en-US" altLang="en-US" dirty="0"/>
              <a:t>s second term (1905-1909):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en-US" sz="2000" dirty="0"/>
              <a:t>Called for regulating corporations, taxing incomes, and protecting workers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en-US" sz="2000" dirty="0"/>
              <a:t>Declared (1904) under no circumstances would he be a candidate for a third term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en-US" sz="2000" dirty="0"/>
              <a:t>Suffered sharp setback (1907) when short panic descended on Wall Street:</a:t>
            </a:r>
          </a:p>
          <a:p>
            <a:pPr lvl="2" eaLnBrk="1" hangingPunct="1">
              <a:lnSpc>
                <a:spcPct val="110000"/>
              </a:lnSpc>
            </a:pPr>
            <a:r>
              <a:rPr lang="en-US" altLang="en-US" sz="2000" dirty="0"/>
              <a:t>Frightened </a:t>
            </a:r>
            <a:r>
              <a:rPr lang="ja-JP" altLang="en-US" sz="2000"/>
              <a:t>“</a:t>
            </a:r>
            <a:r>
              <a:rPr lang="en-US" altLang="ja-JP" sz="2000" dirty="0"/>
              <a:t>runs</a:t>
            </a:r>
            <a:r>
              <a:rPr lang="ja-JP" altLang="en-US" sz="2000"/>
              <a:t>”</a:t>
            </a:r>
            <a:r>
              <a:rPr lang="en-US" altLang="ja-JP" sz="2000" dirty="0"/>
              <a:t> on banks</a:t>
            </a:r>
          </a:p>
          <a:p>
            <a:pPr lvl="2" eaLnBrk="1" hangingPunct="1">
              <a:lnSpc>
                <a:spcPct val="110000"/>
              </a:lnSpc>
            </a:pPr>
            <a:r>
              <a:rPr lang="en-US" altLang="en-US" sz="2000" dirty="0"/>
              <a:t>Financial world blamed Roosevelt</a:t>
            </a:r>
          </a:p>
          <a:p>
            <a:pPr lvl="2" eaLnBrk="1" hangingPunct="1">
              <a:lnSpc>
                <a:spcPct val="110000"/>
              </a:lnSpc>
            </a:pPr>
            <a:r>
              <a:rPr lang="en-US" altLang="en-US" sz="2000" dirty="0"/>
              <a:t>Conservatives called him </a:t>
            </a:r>
            <a:r>
              <a:rPr lang="ja-JP" altLang="en-US" sz="2000"/>
              <a:t>“</a:t>
            </a:r>
            <a:r>
              <a:rPr lang="en-US" altLang="ja-JP" sz="2000" dirty="0"/>
              <a:t>Theodore the Meddler</a:t>
            </a:r>
            <a:r>
              <a:rPr lang="ja-JP" altLang="en-US" sz="2000"/>
              <a:t>”</a:t>
            </a:r>
            <a:endParaRPr lang="en-US" altLang="ja-JP" sz="2000" dirty="0"/>
          </a:p>
          <a:p>
            <a:pPr lvl="1">
              <a:lnSpc>
                <a:spcPct val="110000"/>
              </a:lnSpc>
            </a:pPr>
            <a:r>
              <a:rPr lang="en-US" altLang="en-US" sz="2000" dirty="0"/>
              <a:t>Results of 1907 panic:</a:t>
            </a:r>
          </a:p>
          <a:p>
            <a:pPr lvl="2">
              <a:lnSpc>
                <a:spcPct val="110000"/>
              </a:lnSpc>
            </a:pPr>
            <a:r>
              <a:rPr lang="en-US" altLang="en-US" sz="2000" dirty="0"/>
              <a:t>Paved way for long-overdue monetary reforms</a:t>
            </a:r>
          </a:p>
          <a:p>
            <a:pPr lvl="2">
              <a:lnSpc>
                <a:spcPct val="110000"/>
              </a:lnSpc>
            </a:pPr>
            <a:r>
              <a:rPr lang="en-US" altLang="en-US" sz="2000" dirty="0"/>
              <a:t>Currency shortage showed need for more elastic medium of exchange</a:t>
            </a:r>
          </a:p>
          <a:p>
            <a:pPr lvl="2">
              <a:lnSpc>
                <a:spcPct val="110000"/>
              </a:lnSpc>
            </a:pPr>
            <a:r>
              <a:rPr lang="en-US" altLang="en-US" sz="2000" dirty="0"/>
              <a:t>Congress (1908) responded with Aldrich-Vreeland Act:</a:t>
            </a:r>
          </a:p>
          <a:p>
            <a:pPr lvl="3">
              <a:lnSpc>
                <a:spcPct val="110000"/>
              </a:lnSpc>
            </a:pPr>
            <a:r>
              <a:rPr lang="en-US" altLang="en-US" sz="2000" dirty="0"/>
              <a:t>Authorized national banks to issue emergency currency backed by various kinds of collateral</a:t>
            </a:r>
          </a:p>
          <a:p>
            <a:pPr lvl="2">
              <a:lnSpc>
                <a:spcPct val="110000"/>
              </a:lnSpc>
            </a:pPr>
            <a:r>
              <a:rPr lang="en-US" altLang="en-US" sz="2000" dirty="0"/>
              <a:t>Path smoothed for momentous Federal Reserve Act of 1913 (see Chap. 29)</a:t>
            </a:r>
          </a:p>
          <a:p>
            <a:pPr lvl="1">
              <a:lnSpc>
                <a:spcPct val="110000"/>
              </a:lnSpc>
            </a:pPr>
            <a:endParaRPr lang="en-US" altLang="en-US" sz="1400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F63C748C-967B-4A7B-A90F-3EDD0F485A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C0143637-4934-44E4-B909-BAF1E7B279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4062127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826" name="Title 1">
            <a:extLst>
              <a:ext uri="{FF2B5EF4-FFF2-40B4-BE49-F238E27FC236}">
                <a16:creationId xmlns:a16="http://schemas.microsoft.com/office/drawing/2014/main" id="{F52ECD47-7241-1E43-BB01-7EE2706BA2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9683" y="1240076"/>
            <a:ext cx="2727813" cy="4584527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>
                <a:solidFill>
                  <a:srgbClr val="FFFFFF"/>
                </a:solidFill>
              </a:rPr>
              <a:t>XI. The Rough Rider Thunders Out</a:t>
            </a:r>
          </a:p>
        </p:txBody>
      </p:sp>
      <p:sp>
        <p:nvSpPr>
          <p:cNvPr id="77827" name="Content Placeholder 2">
            <a:extLst>
              <a:ext uri="{FF2B5EF4-FFF2-40B4-BE49-F238E27FC236}">
                <a16:creationId xmlns:a16="http://schemas.microsoft.com/office/drawing/2014/main" id="{6748A4E4-0A32-A94D-A4A4-D2DB065E59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5594" y="1240077"/>
            <a:ext cx="6034827" cy="4916465"/>
          </a:xfrm>
        </p:spPr>
        <p:txBody>
          <a:bodyPr anchor="t">
            <a:normAutofit/>
          </a:bodyPr>
          <a:lstStyle/>
          <a:p>
            <a:pPr eaLnBrk="1" hangingPunct="1"/>
            <a:r>
              <a:rPr lang="en-US" altLang="en-US" dirty="0"/>
              <a:t>Roosevelt in 1908:</a:t>
            </a:r>
          </a:p>
          <a:p>
            <a:pPr lvl="1" eaLnBrk="1" hangingPunct="1"/>
            <a:r>
              <a:rPr lang="en-US" altLang="en-US" sz="2000" dirty="0"/>
              <a:t>Could have won second presidential nomination and won election</a:t>
            </a:r>
          </a:p>
          <a:p>
            <a:pPr lvl="1" eaLnBrk="1" hangingPunct="1"/>
            <a:r>
              <a:rPr lang="en-US" altLang="en-US" sz="2000" dirty="0"/>
              <a:t>However, he felt bound by promise of 1904</a:t>
            </a:r>
          </a:p>
          <a:p>
            <a:pPr lvl="1" eaLnBrk="1" hangingPunct="1"/>
            <a:r>
              <a:rPr lang="en-US" altLang="en-US" sz="2000" dirty="0"/>
              <a:t>Sought successor who would carry out </a:t>
            </a:r>
            <a:r>
              <a:rPr lang="ja-JP" altLang="en-US" sz="2000"/>
              <a:t>“</a:t>
            </a:r>
            <a:r>
              <a:rPr lang="en-US" altLang="ja-JP" sz="2000" dirty="0"/>
              <a:t>my policies</a:t>
            </a:r>
            <a:r>
              <a:rPr lang="ja-JP" altLang="en-US" sz="2000"/>
              <a:t>”</a:t>
            </a:r>
            <a:r>
              <a:rPr lang="en-US" altLang="ja-JP" sz="2000" dirty="0"/>
              <a:t>:</a:t>
            </a:r>
          </a:p>
          <a:p>
            <a:pPr lvl="2" eaLnBrk="1" hangingPunct="1"/>
            <a:r>
              <a:rPr lang="en-US" altLang="en-US" sz="2000" dirty="0"/>
              <a:t>Selected William Henry Taft, secretary of war and a mild progressive</a:t>
            </a:r>
          </a:p>
          <a:p>
            <a:pPr lvl="2" eaLnBrk="1" hangingPunct="1"/>
            <a:r>
              <a:rPr lang="en-US" altLang="en-US" sz="2000" dirty="0"/>
              <a:t>He often served when Roosevelt away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itle 1">
            <a:extLst>
              <a:ext uri="{FF2B5EF4-FFF2-40B4-BE49-F238E27FC236}">
                <a16:creationId xmlns:a16="http://schemas.microsoft.com/office/drawing/2014/main" id="{50FD25BD-D07D-9442-B552-4642F89BC4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</p:spPr>
        <p:txBody>
          <a:bodyPr>
            <a:normAutofit/>
          </a:bodyPr>
          <a:lstStyle/>
          <a:p>
            <a:r>
              <a:rPr lang="en-US" altLang="en-US"/>
              <a:t>XI. The Rough Rider Thunders Out</a:t>
            </a:r>
            <a:br>
              <a:rPr lang="en-US" altLang="en-US"/>
            </a:br>
            <a:r>
              <a:rPr lang="en-US" altLang="en-US"/>
              <a:t>(cont.)</a:t>
            </a:r>
          </a:p>
        </p:txBody>
      </p:sp>
      <p:sp>
        <p:nvSpPr>
          <p:cNvPr id="80899" name="Content Placeholder 2">
            <a:extLst>
              <a:ext uri="{FF2B5EF4-FFF2-40B4-BE49-F238E27FC236}">
                <a16:creationId xmlns:a16="http://schemas.microsoft.com/office/drawing/2014/main" id="{C35BE11B-7D4B-CB41-822B-68FD5670CB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8579" y="2015734"/>
            <a:ext cx="7058784" cy="3450613"/>
          </a:xfrm>
        </p:spPr>
        <p:txBody>
          <a:bodyPr>
            <a:noAutofit/>
          </a:bodyPr>
          <a:lstStyle/>
          <a:p>
            <a:pPr lvl="2"/>
            <a:r>
              <a:rPr lang="en-US" altLang="en-US" sz="2000" dirty="0"/>
              <a:t>In 1908 TR </a:t>
            </a:r>
            <a:r>
              <a:rPr lang="ja-JP" altLang="en-US" sz="2000"/>
              <a:t>“</a:t>
            </a:r>
            <a:r>
              <a:rPr lang="en-US" altLang="ja-JP" sz="2000" dirty="0"/>
              <a:t>steamrolled</a:t>
            </a:r>
            <a:r>
              <a:rPr lang="ja-JP" altLang="en-US" sz="2000"/>
              <a:t>”</a:t>
            </a:r>
            <a:r>
              <a:rPr lang="en-US" altLang="ja-JP" sz="2000" dirty="0"/>
              <a:t> convention to get Taft</a:t>
            </a:r>
            <a:r>
              <a:rPr lang="fr-FR" altLang="ja-JP" sz="2000" dirty="0"/>
              <a:t>'</a:t>
            </a:r>
            <a:r>
              <a:rPr lang="en-US" altLang="ja-JP" sz="2000" dirty="0"/>
              <a:t>s nomination on first ballot</a:t>
            </a:r>
          </a:p>
          <a:p>
            <a:pPr lvl="2"/>
            <a:r>
              <a:rPr lang="en-US" altLang="en-US" sz="2000" dirty="0"/>
              <a:t>Democrats nominated William Jennings Bryan again</a:t>
            </a:r>
          </a:p>
          <a:p>
            <a:pPr lvl="1"/>
            <a:r>
              <a:rPr lang="en-US" altLang="en-US" sz="2000" dirty="0"/>
              <a:t>Campaign of 1908:</a:t>
            </a:r>
          </a:p>
          <a:p>
            <a:pPr lvl="2"/>
            <a:r>
              <a:rPr lang="en-US" altLang="en-US" sz="2000" dirty="0"/>
              <a:t>Taft and Bryan both tried to claim progressive TR</a:t>
            </a:r>
            <a:r>
              <a:rPr lang="fr-FR" altLang="ja-JP" sz="2000" dirty="0"/>
              <a:t>'</a:t>
            </a:r>
            <a:r>
              <a:rPr lang="en-US" altLang="en-US" sz="2000" dirty="0"/>
              <a:t>s mantle</a:t>
            </a:r>
          </a:p>
          <a:p>
            <a:pPr lvl="2"/>
            <a:r>
              <a:rPr lang="en-US" altLang="en-US" sz="2000" dirty="0"/>
              <a:t>Majority chose stability with Roosevelt-endorsed Taft, who polled 321 electoral votes to 162 for Bryan</a:t>
            </a:r>
          </a:p>
          <a:p>
            <a:pPr lvl="2"/>
            <a:r>
              <a:rPr lang="en-US" altLang="en-US" sz="2000" dirty="0"/>
              <a:t>Socialists amassed 420,793 votes for Eugene V. Debs (see Chap. 26)</a:t>
            </a:r>
          </a:p>
        </p:txBody>
      </p:sp>
      <p:pic>
        <p:nvPicPr>
          <p:cNvPr id="4" name="Picture 1" descr="Text&#10;&#10;Description automatically generated with low confidence">
            <a:extLst>
              <a:ext uri="{FF2B5EF4-FFF2-40B4-BE49-F238E27FC236}">
                <a16:creationId xmlns:a16="http://schemas.microsoft.com/office/drawing/2014/main" id="{0F250B76-D13C-1B40-8FD2-9FE587EC24F1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20186" y="2015734"/>
            <a:ext cx="2743237" cy="3450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">
            <a:extLst>
              <a:ext uri="{FF2B5EF4-FFF2-40B4-BE49-F238E27FC236}">
                <a16:creationId xmlns:a16="http://schemas.microsoft.com/office/drawing/2014/main" id="{28EB6CD6-54E7-5840-A20E-46B6BD2B855D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0" y="711200"/>
            <a:ext cx="8636000" cy="542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extBox 2">
            <a:extLst>
              <a:ext uri="{FF2B5EF4-FFF2-40B4-BE49-F238E27FC236}">
                <a16:creationId xmlns:a16="http://schemas.microsoft.com/office/drawing/2014/main" id="{BC9F6A47-B43F-3F4B-8390-E5C83F6D27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33014" y="6604001"/>
            <a:ext cx="5349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latin typeface="Arial" panose="020B0604020202020204" pitchFamily="34" charset="0"/>
              </a:rPr>
              <a:t>p639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itle 1">
            <a:extLst>
              <a:ext uri="{FF2B5EF4-FFF2-40B4-BE49-F238E27FC236}">
                <a16:creationId xmlns:a16="http://schemas.microsoft.com/office/drawing/2014/main" id="{A5502481-95BA-5C48-8D2A-0CF6C486F4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solidFill>
                  <a:srgbClr val="000000"/>
                </a:solidFill>
              </a:rPr>
              <a:t>XI. The Rough Rider Thunders Out</a:t>
            </a:r>
            <a:br>
              <a:rPr lang="en-US" altLang="en-US">
                <a:solidFill>
                  <a:srgbClr val="000000"/>
                </a:solidFill>
              </a:rPr>
            </a:br>
            <a:r>
              <a:rPr lang="en-US" altLang="en-US">
                <a:solidFill>
                  <a:srgbClr val="000000"/>
                </a:solidFill>
              </a:rPr>
              <a:t>(cont.)</a:t>
            </a:r>
          </a:p>
        </p:txBody>
      </p:sp>
      <p:sp>
        <p:nvSpPr>
          <p:cNvPr id="81923" name="Content Placeholder 2">
            <a:extLst>
              <a:ext uri="{FF2B5EF4-FFF2-40B4-BE49-F238E27FC236}">
                <a16:creationId xmlns:a16="http://schemas.microsoft.com/office/drawing/2014/main" id="{00A03FD7-96F8-D846-BD6A-D64E6CEABB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1985963"/>
            <a:ext cx="9603275" cy="4140201"/>
          </a:xfrm>
        </p:spPr>
        <p:txBody>
          <a:bodyPr>
            <a:normAutofit lnSpcReduction="10000"/>
          </a:bodyPr>
          <a:lstStyle/>
          <a:p>
            <a:r>
              <a:rPr lang="en-US" altLang="en-US" dirty="0">
                <a:solidFill>
                  <a:srgbClr val="000000"/>
                </a:solidFill>
              </a:rPr>
              <a:t>Roosevelt branded by adversaries as wild-eyed radical</a:t>
            </a:r>
          </a:p>
          <a:p>
            <a:r>
              <a:rPr lang="en-US" altLang="en-US" dirty="0">
                <a:solidFill>
                  <a:srgbClr val="000000"/>
                </a:solidFill>
              </a:rPr>
              <a:t>Number of laws he inspired not in proportion to amount of noise he made</a:t>
            </a:r>
          </a:p>
          <a:p>
            <a:r>
              <a:rPr lang="en-US" altLang="en-US" dirty="0">
                <a:solidFill>
                  <a:srgbClr val="000000"/>
                </a:solidFill>
              </a:rPr>
              <a:t>Attacked by reigning business lords, but they  knew they had a friend in White House</a:t>
            </a:r>
          </a:p>
          <a:p>
            <a:pPr lvl="1"/>
            <a:r>
              <a:rPr lang="en-US" altLang="en-US" dirty="0">
                <a:solidFill>
                  <a:srgbClr val="000000"/>
                </a:solidFill>
              </a:rPr>
              <a:t>Should first and foremost be remembered as cowboy who tamed bronco of adolescent capitalism, thus ensuring it a long adult life</a:t>
            </a:r>
          </a:p>
          <a:p>
            <a:r>
              <a:rPr lang="en-US" altLang="en-US" dirty="0">
                <a:solidFill>
                  <a:srgbClr val="000000"/>
                </a:solidFill>
              </a:rPr>
              <a:t>Roosevelt</a:t>
            </a:r>
            <a:r>
              <a:rPr lang="fr-FR" altLang="ja-JP" dirty="0">
                <a:solidFill>
                  <a:srgbClr val="000000"/>
                </a:solidFill>
              </a:rPr>
              <a:t>'</a:t>
            </a:r>
            <a:r>
              <a:rPr lang="en-US" altLang="en-US" dirty="0">
                <a:solidFill>
                  <a:srgbClr val="000000"/>
                </a:solidFill>
              </a:rPr>
              <a:t>s achievements and popularity:</a:t>
            </a:r>
          </a:p>
          <a:p>
            <a:pPr lvl="1"/>
            <a:r>
              <a:rPr lang="en-US" altLang="en-US" dirty="0">
                <a:solidFill>
                  <a:srgbClr val="000000"/>
                </a:solidFill>
              </a:rPr>
              <a:t>His youthfulness appealed to young of all ages</a:t>
            </a:r>
          </a:p>
          <a:p>
            <a:pPr lvl="1"/>
            <a:r>
              <a:rPr lang="en-US" altLang="en-US" dirty="0">
                <a:solidFill>
                  <a:srgbClr val="000000"/>
                </a:solidFill>
              </a:rPr>
              <a:t>Served as political lightning rod to protect capitalists against popular indignation and against socialism</a:t>
            </a:r>
          </a:p>
          <a:p>
            <a:pPr lvl="1"/>
            <a:r>
              <a:rPr lang="en-US" altLang="en-US" dirty="0">
                <a:solidFill>
                  <a:srgbClr val="000000"/>
                </a:solidFill>
              </a:rPr>
              <a:t>Sought middle road between unbridled individualism and paternalist collectivism</a:t>
            </a:r>
          </a:p>
          <a:p>
            <a:endParaRPr lang="en-US" alt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F63C748C-967B-4A7B-A90F-3EDD0F485A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C0143637-4934-44E4-B909-BAF1E7B279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4062127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970" name="Title 1">
            <a:extLst>
              <a:ext uri="{FF2B5EF4-FFF2-40B4-BE49-F238E27FC236}">
                <a16:creationId xmlns:a16="http://schemas.microsoft.com/office/drawing/2014/main" id="{B6C11928-2990-1640-AD92-01B50B4143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9683" y="1240076"/>
            <a:ext cx="2727813" cy="4584527"/>
          </a:xfrm>
        </p:spPr>
        <p:txBody>
          <a:bodyPr>
            <a:normAutofit/>
          </a:bodyPr>
          <a:lstStyle/>
          <a:p>
            <a:r>
              <a:rPr lang="en-US" altLang="en-US">
                <a:solidFill>
                  <a:srgbClr val="FFFFFF"/>
                </a:solidFill>
              </a:rPr>
              <a:t>XI. The Rough Rider Thunders Out (cont.)</a:t>
            </a:r>
          </a:p>
        </p:txBody>
      </p:sp>
      <p:sp>
        <p:nvSpPr>
          <p:cNvPr id="83971" name="Content Placeholder 2">
            <a:extLst>
              <a:ext uri="{FF2B5EF4-FFF2-40B4-BE49-F238E27FC236}">
                <a16:creationId xmlns:a16="http://schemas.microsoft.com/office/drawing/2014/main" id="{7C2E4DAD-43B9-6B40-B900-CF12ED331C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3708" y="714559"/>
            <a:ext cx="7286709" cy="4916465"/>
          </a:xfrm>
        </p:spPr>
        <p:txBody>
          <a:bodyPr anchor="t">
            <a:noAutofit/>
          </a:bodyPr>
          <a:lstStyle/>
          <a:p>
            <a:pPr lvl="1"/>
            <a:r>
              <a:rPr lang="en-US" altLang="en-US" sz="2000" dirty="0"/>
              <a:t>In conservation crusade, he tried to mediate between:</a:t>
            </a:r>
          </a:p>
          <a:p>
            <a:pPr lvl="2"/>
            <a:r>
              <a:rPr lang="en-US" altLang="en-US" sz="2000" dirty="0"/>
              <a:t>Romantic preservationists and rapacious resource-predators</a:t>
            </a:r>
          </a:p>
          <a:p>
            <a:pPr lvl="2"/>
            <a:r>
              <a:rPr lang="en-US" altLang="en-US" sz="2000" dirty="0"/>
              <a:t>Probably his most typical and his most lasting achievement</a:t>
            </a:r>
          </a:p>
          <a:p>
            <a:pPr lvl="1"/>
            <a:r>
              <a:rPr lang="en-US" altLang="en-US" sz="2000" dirty="0"/>
              <a:t>Other contributions of Roosevelt:</a:t>
            </a:r>
          </a:p>
          <a:p>
            <a:pPr lvl="2"/>
            <a:r>
              <a:rPr lang="en-US" altLang="en-US" sz="2000" dirty="0"/>
              <a:t>Greatly enlarged power/prestige of presidency</a:t>
            </a:r>
          </a:p>
          <a:p>
            <a:pPr lvl="2"/>
            <a:r>
              <a:rPr lang="en-US" altLang="en-US" sz="2000" dirty="0"/>
              <a:t>Helped shape progressive movement and later liberal reform</a:t>
            </a:r>
          </a:p>
          <a:p>
            <a:pPr lvl="2"/>
            <a:r>
              <a:rPr lang="en-US" altLang="en-US" sz="2000" dirty="0"/>
              <a:t>Opened eyes of Americans to fact that they shared world with other nations and needed to accept responsibilities of a great power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F63C748C-967B-4A7B-A90F-3EDD0F485A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C0143637-4934-44E4-B909-BAF1E7B279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4062127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BAB93D-45D3-2D4C-8A45-CD48C3828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9683" y="1240076"/>
            <a:ext cx="2727813" cy="4584527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dirty="0">
                <a:solidFill>
                  <a:srgbClr val="FFFFFF"/>
                </a:solidFill>
                <a:ea typeface="+mj-ea"/>
                <a:cs typeface="+mj-cs"/>
              </a:rPr>
              <a:t>XII. Taft: A Round Peg in a Square Hole</a:t>
            </a:r>
          </a:p>
        </p:txBody>
      </p:sp>
      <p:sp>
        <p:nvSpPr>
          <p:cNvPr id="63491" name="Content Placeholder 2">
            <a:extLst>
              <a:ext uri="{FF2B5EF4-FFF2-40B4-BE49-F238E27FC236}">
                <a16:creationId xmlns:a16="http://schemas.microsoft.com/office/drawing/2014/main" id="{09940515-B537-6647-8EDC-E3A69D30F8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5594" y="294291"/>
            <a:ext cx="7213137" cy="5862252"/>
          </a:xfrm>
        </p:spPr>
        <p:txBody>
          <a:bodyPr anchor="t">
            <a:normAutofit/>
          </a:bodyPr>
          <a:lstStyle/>
          <a:p>
            <a:pPr eaLnBrk="1" hangingPunct="1">
              <a:buFont typeface="Arial" charset="0"/>
              <a:buChar char="•"/>
              <a:defRPr/>
            </a:pPr>
            <a:r>
              <a:rPr lang="en-US" dirty="0">
                <a:ea typeface="ＭＳ Ｐゴシック" pitchFamily="34" charset="-128"/>
                <a:cs typeface="ＭＳ Ｐゴシック" charset="0"/>
              </a:rPr>
              <a:t>William Howard Taft:</a:t>
            </a:r>
          </a:p>
          <a:p>
            <a:pPr lvl="1" eaLnBrk="1" hangingPunct="1">
              <a:buFont typeface="Arial" charset="0"/>
              <a:buChar char="–"/>
              <a:defRPr/>
            </a:pPr>
            <a:r>
              <a:rPr lang="en-US" sz="2000" dirty="0">
                <a:ea typeface="ＭＳ Ｐゴシック" pitchFamily="34" charset="-128"/>
                <a:cs typeface="+mn-cs"/>
              </a:rPr>
              <a:t>Enviable reputation as lawyer and judge</a:t>
            </a:r>
          </a:p>
          <a:p>
            <a:pPr lvl="1" eaLnBrk="1" hangingPunct="1">
              <a:buFont typeface="Arial" charset="0"/>
              <a:buChar char="–"/>
              <a:defRPr/>
            </a:pPr>
            <a:r>
              <a:rPr lang="en-US" sz="2000" dirty="0">
                <a:ea typeface="ＭＳ Ｐゴシック" pitchFamily="34" charset="-128"/>
                <a:cs typeface="+mn-cs"/>
              </a:rPr>
              <a:t>Trusted administrator under Roosevelt</a:t>
            </a:r>
          </a:p>
          <a:p>
            <a:pPr lvl="1" eaLnBrk="1" hangingPunct="1">
              <a:buFont typeface="Arial" charset="0"/>
              <a:buChar char="–"/>
              <a:defRPr/>
            </a:pPr>
            <a:r>
              <a:rPr lang="en-US" sz="2000" dirty="0">
                <a:ea typeface="ＭＳ Ｐゴシック" pitchFamily="34" charset="-128"/>
                <a:cs typeface="+mn-cs"/>
              </a:rPr>
              <a:t>Suffered from lethal political handicaps:</a:t>
            </a:r>
          </a:p>
          <a:p>
            <a:pPr lvl="2" eaLnBrk="1" hangingPunct="1">
              <a:buFont typeface="Arial" charset="0"/>
              <a:buChar char="•"/>
              <a:defRPr/>
            </a:pPr>
            <a:r>
              <a:rPr lang="en-US" sz="2000" dirty="0">
                <a:ea typeface="ＭＳ Ｐゴシック" pitchFamily="34" charset="-128"/>
                <a:cs typeface="+mn-cs"/>
              </a:rPr>
              <a:t>Not a dashing political leader like TR</a:t>
            </a:r>
          </a:p>
          <a:p>
            <a:pPr lvl="2" eaLnBrk="1" hangingPunct="1">
              <a:buFont typeface="Arial" charset="0"/>
              <a:buChar char="•"/>
              <a:defRPr/>
            </a:pPr>
            <a:r>
              <a:rPr lang="en-US" sz="2000" dirty="0">
                <a:ea typeface="ＭＳ Ｐゴシック" pitchFamily="34" charset="-128"/>
                <a:cs typeface="+mn-cs"/>
              </a:rPr>
              <a:t>Recoiling from controversy, Taft generally adopted  attitude of passivity toward Congress</a:t>
            </a:r>
          </a:p>
          <a:p>
            <a:pPr lvl="2" eaLnBrk="1" hangingPunct="1">
              <a:buFont typeface="Arial" charset="0"/>
              <a:buChar char="•"/>
              <a:defRPr/>
            </a:pPr>
            <a:r>
              <a:rPr lang="en-US" sz="2000" dirty="0">
                <a:ea typeface="ＭＳ Ｐゴシック" pitchFamily="34" charset="-128"/>
                <a:cs typeface="+mn-cs"/>
              </a:rPr>
              <a:t>Taft a poor judge of public opinion</a:t>
            </a:r>
          </a:p>
          <a:p>
            <a:pPr lvl="2"/>
            <a:r>
              <a:rPr lang="en-US" altLang="en-US" sz="2000" dirty="0">
                <a:solidFill>
                  <a:srgbClr val="000000"/>
                </a:solidFill>
              </a:rPr>
              <a:t>His candor made him chronic victim of </a:t>
            </a:r>
            <a:r>
              <a:rPr lang="ja-JP" altLang="en-US" sz="2000">
                <a:solidFill>
                  <a:srgbClr val="000000"/>
                </a:solidFill>
              </a:rPr>
              <a:t>“</a:t>
            </a:r>
            <a:r>
              <a:rPr lang="en-US" altLang="ja-JP" sz="2000" dirty="0">
                <a:solidFill>
                  <a:srgbClr val="000000"/>
                </a:solidFill>
              </a:rPr>
              <a:t>foot-in-mouth</a:t>
            </a:r>
            <a:r>
              <a:rPr lang="ja-JP" altLang="en-US" sz="2000">
                <a:solidFill>
                  <a:srgbClr val="000000"/>
                </a:solidFill>
              </a:rPr>
              <a:t>”</a:t>
            </a:r>
            <a:r>
              <a:rPr lang="en-US" altLang="ja-JP" sz="2000" dirty="0">
                <a:solidFill>
                  <a:srgbClr val="000000"/>
                </a:solidFill>
              </a:rPr>
              <a:t> disease</a:t>
            </a:r>
          </a:p>
          <a:p>
            <a:pPr lvl="1"/>
            <a:r>
              <a:rPr lang="en-US" altLang="en-US" sz="2000" dirty="0">
                <a:solidFill>
                  <a:srgbClr val="000000"/>
                </a:solidFill>
              </a:rPr>
              <a:t>A mild progressive, but at heart wedded to status quo rather than change</a:t>
            </a:r>
          </a:p>
          <a:p>
            <a:pPr lvl="1"/>
            <a:r>
              <a:rPr lang="en-US" altLang="en-US" sz="2000" dirty="0">
                <a:solidFill>
                  <a:srgbClr val="000000"/>
                </a:solidFill>
              </a:rPr>
              <a:t>His cabinet did not contain a single representative of party</a:t>
            </a:r>
            <a:r>
              <a:rPr lang="fr-FR" altLang="ja-JP" sz="2000" dirty="0">
                <a:solidFill>
                  <a:srgbClr val="000000"/>
                </a:solidFill>
              </a:rPr>
              <a:t>'</a:t>
            </a:r>
            <a:r>
              <a:rPr lang="en-US" altLang="en-US" sz="2000" dirty="0">
                <a:solidFill>
                  <a:srgbClr val="000000"/>
                </a:solidFill>
              </a:rPr>
              <a:t>s </a:t>
            </a:r>
            <a:r>
              <a:rPr lang="ja-JP" altLang="en-US" sz="2000">
                <a:solidFill>
                  <a:srgbClr val="000000"/>
                </a:solidFill>
              </a:rPr>
              <a:t>“</a:t>
            </a:r>
            <a:r>
              <a:rPr lang="en-US" altLang="ja-JP" sz="2000" dirty="0">
                <a:solidFill>
                  <a:srgbClr val="000000"/>
                </a:solidFill>
              </a:rPr>
              <a:t>insurgent</a:t>
            </a:r>
            <a:r>
              <a:rPr lang="ja-JP" altLang="en-US" sz="2000">
                <a:solidFill>
                  <a:srgbClr val="000000"/>
                </a:solidFill>
              </a:rPr>
              <a:t>”</a:t>
            </a:r>
            <a:r>
              <a:rPr lang="en-US" altLang="ja-JP" sz="2000" dirty="0">
                <a:solidFill>
                  <a:srgbClr val="000000"/>
                </a:solidFill>
              </a:rPr>
              <a:t> wing</a:t>
            </a:r>
          </a:p>
          <a:p>
            <a:pPr lvl="1">
              <a:buFont typeface="Arial" charset="0"/>
              <a:buChar char="•"/>
              <a:defRPr/>
            </a:pPr>
            <a:endParaRPr lang="en-US" dirty="0">
              <a:ea typeface="ＭＳ Ｐゴシック" pitchFamily="34" charset="-128"/>
              <a:cs typeface="+mn-cs"/>
            </a:endParaRPr>
          </a:p>
          <a:p>
            <a:pPr marL="914400" lvl="2" indent="0">
              <a:buNone/>
              <a:defRPr/>
            </a:pPr>
            <a:endParaRPr lang="en-US" dirty="0">
              <a:ea typeface="ＭＳ Ｐゴシック" pitchFamily="34" charset="-128"/>
              <a:cs typeface="+mn-cs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1">
            <a:extLst>
              <a:ext uri="{FF2B5EF4-FFF2-40B4-BE49-F238E27FC236}">
                <a16:creationId xmlns:a16="http://schemas.microsoft.com/office/drawing/2014/main" id="{60526E6A-CF30-5A4C-BD11-8F374682C84E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0" y="723900"/>
            <a:ext cx="86360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43" name="TextBox 2">
            <a:extLst>
              <a:ext uri="{FF2B5EF4-FFF2-40B4-BE49-F238E27FC236}">
                <a16:creationId xmlns:a16="http://schemas.microsoft.com/office/drawing/2014/main" id="{1CF6E72F-B62A-5148-A87D-7DC2C53DF3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33014" y="6604001"/>
            <a:ext cx="5349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latin typeface="Arial" panose="020B0604020202020204" pitchFamily="34" charset="0"/>
              </a:rPr>
              <a:t>p657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F63C748C-967B-4A7B-A90F-3EDD0F485A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C0143637-4934-44E4-B909-BAF1E7B279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4062127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CEB1957-48FB-D949-B95E-8BD3F12923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9683" y="1240076"/>
            <a:ext cx="2727813" cy="4584527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>
                <a:solidFill>
                  <a:srgbClr val="FFFFFF"/>
                </a:solidFill>
                <a:ea typeface="+mj-ea"/>
                <a:cs typeface="+mj-cs"/>
              </a:rPr>
              <a:t>XIII. The Dollar Goes Abroad as a Diplomat</a:t>
            </a:r>
          </a:p>
        </p:txBody>
      </p:sp>
      <p:sp>
        <p:nvSpPr>
          <p:cNvPr id="89091" name="Content Placeholder 2">
            <a:extLst>
              <a:ext uri="{FF2B5EF4-FFF2-40B4-BE49-F238E27FC236}">
                <a16:creationId xmlns:a16="http://schemas.microsoft.com/office/drawing/2014/main" id="{6FEB873E-5D85-184A-A1CB-233831705A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5594" y="693683"/>
            <a:ext cx="7097523" cy="5462859"/>
          </a:xfrm>
        </p:spPr>
        <p:txBody>
          <a:bodyPr anchor="t">
            <a:normAutofit/>
          </a:bodyPr>
          <a:lstStyle/>
          <a:p>
            <a:pPr eaLnBrk="1" hangingPunct="1"/>
            <a:r>
              <a:rPr lang="en-US" altLang="en-US" dirty="0"/>
              <a:t>Taft</a:t>
            </a:r>
            <a:r>
              <a:rPr lang="fr-FR" altLang="ja-JP" dirty="0"/>
              <a:t>'</a:t>
            </a:r>
            <a:r>
              <a:rPr lang="en-US" altLang="en-US" dirty="0"/>
              <a:t>s foreign policy:</a:t>
            </a:r>
          </a:p>
          <a:p>
            <a:pPr lvl="1" eaLnBrk="1" hangingPunct="1"/>
            <a:r>
              <a:rPr lang="en-US" altLang="en-US" sz="2000" dirty="0"/>
              <a:t>Use investments to boost American political interests abroad—</a:t>
            </a:r>
            <a:r>
              <a:rPr lang="en-US" altLang="en-US" sz="2000" b="1" dirty="0"/>
              <a:t>dollar diplomacy</a:t>
            </a:r>
            <a:r>
              <a:rPr lang="en-US" altLang="en-US" sz="2000" dirty="0"/>
              <a:t>:</a:t>
            </a:r>
          </a:p>
          <a:p>
            <a:pPr lvl="2" eaLnBrk="1" hangingPunct="1"/>
            <a:r>
              <a:rPr lang="en-US" altLang="en-US" sz="2000" dirty="0"/>
              <a:t>Encouraged Wall Street to invest in foreign areas of strategic concern to U.S.A.</a:t>
            </a:r>
          </a:p>
          <a:p>
            <a:pPr lvl="3" eaLnBrk="1" hangingPunct="1"/>
            <a:r>
              <a:rPr lang="en-US" altLang="en-US" sz="2000" dirty="0"/>
              <a:t>Especially Far East and Panama Canal</a:t>
            </a:r>
          </a:p>
          <a:p>
            <a:pPr lvl="2" eaLnBrk="1" hangingPunct="1"/>
            <a:r>
              <a:rPr lang="en-US" altLang="en-US" sz="2000" dirty="0"/>
              <a:t>Thus bankers would strengthen American defenses and foreign policies—bring prosperity to homeland</a:t>
            </a:r>
          </a:p>
          <a:p>
            <a:pPr lvl="2" eaLnBrk="1" hangingPunct="1"/>
            <a:r>
              <a:rPr lang="en-US" altLang="en-US" sz="2000" dirty="0"/>
              <a:t>Almighty dollar supplanted TR</a:t>
            </a:r>
            <a:r>
              <a:rPr lang="fr-FR" altLang="ja-JP" sz="2000" dirty="0"/>
              <a:t>'</a:t>
            </a:r>
            <a:r>
              <a:rPr lang="en-US" altLang="en-US" sz="2000" dirty="0"/>
              <a:t>s big stick</a:t>
            </a:r>
          </a:p>
          <a:p>
            <a:pPr lvl="2" eaLnBrk="1" hangingPunct="1"/>
            <a:r>
              <a:rPr lang="en-US" altLang="en-US" sz="2000" dirty="0"/>
              <a:t>Railroad investments in Manchuria were Taft</a:t>
            </a:r>
            <a:r>
              <a:rPr lang="fr-FR" altLang="ja-JP" sz="2000" dirty="0"/>
              <a:t>'</a:t>
            </a:r>
            <a:r>
              <a:rPr lang="en-US" altLang="en-US" sz="2000" dirty="0"/>
              <a:t>s most spectacular effort, but Russia and Japan blocked effort</a:t>
            </a:r>
          </a:p>
          <a:p>
            <a:pPr lvl="2" eaLnBrk="1" hangingPunct="1"/>
            <a:endParaRPr lang="en-US" altLang="en-US" dirty="0"/>
          </a:p>
          <a:p>
            <a:pPr eaLnBrk="1" hangingPunct="1"/>
            <a:endParaRPr lang="en-US" altLang="en-US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F63C748C-967B-4A7B-A90F-3EDD0F485A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C0143637-4934-44E4-B909-BAF1E7B279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4062127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114" name="Title 1">
            <a:extLst>
              <a:ext uri="{FF2B5EF4-FFF2-40B4-BE49-F238E27FC236}">
                <a16:creationId xmlns:a16="http://schemas.microsoft.com/office/drawing/2014/main" id="{61EE0569-4F52-2B44-AD90-1ADC813C70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9683" y="1240076"/>
            <a:ext cx="2727813" cy="4584527"/>
          </a:xfrm>
        </p:spPr>
        <p:txBody>
          <a:bodyPr>
            <a:normAutofit/>
          </a:bodyPr>
          <a:lstStyle/>
          <a:p>
            <a:r>
              <a:rPr lang="en-US" altLang="en-US" dirty="0">
                <a:solidFill>
                  <a:srgbClr val="FFFFFF"/>
                </a:solidFill>
              </a:rPr>
              <a:t>XIII. The Dollar Goes Abroad as a Diplomat…and Taft is a trust-buster too.</a:t>
            </a:r>
          </a:p>
        </p:txBody>
      </p:sp>
      <p:sp>
        <p:nvSpPr>
          <p:cNvPr id="90115" name="Content Placeholder 2">
            <a:extLst>
              <a:ext uri="{FF2B5EF4-FFF2-40B4-BE49-F238E27FC236}">
                <a16:creationId xmlns:a16="http://schemas.microsoft.com/office/drawing/2014/main" id="{F0720BCF-1952-9646-8CDF-A56655DE87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5594" y="378373"/>
            <a:ext cx="6908337" cy="6285186"/>
          </a:xfrm>
        </p:spPr>
        <p:txBody>
          <a:bodyPr anchor="t">
            <a:normAutofit/>
          </a:bodyPr>
          <a:lstStyle/>
          <a:p>
            <a:pPr>
              <a:lnSpc>
                <a:spcPct val="110000"/>
              </a:lnSpc>
            </a:pPr>
            <a:r>
              <a:rPr lang="en-US" altLang="en-US" dirty="0"/>
              <a:t>New trouble spot in revolution-riddled Caribbean:</a:t>
            </a:r>
          </a:p>
          <a:p>
            <a:pPr lvl="2">
              <a:lnSpc>
                <a:spcPct val="110000"/>
              </a:lnSpc>
            </a:pPr>
            <a:r>
              <a:rPr lang="en-US" altLang="en-US" sz="2000" dirty="0"/>
              <a:t>Wall Street encouraged to pump dollars into financial vacuums in Honduras and Haiti to keep foreign funds out</a:t>
            </a:r>
          </a:p>
          <a:p>
            <a:pPr lvl="2">
              <a:lnSpc>
                <a:spcPct val="110000"/>
              </a:lnSpc>
            </a:pPr>
            <a:r>
              <a:rPr lang="en-US" altLang="en-US" sz="2000" dirty="0"/>
              <a:t>Sporadic disorders in Cuba, Honduras, and Dominican Republic brought American forces to restore order and protect American investments</a:t>
            </a:r>
          </a:p>
          <a:p>
            <a:pPr lvl="2">
              <a:lnSpc>
                <a:spcPct val="110000"/>
              </a:lnSpc>
            </a:pPr>
            <a:r>
              <a:rPr lang="en-US" altLang="en-US" sz="2000" dirty="0"/>
              <a:t>2,500 marines (1912) landed in Nicaragua</a:t>
            </a:r>
          </a:p>
          <a:p>
            <a:pPr lvl="2">
              <a:lnSpc>
                <a:spcPct val="110000"/>
              </a:lnSpc>
            </a:pPr>
            <a:r>
              <a:rPr lang="en-US" altLang="en-US" sz="2000" dirty="0"/>
              <a:t>Remained in Nicaragua for 13 years (see Map 29.1)</a:t>
            </a:r>
          </a:p>
          <a:p>
            <a:pPr>
              <a:lnSpc>
                <a:spcPct val="110000"/>
              </a:lnSpc>
            </a:pPr>
            <a:r>
              <a:rPr lang="en-US" altLang="en-US" dirty="0"/>
              <a:t>Taft gained some fame as smasher of monopolies:</a:t>
            </a:r>
          </a:p>
          <a:p>
            <a:pPr lvl="1">
              <a:lnSpc>
                <a:spcPct val="110000"/>
              </a:lnSpc>
            </a:pPr>
            <a:r>
              <a:rPr lang="en-US" altLang="en-US" sz="2000" dirty="0"/>
              <a:t>Brought 90 suits against trusts during his four years compared to 44 for Roosevelt in 7½ years</a:t>
            </a:r>
          </a:p>
          <a:p>
            <a:pPr lvl="1">
              <a:lnSpc>
                <a:spcPct val="110000"/>
              </a:lnSpc>
            </a:pPr>
            <a:r>
              <a:rPr lang="en-US" altLang="en-US" sz="2000" dirty="0"/>
              <a:t>Biggest action came in 1911 when Supreme Court ordered dissolution of Standard Oil Company:</a:t>
            </a:r>
          </a:p>
          <a:p>
            <a:pPr lvl="2">
              <a:lnSpc>
                <a:spcPct val="110000"/>
              </a:lnSpc>
            </a:pPr>
            <a:r>
              <a:rPr lang="en-US" altLang="en-US" sz="2000" dirty="0"/>
              <a:t>Judged to be a combination in restraint of trade in violation of Sherman Anti-Trust Act of 1890</a:t>
            </a:r>
          </a:p>
          <a:p>
            <a:pPr lvl="1">
              <a:lnSpc>
                <a:spcPct val="110000"/>
              </a:lnSpc>
            </a:pPr>
            <a:endParaRPr lang="en-US" altLang="en-US" sz="1700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F63C748C-967B-4A7B-A90F-3EDD0F485A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C0143637-4934-44E4-B909-BAF1E7B279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4062127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162" name="Title 1">
            <a:extLst>
              <a:ext uri="{FF2B5EF4-FFF2-40B4-BE49-F238E27FC236}">
                <a16:creationId xmlns:a16="http://schemas.microsoft.com/office/drawing/2014/main" id="{EBE82C46-72C9-6C4A-86A4-DC98F6D4A8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9683" y="1240076"/>
            <a:ext cx="2727813" cy="4584527"/>
          </a:xfrm>
        </p:spPr>
        <p:txBody>
          <a:bodyPr>
            <a:normAutofit/>
          </a:bodyPr>
          <a:lstStyle/>
          <a:p>
            <a:r>
              <a:rPr lang="en-US" altLang="en-US" sz="3000">
                <a:solidFill>
                  <a:srgbClr val="FFFFFF"/>
                </a:solidFill>
              </a:rPr>
              <a:t>XIV. Taft the Trustbuster</a:t>
            </a:r>
            <a:br>
              <a:rPr lang="en-US" altLang="en-US" sz="3000">
                <a:solidFill>
                  <a:srgbClr val="FFFFFF"/>
                </a:solidFill>
              </a:rPr>
            </a:br>
            <a:r>
              <a:rPr lang="en-US" altLang="en-US" sz="3000">
                <a:solidFill>
                  <a:srgbClr val="FFFFFF"/>
                </a:solidFill>
              </a:rPr>
              <a:t>(cont.)</a:t>
            </a:r>
          </a:p>
        </p:txBody>
      </p:sp>
      <p:sp>
        <p:nvSpPr>
          <p:cNvPr id="92163" name="Content Placeholder 2">
            <a:extLst>
              <a:ext uri="{FF2B5EF4-FFF2-40B4-BE49-F238E27FC236}">
                <a16:creationId xmlns:a16="http://schemas.microsoft.com/office/drawing/2014/main" id="{37530E9B-77AC-9344-8EAF-2C8364688B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5594" y="1240077"/>
            <a:ext cx="6034827" cy="4916465"/>
          </a:xfrm>
        </p:spPr>
        <p:txBody>
          <a:bodyPr anchor="t">
            <a:normAutofit/>
          </a:bodyPr>
          <a:lstStyle/>
          <a:p>
            <a:pPr lvl="1"/>
            <a:r>
              <a:rPr lang="en-US" altLang="en-US" sz="2000" dirty="0"/>
              <a:t>Supreme Court also handed down its famous </a:t>
            </a:r>
            <a:r>
              <a:rPr lang="ja-JP" altLang="en-US" sz="2000"/>
              <a:t>“</a:t>
            </a:r>
            <a:r>
              <a:rPr lang="en-US" altLang="ja-JP" sz="2000" dirty="0"/>
              <a:t>rule of reason</a:t>
            </a:r>
            <a:r>
              <a:rPr lang="ja-JP" altLang="en-US" sz="2000"/>
              <a:t>”</a:t>
            </a:r>
            <a:r>
              <a:rPr lang="en-US" altLang="ja-JP" sz="2000" dirty="0"/>
              <a:t>:</a:t>
            </a:r>
          </a:p>
          <a:p>
            <a:pPr lvl="2"/>
            <a:r>
              <a:rPr lang="en-US" altLang="en-US" sz="2000" dirty="0"/>
              <a:t>Doctrine—only those combinations that </a:t>
            </a:r>
            <a:r>
              <a:rPr lang="ja-JP" altLang="en-US" sz="2000"/>
              <a:t>“</a:t>
            </a:r>
            <a:r>
              <a:rPr lang="en-US" altLang="ja-JP" sz="2000" dirty="0"/>
              <a:t>unreasonably</a:t>
            </a:r>
            <a:r>
              <a:rPr lang="ja-JP" altLang="en-US" sz="2000"/>
              <a:t>”</a:t>
            </a:r>
            <a:r>
              <a:rPr lang="en-US" altLang="ja-JP" sz="2000" dirty="0"/>
              <a:t> restrained trade were illegal</a:t>
            </a:r>
          </a:p>
          <a:p>
            <a:pPr lvl="2"/>
            <a:r>
              <a:rPr lang="en-US" altLang="en-US" sz="2000" dirty="0"/>
              <a:t>Doctrine tore big hole in government</a:t>
            </a:r>
            <a:r>
              <a:rPr lang="fr-FR" altLang="ja-JP" sz="2000" dirty="0"/>
              <a:t>'</a:t>
            </a:r>
            <a:r>
              <a:rPr lang="en-US" altLang="en-US" sz="2000" dirty="0"/>
              <a:t>s antitrust net</a:t>
            </a:r>
          </a:p>
          <a:p>
            <a:pPr lvl="1"/>
            <a:r>
              <a:rPr lang="en-US" altLang="en-US" sz="2000" dirty="0"/>
              <a:t>1911: antitrust suit against U.S. Steel Corporation:</a:t>
            </a:r>
          </a:p>
          <a:p>
            <a:pPr lvl="2"/>
            <a:r>
              <a:rPr lang="en-US" altLang="en-US" sz="2000" dirty="0"/>
              <a:t>Infuriated Roosevelt who had encouraged merger</a:t>
            </a:r>
          </a:p>
          <a:p>
            <a:pPr lvl="2"/>
            <a:r>
              <a:rPr lang="en-US" altLang="en-US" sz="2000" dirty="0"/>
              <a:t>Once Roosevelt</a:t>
            </a:r>
            <a:r>
              <a:rPr lang="fr-FR" altLang="ja-JP" sz="2000" dirty="0"/>
              <a:t>'</a:t>
            </a:r>
            <a:r>
              <a:rPr lang="en-US" altLang="en-US" sz="2000" dirty="0"/>
              <a:t>s protégé, President Taft increasingly took on role of his antagonist</a:t>
            </a:r>
          </a:p>
          <a:p>
            <a:pPr lvl="1"/>
            <a:endParaRPr lang="en-US" altLang="en-US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F63C748C-967B-4A7B-A90F-3EDD0F485A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C0143637-4934-44E4-B909-BAF1E7B279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4062127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186" name="Title 1">
            <a:extLst>
              <a:ext uri="{FF2B5EF4-FFF2-40B4-BE49-F238E27FC236}">
                <a16:creationId xmlns:a16="http://schemas.microsoft.com/office/drawing/2014/main" id="{F6ABC1D9-C102-A84A-B508-0043E5E519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9683" y="1240076"/>
            <a:ext cx="2727813" cy="4584527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>
                <a:solidFill>
                  <a:srgbClr val="FFFFFF"/>
                </a:solidFill>
              </a:rPr>
              <a:t>XV. Taft Splits the Republican Party</a:t>
            </a:r>
          </a:p>
        </p:txBody>
      </p:sp>
      <p:sp>
        <p:nvSpPr>
          <p:cNvPr id="93187" name="Content Placeholder 2">
            <a:extLst>
              <a:ext uri="{FF2B5EF4-FFF2-40B4-BE49-F238E27FC236}">
                <a16:creationId xmlns:a16="http://schemas.microsoft.com/office/drawing/2014/main" id="{73A96A09-F0E3-EB44-8D11-778FFD543D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5594" y="294290"/>
            <a:ext cx="7244668" cy="6563709"/>
          </a:xfrm>
        </p:spPr>
        <p:txBody>
          <a:bodyPr anchor="t">
            <a:normAutofit/>
          </a:bodyPr>
          <a:lstStyle/>
          <a:p>
            <a:pPr eaLnBrk="1" hangingPunct="1">
              <a:lnSpc>
                <a:spcPct val="110000"/>
              </a:lnSpc>
            </a:pPr>
            <a:r>
              <a:rPr lang="en-US" altLang="en-US" sz="1800" dirty="0"/>
              <a:t>Progressives in Republican Party wanted lower tariffs: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en-US" dirty="0"/>
              <a:t>Thought they had a friend in Taft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en-US" dirty="0"/>
              <a:t>House passed moderately reductive bill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en-US" dirty="0"/>
              <a:t>Senate added numerous upward tariff revisions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en-US" dirty="0"/>
              <a:t>Much to dismay of supporters, Taft signed </a:t>
            </a:r>
            <a:r>
              <a:rPr lang="en-US" altLang="en-US" b="1" dirty="0"/>
              <a:t>Payne-Aldrich Bill</a:t>
            </a:r>
            <a:r>
              <a:rPr lang="en-US" altLang="en-US" dirty="0"/>
              <a:t> and called it </a:t>
            </a:r>
            <a:r>
              <a:rPr lang="ja-JP" altLang="en-US"/>
              <a:t>“</a:t>
            </a:r>
            <a:r>
              <a:rPr lang="en-US" altLang="ja-JP" dirty="0"/>
              <a:t>best bill that the Republican Party ever passed</a:t>
            </a:r>
            <a:r>
              <a:rPr lang="ja-JP" altLang="en-US"/>
              <a:t>”</a:t>
            </a:r>
            <a:endParaRPr lang="en-US" altLang="ja-JP" dirty="0"/>
          </a:p>
          <a:p>
            <a:pPr>
              <a:lnSpc>
                <a:spcPct val="110000"/>
              </a:lnSpc>
            </a:pPr>
            <a:r>
              <a:rPr lang="en-US" altLang="en-US" sz="1800" dirty="0"/>
              <a:t>Taft proved to be dedicated conservationist:</a:t>
            </a:r>
          </a:p>
          <a:p>
            <a:pPr lvl="1">
              <a:lnSpc>
                <a:spcPct val="110000"/>
              </a:lnSpc>
            </a:pPr>
            <a:r>
              <a:rPr lang="en-US" altLang="en-US" dirty="0"/>
              <a:t>Established Bureau of Mines to control mineral resources</a:t>
            </a:r>
          </a:p>
          <a:p>
            <a:pPr lvl="1">
              <a:lnSpc>
                <a:spcPct val="110000"/>
              </a:lnSpc>
            </a:pPr>
            <a:r>
              <a:rPr lang="en-US" altLang="en-US" dirty="0"/>
              <a:t>His accomplishments overshadowed by Ballinger-Pinchot quarrel (1910):</a:t>
            </a:r>
          </a:p>
          <a:p>
            <a:pPr lvl="2">
              <a:lnSpc>
                <a:spcPct val="110000"/>
              </a:lnSpc>
            </a:pPr>
            <a:r>
              <a:rPr lang="en-US" altLang="en-US" sz="1800" dirty="0"/>
              <a:t>Secretary of Interior Richard Ballinger opened public lands in Wyoming, Montana, Alaska to corporate use</a:t>
            </a:r>
          </a:p>
          <a:p>
            <a:pPr lvl="2">
              <a:lnSpc>
                <a:spcPct val="110000"/>
              </a:lnSpc>
            </a:pPr>
            <a:r>
              <a:rPr lang="en-US" altLang="en-US" sz="1800" dirty="0"/>
              <a:t>Ballinger sharply criticized by Gifford Pinchot, chief of Agriculture Department</a:t>
            </a:r>
            <a:r>
              <a:rPr lang="fr-FR" altLang="ja-JP" sz="1800" dirty="0"/>
              <a:t>'</a:t>
            </a:r>
            <a:r>
              <a:rPr lang="en-US" altLang="en-US" sz="1800" dirty="0"/>
              <a:t>s Division of Forestry and a stalwart </a:t>
            </a:r>
            <a:r>
              <a:rPr lang="en-US" altLang="en-US" sz="1800" dirty="0" err="1"/>
              <a:t>Rooseveltian</a:t>
            </a:r>
            <a:endParaRPr lang="en-US" altLang="en-US" sz="1800" dirty="0"/>
          </a:p>
          <a:p>
            <a:pPr>
              <a:lnSpc>
                <a:spcPct val="110000"/>
              </a:lnSpc>
            </a:pPr>
            <a:endParaRPr lang="en-US" altLang="en-US" sz="1500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F63C748C-967B-4A7B-A90F-3EDD0F485A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C0143637-4934-44E4-B909-BAF1E7B279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4062127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234" name="Title 1">
            <a:extLst>
              <a:ext uri="{FF2B5EF4-FFF2-40B4-BE49-F238E27FC236}">
                <a16:creationId xmlns:a16="http://schemas.microsoft.com/office/drawing/2014/main" id="{22E21E20-340F-F048-AAC9-03F37181EA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9683" y="1240076"/>
            <a:ext cx="2727813" cy="4584527"/>
          </a:xfrm>
        </p:spPr>
        <p:txBody>
          <a:bodyPr>
            <a:normAutofit/>
          </a:bodyPr>
          <a:lstStyle/>
          <a:p>
            <a:r>
              <a:rPr lang="en-US" altLang="en-US">
                <a:solidFill>
                  <a:srgbClr val="FFFFFF"/>
                </a:solidFill>
              </a:rPr>
              <a:t>XV. Taft Splits the Republican Party (cont.)</a:t>
            </a:r>
          </a:p>
        </p:txBody>
      </p:sp>
      <p:sp>
        <p:nvSpPr>
          <p:cNvPr id="95235" name="Content Placeholder 2">
            <a:extLst>
              <a:ext uri="{FF2B5EF4-FFF2-40B4-BE49-F238E27FC236}">
                <a16:creationId xmlns:a16="http://schemas.microsoft.com/office/drawing/2014/main" id="{251AFF6C-6152-214D-B543-1FB78D9060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5594" y="285750"/>
            <a:ext cx="7353056" cy="6572249"/>
          </a:xfrm>
        </p:spPr>
        <p:txBody>
          <a:bodyPr anchor="t">
            <a:normAutofit/>
          </a:bodyPr>
          <a:lstStyle/>
          <a:p>
            <a:pPr lvl="2">
              <a:lnSpc>
                <a:spcPct val="110000"/>
              </a:lnSpc>
            </a:pPr>
            <a:r>
              <a:rPr lang="en-US" altLang="en-US" sz="1800" dirty="0"/>
              <a:t>Taft dismissed Pinchot on charges of insubordination</a:t>
            </a:r>
          </a:p>
          <a:p>
            <a:pPr lvl="3">
              <a:lnSpc>
                <a:spcPct val="110000"/>
              </a:lnSpc>
            </a:pPr>
            <a:r>
              <a:rPr lang="en-US" altLang="en-US" sz="1800" dirty="0"/>
              <a:t>Widened rift between Roosevelt and Taft</a:t>
            </a:r>
          </a:p>
          <a:p>
            <a:pPr lvl="1">
              <a:lnSpc>
                <a:spcPct val="110000"/>
              </a:lnSpc>
            </a:pPr>
            <a:r>
              <a:rPr lang="en-US" altLang="en-US" dirty="0"/>
              <a:t>Reformist wing of Republican party up in arms:</a:t>
            </a:r>
          </a:p>
          <a:p>
            <a:pPr lvl="2">
              <a:lnSpc>
                <a:spcPct val="110000"/>
              </a:lnSpc>
            </a:pPr>
            <a:r>
              <a:rPr lang="en-US" altLang="en-US" sz="1800" dirty="0"/>
              <a:t>Taft being pushed into arms of Old Guard</a:t>
            </a:r>
          </a:p>
          <a:p>
            <a:pPr lvl="2">
              <a:lnSpc>
                <a:spcPct val="110000"/>
              </a:lnSpc>
            </a:pPr>
            <a:r>
              <a:rPr lang="en-US" altLang="en-US" sz="1800" dirty="0"/>
              <a:t>By 1910 Grand Old Party split wide-open, largely due to clumsiness of Taft</a:t>
            </a:r>
          </a:p>
          <a:p>
            <a:pPr lvl="2">
              <a:lnSpc>
                <a:spcPct val="110000"/>
              </a:lnSpc>
            </a:pPr>
            <a:r>
              <a:rPr lang="en-US" altLang="en-US" sz="1800" dirty="0"/>
              <a:t>Roosevelt returned in 1910 and stirred up tempest by giving flaming speech at Osawatomie, Kansas </a:t>
            </a:r>
          </a:p>
          <a:p>
            <a:pPr lvl="2">
              <a:lnSpc>
                <a:spcPct val="110000"/>
              </a:lnSpc>
            </a:pPr>
            <a:r>
              <a:rPr lang="en-US" altLang="en-US" sz="1800" dirty="0"/>
              <a:t>Announced doctrine of </a:t>
            </a:r>
            <a:r>
              <a:rPr lang="ja-JP" altLang="en-US" sz="1800"/>
              <a:t>“</a:t>
            </a:r>
            <a:r>
              <a:rPr lang="en-US" altLang="ja-JP" sz="1800" dirty="0"/>
              <a:t>New Nationalism:</a:t>
            </a:r>
            <a:r>
              <a:rPr lang="ja-JP" altLang="en-US" sz="1800"/>
              <a:t>”</a:t>
            </a:r>
            <a:endParaRPr lang="en-US" altLang="ja-JP" sz="1800" dirty="0"/>
          </a:p>
          <a:p>
            <a:pPr lvl="3">
              <a:lnSpc>
                <a:spcPct val="110000"/>
              </a:lnSpc>
            </a:pPr>
            <a:r>
              <a:rPr lang="en-US" altLang="en-US" sz="1800" dirty="0"/>
              <a:t>Urged national government to increase its power to remedy economic and social abuses</a:t>
            </a:r>
          </a:p>
          <a:p>
            <a:pPr>
              <a:lnSpc>
                <a:spcPct val="110000"/>
              </a:lnSpc>
            </a:pPr>
            <a:r>
              <a:rPr lang="en-US" altLang="en-US" sz="1800" dirty="0"/>
              <a:t>Results of divisions within Republican Party:</a:t>
            </a:r>
          </a:p>
          <a:p>
            <a:pPr lvl="1">
              <a:lnSpc>
                <a:spcPct val="110000"/>
              </a:lnSpc>
            </a:pPr>
            <a:r>
              <a:rPr lang="en-US" altLang="en-US" dirty="0"/>
              <a:t>Lost badly in congressional elections of 1910</a:t>
            </a:r>
          </a:p>
          <a:p>
            <a:pPr lvl="1">
              <a:lnSpc>
                <a:spcPct val="110000"/>
              </a:lnSpc>
            </a:pPr>
            <a:r>
              <a:rPr lang="en-US" altLang="en-US" dirty="0"/>
              <a:t>Democrats emerged with 228 seats, leaving  once-dominant Republicans with only 161</a:t>
            </a:r>
          </a:p>
          <a:p>
            <a:pPr lvl="1">
              <a:lnSpc>
                <a:spcPct val="110000"/>
              </a:lnSpc>
            </a:pPr>
            <a:r>
              <a:rPr lang="en-US" altLang="en-US" dirty="0"/>
              <a:t>A socialist representative, Victor L. Berger, elected from Milwaukee</a:t>
            </a:r>
          </a:p>
          <a:p>
            <a:pPr lvl="1">
              <a:lnSpc>
                <a:spcPct val="110000"/>
              </a:lnSpc>
            </a:pPr>
            <a:r>
              <a:rPr lang="en-US" altLang="en-US" dirty="0"/>
              <a:t>Republicans, by virtue of holdovers, retained  Senate, 51 to 41: </a:t>
            </a:r>
          </a:p>
          <a:p>
            <a:pPr lvl="2">
              <a:lnSpc>
                <a:spcPct val="110000"/>
              </a:lnSpc>
            </a:pPr>
            <a:r>
              <a:rPr lang="en-US" altLang="en-US" sz="1800" dirty="0"/>
              <a:t>but even there reformers challenged Old Guard</a:t>
            </a:r>
          </a:p>
          <a:p>
            <a:pPr>
              <a:lnSpc>
                <a:spcPct val="110000"/>
              </a:lnSpc>
            </a:pPr>
            <a:endParaRPr lang="en-US" altLang="en-US" sz="1400" dirty="0"/>
          </a:p>
          <a:p>
            <a:pPr marL="1828800" lvl="4" indent="0">
              <a:lnSpc>
                <a:spcPct val="110000"/>
              </a:lnSpc>
              <a:buNone/>
            </a:pPr>
            <a:endParaRPr lang="en-US" altLang="en-US" sz="1400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54F891EB-ED45-44C3-95D6-FFB2EC07FA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2EA385B8-7C85-4CE0-AE3A-00EB627B34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97282" name="Title 1">
            <a:extLst>
              <a:ext uri="{FF2B5EF4-FFF2-40B4-BE49-F238E27FC236}">
                <a16:creationId xmlns:a16="http://schemas.microsoft.com/office/drawing/2014/main" id="{8B9F26A7-B205-DC4C-AEDB-1D0B4F66D1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205" y="804519"/>
            <a:ext cx="3241820" cy="4431360"/>
          </a:xfrm>
        </p:spPr>
        <p:txBody>
          <a:bodyPr anchor="ctr">
            <a:normAutofit/>
          </a:bodyPr>
          <a:lstStyle/>
          <a:p>
            <a:pPr eaLnBrk="1" hangingPunct="1"/>
            <a:r>
              <a:rPr lang="en-US" altLang="en-US"/>
              <a:t>XVI. The Taft-Roosevelt Rupture</a:t>
            </a:r>
          </a:p>
        </p:txBody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19AF263B-E208-40DF-A182-5193478DCF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345156" y="890353"/>
            <a:ext cx="0" cy="4572000"/>
          </a:xfrm>
          <a:prstGeom prst="line">
            <a:avLst/>
          </a:prstGeom>
          <a:ln w="317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283" name="Content Placeholder 2">
            <a:extLst>
              <a:ext uri="{FF2B5EF4-FFF2-40B4-BE49-F238E27FC236}">
                <a16:creationId xmlns:a16="http://schemas.microsoft.com/office/drawing/2014/main" id="{BBC7375C-4616-A447-AB2F-68F8F80709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7863" y="210207"/>
            <a:ext cx="7438523" cy="5904843"/>
          </a:xfrm>
        </p:spPr>
        <p:txBody>
          <a:bodyPr anchor="ctr">
            <a:normAutofit fontScale="92500" lnSpcReduction="20000"/>
          </a:bodyPr>
          <a:lstStyle/>
          <a:p>
            <a:pPr eaLnBrk="1" hangingPunct="1">
              <a:lnSpc>
                <a:spcPct val="110000"/>
              </a:lnSpc>
            </a:pPr>
            <a:r>
              <a:rPr lang="en-US" altLang="en-US" dirty="0"/>
              <a:t>Now a full-fledged revolt: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en-US" sz="2000" dirty="0"/>
              <a:t>1911: National Progressive Republican League formed</a:t>
            </a:r>
          </a:p>
          <a:p>
            <a:pPr lvl="2" eaLnBrk="1" hangingPunct="1">
              <a:lnSpc>
                <a:spcPct val="110000"/>
              </a:lnSpc>
            </a:pPr>
            <a:r>
              <a:rPr lang="en-US" altLang="en-US" sz="2000" dirty="0"/>
              <a:t>Fiery Senator La Follette (Wisconsin) became leading presidential candidate for group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en-US" sz="2000" dirty="0"/>
              <a:t>February 1912, Roosevelt wrote to seven governors that he was willing to accept Republican nomination</a:t>
            </a:r>
          </a:p>
          <a:p>
            <a:pPr lvl="2" eaLnBrk="1" hangingPunct="1">
              <a:lnSpc>
                <a:spcPct val="110000"/>
              </a:lnSpc>
            </a:pPr>
            <a:r>
              <a:rPr lang="en-US" altLang="en-US" sz="2000" dirty="0"/>
              <a:t>His reasoning—third-term tradition applied to three </a:t>
            </a:r>
            <a:r>
              <a:rPr lang="en-US" altLang="en-US" sz="2000" i="1" dirty="0"/>
              <a:t>consecutive elective </a:t>
            </a:r>
            <a:r>
              <a:rPr lang="en-US" altLang="en-US" sz="2000" dirty="0"/>
              <a:t>terms</a:t>
            </a:r>
          </a:p>
          <a:p>
            <a:pPr lvl="2" eaLnBrk="1" hangingPunct="1">
              <a:lnSpc>
                <a:spcPct val="110000"/>
              </a:lnSpc>
            </a:pPr>
            <a:r>
              <a:rPr lang="en-US" altLang="en-US" sz="2000" dirty="0"/>
              <a:t>Roosevelt entered primaries, pushing La Follette aside</a:t>
            </a:r>
          </a:p>
          <a:p>
            <a:pPr lvl="1">
              <a:lnSpc>
                <a:spcPct val="110000"/>
              </a:lnSpc>
            </a:pPr>
            <a:r>
              <a:rPr lang="en-US" altLang="en-US" sz="2000" dirty="0"/>
              <a:t>Taft-Roosevelt explosion near in June 1912, at Republican convention in Chicago</a:t>
            </a:r>
          </a:p>
          <a:p>
            <a:pPr lvl="2">
              <a:lnSpc>
                <a:spcPct val="110000"/>
              </a:lnSpc>
            </a:pPr>
            <a:r>
              <a:rPr lang="en-US" altLang="en-US" sz="2000" dirty="0" err="1"/>
              <a:t>Rooseveltites</a:t>
            </a:r>
            <a:r>
              <a:rPr lang="en-US" altLang="en-US" sz="2000" dirty="0"/>
              <a:t> about 100 delegates short of winning nomination</a:t>
            </a:r>
          </a:p>
          <a:p>
            <a:pPr lvl="2">
              <a:lnSpc>
                <a:spcPct val="110000"/>
              </a:lnSpc>
            </a:pPr>
            <a:r>
              <a:rPr lang="en-US" altLang="en-US" sz="2000" dirty="0"/>
              <a:t>Challenged right of some 250 Taft delegates to be seated</a:t>
            </a:r>
          </a:p>
          <a:p>
            <a:pPr lvl="2">
              <a:lnSpc>
                <a:spcPct val="110000"/>
              </a:lnSpc>
            </a:pPr>
            <a:r>
              <a:rPr lang="en-US" altLang="en-US" sz="2000" dirty="0"/>
              <a:t>Most of the contests settled for Taft</a:t>
            </a:r>
          </a:p>
          <a:p>
            <a:pPr lvl="2">
              <a:lnSpc>
                <a:spcPct val="110000"/>
              </a:lnSpc>
            </a:pPr>
            <a:r>
              <a:rPr lang="en-US" altLang="en-US" sz="2000" dirty="0"/>
              <a:t>Roosevelt refused to quit game:</a:t>
            </a:r>
          </a:p>
          <a:p>
            <a:pPr lvl="3">
              <a:lnSpc>
                <a:spcPct val="110000"/>
              </a:lnSpc>
            </a:pPr>
            <a:r>
              <a:rPr lang="en-US" altLang="en-US" sz="2000" dirty="0"/>
              <a:t>Having tasted for first time bitter cup of defeat, TR led a third-party crusade</a:t>
            </a:r>
          </a:p>
          <a:p>
            <a:pPr lvl="1">
              <a:lnSpc>
                <a:spcPct val="110000"/>
              </a:lnSpc>
            </a:pPr>
            <a:endParaRPr lang="en-US" altLang="en-US" sz="1400" dirty="0"/>
          </a:p>
        </p:txBody>
      </p:sp>
      <p:pic>
        <p:nvPicPr>
          <p:cNvPr id="78" name="Picture 77">
            <a:extLst>
              <a:ext uri="{FF2B5EF4-FFF2-40B4-BE49-F238E27FC236}">
                <a16:creationId xmlns:a16="http://schemas.microsoft.com/office/drawing/2014/main" id="{DCC0100C-A457-45B1-8A8B-8740F43EC1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F63C748C-967B-4A7B-A90F-3EDD0F485A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C0143637-4934-44E4-B909-BAF1E7B279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4062127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90" name="Title 1">
            <a:extLst>
              <a:ext uri="{FF2B5EF4-FFF2-40B4-BE49-F238E27FC236}">
                <a16:creationId xmlns:a16="http://schemas.microsoft.com/office/drawing/2014/main" id="{59714F90-F08B-D349-B4A5-730D8790BE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9683" y="1240076"/>
            <a:ext cx="2727813" cy="4584527"/>
          </a:xfrm>
        </p:spPr>
        <p:txBody>
          <a:bodyPr>
            <a:normAutofit/>
          </a:bodyPr>
          <a:lstStyle/>
          <a:p>
            <a:r>
              <a:rPr lang="en-US" altLang="en-US" dirty="0">
                <a:solidFill>
                  <a:srgbClr val="FFFFFF"/>
                </a:solidFill>
              </a:rPr>
              <a:t>I. Progressive Roots</a:t>
            </a:r>
            <a:br>
              <a:rPr lang="en-US" altLang="en-US" dirty="0">
                <a:solidFill>
                  <a:srgbClr val="FFFFFF"/>
                </a:solidFill>
              </a:rPr>
            </a:br>
            <a:r>
              <a:rPr lang="en-US" altLang="en-US" dirty="0">
                <a:solidFill>
                  <a:srgbClr val="FFFFFF"/>
                </a:solidFill>
              </a:rPr>
              <a:t>(cont.)</a:t>
            </a:r>
          </a:p>
        </p:txBody>
      </p:sp>
      <p:sp>
        <p:nvSpPr>
          <p:cNvPr id="12291" name="Content Placeholder 2">
            <a:extLst>
              <a:ext uri="{FF2B5EF4-FFF2-40B4-BE49-F238E27FC236}">
                <a16:creationId xmlns:a16="http://schemas.microsoft.com/office/drawing/2014/main" id="{66007271-CC55-1C49-9F55-07D7E87977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7496" y="220717"/>
            <a:ext cx="8456849" cy="6637283"/>
          </a:xfrm>
        </p:spPr>
        <p:txBody>
          <a:bodyPr anchor="t">
            <a:normAutofit lnSpcReduction="10000"/>
          </a:bodyPr>
          <a:lstStyle/>
          <a:p>
            <a:pPr lvl="2"/>
            <a:r>
              <a:rPr lang="en-US" altLang="en-US" sz="1800" dirty="0"/>
              <a:t>1894:  Henry Demarest Lloyd criticized Standard Oil Company in his book </a:t>
            </a:r>
            <a:r>
              <a:rPr lang="en-US" altLang="en-US" sz="1800" i="1" dirty="0"/>
              <a:t>Wealth Against Commonwealth</a:t>
            </a:r>
            <a:endParaRPr lang="en-US" altLang="en-US" sz="1800" dirty="0"/>
          </a:p>
          <a:p>
            <a:pPr lvl="2"/>
            <a:r>
              <a:rPr lang="en-US" altLang="en-US" sz="1800" dirty="0"/>
              <a:t>Thorstein Veblen assailed new rich in his </a:t>
            </a:r>
            <a:r>
              <a:rPr lang="en-US" altLang="en-US" sz="1800" i="1" dirty="0"/>
              <a:t>The Theory of the Leisure Class </a:t>
            </a:r>
            <a:r>
              <a:rPr lang="en-US" altLang="en-US" sz="1800" dirty="0"/>
              <a:t>(1899):</a:t>
            </a:r>
          </a:p>
          <a:p>
            <a:pPr lvl="3"/>
            <a:r>
              <a:rPr lang="en-US" altLang="en-US" sz="1800" dirty="0"/>
              <a:t>Attacked </a:t>
            </a:r>
            <a:r>
              <a:rPr lang="ja-JP" altLang="en-US" sz="1800"/>
              <a:t>“</a:t>
            </a:r>
            <a:r>
              <a:rPr lang="en-US" altLang="ja-JP" sz="1800" dirty="0"/>
              <a:t>predatory wealth</a:t>
            </a:r>
            <a:r>
              <a:rPr lang="ja-JP" altLang="en-US" sz="1800"/>
              <a:t>”</a:t>
            </a:r>
            <a:r>
              <a:rPr lang="en-US" altLang="ja-JP" sz="1800" dirty="0"/>
              <a:t> and </a:t>
            </a:r>
            <a:r>
              <a:rPr lang="ja-JP" altLang="en-US" sz="1800"/>
              <a:t>“</a:t>
            </a:r>
            <a:r>
              <a:rPr lang="en-US" altLang="ja-JP" sz="1800" dirty="0"/>
              <a:t>conspicuous consumption</a:t>
            </a:r>
            <a:r>
              <a:rPr lang="ja-JP" altLang="en-US" sz="1800"/>
              <a:t>”</a:t>
            </a:r>
            <a:endParaRPr lang="en-US" altLang="ja-JP" sz="1800" dirty="0"/>
          </a:p>
          <a:p>
            <a:pPr lvl="3"/>
            <a:r>
              <a:rPr lang="en-US" altLang="en-US" sz="1800" dirty="0"/>
              <a:t>In his view, parasitic leisure class engaged in wasteful </a:t>
            </a:r>
            <a:r>
              <a:rPr lang="ja-JP" altLang="en-US" sz="1800"/>
              <a:t>“</a:t>
            </a:r>
            <a:r>
              <a:rPr lang="en-US" altLang="ja-JP" sz="1800" dirty="0"/>
              <a:t>business</a:t>
            </a:r>
            <a:r>
              <a:rPr lang="ja-JP" altLang="en-US" sz="1800"/>
              <a:t>”</a:t>
            </a:r>
            <a:r>
              <a:rPr lang="en-US" altLang="ja-JP" sz="1800" dirty="0"/>
              <a:t> rather than productive </a:t>
            </a:r>
            <a:r>
              <a:rPr lang="ja-JP" altLang="en-US" sz="1800"/>
              <a:t>“</a:t>
            </a:r>
            <a:r>
              <a:rPr lang="en-US" altLang="ja-JP" sz="1800" dirty="0"/>
              <a:t>industry</a:t>
            </a:r>
            <a:r>
              <a:rPr lang="ja-JP" altLang="en-US" sz="1800"/>
              <a:t>”</a:t>
            </a:r>
            <a:r>
              <a:rPr lang="en-US" altLang="ja-JP" sz="1800" dirty="0"/>
              <a:t> </a:t>
            </a:r>
          </a:p>
          <a:p>
            <a:pPr lvl="3"/>
            <a:r>
              <a:rPr lang="en-US" altLang="en-US" sz="1800" dirty="0"/>
              <a:t>Urged social leadership pass from superfluous titans to useful engineers</a:t>
            </a:r>
          </a:p>
          <a:p>
            <a:pPr lvl="2"/>
            <a:r>
              <a:rPr lang="en-US" altLang="en-US" sz="1800" dirty="0"/>
              <a:t>Jacob A. Riis shocked middle-class Americans in 1890 with </a:t>
            </a:r>
            <a:r>
              <a:rPr lang="en-US" altLang="en-US" sz="1800" i="1" dirty="0"/>
              <a:t>How the Other Half Lives</a:t>
            </a:r>
          </a:p>
          <a:p>
            <a:pPr lvl="3">
              <a:defRPr/>
            </a:pPr>
            <a:r>
              <a:rPr lang="en-US" sz="1800" dirty="0">
                <a:solidFill>
                  <a:srgbClr val="000000"/>
                </a:solidFill>
                <a:ea typeface="ＭＳ Ｐゴシック" charset="0"/>
              </a:rPr>
              <a:t>Damning indictment of dirt, disease, vice, and misery in New York slums</a:t>
            </a:r>
          </a:p>
          <a:p>
            <a:pPr lvl="3">
              <a:defRPr/>
            </a:pPr>
            <a:r>
              <a:rPr lang="en-US" sz="1800" dirty="0">
                <a:solidFill>
                  <a:srgbClr val="000000"/>
                </a:solidFill>
                <a:ea typeface="ＭＳ Ｐゴシック" charset="0"/>
              </a:rPr>
              <a:t>Book deeply influenced Theodore Roosevelt</a:t>
            </a:r>
          </a:p>
          <a:p>
            <a:pPr lvl="2">
              <a:defRPr/>
            </a:pPr>
            <a:r>
              <a:rPr lang="en-US" sz="1800" dirty="0">
                <a:solidFill>
                  <a:srgbClr val="000000"/>
                </a:solidFill>
                <a:ea typeface="ＭＳ Ｐゴシック" charset="0"/>
              </a:rPr>
              <a:t>Novelist Theodore Dreiser:</a:t>
            </a:r>
          </a:p>
          <a:p>
            <a:pPr lvl="3">
              <a:defRPr/>
            </a:pPr>
            <a:r>
              <a:rPr lang="en-US" sz="1800" dirty="0">
                <a:solidFill>
                  <a:srgbClr val="000000"/>
                </a:solidFill>
                <a:ea typeface="ＭＳ Ｐゴシック" charset="0"/>
              </a:rPr>
              <a:t>Used his blunt prose to batter promoters and profiteers in </a:t>
            </a:r>
            <a:r>
              <a:rPr lang="en-US" sz="1800" i="1" dirty="0">
                <a:solidFill>
                  <a:srgbClr val="000000"/>
                </a:solidFill>
                <a:ea typeface="ＭＳ Ｐゴシック" charset="0"/>
              </a:rPr>
              <a:t>The Financier </a:t>
            </a:r>
            <a:r>
              <a:rPr lang="en-US" sz="1800" dirty="0">
                <a:solidFill>
                  <a:srgbClr val="000000"/>
                </a:solidFill>
                <a:ea typeface="ＭＳ Ｐゴシック" charset="0"/>
              </a:rPr>
              <a:t>(1912) and </a:t>
            </a:r>
            <a:r>
              <a:rPr lang="en-US" sz="1800" i="1" dirty="0">
                <a:solidFill>
                  <a:srgbClr val="000000"/>
                </a:solidFill>
                <a:ea typeface="ＭＳ Ｐゴシック" charset="0"/>
              </a:rPr>
              <a:t>The Titan </a:t>
            </a:r>
            <a:r>
              <a:rPr lang="en-US" sz="1800" dirty="0">
                <a:solidFill>
                  <a:srgbClr val="000000"/>
                </a:solidFill>
                <a:ea typeface="ＭＳ Ｐゴシック" charset="0"/>
              </a:rPr>
              <a:t>(1914)</a:t>
            </a:r>
          </a:p>
          <a:p>
            <a:pPr lvl="2"/>
            <a:r>
              <a:rPr lang="en-US" altLang="en-US" dirty="0">
                <a:solidFill>
                  <a:srgbClr val="000000"/>
                </a:solidFill>
              </a:rPr>
              <a:t>Other reformers:</a:t>
            </a:r>
          </a:p>
          <a:p>
            <a:pPr lvl="3"/>
            <a:r>
              <a:rPr lang="en-US" altLang="en-US" dirty="0">
                <a:solidFill>
                  <a:srgbClr val="000000"/>
                </a:solidFill>
              </a:rPr>
              <a:t>University-based economists urged new reforms modeled on European examples</a:t>
            </a:r>
          </a:p>
          <a:p>
            <a:pPr lvl="3"/>
            <a:r>
              <a:rPr lang="en-US" altLang="en-US" dirty="0">
                <a:solidFill>
                  <a:srgbClr val="000000"/>
                </a:solidFill>
              </a:rPr>
              <a:t>Feminists added social justice to suffrage on list of needed reforms</a:t>
            </a:r>
          </a:p>
          <a:p>
            <a:pPr lvl="3"/>
            <a:r>
              <a:rPr lang="en-US" altLang="en-US" dirty="0">
                <a:solidFill>
                  <a:srgbClr val="000000"/>
                </a:solidFill>
              </a:rPr>
              <a:t>Urban pioneers entered fight to improve lot of families living and working in festering cities</a:t>
            </a:r>
          </a:p>
          <a:p>
            <a:pPr lvl="2">
              <a:defRPr/>
            </a:pPr>
            <a:endParaRPr lang="en-US" sz="2000" dirty="0">
              <a:solidFill>
                <a:srgbClr val="000000"/>
              </a:solidFill>
              <a:ea typeface="ＭＳ Ｐゴシック" charset="0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54F891EB-ED45-44C3-95D6-FFB2EC07FA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2EA385B8-7C85-4CE0-AE3A-00EB627B34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99330" name="Title 1">
            <a:extLst>
              <a:ext uri="{FF2B5EF4-FFF2-40B4-BE49-F238E27FC236}">
                <a16:creationId xmlns:a16="http://schemas.microsoft.com/office/drawing/2014/main" id="{5C1CFC2D-651B-544A-B1ED-8115320B63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205" y="804519"/>
            <a:ext cx="3241820" cy="4431360"/>
          </a:xfrm>
        </p:spPr>
        <p:txBody>
          <a:bodyPr anchor="ctr">
            <a:normAutofit/>
          </a:bodyPr>
          <a:lstStyle/>
          <a:p>
            <a:pPr eaLnBrk="1" hangingPunct="1"/>
            <a:r>
              <a:rPr lang="en-US" altLang="en-US"/>
              <a:t>XVII. The </a:t>
            </a:r>
            <a:r>
              <a:rPr lang="en-US" altLang="ja-JP"/>
              <a:t>“Bull Moose” Campaign of 1912</a:t>
            </a:r>
            <a:endParaRPr lang="en-US" altLang="en-US"/>
          </a:p>
        </p:txBody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19AF263B-E208-40DF-A182-5193478DCF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345156" y="890353"/>
            <a:ext cx="0" cy="4572000"/>
          </a:xfrm>
          <a:prstGeom prst="line">
            <a:avLst/>
          </a:prstGeom>
          <a:ln w="317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331" name="Content Placeholder 2">
            <a:extLst>
              <a:ext uri="{FF2B5EF4-FFF2-40B4-BE49-F238E27FC236}">
                <a16:creationId xmlns:a16="http://schemas.microsoft.com/office/drawing/2014/main" id="{9303C95D-9C49-A74B-94C2-F7AC535A6C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7863" y="0"/>
            <a:ext cx="6913002" cy="6032938"/>
          </a:xfrm>
        </p:spPr>
        <p:txBody>
          <a:bodyPr anchor="ctr">
            <a:normAutofit/>
          </a:bodyPr>
          <a:lstStyle/>
          <a:p>
            <a:pPr eaLnBrk="1" hangingPunct="1"/>
            <a:r>
              <a:rPr lang="en-US" altLang="en-US" dirty="0"/>
              <a:t>Democrats jubilant over Republican divisions</a:t>
            </a:r>
          </a:p>
          <a:p>
            <a:pPr lvl="1" eaLnBrk="1" hangingPunct="1"/>
            <a:r>
              <a:rPr lang="en-US" altLang="en-US" sz="2000" dirty="0"/>
              <a:t>Assumed could win in 1912 with a strong reformer</a:t>
            </a:r>
          </a:p>
          <a:p>
            <a:pPr eaLnBrk="1" hangingPunct="1"/>
            <a:r>
              <a:rPr lang="en-US" altLang="en-US" dirty="0"/>
              <a:t>Governor Woodrow Wilson seemed good fit:</a:t>
            </a:r>
          </a:p>
          <a:p>
            <a:pPr lvl="1" eaLnBrk="1" hangingPunct="1"/>
            <a:r>
              <a:rPr lang="en-US" altLang="en-US" sz="2000" dirty="0"/>
              <a:t>Scholar of government who became reformist president of Princeton University in 1902</a:t>
            </a:r>
          </a:p>
          <a:p>
            <a:pPr lvl="1" eaLnBrk="1" hangingPunct="1"/>
            <a:r>
              <a:rPr lang="en-US" altLang="en-US" sz="2000" dirty="0"/>
              <a:t>Elected governor of New Jersey in 1910, Wilson campaigned against </a:t>
            </a:r>
            <a:r>
              <a:rPr lang="ja-JP" altLang="en-US" sz="2000"/>
              <a:t>“</a:t>
            </a:r>
            <a:r>
              <a:rPr lang="en-US" altLang="ja-JP" sz="2000" dirty="0"/>
              <a:t>predatory</a:t>
            </a:r>
            <a:r>
              <a:rPr lang="ja-JP" altLang="en-US" sz="2000"/>
              <a:t>”</a:t>
            </a:r>
            <a:r>
              <a:rPr lang="en-US" altLang="ja-JP" sz="2000" dirty="0"/>
              <a:t> trusts</a:t>
            </a:r>
          </a:p>
          <a:p>
            <a:pPr lvl="1" eaLnBrk="1" hangingPunct="1"/>
            <a:r>
              <a:rPr lang="en-US" altLang="en-US" sz="2000" dirty="0"/>
              <a:t>Once elected, Wilson drove through legislature a number of progressive reforms</a:t>
            </a:r>
          </a:p>
        </p:txBody>
      </p:sp>
      <p:pic>
        <p:nvPicPr>
          <p:cNvPr id="78" name="Picture 77">
            <a:extLst>
              <a:ext uri="{FF2B5EF4-FFF2-40B4-BE49-F238E27FC236}">
                <a16:creationId xmlns:a16="http://schemas.microsoft.com/office/drawing/2014/main" id="{DCC0100C-A457-45B1-8A8B-8740F43EC1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54F891EB-ED45-44C3-95D6-FFB2EC07FA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2EA385B8-7C85-4CE0-AE3A-00EB627B34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00354" name="Title 1">
            <a:extLst>
              <a:ext uri="{FF2B5EF4-FFF2-40B4-BE49-F238E27FC236}">
                <a16:creationId xmlns:a16="http://schemas.microsoft.com/office/drawing/2014/main" id="{455E4B01-997D-BD4D-9A9D-80F287BFF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205" y="804519"/>
            <a:ext cx="3241820" cy="4431360"/>
          </a:xfrm>
        </p:spPr>
        <p:txBody>
          <a:bodyPr anchor="ctr">
            <a:normAutofit/>
          </a:bodyPr>
          <a:lstStyle/>
          <a:p>
            <a:pPr eaLnBrk="1" hangingPunct="1"/>
            <a:r>
              <a:rPr lang="en-US" altLang="en-US"/>
              <a:t>XVII. The </a:t>
            </a:r>
            <a:r>
              <a:rPr lang="en-US" altLang="ja-JP"/>
              <a:t>“Bull Moose” Campaign of 1912 (cont.)</a:t>
            </a:r>
            <a:endParaRPr lang="en-US" altLang="en-US"/>
          </a:p>
        </p:txBody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19AF263B-E208-40DF-A182-5193478DCF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345156" y="890353"/>
            <a:ext cx="0" cy="4572000"/>
          </a:xfrm>
          <a:prstGeom prst="line">
            <a:avLst/>
          </a:prstGeom>
          <a:ln w="317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355" name="Content Placeholder 2">
            <a:extLst>
              <a:ext uri="{FF2B5EF4-FFF2-40B4-BE49-F238E27FC236}">
                <a16:creationId xmlns:a16="http://schemas.microsoft.com/office/drawing/2014/main" id="{AE772AC9-8B8F-AC4D-8D37-CB793C78B0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7863" y="315310"/>
            <a:ext cx="7375459" cy="5799740"/>
          </a:xfrm>
        </p:spPr>
        <p:txBody>
          <a:bodyPr anchor="ctr">
            <a:normAutofit fontScale="62500" lnSpcReduction="20000"/>
          </a:bodyPr>
          <a:lstStyle/>
          <a:p>
            <a:pPr eaLnBrk="1" hangingPunct="1">
              <a:lnSpc>
                <a:spcPct val="110000"/>
              </a:lnSpc>
            </a:pPr>
            <a:r>
              <a:rPr lang="en-US" altLang="en-US" sz="3200" dirty="0"/>
              <a:t>Democrats met at Baltimore (1912):</a:t>
            </a:r>
          </a:p>
          <a:p>
            <a:pPr lvl="2" eaLnBrk="1" hangingPunct="1">
              <a:lnSpc>
                <a:spcPct val="110000"/>
              </a:lnSpc>
            </a:pPr>
            <a:r>
              <a:rPr lang="en-US" altLang="en-US" sz="3200" dirty="0"/>
              <a:t>Nominated Wilson, aided by William Jennings Bryan</a:t>
            </a:r>
            <a:r>
              <a:rPr lang="fr-FR" altLang="ja-JP" sz="3200" dirty="0"/>
              <a:t>'</a:t>
            </a:r>
            <a:r>
              <a:rPr lang="en-US" altLang="en-US" sz="3200" dirty="0"/>
              <a:t>s switch to his side</a:t>
            </a:r>
          </a:p>
          <a:p>
            <a:pPr lvl="2" eaLnBrk="1" hangingPunct="1">
              <a:lnSpc>
                <a:spcPct val="110000"/>
              </a:lnSpc>
            </a:pPr>
            <a:r>
              <a:rPr lang="en-US" altLang="en-US" sz="3200" dirty="0"/>
              <a:t>His progressive reform platform dubbed </a:t>
            </a:r>
            <a:r>
              <a:rPr lang="en-US" altLang="en-US" sz="3200" b="1" dirty="0"/>
              <a:t>New Freedom</a:t>
            </a:r>
            <a:endParaRPr lang="en-US" altLang="en-US" sz="3200" dirty="0"/>
          </a:p>
          <a:p>
            <a:pPr eaLnBrk="1" hangingPunct="1">
              <a:lnSpc>
                <a:spcPct val="110000"/>
              </a:lnSpc>
            </a:pPr>
            <a:r>
              <a:rPr lang="en-US" altLang="en-US" sz="3200" dirty="0"/>
              <a:t>Progressive Republican ticket: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en-US" sz="3200" dirty="0"/>
              <a:t>Third-party with Roosevelt as its candidate for president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en-US" sz="3200" dirty="0"/>
              <a:t>Pro-Roosevelt supporters held convention in Chicago in August 1912</a:t>
            </a:r>
          </a:p>
          <a:p>
            <a:pPr lvl="1">
              <a:lnSpc>
                <a:spcPct val="110000"/>
              </a:lnSpc>
            </a:pPr>
            <a:r>
              <a:rPr lang="en-US" altLang="en-US" sz="3200" dirty="0"/>
              <a:t>Settlement-house pioneer Jane Addams placed Roosevelt</a:t>
            </a:r>
            <a:r>
              <a:rPr lang="fr-FR" altLang="ja-JP" sz="3200" dirty="0"/>
              <a:t>'</a:t>
            </a:r>
            <a:r>
              <a:rPr lang="en-US" altLang="en-US" sz="3200" dirty="0"/>
              <a:t>s name in nomination for presidency:</a:t>
            </a:r>
          </a:p>
          <a:p>
            <a:pPr lvl="2">
              <a:lnSpc>
                <a:spcPct val="110000"/>
              </a:lnSpc>
            </a:pPr>
            <a:r>
              <a:rPr lang="en-US" altLang="en-US" sz="3200" dirty="0"/>
              <a:t>Symbolized rising political status of women as well as Progressive support for social justice</a:t>
            </a:r>
          </a:p>
          <a:p>
            <a:pPr lvl="1">
              <a:lnSpc>
                <a:spcPct val="110000"/>
              </a:lnSpc>
            </a:pPr>
            <a:r>
              <a:rPr lang="en-US" altLang="en-US" sz="3200" dirty="0"/>
              <a:t>TR received thunderous applause when he declared </a:t>
            </a:r>
            <a:r>
              <a:rPr lang="ja-JP" altLang="en-US" sz="3200"/>
              <a:t>“</a:t>
            </a:r>
            <a:r>
              <a:rPr lang="en-US" altLang="ja-JP" sz="3200" dirty="0"/>
              <a:t>We stand at Armageddon, and we battle for the Lord!</a:t>
            </a:r>
            <a:r>
              <a:rPr lang="ja-JP" altLang="en-US" sz="3200"/>
              <a:t>”</a:t>
            </a:r>
            <a:endParaRPr lang="en-US" altLang="ja-JP" sz="3200" dirty="0"/>
          </a:p>
          <a:p>
            <a:pPr lvl="1">
              <a:lnSpc>
                <a:spcPct val="110000"/>
              </a:lnSpc>
            </a:pPr>
            <a:r>
              <a:rPr lang="en-US" altLang="en-US" sz="3200" dirty="0"/>
              <a:t>Roosevelt said he felt </a:t>
            </a:r>
            <a:r>
              <a:rPr lang="ja-JP" altLang="en-US" sz="3200"/>
              <a:t>“</a:t>
            </a:r>
            <a:r>
              <a:rPr lang="en-US" altLang="ja-JP" sz="3200" dirty="0"/>
              <a:t>as strong as a bull moose</a:t>
            </a:r>
            <a:r>
              <a:rPr lang="ja-JP" altLang="en-US" sz="3200"/>
              <a:t>”</a:t>
            </a:r>
            <a:r>
              <a:rPr lang="en-US" altLang="ja-JP" sz="3200" dirty="0"/>
              <a:t> thus bull moose symbol</a:t>
            </a:r>
            <a:endParaRPr lang="en-US" altLang="en-US" sz="3200" dirty="0"/>
          </a:p>
          <a:p>
            <a:pPr lvl="1" eaLnBrk="1" hangingPunct="1">
              <a:lnSpc>
                <a:spcPct val="110000"/>
              </a:lnSpc>
            </a:pPr>
            <a:endParaRPr lang="en-US" altLang="en-US" sz="1400" dirty="0"/>
          </a:p>
        </p:txBody>
      </p:sp>
      <p:pic>
        <p:nvPicPr>
          <p:cNvPr id="78" name="Picture 77">
            <a:extLst>
              <a:ext uri="{FF2B5EF4-FFF2-40B4-BE49-F238E27FC236}">
                <a16:creationId xmlns:a16="http://schemas.microsoft.com/office/drawing/2014/main" id="{DCC0100C-A457-45B1-8A8B-8740F43EC1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2" name="Picture 1">
            <a:extLst>
              <a:ext uri="{FF2B5EF4-FFF2-40B4-BE49-F238E27FC236}">
                <a16:creationId xmlns:a16="http://schemas.microsoft.com/office/drawing/2014/main" id="{F21175D5-C059-A14E-83F4-F3C1E77A6058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0" y="546100"/>
            <a:ext cx="8636000" cy="576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03" name="TextBox 2">
            <a:extLst>
              <a:ext uri="{FF2B5EF4-FFF2-40B4-BE49-F238E27FC236}">
                <a16:creationId xmlns:a16="http://schemas.microsoft.com/office/drawing/2014/main" id="{CC1EB22B-1C6D-BD49-BC66-B1CC42773D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33014" y="6604001"/>
            <a:ext cx="5349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latin typeface="Arial" panose="020B0604020202020204" pitchFamily="34" charset="0"/>
              </a:rPr>
              <a:t>p660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54F891EB-ED45-44C3-95D6-FFB2EC07FA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2EA385B8-7C85-4CE0-AE3A-00EB627B34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04450" name="Title 1">
            <a:extLst>
              <a:ext uri="{FF2B5EF4-FFF2-40B4-BE49-F238E27FC236}">
                <a16:creationId xmlns:a16="http://schemas.microsoft.com/office/drawing/2014/main" id="{2925E8B1-0B13-EC43-A5B1-D44CDF366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205" y="804519"/>
            <a:ext cx="3241820" cy="4431360"/>
          </a:xfrm>
        </p:spPr>
        <p:txBody>
          <a:bodyPr anchor="ctr">
            <a:normAutofit/>
          </a:bodyPr>
          <a:lstStyle/>
          <a:p>
            <a:r>
              <a:rPr lang="en-US" altLang="en-US"/>
              <a:t>XVII. The </a:t>
            </a:r>
            <a:r>
              <a:rPr lang="ja-JP" altLang="en-US"/>
              <a:t>“</a:t>
            </a:r>
            <a:r>
              <a:rPr lang="en-US" altLang="ja-JP"/>
              <a:t>Bull Moose</a:t>
            </a:r>
            <a:r>
              <a:rPr lang="ja-JP" altLang="en-US"/>
              <a:t>”</a:t>
            </a:r>
            <a:r>
              <a:rPr lang="en-US" altLang="ja-JP"/>
              <a:t> Campaign 1912 (cont.)</a:t>
            </a:r>
            <a:endParaRPr lang="en-US" altLang="en-US"/>
          </a:p>
        </p:txBody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19AF263B-E208-40DF-A182-5193478DCF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345156" y="890353"/>
            <a:ext cx="0" cy="4572000"/>
          </a:xfrm>
          <a:prstGeom prst="line">
            <a:avLst/>
          </a:prstGeom>
          <a:ln w="317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451" name="Content Placeholder 2">
            <a:extLst>
              <a:ext uri="{FF2B5EF4-FFF2-40B4-BE49-F238E27FC236}">
                <a16:creationId xmlns:a16="http://schemas.microsoft.com/office/drawing/2014/main" id="{148AA867-7CB1-7843-A9DA-3ECE2C5874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7863" y="804520"/>
            <a:ext cx="7207291" cy="5018211"/>
          </a:xfrm>
        </p:spPr>
        <p:txBody>
          <a:bodyPr anchor="ctr">
            <a:noAutofit/>
          </a:bodyPr>
          <a:lstStyle/>
          <a:p>
            <a:r>
              <a:rPr lang="en-US" altLang="en-US" dirty="0"/>
              <a:t>Big issue of campaign was two versions of reform:</a:t>
            </a:r>
          </a:p>
          <a:p>
            <a:pPr lvl="1"/>
            <a:r>
              <a:rPr lang="en-US" altLang="en-US" sz="2000" dirty="0"/>
              <a:t>TR and Wilson agreed on more active government, but disagreed on specific strategies</a:t>
            </a:r>
          </a:p>
          <a:p>
            <a:r>
              <a:rPr lang="en-US" altLang="en-US" dirty="0"/>
              <a:t>Roosevelt</a:t>
            </a:r>
            <a:r>
              <a:rPr lang="fr-FR" altLang="ja-JP" dirty="0"/>
              <a:t>'</a:t>
            </a:r>
            <a:r>
              <a:rPr lang="en-US" altLang="en-US" dirty="0"/>
              <a:t>s </a:t>
            </a:r>
            <a:r>
              <a:rPr lang="en-US" altLang="en-US" b="1" dirty="0"/>
              <a:t>New Nationalism:</a:t>
            </a:r>
          </a:p>
          <a:p>
            <a:pPr lvl="2"/>
            <a:r>
              <a:rPr lang="en-US" altLang="en-US" sz="2000" dirty="0"/>
              <a:t>Based on ideas of progressive thinker Herbert Cody in his book </a:t>
            </a:r>
            <a:r>
              <a:rPr lang="en-US" altLang="en-US" sz="2000" i="1" dirty="0"/>
              <a:t>The Promise of American Life </a:t>
            </a:r>
          </a:p>
          <a:p>
            <a:pPr lvl="2"/>
            <a:r>
              <a:rPr lang="en-US" altLang="en-US" sz="2000" dirty="0"/>
              <a:t>Favored continued consolidation of trusts and labor unions</a:t>
            </a:r>
          </a:p>
          <a:p>
            <a:pPr lvl="2"/>
            <a:r>
              <a:rPr lang="en-US" altLang="en-US" sz="2000" dirty="0"/>
              <a:t>Paralleled by growth of powerful regulatory agencies</a:t>
            </a:r>
          </a:p>
          <a:p>
            <a:pPr lvl="2"/>
            <a:r>
              <a:rPr lang="en-US" altLang="en-US" sz="2000" dirty="0"/>
              <a:t>Campaigned for woman suffrage</a:t>
            </a:r>
          </a:p>
        </p:txBody>
      </p:sp>
      <p:pic>
        <p:nvPicPr>
          <p:cNvPr id="78" name="Picture 77">
            <a:extLst>
              <a:ext uri="{FF2B5EF4-FFF2-40B4-BE49-F238E27FC236}">
                <a16:creationId xmlns:a16="http://schemas.microsoft.com/office/drawing/2014/main" id="{DCC0100C-A457-45B1-8A8B-8740F43EC1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54F891EB-ED45-44C3-95D6-FFB2EC07FA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2EA385B8-7C85-4CE0-AE3A-00EB627B34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05474" name="Title 1">
            <a:extLst>
              <a:ext uri="{FF2B5EF4-FFF2-40B4-BE49-F238E27FC236}">
                <a16:creationId xmlns:a16="http://schemas.microsoft.com/office/drawing/2014/main" id="{0292FC7C-0539-7A44-BBE4-58D7DC2264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205" y="804519"/>
            <a:ext cx="3241820" cy="4431360"/>
          </a:xfrm>
        </p:spPr>
        <p:txBody>
          <a:bodyPr anchor="ctr">
            <a:normAutofit/>
          </a:bodyPr>
          <a:lstStyle/>
          <a:p>
            <a:r>
              <a:rPr lang="en-US" altLang="en-US"/>
              <a:t>XVII. The </a:t>
            </a:r>
            <a:r>
              <a:rPr lang="ja-JP" altLang="en-US"/>
              <a:t>“</a:t>
            </a:r>
            <a:r>
              <a:rPr lang="en-US" altLang="ja-JP"/>
              <a:t>Bull Mouse</a:t>
            </a:r>
            <a:r>
              <a:rPr lang="ja-JP" altLang="en-US"/>
              <a:t>”</a:t>
            </a:r>
            <a:r>
              <a:rPr lang="en-US" altLang="ja-JP"/>
              <a:t> Campaign 1919 (cont.)</a:t>
            </a:r>
            <a:endParaRPr lang="en-US" altLang="en-US"/>
          </a:p>
        </p:txBody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19AF263B-E208-40DF-A182-5193478DCF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345156" y="890353"/>
            <a:ext cx="0" cy="4572000"/>
          </a:xfrm>
          <a:prstGeom prst="line">
            <a:avLst/>
          </a:prstGeom>
          <a:ln w="317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475" name="Content Placeholder 2">
            <a:extLst>
              <a:ext uri="{FF2B5EF4-FFF2-40B4-BE49-F238E27FC236}">
                <a16:creationId xmlns:a16="http://schemas.microsoft.com/office/drawing/2014/main" id="{64631ADD-183E-CC46-B95E-AD996B7088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7863" y="546538"/>
            <a:ext cx="7364951" cy="5578879"/>
          </a:xfrm>
        </p:spPr>
        <p:txBody>
          <a:bodyPr anchor="ctr">
            <a:normAutofit fontScale="92500" lnSpcReduction="10000"/>
          </a:bodyPr>
          <a:lstStyle/>
          <a:p>
            <a:pPr lvl="2">
              <a:lnSpc>
                <a:spcPct val="110000"/>
              </a:lnSpc>
            </a:pPr>
            <a:r>
              <a:rPr lang="en-US" altLang="en-US" sz="2000" dirty="0"/>
              <a:t>Broad program of social welfare, including minimum wage laws and publicly supported health care</a:t>
            </a:r>
          </a:p>
          <a:p>
            <a:pPr lvl="2">
              <a:lnSpc>
                <a:spcPct val="110000"/>
              </a:lnSpc>
            </a:pPr>
            <a:r>
              <a:rPr lang="en-US" altLang="en-US" sz="2000" dirty="0"/>
              <a:t>TR</a:t>
            </a:r>
            <a:r>
              <a:rPr lang="fr-FR" altLang="ja-JP" sz="2000" dirty="0"/>
              <a:t>'</a:t>
            </a:r>
            <a:r>
              <a:rPr lang="en-US" altLang="en-US" sz="2000" dirty="0"/>
              <a:t>s Progressives looked forward to comprehensive welfare state of Franklin Roosevelt</a:t>
            </a:r>
            <a:r>
              <a:rPr lang="fr-FR" altLang="ja-JP" sz="2000" dirty="0"/>
              <a:t>'</a:t>
            </a:r>
            <a:r>
              <a:rPr lang="en-US" altLang="en-US" sz="2000" dirty="0"/>
              <a:t>s New Deal</a:t>
            </a:r>
          </a:p>
          <a:p>
            <a:pPr>
              <a:lnSpc>
                <a:spcPct val="110000"/>
              </a:lnSpc>
            </a:pPr>
            <a:r>
              <a:rPr lang="en-US" altLang="en-US" dirty="0"/>
              <a:t>Wilson</a:t>
            </a:r>
            <a:r>
              <a:rPr lang="fr-FR" altLang="ja-JP" dirty="0"/>
              <a:t>'</a:t>
            </a:r>
            <a:r>
              <a:rPr lang="en-US" altLang="en-US" dirty="0"/>
              <a:t>s New Freedom:</a:t>
            </a:r>
          </a:p>
          <a:p>
            <a:pPr lvl="2">
              <a:lnSpc>
                <a:spcPct val="110000"/>
              </a:lnSpc>
            </a:pPr>
            <a:r>
              <a:rPr lang="en-US" altLang="en-US" sz="2000" dirty="0"/>
              <a:t>Favored small enterprise, entrepreneurship</a:t>
            </a:r>
          </a:p>
          <a:p>
            <a:pPr lvl="2">
              <a:lnSpc>
                <a:spcPct val="110000"/>
              </a:lnSpc>
            </a:pPr>
            <a:r>
              <a:rPr lang="en-US" altLang="en-US" sz="2000" dirty="0"/>
              <a:t>Free functioning of unregulated, unmonopolized markets</a:t>
            </a:r>
          </a:p>
          <a:p>
            <a:pPr lvl="2">
              <a:lnSpc>
                <a:spcPct val="110000"/>
              </a:lnSpc>
            </a:pPr>
            <a:r>
              <a:rPr lang="en-US" altLang="en-US" sz="2000" dirty="0"/>
              <a:t>Shunned social welfare proposals </a:t>
            </a:r>
          </a:p>
          <a:p>
            <a:pPr lvl="2">
              <a:lnSpc>
                <a:spcPct val="110000"/>
              </a:lnSpc>
            </a:pPr>
            <a:r>
              <a:rPr lang="en-US" altLang="en-US" sz="2000" dirty="0"/>
              <a:t>Pinned economic faith on competition—the </a:t>
            </a:r>
            <a:r>
              <a:rPr lang="ja-JP" altLang="en-US" sz="2000"/>
              <a:t>“</a:t>
            </a:r>
            <a:r>
              <a:rPr lang="en-US" altLang="ja-JP" sz="2000" dirty="0"/>
              <a:t>man on the make,</a:t>
            </a:r>
            <a:r>
              <a:rPr lang="ja-JP" altLang="en-US" sz="2000"/>
              <a:t>”</a:t>
            </a:r>
            <a:r>
              <a:rPr lang="en-US" altLang="ja-JP" sz="2000" dirty="0"/>
              <a:t> as Wilson put it</a:t>
            </a:r>
          </a:p>
          <a:p>
            <a:pPr lvl="2">
              <a:lnSpc>
                <a:spcPct val="110000"/>
              </a:lnSpc>
            </a:pPr>
            <a:r>
              <a:rPr lang="en-US" altLang="en-US" sz="2000" dirty="0"/>
              <a:t>Banking reform and tariff reduction</a:t>
            </a:r>
          </a:p>
          <a:p>
            <a:pPr lvl="2">
              <a:lnSpc>
                <a:spcPct val="110000"/>
              </a:lnSpc>
            </a:pPr>
            <a:r>
              <a:rPr lang="en-US" altLang="en-US" sz="2000" dirty="0"/>
              <a:t>Keynote of Wilson</a:t>
            </a:r>
            <a:r>
              <a:rPr lang="fr-FR" altLang="ja-JP" sz="2000" dirty="0"/>
              <a:t>'</a:t>
            </a:r>
            <a:r>
              <a:rPr lang="en-US" altLang="en-US" sz="2000" dirty="0"/>
              <a:t>s campaign not regulation but fragmentation of big industrial combines</a:t>
            </a:r>
          </a:p>
          <a:p>
            <a:pPr lvl="3">
              <a:lnSpc>
                <a:spcPct val="110000"/>
              </a:lnSpc>
            </a:pPr>
            <a:r>
              <a:rPr lang="en-US" altLang="en-US" sz="2000" dirty="0"/>
              <a:t>Chiefly by vigorous enforcement of antitrust laws</a:t>
            </a:r>
          </a:p>
          <a:p>
            <a:pPr>
              <a:lnSpc>
                <a:spcPct val="110000"/>
              </a:lnSpc>
            </a:pPr>
            <a:r>
              <a:rPr lang="en-US" altLang="en-US" dirty="0"/>
              <a:t>Election of 1912 offered voters a choice not merely of policies but of political and economic philosophies--a rarity in U.S. History</a:t>
            </a:r>
          </a:p>
          <a:p>
            <a:pPr lvl="2">
              <a:lnSpc>
                <a:spcPct val="110000"/>
              </a:lnSpc>
            </a:pPr>
            <a:endParaRPr lang="en-US" altLang="ja-JP" sz="1400" dirty="0"/>
          </a:p>
          <a:p>
            <a:pPr>
              <a:lnSpc>
                <a:spcPct val="110000"/>
              </a:lnSpc>
            </a:pPr>
            <a:endParaRPr lang="en-US" altLang="en-US" sz="1400" dirty="0"/>
          </a:p>
        </p:txBody>
      </p:sp>
      <p:pic>
        <p:nvPicPr>
          <p:cNvPr id="78" name="Picture 77">
            <a:extLst>
              <a:ext uri="{FF2B5EF4-FFF2-40B4-BE49-F238E27FC236}">
                <a16:creationId xmlns:a16="http://schemas.microsoft.com/office/drawing/2014/main" id="{DCC0100C-A457-45B1-8A8B-8740F43EC1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54F891EB-ED45-44C3-95D6-FFB2EC07FA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2EA385B8-7C85-4CE0-AE3A-00EB627B34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07522" name="Title 1">
            <a:extLst>
              <a:ext uri="{FF2B5EF4-FFF2-40B4-BE49-F238E27FC236}">
                <a16:creationId xmlns:a16="http://schemas.microsoft.com/office/drawing/2014/main" id="{5DAA6AA9-CB45-314C-9676-F40905EE1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205" y="804519"/>
            <a:ext cx="3241820" cy="4431360"/>
          </a:xfrm>
        </p:spPr>
        <p:txBody>
          <a:bodyPr anchor="ctr">
            <a:normAutofit/>
          </a:bodyPr>
          <a:lstStyle/>
          <a:p>
            <a:pPr eaLnBrk="1" hangingPunct="1"/>
            <a:r>
              <a:rPr lang="en-US" altLang="en-US"/>
              <a:t>XVII. The </a:t>
            </a:r>
            <a:r>
              <a:rPr lang="ja-JP" altLang="en-US"/>
              <a:t>“</a:t>
            </a:r>
            <a:r>
              <a:rPr lang="en-US" altLang="ja-JP"/>
              <a:t>Bull Mouse</a:t>
            </a:r>
            <a:r>
              <a:rPr lang="ja-JP" altLang="en-US"/>
              <a:t>”</a:t>
            </a:r>
            <a:r>
              <a:rPr lang="en-US" altLang="ja-JP"/>
              <a:t> Campaign 1919 (cont.)</a:t>
            </a:r>
            <a:endParaRPr lang="en-US" altLang="en-US"/>
          </a:p>
        </p:txBody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19AF263B-E208-40DF-A182-5193478DCF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345156" y="890353"/>
            <a:ext cx="0" cy="4572000"/>
          </a:xfrm>
          <a:prstGeom prst="line">
            <a:avLst/>
          </a:prstGeom>
          <a:ln w="317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523" name="Content Placeholder 2">
            <a:extLst>
              <a:ext uri="{FF2B5EF4-FFF2-40B4-BE49-F238E27FC236}">
                <a16:creationId xmlns:a16="http://schemas.microsoft.com/office/drawing/2014/main" id="{0C76252A-D2A4-8144-962A-2B6FF86094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7863" y="804520"/>
            <a:ext cx="7207288" cy="4965659"/>
          </a:xfrm>
        </p:spPr>
        <p:txBody>
          <a:bodyPr anchor="ctr">
            <a:normAutofit/>
          </a:bodyPr>
          <a:lstStyle/>
          <a:p>
            <a:pPr eaLnBrk="1" hangingPunct="1"/>
            <a:r>
              <a:rPr lang="en-US" altLang="en-US" dirty="0"/>
              <a:t>Election</a:t>
            </a:r>
            <a:r>
              <a:rPr lang="fr-FR" altLang="ja-JP" dirty="0"/>
              <a:t>'</a:t>
            </a:r>
            <a:r>
              <a:rPr lang="en-US" altLang="en-US" dirty="0"/>
              <a:t>s returns:</a:t>
            </a:r>
          </a:p>
          <a:p>
            <a:pPr lvl="1" eaLnBrk="1" hangingPunct="1"/>
            <a:r>
              <a:rPr lang="en-US" altLang="en-US" sz="2000" dirty="0"/>
              <a:t>Wilson won with 435 electoral votes and 6,296,547 popular votes (41% of total)</a:t>
            </a:r>
          </a:p>
          <a:p>
            <a:pPr lvl="1" eaLnBrk="1" hangingPunct="1"/>
            <a:r>
              <a:rPr lang="en-US" altLang="en-US" sz="2000" dirty="0"/>
              <a:t>Roosevelt finished second with 88 electoral votes and 4,118,571 popular votes</a:t>
            </a:r>
          </a:p>
          <a:p>
            <a:pPr lvl="1" eaLnBrk="1" hangingPunct="1"/>
            <a:r>
              <a:rPr lang="en-US" altLang="en-US" sz="2000" dirty="0"/>
              <a:t>Taft won only eight electoral votes and 3,484,720 popular votes  (see Map 28.1)</a:t>
            </a:r>
          </a:p>
          <a:p>
            <a:pPr lvl="1" eaLnBrk="1" hangingPunct="1"/>
            <a:r>
              <a:rPr lang="en-US" altLang="en-US" sz="2000" dirty="0"/>
              <a:t>Socialist candidate, Eugene V. Debs, rolled up 900,672 popular votes, 6% of total cast</a:t>
            </a:r>
          </a:p>
          <a:p>
            <a:pPr lvl="1" eaLnBrk="1" hangingPunct="1"/>
            <a:endParaRPr lang="en-US" altLang="en-US" dirty="0"/>
          </a:p>
        </p:txBody>
      </p:sp>
      <p:pic>
        <p:nvPicPr>
          <p:cNvPr id="78" name="Picture 77">
            <a:extLst>
              <a:ext uri="{FF2B5EF4-FFF2-40B4-BE49-F238E27FC236}">
                <a16:creationId xmlns:a16="http://schemas.microsoft.com/office/drawing/2014/main" id="{DCC0100C-A457-45B1-8A8B-8740F43EC1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6" name="Picture 1">
            <a:extLst>
              <a:ext uri="{FF2B5EF4-FFF2-40B4-BE49-F238E27FC236}">
                <a16:creationId xmlns:a16="http://schemas.microsoft.com/office/drawing/2014/main" id="{750BE318-696B-0D4B-B43D-0AE280322A2B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5800" y="254000"/>
            <a:ext cx="8280400" cy="635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8547" name="TextBox 2">
            <a:extLst>
              <a:ext uri="{FF2B5EF4-FFF2-40B4-BE49-F238E27FC236}">
                <a16:creationId xmlns:a16="http://schemas.microsoft.com/office/drawing/2014/main" id="{F577AA1D-C5D1-8F48-82E1-D07EDC720A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31338" y="6604001"/>
            <a:ext cx="12366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latin typeface="Arial" panose="020B0604020202020204" pitchFamily="34" charset="0"/>
              </a:rPr>
              <a:t>Map 28-1 p660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F63C748C-967B-4A7B-A90F-3EDD0F485A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C0143637-4934-44E4-B909-BAF1E7B279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4062127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00FAA4-F49C-964A-AB88-35CE886F7B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9683" y="1240076"/>
            <a:ext cx="2727813" cy="4584527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sz="3000" dirty="0">
                <a:solidFill>
                  <a:srgbClr val="FFFFFF"/>
                </a:solidFill>
                <a:ea typeface="+mj-ea"/>
                <a:cs typeface="+mj-cs"/>
              </a:rPr>
              <a:t>II. Raking Muck with the Muckrakers</a:t>
            </a:r>
          </a:p>
        </p:txBody>
      </p:sp>
      <p:sp>
        <p:nvSpPr>
          <p:cNvPr id="15363" name="Content Placeholder 2">
            <a:extLst>
              <a:ext uri="{FF2B5EF4-FFF2-40B4-BE49-F238E27FC236}">
                <a16:creationId xmlns:a16="http://schemas.microsoft.com/office/drawing/2014/main" id="{24FE3730-0C9C-2943-AAC3-8C01726640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7496" y="260130"/>
            <a:ext cx="8414807" cy="6337737"/>
          </a:xfrm>
        </p:spPr>
        <p:txBody>
          <a:bodyPr anchor="t">
            <a:normAutofit/>
          </a:bodyPr>
          <a:lstStyle/>
          <a:p>
            <a:pPr lvl="2" indent="-342900"/>
            <a:r>
              <a:rPr lang="en-US" altLang="en-US" sz="2000" dirty="0"/>
              <a:t>Popular magazines—</a:t>
            </a:r>
            <a:r>
              <a:rPr lang="en-US" altLang="en-US" sz="2000" i="1" dirty="0"/>
              <a:t>McClure</a:t>
            </a:r>
            <a:r>
              <a:rPr lang="fr-FR" altLang="ja-JP" sz="2000" i="1" dirty="0"/>
              <a:t>'</a:t>
            </a:r>
            <a:r>
              <a:rPr lang="en-US" altLang="en-US" sz="2000" i="1" dirty="0"/>
              <a:t>s, Cosmopolitan, Collier</a:t>
            </a:r>
            <a:r>
              <a:rPr lang="fr-FR" altLang="ja-JP" sz="2000" i="1" dirty="0"/>
              <a:t>'</a:t>
            </a:r>
            <a:r>
              <a:rPr lang="en-US" altLang="en-US" sz="2000" i="1" dirty="0"/>
              <a:t>s </a:t>
            </a:r>
            <a:r>
              <a:rPr lang="en-US" altLang="en-US" sz="2000" dirty="0"/>
              <a:t>and </a:t>
            </a:r>
            <a:r>
              <a:rPr lang="en-US" altLang="en-US" sz="2000" i="1" dirty="0"/>
              <a:t>Everybody</a:t>
            </a:r>
            <a:r>
              <a:rPr lang="fr-FR" altLang="ja-JP" sz="2000" i="1" dirty="0"/>
              <a:t>'</a:t>
            </a:r>
            <a:r>
              <a:rPr lang="en-US" altLang="en-US" sz="2000" i="1" dirty="0"/>
              <a:t>s:</a:t>
            </a:r>
          </a:p>
          <a:p>
            <a:pPr lvl="3" indent="-342900"/>
            <a:r>
              <a:rPr lang="en-US" altLang="en-US" sz="2000" dirty="0"/>
              <a:t>Dug deep for dirt the public loved</a:t>
            </a:r>
          </a:p>
          <a:p>
            <a:pPr lvl="3" indent="-342900"/>
            <a:r>
              <a:rPr lang="en-US" altLang="en-US" sz="2000" dirty="0"/>
              <a:t>Editors financed extensive research</a:t>
            </a:r>
          </a:p>
          <a:p>
            <a:pPr lvl="3" indent="-342900"/>
            <a:r>
              <a:rPr lang="en-US" altLang="en-US" sz="2000" dirty="0"/>
              <a:t>President Theodore Roosevelt called them </a:t>
            </a:r>
            <a:r>
              <a:rPr lang="en-US" altLang="en-US" sz="2000" b="1" dirty="0"/>
              <a:t>muckrakers</a:t>
            </a:r>
            <a:endParaRPr lang="en-US" altLang="en-US" sz="2000" dirty="0"/>
          </a:p>
          <a:p>
            <a:pPr lvl="3" indent="-342900"/>
            <a:r>
              <a:rPr lang="en-US" altLang="en-US" sz="2000" dirty="0"/>
              <a:t>Reformer-writers Lincoln Steffens and Ida M. Tarbell targeted:</a:t>
            </a:r>
          </a:p>
          <a:p>
            <a:pPr lvl="4" indent="-342900"/>
            <a:r>
              <a:rPr lang="en-US" altLang="en-US" sz="2000" dirty="0"/>
              <a:t>Corrupt alliance between big business and municipal gov</a:t>
            </a:r>
            <a:r>
              <a:rPr lang="fr-FR" altLang="en-US" sz="2000" dirty="0" err="1"/>
              <a:t>ernment</a:t>
            </a:r>
            <a:r>
              <a:rPr lang="en-US" altLang="en-US" sz="2000" dirty="0"/>
              <a:t>.</a:t>
            </a:r>
          </a:p>
          <a:p>
            <a:pPr lvl="4" indent="-342900"/>
            <a:r>
              <a:rPr lang="en-US" altLang="en-US" sz="2000" dirty="0"/>
              <a:t>Exposé of Standard Oil Company</a:t>
            </a:r>
          </a:p>
          <a:p>
            <a:pPr lvl="4" indent="-342900"/>
            <a:r>
              <a:rPr lang="en-US" altLang="en-US" sz="2000" dirty="0"/>
              <a:t>Malpractices of life insurance companies, tariff lobbies, trusts, etc.</a:t>
            </a:r>
          </a:p>
          <a:p>
            <a:pPr lvl="4" indent="-342900"/>
            <a:r>
              <a:rPr lang="en-US" altLang="en-US" sz="2000" dirty="0"/>
              <a:t>Some of most effective fire by muckrakers directed at social evils: </a:t>
            </a:r>
          </a:p>
          <a:p>
            <a:pPr lvl="5" indent="-342900"/>
            <a:r>
              <a:rPr lang="en-US" altLang="en-US" sz="1600" dirty="0"/>
              <a:t>Immoral </a:t>
            </a:r>
            <a:r>
              <a:rPr lang="ja-JP" altLang="en-US" sz="1600"/>
              <a:t>“</a:t>
            </a:r>
            <a:r>
              <a:rPr lang="en-US" altLang="ja-JP" sz="1600" dirty="0"/>
              <a:t>white slave</a:t>
            </a:r>
            <a:r>
              <a:rPr lang="ja-JP" altLang="en-US" sz="1600"/>
              <a:t>”</a:t>
            </a:r>
            <a:r>
              <a:rPr lang="en-US" altLang="ja-JP" sz="1600" dirty="0"/>
              <a:t> traffic in women, rickety slums, appalling number of industrial accidents, subjugation of blacks, and abuse of child labor</a:t>
            </a:r>
          </a:p>
          <a:p>
            <a:pPr lvl="5" indent="-342900"/>
            <a:r>
              <a:rPr lang="en-US" altLang="en-US" sz="1600" dirty="0"/>
              <a:t>Vendors of patent medicines also criticized</a:t>
            </a:r>
          </a:p>
          <a:p>
            <a:pPr lvl="5" indent="-342900"/>
            <a:endParaRPr lang="en-US" altLang="en-US" sz="2000" dirty="0"/>
          </a:p>
          <a:p>
            <a:pPr marL="0" indent="0">
              <a:buNone/>
            </a:pPr>
            <a:endParaRPr lang="en-US" alt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">
            <a:extLst>
              <a:ext uri="{FF2B5EF4-FFF2-40B4-BE49-F238E27FC236}">
                <a16:creationId xmlns:a16="http://schemas.microsoft.com/office/drawing/2014/main" id="{96D2DADE-1F3E-9F4D-B199-02B216CFB3D8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0" y="317500"/>
            <a:ext cx="8636000" cy="621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extBox 2">
            <a:extLst>
              <a:ext uri="{FF2B5EF4-FFF2-40B4-BE49-F238E27FC236}">
                <a16:creationId xmlns:a16="http://schemas.microsoft.com/office/drawing/2014/main" id="{39F99B22-44A2-D043-9704-9842B81075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33014" y="6604001"/>
            <a:ext cx="5349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latin typeface="Arial" panose="020B0604020202020204" pitchFamily="34" charset="0"/>
              </a:rPr>
              <a:t>p640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">
            <a:extLst>
              <a:ext uri="{FF2B5EF4-FFF2-40B4-BE49-F238E27FC236}">
                <a16:creationId xmlns:a16="http://schemas.microsoft.com/office/drawing/2014/main" id="{67BED4D3-D1E9-7B4B-AE3A-0D6A8E60FFA7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0" y="254000"/>
            <a:ext cx="4953000" cy="635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TextBox 2">
            <a:extLst>
              <a:ext uri="{FF2B5EF4-FFF2-40B4-BE49-F238E27FC236}">
                <a16:creationId xmlns:a16="http://schemas.microsoft.com/office/drawing/2014/main" id="{8AEB9F2E-E07E-F942-82FE-328FA9D4F9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33014" y="6604001"/>
            <a:ext cx="5349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latin typeface="Arial" panose="020B0604020202020204" pitchFamily="34" charset="0"/>
              </a:rPr>
              <a:t>p641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F63C748C-967B-4A7B-A90F-3EDD0F485A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C0143637-4934-44E4-B909-BAF1E7B279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4062127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82" name="Title 1">
            <a:extLst>
              <a:ext uri="{FF2B5EF4-FFF2-40B4-BE49-F238E27FC236}">
                <a16:creationId xmlns:a16="http://schemas.microsoft.com/office/drawing/2014/main" id="{1D87EE32-A886-024B-8587-7FABDBB9D7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9683" y="1240076"/>
            <a:ext cx="2727813" cy="4584527"/>
          </a:xfrm>
        </p:spPr>
        <p:txBody>
          <a:bodyPr>
            <a:normAutofit/>
          </a:bodyPr>
          <a:lstStyle/>
          <a:p>
            <a:r>
              <a:rPr lang="en-US" altLang="en-US" sz="3000">
                <a:solidFill>
                  <a:srgbClr val="FFFFFF"/>
                </a:solidFill>
              </a:rPr>
              <a:t>II. Raking Muck with the Muckrakers (cont.)</a:t>
            </a:r>
            <a:br>
              <a:rPr lang="en-US" altLang="en-US" sz="3000">
                <a:solidFill>
                  <a:srgbClr val="FFFFFF"/>
                </a:solidFill>
              </a:rPr>
            </a:br>
            <a:endParaRPr lang="en-US" altLang="en-US" sz="3000">
              <a:solidFill>
                <a:srgbClr val="FFFFFF"/>
              </a:solidFill>
            </a:endParaRPr>
          </a:p>
        </p:txBody>
      </p:sp>
      <p:sp>
        <p:nvSpPr>
          <p:cNvPr id="20483" name="Content Placeholder 2">
            <a:extLst>
              <a:ext uri="{FF2B5EF4-FFF2-40B4-BE49-F238E27FC236}">
                <a16:creationId xmlns:a16="http://schemas.microsoft.com/office/drawing/2014/main" id="{277FF30A-052B-E448-B2D5-1108480223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33817" y="462312"/>
            <a:ext cx="7192116" cy="4916465"/>
          </a:xfrm>
        </p:spPr>
        <p:txBody>
          <a:bodyPr anchor="t">
            <a:noAutofit/>
          </a:bodyPr>
          <a:lstStyle/>
          <a:p>
            <a:pPr lvl="2" indent="-342900"/>
            <a:r>
              <a:rPr lang="en-US" altLang="en-US" sz="2800" dirty="0"/>
              <a:t>Muckrakers signified much about nature of progressive reform movement:</a:t>
            </a:r>
          </a:p>
          <a:p>
            <a:pPr lvl="3" indent="-342900"/>
            <a:r>
              <a:rPr lang="en-US" altLang="en-US" sz="2800" dirty="0"/>
              <a:t>Long on lamentation but stopped short of revolutionary remedies</a:t>
            </a:r>
          </a:p>
          <a:p>
            <a:pPr lvl="3" indent="-342900"/>
            <a:r>
              <a:rPr lang="en-US" altLang="en-US" sz="2800" dirty="0"/>
              <a:t>Counted on publicity to right social wrongs</a:t>
            </a:r>
          </a:p>
          <a:p>
            <a:pPr lvl="3" indent="-342900"/>
            <a:r>
              <a:rPr lang="en-US" altLang="en-US" sz="2800" dirty="0"/>
              <a:t>Sought not to overthrow capitalism, but to cleanse it</a:t>
            </a:r>
          </a:p>
          <a:p>
            <a:pPr lvl="3" indent="-342900"/>
            <a:r>
              <a:rPr lang="en-US" altLang="en-US" sz="2800" dirty="0"/>
              <a:t>Cure for ills of American democracy was more democracy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{95FBF33C-8896-4147-8591-688C63E37206}tf10001119</Template>
  <TotalTime>28</TotalTime>
  <Words>4829</Words>
  <Application>Microsoft Macintosh PowerPoint</Application>
  <PresentationFormat>Widescreen</PresentationFormat>
  <Paragraphs>506</Paragraphs>
  <Slides>56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60" baseType="lpstr">
      <vt:lpstr>Arial</vt:lpstr>
      <vt:lpstr>Calibri</vt:lpstr>
      <vt:lpstr>Gill Sans MT</vt:lpstr>
      <vt:lpstr>Gallery</vt:lpstr>
      <vt:lpstr>PowerPoint Presentation</vt:lpstr>
      <vt:lpstr>PowerPoint Presentation</vt:lpstr>
      <vt:lpstr>I. Progressive Roots</vt:lpstr>
      <vt:lpstr>PowerPoint Presentation</vt:lpstr>
      <vt:lpstr>I. Progressive Roots (cont.)</vt:lpstr>
      <vt:lpstr>II. Raking Muck with the Muckrakers</vt:lpstr>
      <vt:lpstr>PowerPoint Presentation</vt:lpstr>
      <vt:lpstr>PowerPoint Presentation</vt:lpstr>
      <vt:lpstr>II. Raking Muck with the Muckrakers (cont.) </vt:lpstr>
      <vt:lpstr>III. Political Progressivism (cont.)</vt:lpstr>
      <vt:lpstr>PowerPoint Presentation</vt:lpstr>
      <vt:lpstr>III. Political Progressivism (cont.)</vt:lpstr>
      <vt:lpstr>PowerPoint Presentation</vt:lpstr>
      <vt:lpstr>III. Political Progressivism (cont.)</vt:lpstr>
      <vt:lpstr>IV. Progressivism in the Cities and States</vt:lpstr>
      <vt:lpstr>V. Progressive Women</vt:lpstr>
      <vt:lpstr>V. Progressive Women (cont.)</vt:lpstr>
      <vt:lpstr>V. Progressive Women (cont.)</vt:lpstr>
      <vt:lpstr>PowerPoint Presentation</vt:lpstr>
      <vt:lpstr>V. Progressive Women (cont.)</vt:lpstr>
      <vt:lpstr>VI. TR's Square Deal for Labor</vt:lpstr>
      <vt:lpstr>VI. TR's Square Deal for Labor (cont.)</vt:lpstr>
      <vt:lpstr>VII. TR Corrals the Corporations</vt:lpstr>
      <vt:lpstr>VII. TR Corrals the Corporations (cont.)</vt:lpstr>
      <vt:lpstr>VII. TR Corrals the Corporations (cont.)</vt:lpstr>
      <vt:lpstr>PowerPoint Presentation</vt:lpstr>
      <vt:lpstr>VIII. Caring for the Consumer</vt:lpstr>
      <vt:lpstr>PowerPoint Presentation</vt:lpstr>
      <vt:lpstr>IX. Earth Control</vt:lpstr>
      <vt:lpstr>IX. Earth Control (cont.)</vt:lpstr>
      <vt:lpstr>PowerPoint Presentation</vt:lpstr>
      <vt:lpstr>PowerPoint Presentation</vt:lpstr>
      <vt:lpstr>IX. Earth Control (cont.)</vt:lpstr>
      <vt:lpstr>PowerPoint Presentation</vt:lpstr>
      <vt:lpstr>IX. Earth Control (cont.)</vt:lpstr>
      <vt:lpstr>IX. Earth Control (cont.)</vt:lpstr>
      <vt:lpstr>X. The “Roosevelt Panic” of 1907</vt:lpstr>
      <vt:lpstr>XI. The Rough Rider Thunders Out</vt:lpstr>
      <vt:lpstr>XI. The Rough Rider Thunders Out (cont.)</vt:lpstr>
      <vt:lpstr>XI. The Rough Rider Thunders Out (cont.)</vt:lpstr>
      <vt:lpstr>XI. The Rough Rider Thunders Out (cont.)</vt:lpstr>
      <vt:lpstr>XII. Taft: A Round Peg in a Square Hole</vt:lpstr>
      <vt:lpstr>PowerPoint Presentation</vt:lpstr>
      <vt:lpstr>XIII. The Dollar Goes Abroad as a Diplomat</vt:lpstr>
      <vt:lpstr>XIII. The Dollar Goes Abroad as a Diplomat…and Taft is a trust-buster too.</vt:lpstr>
      <vt:lpstr>XIV. Taft the Trustbuster (cont.)</vt:lpstr>
      <vt:lpstr>XV. Taft Splits the Republican Party</vt:lpstr>
      <vt:lpstr>XV. Taft Splits the Republican Party (cont.)</vt:lpstr>
      <vt:lpstr>XVI. The Taft-Roosevelt Rupture</vt:lpstr>
      <vt:lpstr>XVII. The “Bull Moose” Campaign of 1912</vt:lpstr>
      <vt:lpstr>XVII. The “Bull Moose” Campaign of 1912 (cont.)</vt:lpstr>
      <vt:lpstr>PowerPoint Presentation</vt:lpstr>
      <vt:lpstr>XVII. The “Bull Moose” Campaign 1912 (cont.)</vt:lpstr>
      <vt:lpstr>XVII. The “Bull Mouse” Campaign 1919 (cont.)</vt:lpstr>
      <vt:lpstr>XVII. The “Bull Mouse” Campaign 1919 (cont.)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Anthony Knox</dc:creator>
  <cp:lastModifiedBy>Anthony Knox</cp:lastModifiedBy>
  <cp:revision>1</cp:revision>
  <dcterms:created xsi:type="dcterms:W3CDTF">2022-02-16T06:49:23Z</dcterms:created>
  <dcterms:modified xsi:type="dcterms:W3CDTF">2022-02-16T07:18:22Z</dcterms:modified>
</cp:coreProperties>
</file>