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Default Extension="wdp" ContentType="image/vnd.ms-photo"/>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s/slide4.xml" ContentType="application/vnd.openxmlformats-officedocument.presentationml.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8"/>
  </p:notesMasterIdLst>
  <p:sldIdLst>
    <p:sldId id="260" r:id="rId2"/>
    <p:sldId id="259" r:id="rId3"/>
    <p:sldId id="328" r:id="rId4"/>
    <p:sldId id="329" r:id="rId5"/>
    <p:sldId id="322" r:id="rId6"/>
    <p:sldId id="323" r:id="rId7"/>
    <p:sldId id="261" r:id="rId8"/>
    <p:sldId id="262" r:id="rId9"/>
    <p:sldId id="307" r:id="rId10"/>
    <p:sldId id="309" r:id="rId11"/>
    <p:sldId id="311" r:id="rId12"/>
    <p:sldId id="312" r:id="rId13"/>
    <p:sldId id="313" r:id="rId14"/>
    <p:sldId id="314" r:id="rId15"/>
    <p:sldId id="330" r:id="rId16"/>
    <p:sldId id="315" r:id="rId17"/>
    <p:sldId id="317" r:id="rId18"/>
    <p:sldId id="316" r:id="rId19"/>
    <p:sldId id="319" r:id="rId20"/>
    <p:sldId id="320" r:id="rId21"/>
    <p:sldId id="321" r:id="rId22"/>
    <p:sldId id="324" r:id="rId23"/>
    <p:sldId id="325" r:id="rId24"/>
    <p:sldId id="327" r:id="rId25"/>
    <p:sldId id="326" r:id="rId26"/>
    <p:sldId id="263"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p14:section name="Default Section" id="{4EF53345-1A6E-7045-BD3D-5021CEFB7936}">
          <p14:sldIdLst>
            <p14:sldId id="260"/>
            <p14:sldId id="259"/>
            <p14:sldId id="322"/>
            <p14:sldId id="323"/>
            <p14:sldId id="261"/>
            <p14:sldId id="262"/>
            <p14:sldId id="307"/>
            <p14:sldId id="308"/>
            <p14:sldId id="309"/>
            <p14:sldId id="310"/>
            <p14:sldId id="311"/>
            <p14:sldId id="312"/>
            <p14:sldId id="313"/>
            <p14:sldId id="314"/>
            <p14:sldId id="315"/>
            <p14:sldId id="317"/>
            <p14:sldId id="316"/>
            <p14:sldId id="319"/>
            <p14:sldId id="320"/>
            <p14:sldId id="321"/>
            <p14:sldId id="324"/>
            <p14:sldId id="325"/>
            <p14:sldId id="327"/>
            <p14:sldId id="326"/>
            <p14:sldId id="263"/>
          </p14:sldIdLst>
        </p14:section>
      </p14:section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4F6F2"/>
    <a:srgbClr val="E7EBE2"/>
    <a:srgbClr val="ECEEE7"/>
    <a:srgbClr val="3A0E14"/>
    <a:srgbClr val="800000"/>
    <a:srgbClr val="8E061F"/>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620"/>
    <p:restoredTop sz="89126" autoAdjust="0"/>
  </p:normalViewPr>
  <p:slideViewPr>
    <p:cSldViewPr snapToGrid="0" snapToObjects="1" showGuides="1">
      <p:cViewPr varScale="1">
        <p:scale>
          <a:sx n="102" d="100"/>
          <a:sy n="102" d="100"/>
        </p:scale>
        <p:origin x="-576" y="-104"/>
      </p:cViewPr>
      <p:guideLst>
        <p:guide orient="horz" pos="3779"/>
        <p:guide pos="313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313807-ED68-354E-B2A7-93262C600EB5}" type="datetimeFigureOut">
              <a:rPr lang="en-US" smtClean="0"/>
              <a:pPr/>
              <a:t>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669C55-1A15-554C-B13A-F7A4EBB5AD2E}"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516238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0D70384-4F37-4563-AD01-35F597F54A3A}" type="slidenum">
              <a:rPr lang="en-AU" smtClean="0"/>
              <a:pPr/>
              <a:t>5</a:t>
            </a:fld>
            <a:endParaRPr lang="en-AU"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64743636"/>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0D70384-4F37-4563-AD01-35F597F54A3A}" type="slidenum">
              <a:rPr lang="en-AU" smtClean="0"/>
              <a:pPr/>
              <a:t>20</a:t>
            </a:fld>
            <a:endParaRPr lang="en-AU"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64743636"/>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0D70384-4F37-4563-AD01-35F597F54A3A}" type="slidenum">
              <a:rPr lang="en-AU" smtClean="0"/>
              <a:pPr/>
              <a:t>21</a:t>
            </a:fld>
            <a:endParaRPr lang="en-AU"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64743636"/>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0D70384-4F37-4563-AD01-35F597F54A3A}" type="slidenum">
              <a:rPr lang="en-AU" smtClean="0"/>
              <a:pPr/>
              <a:t>22</a:t>
            </a:fld>
            <a:endParaRPr lang="en-AU"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64743636"/>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0D70384-4F37-4563-AD01-35F597F54A3A}" type="slidenum">
              <a:rPr lang="en-AU" smtClean="0"/>
              <a:pPr/>
              <a:t>23</a:t>
            </a:fld>
            <a:endParaRPr lang="en-AU"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64743636"/>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0D70384-4F37-4563-AD01-35F597F54A3A}" type="slidenum">
              <a:rPr lang="en-AU" smtClean="0"/>
              <a:pPr/>
              <a:t>24</a:t>
            </a:fld>
            <a:endParaRPr lang="en-AU"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64743636"/>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0D70384-4F37-4563-AD01-35F597F54A3A}" type="slidenum">
              <a:rPr lang="en-AU" smtClean="0"/>
              <a:pPr/>
              <a:t>25</a:t>
            </a:fld>
            <a:endParaRPr lang="en-AU"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64743636"/>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0D70384-4F37-4563-AD01-35F597F54A3A}" type="slidenum">
              <a:rPr lang="en-AU" smtClean="0"/>
              <a:pPr/>
              <a:t>6</a:t>
            </a:fld>
            <a:endParaRPr lang="en-AU"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64743636"/>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0D70384-4F37-4563-AD01-35F597F54A3A}" type="slidenum">
              <a:rPr lang="en-AU" smtClean="0"/>
              <a:pPr/>
              <a:t>12</a:t>
            </a:fld>
            <a:endParaRPr lang="en-AU"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64743636"/>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0D70384-4F37-4563-AD01-35F597F54A3A}" type="slidenum">
              <a:rPr lang="en-AU" smtClean="0"/>
              <a:pPr/>
              <a:t>13</a:t>
            </a:fld>
            <a:endParaRPr lang="en-AU"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64743636"/>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0D70384-4F37-4563-AD01-35F597F54A3A}" type="slidenum">
              <a:rPr lang="en-AU" smtClean="0"/>
              <a:pPr/>
              <a:t>14</a:t>
            </a:fld>
            <a:endParaRPr lang="en-AU"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64743636"/>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0D70384-4F37-4563-AD01-35F597F54A3A}" type="slidenum">
              <a:rPr lang="en-AU" smtClean="0"/>
              <a:pPr/>
              <a:t>16</a:t>
            </a:fld>
            <a:endParaRPr lang="en-AU"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64743636"/>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0D70384-4F37-4563-AD01-35F597F54A3A}" type="slidenum">
              <a:rPr lang="en-AU" smtClean="0"/>
              <a:pPr/>
              <a:t>17</a:t>
            </a:fld>
            <a:endParaRPr lang="en-AU"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64743636"/>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0D70384-4F37-4563-AD01-35F597F54A3A}" type="slidenum">
              <a:rPr lang="en-AU" smtClean="0"/>
              <a:pPr/>
              <a:t>18</a:t>
            </a:fld>
            <a:endParaRPr lang="en-AU"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64743636"/>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0D70384-4F37-4563-AD01-35F597F54A3A}" type="slidenum">
              <a:rPr lang="en-AU" smtClean="0"/>
              <a:pPr/>
              <a:t>19</a:t>
            </a:fld>
            <a:endParaRPr lang="en-AU"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64743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231774" y="1676400"/>
            <a:ext cx="8744301" cy="1228725"/>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hasCustomPrompt="1"/>
          </p:nvPr>
        </p:nvSpPr>
        <p:spPr>
          <a:xfrm>
            <a:off x="231775" y="3159125"/>
            <a:ext cx="8744300" cy="1889125"/>
          </a:xfrm>
        </p:spPr>
        <p:txBody>
          <a:bodyPr>
            <a:normAutofit/>
          </a:bodyPr>
          <a:lstStyle>
            <a:lvl1pPr marL="0" indent="0" algn="ctr" defTabSz="457200" rtl="0" eaLnBrk="1" latinLnBrk="0" hangingPunct="1">
              <a:spcBef>
                <a:spcPct val="20000"/>
              </a:spcBef>
              <a:buFont typeface="Arial"/>
              <a:buNone/>
              <a:defRPr lang="en-US" sz="2000" kern="1200" dirty="0">
                <a:solidFill>
                  <a:schemeClr val="tx1">
                    <a:tint val="75000"/>
                  </a:schemeClr>
                </a:solidFill>
                <a:latin typeface="+mn-lt"/>
                <a:ea typeface="+mn-ea"/>
                <a:cs typeface="+mn-cs"/>
              </a:defRPr>
            </a:lvl1pPr>
          </a:lstStyle>
          <a:p>
            <a:r>
              <a:rPr lang="en-US" dirty="0" smtClean="0"/>
              <a:t>Click to edit Master subtitle style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77496746"/>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1311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147764"/>
            <a:ext cx="4495800" cy="57102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47764"/>
            <a:ext cx="4495800" cy="57102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06306499"/>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0" y="1167607"/>
            <a:ext cx="4497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0" y="1807368"/>
            <a:ext cx="4497388" cy="5050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67607"/>
            <a:ext cx="4498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07368"/>
            <a:ext cx="4498975" cy="5050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8908439"/>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84668899"/>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86221206"/>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465513" cy="13017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0"/>
            <a:ext cx="5568950" cy="6858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0" y="1435100"/>
            <a:ext cx="3465513" cy="5422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99835404"/>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5443538"/>
            <a:ext cx="91440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9144000" cy="54435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0" y="6010276"/>
            <a:ext cx="9144000" cy="8477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06201660"/>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D50B057-E023-4796-BD8D-5B9DD6E6FF63}" type="datetimeFigureOut">
              <a:rPr lang="en-AU" smtClean="0"/>
              <a:pPr/>
              <a:t>1/20/16</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733FDF4-F155-4221-987A-2C08BE582E42}" type="slidenum">
              <a:rPr lang="en-AU" smtClean="0"/>
              <a:pPr/>
              <a:t>‹#›</a:t>
            </a:fld>
            <a:endParaRPr lang="en-AU"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939731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4763"/>
            <a:ext cx="9144000" cy="1143000"/>
          </a:xfrm>
          <a:prstGeom prst="rect">
            <a:avLst/>
          </a:prstGeom>
          <a:solidFill>
            <a:srgbClr val="B9CDE5">
              <a:alpha val="78000"/>
            </a:srgbClr>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0" y="1166018"/>
            <a:ext cx="9144000" cy="5691982"/>
          </a:xfrm>
          <a:prstGeom prst="rect">
            <a:avLst/>
          </a:prstGeom>
          <a:solidFill>
            <a:srgbClr val="B9CDE5">
              <a:alpha val="78000"/>
            </a:srgbClr>
          </a:solid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93578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Lst>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rstb.royalsocietypublishing.org/content/361/1470/1023/F3.large.jpg" TargetMode="External"/><Relationship Id="rId4" Type="http://schemas.openxmlformats.org/officeDocument/2006/relationships/hyperlink" Target="https://bioknowledgy.weebly.com/" TargetMode="External"/><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hyperlink" Target="http://upload.wikimedia.org/wikipedia/commons/thumb/d/d3/Onion_root_mitosis.jpg/749px-Onion_root_mitosis.jp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hyperlink" Target="http://www.slideshare.net/gurustip/protein-synthesis-35-transcription-translation-s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microsoft.com/office/2007/relationships/hdphoto" Target="../media/hdphoto1.wdp"/><Relationship Id="rId5" Type="http://schemas.openxmlformats.org/officeDocument/2006/relationships/hyperlink" Target="http://exploringorigins.org/resources.html" TargetMode="External"/><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1" Type="http://schemas.openxmlformats.org/officeDocument/2006/relationships/hyperlink" Target="http://www.slideshare.net/jasondenys" TargetMode="External"/><Relationship Id="rId12" Type="http://schemas.openxmlformats.org/officeDocument/2006/relationships/image" Target="../media/image18.png"/><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microsoft.com/office/2007/relationships/hdphoto" Target="../media/hdphoto2.wdp"/><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hyperlink" Target="http://www.flickr.com/photos/lrargerich/4587244190/" TargetMode="External"/></Relationships>
</file>

<file path=ppt/slides/_rels/slide14.xml.rels><?xml version="1.0" encoding="UTF-8" standalone="yes"?>
<Relationships xmlns="http://schemas.openxmlformats.org/package/2006/relationships"><Relationship Id="rId11" Type="http://schemas.openxmlformats.org/officeDocument/2006/relationships/hyperlink" Target="http://www.slideshare.net/jasondenys" TargetMode="External"/><Relationship Id="rId12" Type="http://schemas.openxmlformats.org/officeDocument/2006/relationships/image" Target="../media/image18.png"/><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microsoft.com/office/2007/relationships/hdphoto" Target="../media/hdphoto2.wdp"/><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hyperlink" Target="http://www.flickr.com/photos/lrargerich/458724419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hyperlink" Target="https://www.youtube.com/watch?v=NNijmxsKGbc" TargetMode="External"/><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3" Type="http://schemas.openxmlformats.org/officeDocument/2006/relationships/hyperlink" Target="http://highered.mcgraw-hill.com/sites/9834092339/student_view0/chapter26/animation_-_miller-urey_experiment.html" TargetMode="External"/><Relationship Id="rId4" Type="http://schemas.openxmlformats.org/officeDocument/2006/relationships/image" Target="../media/image21.png"/><Relationship Id="rId5" Type="http://schemas.openxmlformats.org/officeDocument/2006/relationships/hyperlink" Target="http://bcs.whfreeman.com/thelifewire/content/chp03/0301s.swf" TargetMode="External"/><Relationship Id="rId6" Type="http://schemas.openxmlformats.org/officeDocument/2006/relationships/image" Target="../media/image22.png"/><Relationship Id="rId7" Type="http://schemas.openxmlformats.org/officeDocument/2006/relationships/hyperlink" Target="https://highered.mheducation.com/sites/dl/free/9834092339/412646/MillerUrey.swf" TargetMode="External"/><Relationship Id="rId8" Type="http://schemas.openxmlformats.org/officeDocument/2006/relationships/hyperlink" Target="http://content.bfwpub.com/webroot_pubcontent/Content/BCS_4/Hillis1e/Animated%20Tutorials/at0203/pol_0203.swf" TargetMode="External"/><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hyperlink" Target="http://he.wikipedia.org/wiki/User:Carny" TargetMode="External"/><Relationship Id="rId5" Type="http://schemas.openxmlformats.org/officeDocument/2006/relationships/hyperlink" Target="http://upload.wikimedia.org/wikipedia/commons/5/59/MUexperiment.png" TargetMode="External"/><Relationship Id="rId6" Type="http://schemas.openxmlformats.org/officeDocument/2006/relationships/hyperlink" Target="http://ib.bioninja.com.au/" TargetMode="External"/><Relationship Id="rId7" Type="http://schemas.openxmlformats.org/officeDocument/2006/relationships/image" Target="../media/image24.png"/><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hyperlink" Target="http://upload.wikimedia.org/wikipedia/commons/thumb/6/6f/Blacksmoker_in_Atlantic_Ocean.jpg/220px-Blacksmoker_in_Atlantic_Ocean.jpg" TargetMode="External"/><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exploringorigins.org/ribozymes.html" TargetMode="External"/><Relationship Id="rId4" Type="http://schemas.openxmlformats.org/officeDocument/2006/relationships/image" Target="../media/image11.png"/><Relationship Id="rId5" Type="http://schemas.microsoft.com/office/2007/relationships/hdphoto" Target="../media/hdphoto1.wdp"/><Relationship Id="rId6" Type="http://schemas.openxmlformats.org/officeDocument/2006/relationships/hyperlink" Target="http://exploringorigins.org/resources.html" TargetMode="External"/><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hyperlink" Target="http://upload.wikimedia.org/wikipedia/commons/thumb/0/01/Liposome_scheme-en.svg/220px-Liposome_scheme-en.svg.png" TargetMode="External"/><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3" Type="http://schemas.openxmlformats.org/officeDocument/2006/relationships/hyperlink" Target="http://youtu.be/q71DWYJD-dI" TargetMode="External"/><Relationship Id="rId4" Type="http://schemas.openxmlformats.org/officeDocument/2006/relationships/image" Target="../media/image27.png"/><Relationship Id="rId5" Type="http://schemas.openxmlformats.org/officeDocument/2006/relationships/hyperlink" Target="https://www.youtube.com/watch?v=q71DWYJD-dI&amp;feature=youtu.be" TargetMode="External"/><Relationship Id="rId6" Type="http://schemas.openxmlformats.org/officeDocument/2006/relationships/hyperlink" Target="http://highered.mcgraw-hill.com/sites/9834092339/student_view0/chapter26/animation_-_endosymbiosis.html" TargetMode="External"/><Relationship Id="rId7" Type="http://schemas.openxmlformats.org/officeDocument/2006/relationships/image" Target="../media/image28.png"/><Relationship Id="rId8" Type="http://schemas.openxmlformats.org/officeDocument/2006/relationships/hyperlink" Target="http://highered.mheducation.com/sites/9834092339/student_view0/chapter26/animation_-_endosymbiosis.html" TargetMode="External"/><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hyperlink" Target="http://ib.bioninja.com.au/options/option-d-evolution-2/d1-origins-of-life-on-earth.html" TargetMode="External"/><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hyperlink" Target="http://ib.bioninja.com.au/options/option-d-evolution-2/d1-origins-of-life-on-earth.html" TargetMode="External"/><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hyperlink" Target="http://sites.roosevelt.edu/mbryson/files/2011/11/endosymbiosis.jpg" TargetMode="External"/><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hyperlink" Target="http://i-biology.net/" TargetMode="External"/><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hyperlink" Target="http://www.slideshare.net/jasondenys" TargetMode="External"/><Relationship Id="rId8"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hyperlink" Target="http://ib.bioninja.com.a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bcs.whfreeman.com/thelifewire/content/chp03/0302003.html" TargetMode="External"/><Relationship Id="rId4" Type="http://schemas.openxmlformats.org/officeDocument/2006/relationships/image" Target="../media/image4.png"/><Relationship Id="rId5" Type="http://schemas.openxmlformats.org/officeDocument/2006/relationships/hyperlink" Target="http://bcs.whfreeman.com/webpub/biology/sadavalife9e/animated%20tutorials/life9e_0401_pasteurs_exp.swf" TargetMode="External"/><Relationship Id="rId6" Type="http://schemas.openxmlformats.org/officeDocument/2006/relationships/hyperlink" Target="http://www.sumanasinc.com/webcontent/animations/content/scientificmethod.html" TargetMode="External"/><Relationship Id="rId7" Type="http://schemas.openxmlformats.org/officeDocument/2006/relationships/image" Target="../media/image5.png"/><Relationship Id="rId8" Type="http://schemas.openxmlformats.org/officeDocument/2006/relationships/hyperlink" Target="http://study.com/academy/lesson/louis-pasteur-experiments-contribution-theory.html?seekTo=0:01" TargetMode="External"/><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hyperlink" Target="http://bcs.whfreeman.com/thelifewire/content/chp03/0302003.html" TargetMode="External"/><Relationship Id="rId4" Type="http://schemas.openxmlformats.org/officeDocument/2006/relationships/image" Target="../media/image6.png"/><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hyperlink" Target="http://www.engr.uconn.edu/alarm/research?id=63"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hyperlink" Target="http://flic.kr/p/daWnn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hyperlink" Target="http://flic.kr/p/daWnn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 y="-1577"/>
            <a:ext cx="9143999" cy="10196611"/>
          </a:xfrm>
          <a:prstGeom prst="rect">
            <a:avLst/>
          </a:prstGeom>
        </p:spPr>
      </p:pic>
      <p:sp>
        <p:nvSpPr>
          <p:cNvPr id="2" name="Title 1"/>
          <p:cNvSpPr>
            <a:spLocks noGrp="1"/>
          </p:cNvSpPr>
          <p:nvPr>
            <p:ph type="ctrTitle"/>
          </p:nvPr>
        </p:nvSpPr>
        <p:spPr>
          <a:xfrm>
            <a:off x="1" y="1"/>
            <a:ext cx="3600384" cy="858648"/>
          </a:xfrm>
          <a:solidFill>
            <a:schemeClr val="accent1">
              <a:lumMod val="40000"/>
              <a:lumOff val="60000"/>
              <a:alpha val="78000"/>
            </a:schemeClr>
          </a:solidFill>
        </p:spPr>
        <p:txBody>
          <a:bodyPr>
            <a:normAutofit/>
          </a:bodyPr>
          <a:lstStyle/>
          <a:p>
            <a:r>
              <a:rPr lang="en-US" dirty="0" smtClean="0"/>
              <a:t>1.5 Origin of cells</a:t>
            </a:r>
            <a:endParaRPr lang="en-US" dirty="0"/>
          </a:p>
        </p:txBody>
      </p:sp>
      <p:sp>
        <p:nvSpPr>
          <p:cNvPr id="3" name="Subtitle 2"/>
          <p:cNvSpPr>
            <a:spLocks noGrp="1"/>
          </p:cNvSpPr>
          <p:nvPr>
            <p:ph type="subTitle" idx="1"/>
          </p:nvPr>
        </p:nvSpPr>
        <p:spPr>
          <a:xfrm>
            <a:off x="4368797" y="293566"/>
            <a:ext cx="4464888" cy="1856968"/>
          </a:xfrm>
          <a:solidFill>
            <a:schemeClr val="accent1">
              <a:lumMod val="40000"/>
              <a:lumOff val="60000"/>
              <a:alpha val="78000"/>
            </a:schemeClr>
          </a:solidFill>
        </p:spPr>
        <p:txBody>
          <a:bodyPr>
            <a:normAutofit/>
          </a:bodyPr>
          <a:lstStyle/>
          <a:p>
            <a:pPr algn="l"/>
            <a:r>
              <a:rPr lang="en-US" dirty="0">
                <a:solidFill>
                  <a:schemeClr val="tx1"/>
                </a:solidFill>
              </a:rPr>
              <a:t>Essential idea: There is an unbroken chain of life from the first cells on Earth to all cells in organisms alive today</a:t>
            </a:r>
            <a:r>
              <a:rPr lang="en-US" dirty="0" smtClean="0">
                <a:solidFill>
                  <a:schemeClr val="tx1"/>
                </a:solidFill>
              </a:rPr>
              <a:t>.</a:t>
            </a:r>
            <a:endParaRPr lang="en-US" dirty="0">
              <a:solidFill>
                <a:schemeClr val="tx1"/>
              </a:solidFill>
            </a:endParaRPr>
          </a:p>
        </p:txBody>
      </p:sp>
      <p:sp>
        <p:nvSpPr>
          <p:cNvPr id="4" name="Text Placeholder 3"/>
          <p:cNvSpPr>
            <a:spLocks noGrp="1"/>
          </p:cNvSpPr>
          <p:nvPr>
            <p:ph type="body" sz="quarter" idx="10"/>
          </p:nvPr>
        </p:nvSpPr>
        <p:spPr>
          <a:xfrm>
            <a:off x="1" y="3644868"/>
            <a:ext cx="4995333" cy="1655266"/>
          </a:xfrm>
          <a:solidFill>
            <a:schemeClr val="accent1">
              <a:lumMod val="40000"/>
              <a:lumOff val="60000"/>
              <a:alpha val="78000"/>
            </a:schemeClr>
          </a:solidFill>
        </p:spPr>
        <p:txBody>
          <a:bodyPr>
            <a:noAutofit/>
          </a:bodyPr>
          <a:lstStyle/>
          <a:p>
            <a:pPr algn="l"/>
            <a:r>
              <a:rPr lang="en-US" sz="1800" dirty="0" smtClean="0">
                <a:solidFill>
                  <a:schemeClr val="tx1"/>
                </a:solidFill>
              </a:rPr>
              <a:t>In the background you </a:t>
            </a:r>
            <a:r>
              <a:rPr lang="en-US" sz="1800" dirty="0">
                <a:solidFill>
                  <a:schemeClr val="tx1"/>
                </a:solidFill>
              </a:rPr>
              <a:t>can see Late </a:t>
            </a:r>
            <a:r>
              <a:rPr lang="en-US" sz="1800" dirty="0" err="1">
                <a:solidFill>
                  <a:schemeClr val="tx1"/>
                </a:solidFill>
              </a:rPr>
              <a:t>Mesoproterozoic</a:t>
            </a:r>
            <a:r>
              <a:rPr lang="en-US" sz="1800" dirty="0">
                <a:solidFill>
                  <a:schemeClr val="tx1"/>
                </a:solidFill>
              </a:rPr>
              <a:t> and </a:t>
            </a:r>
            <a:r>
              <a:rPr lang="en-US" sz="1800" dirty="0" err="1">
                <a:solidFill>
                  <a:schemeClr val="tx1"/>
                </a:solidFill>
              </a:rPr>
              <a:t>Neoproterozoic</a:t>
            </a:r>
            <a:r>
              <a:rPr lang="en-US" sz="1800" dirty="0">
                <a:solidFill>
                  <a:schemeClr val="tx1"/>
                </a:solidFill>
              </a:rPr>
              <a:t> eukaryotic </a:t>
            </a:r>
            <a:r>
              <a:rPr lang="en-US" sz="1800" dirty="0" smtClean="0">
                <a:solidFill>
                  <a:schemeClr val="tx1"/>
                </a:solidFill>
              </a:rPr>
              <a:t>fossils </a:t>
            </a:r>
            <a:r>
              <a:rPr lang="en-US" sz="1800" dirty="0">
                <a:solidFill>
                  <a:schemeClr val="tx1"/>
                </a:solidFill>
              </a:rPr>
              <a:t>images of cells. We know from such evidence that cells have always worked using the same basic principles.</a:t>
            </a:r>
          </a:p>
        </p:txBody>
      </p:sp>
      <p:sp>
        <p:nvSpPr>
          <p:cNvPr id="6" name="Rectangle 5"/>
          <p:cNvSpPr/>
          <p:nvPr/>
        </p:nvSpPr>
        <p:spPr>
          <a:xfrm>
            <a:off x="1" y="6624148"/>
            <a:ext cx="4572000" cy="246221"/>
          </a:xfrm>
          <a:prstGeom prst="rect">
            <a:avLst/>
          </a:prstGeom>
        </p:spPr>
        <p:txBody>
          <a:bodyPr>
            <a:spAutoFit/>
          </a:bodyPr>
          <a:lstStyle/>
          <a:p>
            <a:r>
              <a:rPr lang="en-US" sz="1000" dirty="0">
                <a:hlinkClick r:id="rId3"/>
              </a:rPr>
              <a:t>http://</a:t>
            </a:r>
            <a:r>
              <a:rPr lang="en-US" sz="1000" dirty="0" err="1">
                <a:hlinkClick r:id="rId3"/>
              </a:rPr>
              <a:t>rstb.royalsocietypublishing.org</a:t>
            </a:r>
            <a:r>
              <a:rPr lang="en-US" sz="1000" dirty="0">
                <a:hlinkClick r:id="rId3"/>
              </a:rPr>
              <a:t>/content/361/1470/1023/F3.large.jpg</a:t>
            </a:r>
            <a:endParaRPr lang="en-US" sz="1000" dirty="0"/>
          </a:p>
        </p:txBody>
      </p:sp>
      <p:sp>
        <p:nvSpPr>
          <p:cNvPr id="7" name="TextBox 6"/>
          <p:cNvSpPr txBox="1"/>
          <p:nvPr/>
        </p:nvSpPr>
        <p:spPr>
          <a:xfrm>
            <a:off x="5149387" y="5778101"/>
            <a:ext cx="3560590" cy="900246"/>
          </a:xfrm>
          <a:prstGeom prst="rect">
            <a:avLst/>
          </a:prstGeom>
          <a:solidFill>
            <a:schemeClr val="bg1"/>
          </a:solidFill>
        </p:spPr>
        <p:txBody>
          <a:bodyPr wrap="none" rtlCol="0">
            <a:spAutoFit/>
          </a:bodyPr>
          <a:lstStyle/>
          <a:p>
            <a:pPr>
              <a:lnSpc>
                <a:spcPct val="150000"/>
              </a:lnSpc>
            </a:pPr>
            <a:r>
              <a:rPr lang="en-US" dirty="0" smtClean="0"/>
              <a:t>By </a:t>
            </a:r>
            <a:r>
              <a:rPr lang="en-US" dirty="0"/>
              <a:t>Chris </a:t>
            </a:r>
            <a:r>
              <a:rPr lang="en-US" dirty="0" smtClean="0"/>
              <a:t>Paine (modified by D. </a:t>
            </a:r>
            <a:r>
              <a:rPr lang="en-US" smtClean="0"/>
              <a:t>Knox)</a:t>
            </a:r>
          </a:p>
          <a:p>
            <a:pPr>
              <a:lnSpc>
                <a:spcPct val="150000"/>
              </a:lnSpc>
            </a:pPr>
            <a:r>
              <a:rPr lang="en-US" u="sng" dirty="0" smtClean="0">
                <a:hlinkClick r:id="rId4"/>
              </a:rPr>
              <a:t>https</a:t>
            </a:r>
            <a:r>
              <a:rPr lang="en-US" u="sng" dirty="0">
                <a:hlinkClick r:id="rId4"/>
              </a:rPr>
              <a:t>://</a:t>
            </a:r>
            <a:r>
              <a:rPr lang="en-US" u="sng" dirty="0" smtClean="0">
                <a:hlinkClick r:id="rId4"/>
              </a:rPr>
              <a:t>bioknowledgy.weebly.com</a:t>
            </a:r>
            <a:r>
              <a:rPr lang="en-US" u="sng" dirty="0">
                <a:hlinkClick r:id="rId4"/>
              </a:rPr>
              <a:t>/</a:t>
            </a:r>
            <a:r>
              <a:rPr lang="en-US" dirty="0"/>
              <a:t> </a:t>
            </a:r>
            <a:endParaRPr lang="en-US" dirty="0" smtClean="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54357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56" y="-1284021"/>
            <a:ext cx="9159791" cy="9392149"/>
          </a:xfrm>
          <a:prstGeom prst="rect">
            <a:avLst/>
          </a:prstGeom>
        </p:spPr>
      </p:pic>
      <p:sp>
        <p:nvSpPr>
          <p:cNvPr id="2" name="Title 1"/>
          <p:cNvSpPr>
            <a:spLocks noGrp="1"/>
          </p:cNvSpPr>
          <p:nvPr>
            <p:ph type="title"/>
          </p:nvPr>
        </p:nvSpPr>
        <p:spPr>
          <a:xfrm>
            <a:off x="0" y="4763"/>
            <a:ext cx="9144000" cy="539550"/>
          </a:xfrm>
          <a:solidFill>
            <a:srgbClr val="B9CDE5">
              <a:alpha val="89000"/>
            </a:srgbClr>
          </a:solidFill>
        </p:spPr>
        <p:txBody>
          <a:bodyPr>
            <a:normAutofit/>
          </a:bodyPr>
          <a:lstStyle/>
          <a:p>
            <a:pPr fontAlgn="b"/>
            <a:r>
              <a:rPr lang="en-US" sz="2400" dirty="0" smtClean="0"/>
              <a:t>1.5.U1 </a:t>
            </a:r>
            <a:r>
              <a:rPr lang="en-US" sz="2400" dirty="0"/>
              <a:t>Cells can only be formed by division of pre-existing cells.</a:t>
            </a:r>
          </a:p>
        </p:txBody>
      </p:sp>
      <p:sp>
        <p:nvSpPr>
          <p:cNvPr id="3" name="Content Placeholder 2"/>
          <p:cNvSpPr>
            <a:spLocks noGrp="1"/>
          </p:cNvSpPr>
          <p:nvPr>
            <p:ph idx="1"/>
          </p:nvPr>
        </p:nvSpPr>
        <p:spPr>
          <a:xfrm>
            <a:off x="198438" y="753016"/>
            <a:ext cx="5175250" cy="1689418"/>
          </a:xfrm>
          <a:solidFill>
            <a:srgbClr val="B9CDE5">
              <a:alpha val="91000"/>
            </a:srgbClr>
          </a:solidFill>
        </p:spPr>
        <p:txBody>
          <a:bodyPr>
            <a:normAutofit lnSpcReduction="10000"/>
          </a:bodyPr>
          <a:lstStyle/>
          <a:p>
            <a:pPr marL="0" indent="0">
              <a:buNone/>
            </a:pPr>
            <a:r>
              <a:rPr lang="en-US" sz="2800" b="1" dirty="0" smtClean="0"/>
              <a:t> </a:t>
            </a:r>
            <a:r>
              <a:rPr lang="en-US" sz="2800" dirty="0" smtClean="0"/>
              <a:t>All </a:t>
            </a:r>
            <a:r>
              <a:rPr lang="en-US" sz="2800" dirty="0"/>
              <a:t>known examples of </a:t>
            </a:r>
            <a:r>
              <a:rPr lang="en-US" sz="2800" dirty="0" smtClean="0"/>
              <a:t>growth be </a:t>
            </a:r>
            <a:r>
              <a:rPr lang="en-US" sz="2800" dirty="0"/>
              <a:t>it of </a:t>
            </a:r>
            <a:r>
              <a:rPr lang="en-US" sz="2800" dirty="0" smtClean="0"/>
              <a:t>a tissue, an organism </a:t>
            </a:r>
            <a:r>
              <a:rPr lang="en-US" sz="2800" dirty="0"/>
              <a:t>or a population, are all a </a:t>
            </a:r>
            <a:r>
              <a:rPr lang="en-US" sz="2800" dirty="0" smtClean="0"/>
              <a:t>result </a:t>
            </a:r>
            <a:r>
              <a:rPr lang="en-US" sz="2800" dirty="0"/>
              <a:t>of cell division.</a:t>
            </a:r>
            <a:endParaRPr lang="en-US" sz="2400" dirty="0"/>
          </a:p>
        </p:txBody>
      </p:sp>
      <p:sp>
        <p:nvSpPr>
          <p:cNvPr id="7" name="Rectangle 6"/>
          <p:cNvSpPr/>
          <p:nvPr/>
        </p:nvSpPr>
        <p:spPr>
          <a:xfrm>
            <a:off x="2484438" y="6620196"/>
            <a:ext cx="6659562" cy="246221"/>
          </a:xfrm>
          <a:prstGeom prst="rect">
            <a:avLst/>
          </a:prstGeom>
        </p:spPr>
        <p:txBody>
          <a:bodyPr wrap="square">
            <a:spAutoFit/>
          </a:bodyPr>
          <a:lstStyle/>
          <a:p>
            <a:pPr algn="r"/>
            <a:r>
              <a:rPr lang="en-US" sz="1000" dirty="0">
                <a:hlinkClick r:id="rId3"/>
              </a:rPr>
              <a:t>http://</a:t>
            </a:r>
            <a:r>
              <a:rPr lang="en-US" sz="1000" dirty="0" err="1">
                <a:hlinkClick r:id="rId3"/>
              </a:rPr>
              <a:t>upload.wikimedia.org</a:t>
            </a:r>
            <a:r>
              <a:rPr lang="en-US" sz="1000" dirty="0">
                <a:hlinkClick r:id="rId3"/>
              </a:rPr>
              <a:t>/</a:t>
            </a:r>
            <a:r>
              <a:rPr lang="en-US" sz="1000" dirty="0" err="1">
                <a:hlinkClick r:id="rId3"/>
              </a:rPr>
              <a:t>wikipedia</a:t>
            </a:r>
            <a:r>
              <a:rPr lang="en-US" sz="1000" dirty="0">
                <a:hlinkClick r:id="rId3"/>
              </a:rPr>
              <a:t>/commons/thumb/d/d3/</a:t>
            </a:r>
            <a:r>
              <a:rPr lang="en-US" sz="1000" dirty="0" err="1">
                <a:hlinkClick r:id="rId3"/>
              </a:rPr>
              <a:t>Onion_root_mitosis.jpg</a:t>
            </a:r>
            <a:r>
              <a:rPr lang="en-US" sz="1000" dirty="0">
                <a:hlinkClick r:id="rId3"/>
              </a:rPr>
              <a:t>/749px-Onion_root_mitosis.jpg</a:t>
            </a:r>
            <a:endParaRPr lang="en-US" sz="10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82033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Picture 9" descr="Screen Shot 2014-07-21 at 21.06.36.pn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612340" y="544313"/>
            <a:ext cx="4423287" cy="5521687"/>
          </a:xfrm>
          <a:prstGeom prst="rect">
            <a:avLst/>
          </a:prstGeom>
        </p:spPr>
      </p:pic>
      <p:sp>
        <p:nvSpPr>
          <p:cNvPr id="2" name="Title 1"/>
          <p:cNvSpPr>
            <a:spLocks noGrp="1"/>
          </p:cNvSpPr>
          <p:nvPr>
            <p:ph type="title"/>
          </p:nvPr>
        </p:nvSpPr>
        <p:spPr>
          <a:xfrm>
            <a:off x="0" y="4763"/>
            <a:ext cx="9144000" cy="539550"/>
          </a:xfrm>
        </p:spPr>
        <p:txBody>
          <a:bodyPr>
            <a:normAutofit/>
          </a:bodyPr>
          <a:lstStyle/>
          <a:p>
            <a:pPr fontAlgn="b"/>
            <a:r>
              <a:rPr lang="en-US" sz="2400" dirty="0" smtClean="0"/>
              <a:t>1.5.U1 </a:t>
            </a:r>
            <a:r>
              <a:rPr lang="en-US" sz="2400" dirty="0"/>
              <a:t>Cells can only be formed by division of pre-existing cells.</a:t>
            </a:r>
          </a:p>
        </p:txBody>
      </p:sp>
      <p:sp>
        <p:nvSpPr>
          <p:cNvPr id="3" name="Content Placeholder 2"/>
          <p:cNvSpPr>
            <a:spLocks noGrp="1"/>
          </p:cNvSpPr>
          <p:nvPr>
            <p:ph idx="1"/>
          </p:nvPr>
        </p:nvSpPr>
        <p:spPr>
          <a:xfrm>
            <a:off x="198438" y="753016"/>
            <a:ext cx="4267156" cy="2415167"/>
          </a:xfrm>
        </p:spPr>
        <p:txBody>
          <a:bodyPr>
            <a:noAutofit/>
          </a:bodyPr>
          <a:lstStyle/>
          <a:p>
            <a:pPr marL="0" lvl="0" indent="0">
              <a:buNone/>
            </a:pPr>
            <a:r>
              <a:rPr lang="en-GB" sz="2400" dirty="0" smtClean="0"/>
              <a:t>Genetic </a:t>
            </a:r>
            <a:r>
              <a:rPr lang="en-GB" sz="2400" dirty="0"/>
              <a:t>code is universal </a:t>
            </a:r>
            <a:r>
              <a:rPr lang="en-GB" sz="2400" dirty="0" smtClean="0"/>
              <a:t>each </a:t>
            </a:r>
            <a:r>
              <a:rPr lang="en-GB" sz="2400" dirty="0"/>
              <a:t>of the 64 codons (a codon is a combination of 3 DNA bases) produces the same amino acid </a:t>
            </a:r>
            <a:r>
              <a:rPr lang="en-GB" sz="2400" dirty="0" smtClean="0"/>
              <a:t>in translation</a:t>
            </a:r>
            <a:r>
              <a:rPr lang="en-GB" sz="2400" dirty="0"/>
              <a:t>, regardless of the organism</a:t>
            </a:r>
            <a:r>
              <a:rPr lang="en-US" sz="2400" dirty="0"/>
              <a:t> [2.7.A2]</a:t>
            </a:r>
            <a:r>
              <a:rPr lang="en-GB" sz="2400" dirty="0"/>
              <a:t>*</a:t>
            </a:r>
            <a:r>
              <a:rPr lang="en-GB" sz="2400" dirty="0" smtClean="0"/>
              <a:t>.</a:t>
            </a:r>
            <a:endParaRPr lang="en-US" sz="2400" dirty="0"/>
          </a:p>
        </p:txBody>
      </p:sp>
      <p:sp>
        <p:nvSpPr>
          <p:cNvPr id="7" name="Content Placeholder 2"/>
          <p:cNvSpPr txBox="1">
            <a:spLocks/>
          </p:cNvSpPr>
          <p:nvPr/>
        </p:nvSpPr>
        <p:spPr>
          <a:xfrm>
            <a:off x="142616" y="5914117"/>
            <a:ext cx="8189609" cy="601914"/>
          </a:xfrm>
          <a:prstGeom prst="rect">
            <a:avLst/>
          </a:prstGeom>
          <a:solidFill>
            <a:srgbClr val="B9CDE5">
              <a:alpha val="78000"/>
            </a:srgbClr>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Lucida Grande"/>
              <a:buChar char="*"/>
            </a:pPr>
            <a:r>
              <a:rPr lang="en-GB" sz="1600" i="1" dirty="0" smtClean="0"/>
              <a:t>There are some minor variations that are likely to have accrued since the common origin of life on Earth, but these are rare and most of the genetic code is universal most of the time.</a:t>
            </a:r>
            <a:r>
              <a:rPr lang="en-US" sz="1600" dirty="0" smtClean="0"/>
              <a:t> </a:t>
            </a:r>
            <a:endParaRPr lang="en-US" sz="1600" dirty="0"/>
          </a:p>
        </p:txBody>
      </p:sp>
      <p:sp>
        <p:nvSpPr>
          <p:cNvPr id="8" name="Content Placeholder 2"/>
          <p:cNvSpPr txBox="1">
            <a:spLocks/>
          </p:cNvSpPr>
          <p:nvPr/>
        </p:nvSpPr>
        <p:spPr>
          <a:xfrm>
            <a:off x="198438" y="3328687"/>
            <a:ext cx="4267156" cy="1584090"/>
          </a:xfrm>
          <a:prstGeom prst="rect">
            <a:avLst/>
          </a:prstGeom>
          <a:solidFill>
            <a:srgbClr val="B9CDE5">
              <a:alpha val="78000"/>
            </a:srgbClr>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2400" b="1" dirty="0" smtClean="0">
                <a:solidFill>
                  <a:srgbClr val="FF0000"/>
                </a:solidFill>
              </a:rPr>
              <a:t>The logical deduction is that all cells have arisen as the result of cell division from a single common ancestor.</a:t>
            </a:r>
            <a:endParaRPr lang="en-US" sz="2400" b="1" dirty="0">
              <a:solidFill>
                <a:srgbClr val="FF0000"/>
              </a:solidFill>
            </a:endParaRPr>
          </a:p>
        </p:txBody>
      </p:sp>
      <p:sp>
        <p:nvSpPr>
          <p:cNvPr id="5" name="Rectangle 4"/>
          <p:cNvSpPr/>
          <p:nvPr/>
        </p:nvSpPr>
        <p:spPr>
          <a:xfrm>
            <a:off x="4572000" y="6610192"/>
            <a:ext cx="4572000" cy="246221"/>
          </a:xfrm>
          <a:prstGeom prst="rect">
            <a:avLst/>
          </a:prstGeom>
        </p:spPr>
        <p:txBody>
          <a:bodyPr>
            <a:spAutoFit/>
          </a:bodyPr>
          <a:lstStyle/>
          <a:p>
            <a:pPr algn="r"/>
            <a:r>
              <a:rPr lang="en-US" sz="1000" dirty="0">
                <a:hlinkClick r:id="rId3"/>
              </a:rPr>
              <a:t>http://</a:t>
            </a:r>
            <a:r>
              <a:rPr lang="en-US" sz="1000" dirty="0" err="1">
                <a:hlinkClick r:id="rId3"/>
              </a:rPr>
              <a:t>www.slideshare.net</a:t>
            </a:r>
            <a:r>
              <a:rPr lang="en-US" sz="1000" dirty="0">
                <a:hlinkClick r:id="rId3"/>
              </a:rPr>
              <a:t>/</a:t>
            </a:r>
            <a:r>
              <a:rPr lang="en-US" sz="1000" dirty="0" err="1">
                <a:hlinkClick r:id="rId3"/>
              </a:rPr>
              <a:t>gurustip</a:t>
            </a:r>
            <a:r>
              <a:rPr lang="en-US" sz="1000" dirty="0">
                <a:hlinkClick r:id="rId3"/>
              </a:rPr>
              <a:t>/protein-synthesis-35-transcription-translation-sl</a:t>
            </a:r>
            <a:endParaRPr lang="en-US" sz="10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82033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BEBA8EAE-BF5A-486C-A8C5-ECC9F3942E4B}">
                <a14:imgProp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14:imgLayer r:embed="rId4">
                    <a14:imgEffect>
                      <a14:backgroundRemoval t="6800" b="93500" l="6200" r="98800">
                        <a14:foregroundMark x1="25300" y1="38600" x2="23800" y2="47800"/>
                        <a14:foregroundMark x1="70800" y1="26200" x2="72000" y2="30200"/>
                        <a14:foregroundMark x1="30000" y1="35900" x2="27300" y2="59000"/>
                        <a14:foregroundMark x1="24500" y1="43100" x2="14600" y2="45800"/>
                      </a14:backgroundRemoval>
                    </a14:imgEffect>
                  </a14:imgLayer>
                </a14:imgProps>
              </a:ex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tretch>
            <a:fillRect/>
          </a:stretch>
        </p:blipFill>
        <p:spPr>
          <a:xfrm>
            <a:off x="5535488" y="2713568"/>
            <a:ext cx="3284984" cy="3284984"/>
          </a:xfrm>
          <a:prstGeom prst="rect">
            <a:avLst/>
          </a:prstGeom>
          <a:solidFill>
            <a:schemeClr val="bg1">
              <a:alpha val="80000"/>
            </a:schemeClr>
          </a:solidFill>
        </p:spPr>
      </p:pic>
      <p:sp>
        <p:nvSpPr>
          <p:cNvPr id="3" name="TextBox 2"/>
          <p:cNvSpPr txBox="1"/>
          <p:nvPr/>
        </p:nvSpPr>
        <p:spPr>
          <a:xfrm>
            <a:off x="336189" y="739112"/>
            <a:ext cx="8568952" cy="1754327"/>
          </a:xfrm>
          <a:prstGeom prst="rect">
            <a:avLst/>
          </a:prstGeom>
          <a:noFill/>
        </p:spPr>
        <p:txBody>
          <a:bodyPr wrap="square" rtlCol="0">
            <a:spAutoFit/>
          </a:bodyPr>
          <a:lstStyle/>
          <a:p>
            <a:r>
              <a:rPr lang="en-GB" dirty="0"/>
              <a:t>If we accept that there were times in the history of the Earth when cells did not exist then it is an obvious point that ‘The first cells must have arisen from non-living material’. The only other possible explanation is that life, in the form of cells, was transported here from elsewhere in the universe. As illustrated above, it is extremely difficult (and given our level of technology currently impossible), to generate cells from anything but other cells. So how did the first cells arise</a:t>
            </a:r>
            <a:r>
              <a:rPr lang="en-GB" dirty="0" smtClean="0"/>
              <a:t>?</a:t>
            </a:r>
            <a:endParaRPr lang="en-US" dirty="0" smtClean="0"/>
          </a:p>
        </p:txBody>
      </p:sp>
      <p:sp>
        <p:nvSpPr>
          <p:cNvPr id="5" name="TextBox 4"/>
          <p:cNvSpPr txBox="1"/>
          <p:nvPr/>
        </p:nvSpPr>
        <p:spPr>
          <a:xfrm rot="16200000">
            <a:off x="6861158" y="3917958"/>
            <a:ext cx="3672408" cy="246221"/>
          </a:xfrm>
          <a:prstGeom prst="rect">
            <a:avLst/>
          </a:prstGeom>
          <a:noFill/>
        </p:spPr>
        <p:txBody>
          <a:bodyPr wrap="square" rtlCol="0">
            <a:spAutoFit/>
          </a:bodyPr>
          <a:lstStyle/>
          <a:p>
            <a:r>
              <a:rPr lang="en-AU" sz="1000" dirty="0" smtClean="0">
                <a:hlinkClick r:id="rId5"/>
              </a:rPr>
              <a:t>http://exploringorigins.org/resources.html</a:t>
            </a:r>
            <a:endParaRPr lang="en-AU" sz="1000" dirty="0"/>
          </a:p>
        </p:txBody>
      </p:sp>
      <p:sp>
        <p:nvSpPr>
          <p:cNvPr id="6" name="Title 1"/>
          <p:cNvSpPr txBox="1">
            <a:spLocks/>
          </p:cNvSpPr>
          <p:nvPr/>
        </p:nvSpPr>
        <p:spPr>
          <a:xfrm>
            <a:off x="0" y="4763"/>
            <a:ext cx="9144000" cy="539550"/>
          </a:xfrm>
          <a:prstGeom prst="rect">
            <a:avLst/>
          </a:prstGeom>
          <a:solidFill>
            <a:srgbClr val="B9CDE5">
              <a:alpha val="78000"/>
            </a:srgbClr>
          </a:solidFill>
        </p:spPr>
        <p:txBody>
          <a:bodyPr vert="horz" lIns="91440" tIns="45720" rIns="91440" bIns="45720" rtlCol="0" anchor="ctr">
            <a:norm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400" dirty="0" smtClean="0"/>
              <a:t>1.5.</a:t>
            </a:r>
            <a:r>
              <a:rPr lang="en-US" sz="2400" dirty="0"/>
              <a:t>U2 The first cells must have arisen from non-living material</a:t>
            </a:r>
            <a:r>
              <a:rPr lang="en-US" sz="2400" dirty="0" smtClean="0"/>
              <a:t>.</a:t>
            </a:r>
            <a:endParaRPr lang="en-US" sz="2400" dirty="0"/>
          </a:p>
        </p:txBody>
      </p:sp>
      <p:sp>
        <p:nvSpPr>
          <p:cNvPr id="7" name="Rectangle 6"/>
          <p:cNvSpPr/>
          <p:nvPr/>
        </p:nvSpPr>
        <p:spPr>
          <a:xfrm>
            <a:off x="423336" y="2713568"/>
            <a:ext cx="4572000" cy="3970318"/>
          </a:xfrm>
          <a:prstGeom prst="rect">
            <a:avLst/>
          </a:prstGeom>
        </p:spPr>
        <p:txBody>
          <a:bodyPr>
            <a:spAutoFit/>
          </a:bodyPr>
          <a:lstStyle/>
          <a:p>
            <a:pPr lvl="0"/>
            <a:r>
              <a:rPr lang="en-US" dirty="0" smtClean="0"/>
              <a:t>Some of </a:t>
            </a:r>
            <a:r>
              <a:rPr lang="en-US" dirty="0"/>
              <a:t>the key </a:t>
            </a:r>
            <a:r>
              <a:rPr lang="en-US" dirty="0" smtClean="0"/>
              <a:t>problems are:</a:t>
            </a:r>
          </a:p>
          <a:p>
            <a:pPr lvl="0"/>
            <a:endParaRPr lang="en-US" dirty="0"/>
          </a:p>
          <a:p>
            <a:pPr marL="342900" indent="-342900">
              <a:buFont typeface="+mj-lt"/>
              <a:buAutoNum type="arabicPeriod"/>
            </a:pPr>
            <a:r>
              <a:rPr lang="en-US" dirty="0" smtClean="0"/>
              <a:t>Non</a:t>
            </a:r>
            <a:r>
              <a:rPr lang="en-US" dirty="0"/>
              <a:t>-living synthesis of simple organic molecules, e.g. sugars and amino </a:t>
            </a:r>
            <a:r>
              <a:rPr lang="en-US" dirty="0" smtClean="0"/>
              <a:t>acids</a:t>
            </a:r>
          </a:p>
          <a:p>
            <a:pPr marL="342900" indent="-342900">
              <a:buFont typeface="+mj-lt"/>
              <a:buAutoNum type="arabicPeriod"/>
            </a:pPr>
            <a:endParaRPr lang="en-US" dirty="0"/>
          </a:p>
          <a:p>
            <a:pPr marL="342900" indent="-342900">
              <a:buFont typeface="+mj-lt"/>
              <a:buAutoNum type="arabicPeriod"/>
            </a:pPr>
            <a:r>
              <a:rPr lang="en-US" dirty="0"/>
              <a:t>A</a:t>
            </a:r>
            <a:r>
              <a:rPr lang="en-US" dirty="0" smtClean="0"/>
              <a:t>ssembly </a:t>
            </a:r>
            <a:r>
              <a:rPr lang="en-US" dirty="0"/>
              <a:t>of these organic molecules into </a:t>
            </a:r>
            <a:r>
              <a:rPr lang="en-US" dirty="0" smtClean="0"/>
              <a:t>polymers</a:t>
            </a:r>
          </a:p>
          <a:p>
            <a:pPr marL="342900" indent="-342900">
              <a:buFont typeface="+mj-lt"/>
              <a:buAutoNum type="arabicPeriod"/>
            </a:pPr>
            <a:endParaRPr lang="en-US" dirty="0"/>
          </a:p>
          <a:p>
            <a:pPr marL="342900" indent="-342900">
              <a:buFont typeface="+mj-lt"/>
              <a:buAutoNum type="arabicPeriod"/>
            </a:pPr>
            <a:r>
              <a:rPr lang="en-US" dirty="0"/>
              <a:t>F</a:t>
            </a:r>
            <a:r>
              <a:rPr lang="en-US" dirty="0" smtClean="0"/>
              <a:t>ormation </a:t>
            </a:r>
            <a:r>
              <a:rPr lang="en-US" dirty="0"/>
              <a:t>of polymers that can self-replicate (enabling inheritance</a:t>
            </a:r>
            <a:r>
              <a:rPr lang="en-US" dirty="0" smtClean="0"/>
              <a:t>)</a:t>
            </a:r>
          </a:p>
          <a:p>
            <a:pPr marL="342900" indent="-342900">
              <a:buFont typeface="+mj-lt"/>
              <a:buAutoNum type="arabicPeriod"/>
            </a:pPr>
            <a:endParaRPr lang="en-US" dirty="0"/>
          </a:p>
          <a:p>
            <a:pPr marL="342900" indent="-342900">
              <a:buFont typeface="+mj-lt"/>
              <a:buAutoNum type="arabicPeriod"/>
            </a:pPr>
            <a:r>
              <a:rPr lang="en-US" dirty="0"/>
              <a:t>Formation of membranes to package the organic molecules</a:t>
            </a: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997816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2050" name="Picture 2" descr="http://upload.wikimedia.org/wikipedia/commons/thumb/0/07/Water_molecule.svg/200px-Water_molecule.svg.png"/>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rot="3010082">
            <a:off x="552512" y="2533953"/>
            <a:ext cx="1200132" cy="864096"/>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2052" name="Picture 4" descr="http://upload.wikimedia.org/wikipedia/commons/thumb/4/41/Methane-CRC-MW-3D-vdW.png/120px-Methane-CRC-MW-3D-vdW.png"/>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rot="11206457">
            <a:off x="1938327" y="3440406"/>
            <a:ext cx="1143000" cy="1247775"/>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2054" name="Picture 6" descr="http://upload.wikimedia.org/wikipedia/commons/thumb/c/c1/Hydrogen-sulfide-3D-vdW.png/120px-Hydrogen-sulfide-3D-vdW.png"/>
          <p:cNvPicPr>
            <a:picLocks noChangeAspect="1" noChangeArrowheads="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rot="17398071">
            <a:off x="4496663" y="4745071"/>
            <a:ext cx="1143000" cy="1133476"/>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2056" name="Picture 8" descr="File:3D ammoniac.PNG"/>
          <p:cNvPicPr>
            <a:picLocks noChangeAspect="1" noChangeArrowheads="1"/>
          </p:cNvPicPr>
          <p:nvPr/>
        </p:nvPicPr>
        <p:blipFill>
          <a:blip r:embed="rId6" cstate="print">
            <a:extLst>
              <a:ext uri="{BEBA8EAE-BF5A-486C-A8C5-ECC9F3942E4B}">
                <a14:imgProp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14:imgLayer r:embed="rId7">
                    <a14:imgEffect>
                      <a14:backgroundRemoval t="524" b="98953" l="3704" r="98148"/>
                    </a14:imgEffect>
                  </a14:imgLayer>
                </a14:imgProps>
              </a:ex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rot="7895864">
            <a:off x="2501853" y="4823127"/>
            <a:ext cx="967128" cy="977362"/>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2058" name="Picture 10" descr="File:Nitrogen-3D-vdW.png"/>
          <p:cNvPicPr>
            <a:picLocks noChangeAspect="1" noChangeArrowheads="1"/>
          </p:cNvPicPr>
          <p:nvPr/>
        </p:nvPicPr>
        <p:blipFill>
          <a:blip r:embed="rId8"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rot="19684090">
            <a:off x="2842019" y="2022126"/>
            <a:ext cx="1147781" cy="86953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2060" name="Picture 12" descr="File:Dihydrogen-3D-vdW.png"/>
          <p:cNvPicPr>
            <a:picLocks noChangeAspect="1" noChangeArrowheads="1"/>
          </p:cNvPicPr>
          <p:nvPr/>
        </p:nvPicPr>
        <p:blipFill>
          <a:blip r:embed="rId9"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454294" y="1595262"/>
            <a:ext cx="782236" cy="633189"/>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3" name="TextBox 2"/>
          <p:cNvSpPr txBox="1"/>
          <p:nvPr/>
        </p:nvSpPr>
        <p:spPr>
          <a:xfrm>
            <a:off x="956813" y="871845"/>
            <a:ext cx="6912768" cy="646331"/>
          </a:xfrm>
          <a:prstGeom prst="rect">
            <a:avLst/>
          </a:prstGeom>
          <a:noFill/>
        </p:spPr>
        <p:txBody>
          <a:bodyPr wrap="square" rtlCol="0">
            <a:spAutoFit/>
          </a:bodyPr>
          <a:lstStyle/>
          <a:p>
            <a:r>
              <a:rPr lang="en-US" dirty="0" smtClean="0">
                <a:solidFill>
                  <a:schemeClr val="bg1"/>
                </a:solidFill>
              </a:rPr>
              <a:t>Earth’s atmosphere was </a:t>
            </a:r>
            <a:r>
              <a:rPr lang="en-US" dirty="0" smtClean="0">
                <a:solidFill>
                  <a:srgbClr val="FFFF00"/>
                </a:solidFill>
              </a:rPr>
              <a:t>‘reducing’ </a:t>
            </a:r>
            <a:r>
              <a:rPr lang="en-US" dirty="0" smtClean="0">
                <a:solidFill>
                  <a:schemeClr val="bg1"/>
                </a:solidFill>
              </a:rPr>
              <a:t>in the early days. It did not contain oxygen gas until after plants started photosynthesising</a:t>
            </a:r>
            <a:endParaRPr lang="en-AU" dirty="0">
              <a:solidFill>
                <a:schemeClr val="bg1"/>
              </a:solidFill>
            </a:endParaRPr>
          </a:p>
        </p:txBody>
      </p:sp>
      <p:sp>
        <p:nvSpPr>
          <p:cNvPr id="15" name="Rectangle 14"/>
          <p:cNvSpPr/>
          <p:nvPr/>
        </p:nvSpPr>
        <p:spPr>
          <a:xfrm>
            <a:off x="2183921" y="6611779"/>
            <a:ext cx="6946266" cy="246221"/>
          </a:xfrm>
          <a:prstGeom prst="rect">
            <a:avLst/>
          </a:prstGeom>
          <a:solidFill>
            <a:schemeClr val="bg1">
              <a:alpha val="35000"/>
            </a:schemeClr>
          </a:solidFill>
        </p:spPr>
        <p:txBody>
          <a:bodyPr wrap="square">
            <a:spAutoFit/>
          </a:bodyPr>
          <a:lstStyle/>
          <a:p>
            <a:r>
              <a:rPr lang="en-AU" sz="1000" dirty="0" smtClean="0"/>
              <a:t>All molecules public domain from Wikimedia Commons, Background image </a:t>
            </a:r>
            <a:r>
              <a:rPr lang="en-AU" sz="1000" dirty="0" smtClean="0">
                <a:hlinkClick r:id="rId10"/>
              </a:rPr>
              <a:t>http://www.flickr.com/photos/lrargerich/4587244190/</a:t>
            </a:r>
            <a:endParaRPr lang="en-AU" sz="1000" dirty="0"/>
          </a:p>
        </p:txBody>
      </p:sp>
      <p:sp>
        <p:nvSpPr>
          <p:cNvPr id="18" name="TextBox 17"/>
          <p:cNvSpPr txBox="1"/>
          <p:nvPr/>
        </p:nvSpPr>
        <p:spPr>
          <a:xfrm>
            <a:off x="5061269" y="2500185"/>
            <a:ext cx="2808312" cy="1754326"/>
          </a:xfrm>
          <a:prstGeom prst="rect">
            <a:avLst/>
          </a:prstGeom>
          <a:noFill/>
        </p:spPr>
        <p:txBody>
          <a:bodyPr wrap="square" rtlCol="0">
            <a:spAutoFit/>
          </a:bodyPr>
          <a:lstStyle/>
          <a:p>
            <a:r>
              <a:rPr lang="en-US" sz="3600" dirty="0" smtClean="0">
                <a:solidFill>
                  <a:schemeClr val="bg1"/>
                </a:solidFill>
              </a:rPr>
              <a:t>Can you identify these molecules?</a:t>
            </a:r>
            <a:endParaRPr lang="en-AU" sz="3600" dirty="0">
              <a:solidFill>
                <a:schemeClr val="bg1"/>
              </a:solidFill>
            </a:endParaRPr>
          </a:p>
        </p:txBody>
      </p:sp>
      <p:sp>
        <p:nvSpPr>
          <p:cNvPr id="12" name="Title 1"/>
          <p:cNvSpPr txBox="1">
            <a:spLocks/>
          </p:cNvSpPr>
          <p:nvPr/>
        </p:nvSpPr>
        <p:spPr>
          <a:xfrm>
            <a:off x="0" y="4763"/>
            <a:ext cx="9144000" cy="539550"/>
          </a:xfrm>
          <a:prstGeom prst="rect">
            <a:avLst/>
          </a:prstGeom>
          <a:solidFill>
            <a:srgbClr val="B9CDE5">
              <a:alpha val="78000"/>
            </a:srgbClr>
          </a:solidFill>
        </p:spPr>
        <p:txBody>
          <a:bodyPr vert="horz" lIns="91440" tIns="45720" rIns="91440" bIns="45720" rtlCol="0" anchor="ctr">
            <a:norm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400" dirty="0" smtClean="0"/>
              <a:t>1.5.</a:t>
            </a:r>
            <a:r>
              <a:rPr lang="en-US" sz="2400" dirty="0"/>
              <a:t>U2 The first cells must have arisen from non-living material</a:t>
            </a:r>
            <a:r>
              <a:rPr lang="en-US" sz="2400" dirty="0" smtClean="0"/>
              <a:t>.</a:t>
            </a:r>
            <a:endParaRPr lang="en-US" sz="2400" dirty="0"/>
          </a:p>
        </p:txBody>
      </p:sp>
      <p:pic>
        <p:nvPicPr>
          <p:cNvPr id="13" name="Picture 12">
            <a:hlinkClick r:id="rId11"/>
          </p:cNvPr>
          <p:cNvPicPr>
            <a:picLocks noChangeAspect="1"/>
          </p:cNvPicPr>
          <p:nvPr/>
        </p:nvPicPr>
        <p:blipFill>
          <a:blip r:embed="rId12"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tretch>
            <a:fillRect/>
          </a:stretch>
        </p:blipFill>
        <p:spPr>
          <a:xfrm>
            <a:off x="0" y="6036692"/>
            <a:ext cx="825500" cy="8255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018365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2050" name="Picture 2" descr="http://upload.wikimedia.org/wikipedia/commons/thumb/0/07/Water_molecule.svg/200px-Water_molecule.svg.png"/>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rot="3010082">
            <a:off x="552512" y="2533953"/>
            <a:ext cx="1200132" cy="864096"/>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2052" name="Picture 4" descr="http://upload.wikimedia.org/wikipedia/commons/thumb/4/41/Methane-CRC-MW-3D-vdW.png/120px-Methane-CRC-MW-3D-vdW.png"/>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rot="11206457">
            <a:off x="1938327" y="3440406"/>
            <a:ext cx="1143000" cy="1247775"/>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2054" name="Picture 6" descr="http://upload.wikimedia.org/wikipedia/commons/thumb/c/c1/Hydrogen-sulfide-3D-vdW.png/120px-Hydrogen-sulfide-3D-vdW.png"/>
          <p:cNvPicPr>
            <a:picLocks noChangeAspect="1" noChangeArrowheads="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rot="17398071">
            <a:off x="4496663" y="4745071"/>
            <a:ext cx="1143000" cy="1133476"/>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2056" name="Picture 8" descr="File:3D ammoniac.PNG"/>
          <p:cNvPicPr>
            <a:picLocks noChangeAspect="1" noChangeArrowheads="1"/>
          </p:cNvPicPr>
          <p:nvPr/>
        </p:nvPicPr>
        <p:blipFill>
          <a:blip r:embed="rId6" cstate="print">
            <a:extLst>
              <a:ext uri="{BEBA8EAE-BF5A-486C-A8C5-ECC9F3942E4B}">
                <a14:imgProp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14:imgLayer r:embed="rId7">
                    <a14:imgEffect>
                      <a14:backgroundRemoval t="524" b="98953" l="3704" r="98148"/>
                    </a14:imgEffect>
                  </a14:imgLayer>
                </a14:imgProps>
              </a:ex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rot="7895864">
            <a:off x="2501853" y="4823127"/>
            <a:ext cx="967128" cy="977362"/>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2058" name="Picture 10" descr="File:Nitrogen-3D-vdW.png"/>
          <p:cNvPicPr>
            <a:picLocks noChangeAspect="1" noChangeArrowheads="1"/>
          </p:cNvPicPr>
          <p:nvPr/>
        </p:nvPicPr>
        <p:blipFill>
          <a:blip r:embed="rId8"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rot="19684090">
            <a:off x="2842019" y="2022126"/>
            <a:ext cx="1147781" cy="86953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2060" name="Picture 12" descr="File:Dihydrogen-3D-vdW.png"/>
          <p:cNvPicPr>
            <a:picLocks noChangeAspect="1" noChangeArrowheads="1"/>
          </p:cNvPicPr>
          <p:nvPr/>
        </p:nvPicPr>
        <p:blipFill>
          <a:blip r:embed="rId9"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454294" y="1595262"/>
            <a:ext cx="782236" cy="633189"/>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3" name="TextBox 2"/>
          <p:cNvSpPr txBox="1"/>
          <p:nvPr/>
        </p:nvSpPr>
        <p:spPr>
          <a:xfrm>
            <a:off x="956813" y="548680"/>
            <a:ext cx="6912768" cy="646331"/>
          </a:xfrm>
          <a:prstGeom prst="rect">
            <a:avLst/>
          </a:prstGeom>
          <a:noFill/>
        </p:spPr>
        <p:txBody>
          <a:bodyPr wrap="square" rtlCol="0">
            <a:spAutoFit/>
          </a:bodyPr>
          <a:lstStyle/>
          <a:p>
            <a:r>
              <a:rPr lang="en-US" dirty="0" smtClean="0">
                <a:solidFill>
                  <a:schemeClr val="bg1"/>
                </a:solidFill>
              </a:rPr>
              <a:t>Earth’s atmosphere was </a:t>
            </a:r>
            <a:r>
              <a:rPr lang="en-US" dirty="0" smtClean="0">
                <a:solidFill>
                  <a:srgbClr val="FFFF00"/>
                </a:solidFill>
              </a:rPr>
              <a:t>oxygen free </a:t>
            </a:r>
            <a:r>
              <a:rPr lang="en-US" dirty="0" smtClean="0">
                <a:solidFill>
                  <a:schemeClr val="bg1"/>
                </a:solidFill>
              </a:rPr>
              <a:t>in the early days. It did not contain oxygen gas until after plants started photosynthesising</a:t>
            </a:r>
            <a:endParaRPr lang="en-AU" dirty="0">
              <a:solidFill>
                <a:schemeClr val="bg1"/>
              </a:solidFill>
            </a:endParaRPr>
          </a:p>
        </p:txBody>
      </p:sp>
      <p:sp>
        <p:nvSpPr>
          <p:cNvPr id="4" name="TextBox 3"/>
          <p:cNvSpPr txBox="1"/>
          <p:nvPr/>
        </p:nvSpPr>
        <p:spPr>
          <a:xfrm>
            <a:off x="5796136" y="2361685"/>
            <a:ext cx="3000334" cy="2031325"/>
          </a:xfrm>
          <a:prstGeom prst="rect">
            <a:avLst/>
          </a:prstGeom>
          <a:noFill/>
        </p:spPr>
        <p:txBody>
          <a:bodyPr wrap="square" rtlCol="0">
            <a:spAutoFit/>
          </a:bodyPr>
          <a:lstStyle/>
          <a:p>
            <a:r>
              <a:rPr lang="en-US" dirty="0" smtClean="0">
                <a:solidFill>
                  <a:schemeClr val="bg1"/>
                </a:solidFill>
              </a:rPr>
              <a:t>The atmosphere contained: Hydrogen</a:t>
            </a:r>
          </a:p>
          <a:p>
            <a:r>
              <a:rPr lang="en-US" dirty="0" smtClean="0">
                <a:solidFill>
                  <a:schemeClr val="bg1"/>
                </a:solidFill>
              </a:rPr>
              <a:t>Nitrogen</a:t>
            </a:r>
          </a:p>
          <a:p>
            <a:r>
              <a:rPr lang="en-US" dirty="0" smtClean="0">
                <a:solidFill>
                  <a:schemeClr val="bg1"/>
                </a:solidFill>
              </a:rPr>
              <a:t>Water </a:t>
            </a:r>
            <a:r>
              <a:rPr lang="en-AU" dirty="0" smtClean="0">
                <a:solidFill>
                  <a:schemeClr val="bg1"/>
                </a:solidFill>
              </a:rPr>
              <a:t>vapour</a:t>
            </a:r>
          </a:p>
          <a:p>
            <a:r>
              <a:rPr lang="en-US" dirty="0" smtClean="0">
                <a:solidFill>
                  <a:schemeClr val="bg1"/>
                </a:solidFill>
              </a:rPr>
              <a:t>Methane</a:t>
            </a:r>
          </a:p>
          <a:p>
            <a:r>
              <a:rPr lang="en-US" dirty="0" smtClean="0">
                <a:solidFill>
                  <a:schemeClr val="bg1"/>
                </a:solidFill>
              </a:rPr>
              <a:t>Ammonia</a:t>
            </a:r>
          </a:p>
          <a:p>
            <a:r>
              <a:rPr lang="en-US" dirty="0">
                <a:solidFill>
                  <a:schemeClr val="bg1"/>
                </a:solidFill>
              </a:rPr>
              <a:t>H</a:t>
            </a:r>
            <a:r>
              <a:rPr lang="en-US" dirty="0" smtClean="0">
                <a:solidFill>
                  <a:schemeClr val="bg1"/>
                </a:solidFill>
              </a:rPr>
              <a:t>ydrogen sulfide</a:t>
            </a:r>
            <a:endParaRPr lang="en-AU" dirty="0">
              <a:solidFill>
                <a:schemeClr val="bg1"/>
              </a:solidFill>
            </a:endParaRPr>
          </a:p>
        </p:txBody>
      </p:sp>
      <p:cxnSp>
        <p:nvCxnSpPr>
          <p:cNvPr id="6" name="Straight Arrow Connector 5"/>
          <p:cNvCxnSpPr/>
          <p:nvPr/>
        </p:nvCxnSpPr>
        <p:spPr>
          <a:xfrm flipH="1" flipV="1">
            <a:off x="5220072" y="2204864"/>
            <a:ext cx="576064" cy="504056"/>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3936973" y="2708920"/>
            <a:ext cx="1859163" cy="36899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1619672" y="3077910"/>
            <a:ext cx="4104456" cy="299437"/>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150930" y="3703551"/>
            <a:ext cx="2645206" cy="229505"/>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415909" y="3933056"/>
            <a:ext cx="2308219" cy="108012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183921" y="6611779"/>
            <a:ext cx="6946266" cy="246221"/>
          </a:xfrm>
          <a:prstGeom prst="rect">
            <a:avLst/>
          </a:prstGeom>
          <a:solidFill>
            <a:schemeClr val="bg1">
              <a:alpha val="35000"/>
            </a:schemeClr>
          </a:solidFill>
        </p:spPr>
        <p:txBody>
          <a:bodyPr wrap="square">
            <a:spAutoFit/>
          </a:bodyPr>
          <a:lstStyle/>
          <a:p>
            <a:r>
              <a:rPr lang="en-AU" sz="1000" dirty="0" smtClean="0"/>
              <a:t>All molecules public domain from Wikimedia Commons, Background image </a:t>
            </a:r>
            <a:r>
              <a:rPr lang="en-AU" sz="1000" dirty="0" smtClean="0">
                <a:hlinkClick r:id="rId10"/>
              </a:rPr>
              <a:t>http://www.flickr.com/photos/lrargerich/4587244190/</a:t>
            </a:r>
            <a:endParaRPr lang="en-AU" sz="1000" dirty="0"/>
          </a:p>
        </p:txBody>
      </p:sp>
      <p:cxnSp>
        <p:nvCxnSpPr>
          <p:cNvPr id="17" name="Straight Arrow Connector 16"/>
          <p:cNvCxnSpPr/>
          <p:nvPr/>
        </p:nvCxnSpPr>
        <p:spPr>
          <a:xfrm flipH="1">
            <a:off x="5508104" y="4393010"/>
            <a:ext cx="432048" cy="404142"/>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156176" y="4949087"/>
            <a:ext cx="2808312" cy="646331"/>
          </a:xfrm>
          <a:prstGeom prst="rect">
            <a:avLst/>
          </a:prstGeom>
          <a:noFill/>
        </p:spPr>
        <p:txBody>
          <a:bodyPr wrap="square" rtlCol="0">
            <a:spAutoFit/>
          </a:bodyPr>
          <a:lstStyle/>
          <a:p>
            <a:r>
              <a:rPr lang="en-US" dirty="0" smtClean="0">
                <a:solidFill>
                  <a:schemeClr val="bg1"/>
                </a:solidFill>
              </a:rPr>
              <a:t>The gases came from abundant volcanic activity</a:t>
            </a:r>
            <a:endParaRPr lang="en-AU" dirty="0">
              <a:solidFill>
                <a:schemeClr val="bg1"/>
              </a:solidFill>
            </a:endParaRPr>
          </a:p>
        </p:txBody>
      </p:sp>
      <p:sp>
        <p:nvSpPr>
          <p:cNvPr id="19" name="Title 1"/>
          <p:cNvSpPr txBox="1">
            <a:spLocks/>
          </p:cNvSpPr>
          <p:nvPr/>
        </p:nvSpPr>
        <p:spPr>
          <a:xfrm>
            <a:off x="0" y="4763"/>
            <a:ext cx="9144000" cy="539550"/>
          </a:xfrm>
          <a:prstGeom prst="rect">
            <a:avLst/>
          </a:prstGeom>
          <a:solidFill>
            <a:srgbClr val="B9CDE5">
              <a:alpha val="78000"/>
            </a:srgbClr>
          </a:solidFill>
        </p:spPr>
        <p:txBody>
          <a:bodyPr vert="horz" lIns="91440" tIns="45720" rIns="91440" bIns="45720" rtlCol="0" anchor="ctr">
            <a:norm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400" dirty="0" smtClean="0"/>
              <a:t>1.5.</a:t>
            </a:r>
            <a:r>
              <a:rPr lang="en-US" sz="2400" dirty="0"/>
              <a:t>U2 The first cells must have arisen from non-living material</a:t>
            </a:r>
            <a:r>
              <a:rPr lang="en-US" sz="2400" dirty="0" smtClean="0"/>
              <a:t>.</a:t>
            </a:r>
            <a:endParaRPr lang="en-US" sz="2400" dirty="0"/>
          </a:p>
        </p:txBody>
      </p:sp>
      <p:pic>
        <p:nvPicPr>
          <p:cNvPr id="20" name="Picture 19">
            <a:hlinkClick r:id="rId11"/>
          </p:cNvPr>
          <p:cNvPicPr>
            <a:picLocks noChangeAspect="1"/>
          </p:cNvPicPr>
          <p:nvPr/>
        </p:nvPicPr>
        <p:blipFill>
          <a:blip r:embed="rId12"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tretch>
            <a:fillRect/>
          </a:stretch>
        </p:blipFill>
        <p:spPr>
          <a:xfrm>
            <a:off x="0" y="6036692"/>
            <a:ext cx="825500" cy="8255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046412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Early Earth– </a:t>
            </a:r>
            <a:r>
              <a:rPr lang="en-US" dirty="0" err="1" smtClean="0"/>
              <a:t>Archaean</a:t>
            </a:r>
            <a:r>
              <a:rPr lang="en-US" dirty="0" smtClean="0"/>
              <a:t> ERA– 4.0 billion years ago</a:t>
            </a:r>
            <a:endParaRPr lang="en-US" dirty="0"/>
          </a:p>
        </p:txBody>
      </p:sp>
      <p:sp>
        <p:nvSpPr>
          <p:cNvPr id="5" name="Content Placeholder 4"/>
          <p:cNvSpPr>
            <a:spLocks noGrp="1"/>
          </p:cNvSpPr>
          <p:nvPr>
            <p:ph idx="1"/>
          </p:nvPr>
        </p:nvSpPr>
        <p:spPr>
          <a:xfrm>
            <a:off x="0" y="1166018"/>
            <a:ext cx="5003800" cy="5691982"/>
          </a:xfrm>
        </p:spPr>
        <p:txBody>
          <a:bodyPr/>
          <a:lstStyle/>
          <a:p>
            <a:r>
              <a:rPr lang="en-US" dirty="0" smtClean="0"/>
              <a:t>Covered with a shallow sea</a:t>
            </a:r>
          </a:p>
          <a:p>
            <a:r>
              <a:rPr lang="en-US" dirty="0" smtClean="0"/>
              <a:t>Atmosphere almost completely nitrogen. (no oxygen and little carbon dioxide)</a:t>
            </a:r>
          </a:p>
          <a:p>
            <a:r>
              <a:rPr lang="en-US" dirty="0" smtClean="0"/>
              <a:t>Many erupting volcanoes</a:t>
            </a:r>
          </a:p>
          <a:p>
            <a:r>
              <a:rPr lang="en-US" dirty="0" smtClean="0"/>
              <a:t>Planet is much warmer than today (60-70 C)</a:t>
            </a:r>
          </a:p>
          <a:p>
            <a:r>
              <a:rPr lang="en-US" dirty="0" smtClean="0"/>
              <a:t>Sea rich in inorganic and simple macromolecules</a:t>
            </a:r>
          </a:p>
          <a:p>
            <a:endParaRPr lang="en-US" dirty="0"/>
          </a:p>
        </p:txBody>
      </p:sp>
      <p:pic>
        <p:nvPicPr>
          <p:cNvPr id="6" name="Picture 5"/>
          <p:cNvPicPr>
            <a:picLocks noChangeAspect="1"/>
          </p:cNvPicPr>
          <p:nvPr/>
        </p:nvPicPr>
        <p:blipFill>
          <a:blip r:embed="rId2"/>
          <a:stretch>
            <a:fillRect/>
          </a:stretch>
        </p:blipFill>
        <p:spPr>
          <a:xfrm>
            <a:off x="5003800" y="1147763"/>
            <a:ext cx="4140200" cy="41402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5784" y="807724"/>
            <a:ext cx="9018366" cy="707886"/>
          </a:xfrm>
          <a:prstGeom prst="rect">
            <a:avLst/>
          </a:prstGeom>
          <a:solidFill>
            <a:schemeClr val="bg1">
              <a:alpha val="80000"/>
            </a:schemeClr>
          </a:solidFill>
        </p:spPr>
        <p:txBody>
          <a:bodyPr wrap="none" rtlCol="0">
            <a:spAutoFit/>
          </a:bodyPr>
          <a:lstStyle/>
          <a:p>
            <a:r>
              <a:rPr lang="en-US" sz="2000" dirty="0" smtClean="0"/>
              <a:t>These monomers mixed in the </a:t>
            </a:r>
            <a:r>
              <a:rPr lang="en-US" sz="2000" b="1" dirty="0" smtClean="0">
                <a:solidFill>
                  <a:srgbClr val="00B050"/>
                </a:solidFill>
              </a:rPr>
              <a:t>‘primeval soup’, </a:t>
            </a:r>
            <a:r>
              <a:rPr lang="en-US" sz="2000" dirty="0" smtClean="0"/>
              <a:t>shallow oceans laden with chemicals </a:t>
            </a:r>
          </a:p>
          <a:p>
            <a:r>
              <a:rPr lang="en-US" sz="2000" dirty="0" smtClean="0"/>
              <a:t>where it is thought that they reacted to form biological molecules</a:t>
            </a:r>
            <a:endParaRPr lang="en-AU" sz="2000" dirty="0"/>
          </a:p>
        </p:txBody>
      </p:sp>
      <p:sp>
        <p:nvSpPr>
          <p:cNvPr id="8" name="Title 1"/>
          <p:cNvSpPr txBox="1">
            <a:spLocks/>
          </p:cNvSpPr>
          <p:nvPr/>
        </p:nvSpPr>
        <p:spPr>
          <a:xfrm>
            <a:off x="0" y="4763"/>
            <a:ext cx="9144000" cy="539550"/>
          </a:xfrm>
          <a:prstGeom prst="rect">
            <a:avLst/>
          </a:prstGeom>
          <a:solidFill>
            <a:srgbClr val="B9CDE5">
              <a:alpha val="78000"/>
            </a:srgbClr>
          </a:solidFill>
        </p:spPr>
        <p:txBody>
          <a:bodyPr vert="horz" lIns="91440" tIns="45720" rIns="91440" bIns="45720" rtlCol="0" anchor="ctr">
            <a:norm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400" dirty="0" smtClean="0"/>
              <a:t>1.5.</a:t>
            </a:r>
            <a:r>
              <a:rPr lang="en-US" sz="2400" dirty="0"/>
              <a:t>U2 The first cells must have arisen from non-living material</a:t>
            </a:r>
            <a:r>
              <a:rPr lang="en-US" sz="2400" dirty="0" smtClean="0"/>
              <a:t>.</a:t>
            </a:r>
            <a:endParaRPr lang="en-US" sz="2400" dirty="0"/>
          </a:p>
        </p:txBody>
      </p:sp>
      <p:pic>
        <p:nvPicPr>
          <p:cNvPr id="9" name="Picture 8" descr="Screen Shot 2016-01-18 at 3.00.11 PM.png"/>
          <p:cNvPicPr>
            <a:picLocks noChangeAspect="1"/>
          </p:cNvPicPr>
          <p:nvPr/>
        </p:nvPicPr>
        <p:blipFill>
          <a:blip r:embed="rId3"/>
          <a:stretch>
            <a:fillRect/>
          </a:stretch>
        </p:blipFill>
        <p:spPr>
          <a:xfrm>
            <a:off x="1325109" y="1515610"/>
            <a:ext cx="7365145" cy="5117274"/>
          </a:xfrm>
          <a:prstGeom prst="rect">
            <a:avLst/>
          </a:prstGeom>
        </p:spPr>
      </p:pic>
      <p:sp>
        <p:nvSpPr>
          <p:cNvPr id="10" name="TextBox 9"/>
          <p:cNvSpPr txBox="1"/>
          <p:nvPr/>
        </p:nvSpPr>
        <p:spPr>
          <a:xfrm>
            <a:off x="435798" y="2515326"/>
            <a:ext cx="1070821" cy="569387"/>
          </a:xfrm>
          <a:prstGeom prst="rect">
            <a:avLst/>
          </a:prstGeom>
          <a:noFill/>
        </p:spPr>
        <p:txBody>
          <a:bodyPr wrap="square" rtlCol="0">
            <a:spAutoFit/>
          </a:bodyPr>
          <a:lstStyle/>
          <a:p>
            <a:r>
              <a:rPr lang="en-US" sz="3100" dirty="0" smtClean="0">
                <a:solidFill>
                  <a:srgbClr val="FF0000"/>
                </a:solidFill>
                <a:hlinkClick r:id="rId4"/>
              </a:rPr>
              <a:t>LINK</a:t>
            </a:r>
            <a:endParaRPr lang="en-US" sz="3100" dirty="0">
              <a:solidFill>
                <a:srgbClr val="FF000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983877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467544" y="747600"/>
            <a:ext cx="7200800" cy="830997"/>
          </a:xfrm>
          <a:prstGeom prst="rect">
            <a:avLst/>
          </a:prstGeom>
        </p:spPr>
        <p:txBody>
          <a:bodyPr wrap="square">
            <a:spAutoFit/>
          </a:bodyPr>
          <a:lstStyle/>
          <a:p>
            <a:pPr lvl="0"/>
            <a:r>
              <a:rPr lang="en-US" sz="2400" dirty="0">
                <a:solidFill>
                  <a:prstClr val="black"/>
                </a:solidFill>
              </a:rPr>
              <a:t>After a week they found:</a:t>
            </a:r>
            <a:endParaRPr lang="en-AU" sz="2400" dirty="0">
              <a:solidFill>
                <a:prstClr val="black"/>
              </a:solidFill>
            </a:endParaRPr>
          </a:p>
          <a:p>
            <a:pPr lvl="0"/>
            <a:r>
              <a:rPr lang="en-US" sz="2400" dirty="0">
                <a:solidFill>
                  <a:prstClr val="black"/>
                </a:solidFill>
              </a:rPr>
              <a:t>Thirteen of the twenty naturally occurring amino acids</a:t>
            </a:r>
          </a:p>
        </p:txBody>
      </p:sp>
      <p:sp>
        <p:nvSpPr>
          <p:cNvPr id="5" name="Rectangle 4"/>
          <p:cNvSpPr/>
          <p:nvPr/>
        </p:nvSpPr>
        <p:spPr>
          <a:xfrm>
            <a:off x="4038357" y="1628800"/>
            <a:ext cx="4968552" cy="830997"/>
          </a:xfrm>
          <a:prstGeom prst="rect">
            <a:avLst/>
          </a:prstGeom>
        </p:spPr>
        <p:txBody>
          <a:bodyPr wrap="square">
            <a:spAutoFit/>
          </a:bodyPr>
          <a:lstStyle/>
          <a:p>
            <a:pPr lvl="0" algn="r"/>
            <a:r>
              <a:rPr lang="en-US" sz="2400" dirty="0" smtClean="0">
                <a:solidFill>
                  <a:prstClr val="black"/>
                </a:solidFill>
              </a:rPr>
              <a:t>Around 15% of the carbon was now in organic compounds</a:t>
            </a:r>
            <a:endParaRPr lang="en-US" sz="2400" dirty="0">
              <a:solidFill>
                <a:prstClr val="black"/>
              </a:solidFill>
            </a:endParaRPr>
          </a:p>
        </p:txBody>
      </p:sp>
      <p:pic>
        <p:nvPicPr>
          <p:cNvPr id="5124" name="Picture 4" descr="Machine generated alternative text: Nitrogen Ammonia Methane&#10;Carbon Water Hydrogen&#10;dioxide gas&#10;In the 1920s, Oparin and Haldane hypothesized that the atmosphere&#10;of the primitive earth contained gases such as nitrogen, ammonia,&#10;L methane, carbon dioxide, water vapor and hydrogen.">
            <a:hlinkClick r:id="rId3"/>
          </p:cNvPr>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066928" y="2780928"/>
            <a:ext cx="4077072" cy="4077072"/>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5126" name="Picture 6" descr="Machine generated alternative text: Synthesis of Prebiotic Molecules in an Experimental Atmosphere &#10;Life may have arisen on Earth in one of two&#10;ways. Living organisms might have arrived&#10;from an extraterrestrial source, such as Mars,&#10;traveling on a meteor. Alternatively, the&#10;conditions on the early Earth might have&#10;allowed the formation of the large molecules&#10;unique to living things. There is some evidence&#10;for both the extraterrestrial-origin hypothesis,&#10;collected from meteorites that have landed on&#10;Earth, as well as the chemical evolution&#10;hypothesis.&#10;In the 1950s, Stanley Miller and Harold Urey set&#10;up an apparatus to create conditions that&#10;mimicked those thought to exist on the&#10;primitive Earth. They filled a chamber with&#10;gases such as methane, ammonia, hydrogen,&#10;and water vapor. Then they generated&#10;electrical sparks to simulate lightning. Click on&#10;the animation tab to find out what they&#10;discovered about prebiotic molecules in the&#10;early atmosphere.">
            <a:hlinkClick r:id="rId5"/>
          </p:cNvPr>
          <p:cNvPicPr>
            <a:picLocks noChangeAspect="1" noChangeArrowheads="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2459797"/>
            <a:ext cx="4815342" cy="4070638"/>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7" name="Title 1"/>
          <p:cNvSpPr txBox="1">
            <a:spLocks/>
          </p:cNvSpPr>
          <p:nvPr/>
        </p:nvSpPr>
        <p:spPr>
          <a:xfrm>
            <a:off x="0" y="4763"/>
            <a:ext cx="9144000" cy="539550"/>
          </a:xfrm>
          <a:prstGeom prst="rect">
            <a:avLst/>
          </a:prstGeom>
          <a:solidFill>
            <a:srgbClr val="B9CDE5">
              <a:alpha val="78000"/>
            </a:srgbClr>
          </a:solidFill>
        </p:spPr>
        <p:txBody>
          <a:bodyPr vert="horz" lIns="91440" tIns="45720" rIns="91440" bIns="45720" rtlCol="0" anchor="ctr">
            <a:norm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400" dirty="0" smtClean="0"/>
              <a:t>1.5.</a:t>
            </a:r>
            <a:r>
              <a:rPr lang="en-US" sz="2400" dirty="0"/>
              <a:t>U2 The first cells must have arisen from non-living material</a:t>
            </a:r>
            <a:r>
              <a:rPr lang="en-US" sz="2400" dirty="0" smtClean="0"/>
              <a:t>.</a:t>
            </a:r>
            <a:endParaRPr lang="en-US" sz="2400" dirty="0"/>
          </a:p>
        </p:txBody>
      </p:sp>
      <p:sp>
        <p:nvSpPr>
          <p:cNvPr id="8" name="TextBox 7"/>
          <p:cNvSpPr txBox="1"/>
          <p:nvPr/>
        </p:nvSpPr>
        <p:spPr>
          <a:xfrm>
            <a:off x="5494338" y="2459797"/>
            <a:ext cx="2346828" cy="369332"/>
          </a:xfrm>
          <a:prstGeom prst="rect">
            <a:avLst/>
          </a:prstGeom>
          <a:noFill/>
        </p:spPr>
        <p:txBody>
          <a:bodyPr wrap="square" rtlCol="0">
            <a:spAutoFit/>
          </a:bodyPr>
          <a:lstStyle/>
          <a:p>
            <a:r>
              <a:rPr lang="en-US" dirty="0" smtClean="0">
                <a:hlinkClick r:id="rId7"/>
              </a:rPr>
              <a:t>LINK</a:t>
            </a:r>
            <a:endParaRPr lang="en-US" dirty="0"/>
          </a:p>
        </p:txBody>
      </p:sp>
      <p:sp>
        <p:nvSpPr>
          <p:cNvPr id="9" name="TextBox 8"/>
          <p:cNvSpPr txBox="1"/>
          <p:nvPr/>
        </p:nvSpPr>
        <p:spPr>
          <a:xfrm>
            <a:off x="289902" y="2227915"/>
            <a:ext cx="2043121" cy="369332"/>
          </a:xfrm>
          <a:prstGeom prst="rect">
            <a:avLst/>
          </a:prstGeom>
          <a:noFill/>
        </p:spPr>
        <p:txBody>
          <a:bodyPr wrap="square" rtlCol="0">
            <a:spAutoFit/>
          </a:bodyPr>
          <a:lstStyle/>
          <a:p>
            <a:r>
              <a:rPr lang="en-US" dirty="0" smtClean="0">
                <a:hlinkClick r:id="rId8"/>
              </a:rPr>
              <a:t>LINK</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227017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2" descr="http://upload.wikimedia.org/wikipedia/commons/5/59/MUexperiment.png"/>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024571" y="898417"/>
            <a:ext cx="3914645" cy="3131716"/>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2" name="Rectangle 1"/>
          <p:cNvSpPr/>
          <p:nvPr/>
        </p:nvSpPr>
        <p:spPr>
          <a:xfrm>
            <a:off x="3581126" y="6581001"/>
            <a:ext cx="5562874" cy="276999"/>
          </a:xfrm>
          <a:prstGeom prst="rect">
            <a:avLst/>
          </a:prstGeom>
        </p:spPr>
        <p:txBody>
          <a:bodyPr wrap="square">
            <a:spAutoFit/>
          </a:bodyPr>
          <a:lstStyle/>
          <a:p>
            <a:r>
              <a:rPr lang="en-AU" sz="1200" dirty="0" smtClean="0">
                <a:hlinkClick r:id="rId4"/>
              </a:rPr>
              <a:t>Carny</a:t>
            </a:r>
            <a:r>
              <a:rPr lang="en-AU" sz="1200" dirty="0" smtClean="0"/>
              <a:t> </a:t>
            </a:r>
            <a:r>
              <a:rPr lang="x-none" sz="1200" smtClean="0">
                <a:hlinkClick r:id="rId5"/>
              </a:rPr>
              <a:t>http://upload.wikimedia.org/wikipedia/commons/5/59/MUexperiment.png</a:t>
            </a:r>
            <a:endParaRPr lang="x-none" sz="1200" smtClean="0"/>
          </a:p>
        </p:txBody>
      </p:sp>
      <p:sp>
        <p:nvSpPr>
          <p:cNvPr id="4" name="Title 1"/>
          <p:cNvSpPr txBox="1">
            <a:spLocks/>
          </p:cNvSpPr>
          <p:nvPr/>
        </p:nvSpPr>
        <p:spPr>
          <a:xfrm>
            <a:off x="0" y="4763"/>
            <a:ext cx="9144000" cy="539550"/>
          </a:xfrm>
          <a:prstGeom prst="rect">
            <a:avLst/>
          </a:prstGeom>
          <a:solidFill>
            <a:srgbClr val="B9CDE5">
              <a:alpha val="78000"/>
            </a:srgbClr>
          </a:solidFill>
        </p:spPr>
        <p:txBody>
          <a:bodyPr vert="horz" lIns="91440" tIns="45720" rIns="91440" bIns="45720" rtlCol="0" anchor="ctr">
            <a:norm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400" dirty="0" smtClean="0"/>
              <a:t>1.5.</a:t>
            </a:r>
            <a:r>
              <a:rPr lang="en-US" sz="2400" dirty="0"/>
              <a:t>U2 The first cells must have arisen from non-living material</a:t>
            </a:r>
            <a:r>
              <a:rPr lang="en-US" sz="2400" dirty="0" smtClean="0"/>
              <a:t>.</a:t>
            </a:r>
            <a:endParaRPr lang="en-US" sz="2400" dirty="0"/>
          </a:p>
        </p:txBody>
      </p:sp>
      <p:sp>
        <p:nvSpPr>
          <p:cNvPr id="3" name="Rectangle 2"/>
          <p:cNvSpPr/>
          <p:nvPr/>
        </p:nvSpPr>
        <p:spPr>
          <a:xfrm>
            <a:off x="135464" y="1832172"/>
            <a:ext cx="4668971" cy="3693319"/>
          </a:xfrm>
          <a:prstGeom prst="rect">
            <a:avLst/>
          </a:prstGeom>
        </p:spPr>
        <p:txBody>
          <a:bodyPr wrap="square">
            <a:spAutoFit/>
          </a:bodyPr>
          <a:lstStyle/>
          <a:p>
            <a:r>
              <a:rPr lang="en-US" dirty="0"/>
              <a:t>Miller and Urey recreated the conditions of pre-biotic Earth in a closed </a:t>
            </a:r>
            <a:r>
              <a:rPr lang="en-US" dirty="0" smtClean="0"/>
              <a:t>system.</a:t>
            </a:r>
            <a:endParaRPr lang="en-US" dirty="0"/>
          </a:p>
          <a:p>
            <a:endParaRPr lang="en-US" dirty="0"/>
          </a:p>
          <a:p>
            <a:pPr marL="285750" indent="-285750">
              <a:buFont typeface="Arial"/>
              <a:buChar char="•"/>
            </a:pPr>
            <a:r>
              <a:rPr lang="en-US" dirty="0" smtClean="0"/>
              <a:t>These </a:t>
            </a:r>
            <a:r>
              <a:rPr lang="en-US" dirty="0"/>
              <a:t>conditions included a reducing atmosphere (low oxygen), high radiation levels, high temperatures and electrical storms</a:t>
            </a:r>
          </a:p>
          <a:p>
            <a:pPr marL="285750" indent="-285750">
              <a:buFont typeface="Arial"/>
              <a:buChar char="•"/>
            </a:pPr>
            <a:r>
              <a:rPr lang="en-US" dirty="0" smtClean="0"/>
              <a:t>Water </a:t>
            </a:r>
            <a:r>
              <a:rPr lang="en-US" dirty="0"/>
              <a:t>was boiled to form </a:t>
            </a:r>
            <a:r>
              <a:rPr lang="en-US" dirty="0" smtClean="0"/>
              <a:t>vapor </a:t>
            </a:r>
            <a:r>
              <a:rPr lang="en-US" dirty="0"/>
              <a:t>and then was mixed with methane, ammonia and hydrogen</a:t>
            </a:r>
          </a:p>
          <a:p>
            <a:pPr marL="285750" indent="-285750">
              <a:buFont typeface="Arial"/>
              <a:buChar char="•"/>
            </a:pPr>
            <a:r>
              <a:rPr lang="en-US" dirty="0" smtClean="0"/>
              <a:t>The </a:t>
            </a:r>
            <a:r>
              <a:rPr lang="en-US" dirty="0"/>
              <a:t>mixture of gases was exposed to an electrical discharge (sparks) to simulate </a:t>
            </a:r>
            <a:r>
              <a:rPr lang="en-US" dirty="0" smtClean="0"/>
              <a:t>lightning</a:t>
            </a:r>
          </a:p>
        </p:txBody>
      </p:sp>
      <p:sp>
        <p:nvSpPr>
          <p:cNvPr id="5" name="Rectangle 4"/>
          <p:cNvSpPr/>
          <p:nvPr/>
        </p:nvSpPr>
        <p:spPr>
          <a:xfrm>
            <a:off x="4571994" y="4081463"/>
            <a:ext cx="4367223" cy="2308324"/>
          </a:xfrm>
          <a:prstGeom prst="rect">
            <a:avLst/>
          </a:prstGeom>
        </p:spPr>
        <p:txBody>
          <a:bodyPr wrap="square">
            <a:spAutoFit/>
          </a:bodyPr>
          <a:lstStyle/>
          <a:p>
            <a:pPr marL="285750" indent="-285750">
              <a:buFont typeface="Arial"/>
              <a:buChar char="•"/>
            </a:pPr>
            <a:r>
              <a:rPr lang="en-US" dirty="0"/>
              <a:t>The mixture was then allowed to cool and after one week was found to contain some simple amino acids and complex oily hydrocarbons</a:t>
            </a:r>
          </a:p>
          <a:p>
            <a:pPr marL="285750" indent="-285750">
              <a:buFont typeface="Arial"/>
              <a:buChar char="•"/>
            </a:pPr>
            <a:r>
              <a:rPr lang="en-US" dirty="0" smtClean="0"/>
              <a:t>Based </a:t>
            </a:r>
            <a:r>
              <a:rPr lang="en-US" dirty="0"/>
              <a:t>on these findings, it was concluded that under the</a:t>
            </a:r>
            <a:r>
              <a:rPr lang="en-US" dirty="0" smtClean="0"/>
              <a:t> hypothesized </a:t>
            </a:r>
            <a:r>
              <a:rPr lang="en-US" dirty="0"/>
              <a:t>conditions of pre-biotic Earth, organic molecules could be </a:t>
            </a:r>
            <a:r>
              <a:rPr lang="en-US" dirty="0" smtClean="0"/>
              <a:t>formed</a:t>
            </a:r>
            <a:endParaRPr lang="en-US" dirty="0"/>
          </a:p>
        </p:txBody>
      </p:sp>
      <p:sp>
        <p:nvSpPr>
          <p:cNvPr id="7" name="Rectangle 6"/>
          <p:cNvSpPr/>
          <p:nvPr/>
        </p:nvSpPr>
        <p:spPr>
          <a:xfrm>
            <a:off x="232435" y="896652"/>
            <a:ext cx="4572000" cy="707886"/>
          </a:xfrm>
          <a:prstGeom prst="rect">
            <a:avLst/>
          </a:prstGeom>
        </p:spPr>
        <p:txBody>
          <a:bodyPr>
            <a:spAutoFit/>
          </a:bodyPr>
          <a:lstStyle/>
          <a:p>
            <a:r>
              <a:rPr lang="en-US" sz="2000" b="1" dirty="0" smtClean="0"/>
              <a:t>1. Non</a:t>
            </a:r>
            <a:r>
              <a:rPr lang="en-US" sz="2000" b="1" dirty="0"/>
              <a:t>-living synthesis of simple organic </a:t>
            </a:r>
            <a:r>
              <a:rPr lang="en-US" sz="2000" b="1" dirty="0" smtClean="0"/>
              <a:t>molecules:</a:t>
            </a:r>
            <a:endParaRPr lang="en-US" sz="2000" b="1" dirty="0"/>
          </a:p>
        </p:txBody>
      </p:sp>
      <p:pic>
        <p:nvPicPr>
          <p:cNvPr id="9" name="Picture 8">
            <a:hlinkClick r:id="rId6"/>
          </p:cNvPr>
          <p:cNvPicPr>
            <a:picLocks noChangeAspect="1"/>
          </p:cNvPicPr>
          <p:nvPr/>
        </p:nvPicPr>
        <p:blipFill>
          <a:blip r:embed="rId7"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tretch>
            <a:fillRect/>
          </a:stretch>
        </p:blipFill>
        <p:spPr>
          <a:xfrm>
            <a:off x="0" y="6540361"/>
            <a:ext cx="1751305" cy="317639"/>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70556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txBox="1">
            <a:spLocks/>
          </p:cNvSpPr>
          <p:nvPr/>
        </p:nvSpPr>
        <p:spPr>
          <a:xfrm>
            <a:off x="0" y="4763"/>
            <a:ext cx="9144000" cy="539550"/>
          </a:xfrm>
          <a:prstGeom prst="rect">
            <a:avLst/>
          </a:prstGeom>
          <a:solidFill>
            <a:srgbClr val="B9CDE5">
              <a:alpha val="78000"/>
            </a:srgbClr>
          </a:solidFill>
        </p:spPr>
        <p:txBody>
          <a:bodyPr vert="horz" lIns="91440" tIns="45720" rIns="91440" bIns="45720" rtlCol="0" anchor="ctr">
            <a:norm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400" dirty="0" smtClean="0"/>
              <a:t>1.5.</a:t>
            </a:r>
            <a:r>
              <a:rPr lang="en-US" sz="2400" dirty="0"/>
              <a:t>U2 The first cells must have arisen from non-living material</a:t>
            </a:r>
            <a:r>
              <a:rPr lang="en-US" sz="2400" dirty="0" smtClean="0"/>
              <a:t>.</a:t>
            </a:r>
            <a:endParaRPr lang="en-US" sz="2400" dirty="0"/>
          </a:p>
        </p:txBody>
      </p:sp>
      <p:sp>
        <p:nvSpPr>
          <p:cNvPr id="3" name="Rectangle 2"/>
          <p:cNvSpPr/>
          <p:nvPr/>
        </p:nvSpPr>
        <p:spPr>
          <a:xfrm>
            <a:off x="135464" y="1832172"/>
            <a:ext cx="4668971" cy="1200329"/>
          </a:xfrm>
          <a:prstGeom prst="rect">
            <a:avLst/>
          </a:prstGeom>
        </p:spPr>
        <p:txBody>
          <a:bodyPr wrap="square">
            <a:spAutoFit/>
          </a:bodyPr>
          <a:lstStyle/>
          <a:p>
            <a:r>
              <a:rPr lang="en-US" dirty="0"/>
              <a:t>Miller and </a:t>
            </a:r>
            <a:r>
              <a:rPr lang="en-US" dirty="0" smtClean="0"/>
              <a:t>Urey’s experiments allowed for the formation of amino acids, </a:t>
            </a:r>
            <a:r>
              <a:rPr lang="en-US" b="1" dirty="0" smtClean="0"/>
              <a:t>but</a:t>
            </a:r>
            <a:r>
              <a:rPr lang="en-US" dirty="0" smtClean="0"/>
              <a:t> the conditions used also tended to</a:t>
            </a:r>
            <a:r>
              <a:rPr lang="en-US" dirty="0" smtClean="0"/>
              <a:t> hydrolyze (break) </a:t>
            </a:r>
            <a:r>
              <a:rPr lang="en-US" dirty="0" smtClean="0"/>
              <a:t>bonds preventing polymers forming. </a:t>
            </a:r>
          </a:p>
        </p:txBody>
      </p:sp>
      <p:sp>
        <p:nvSpPr>
          <p:cNvPr id="5" name="Rectangle 4"/>
          <p:cNvSpPr/>
          <p:nvPr/>
        </p:nvSpPr>
        <p:spPr>
          <a:xfrm>
            <a:off x="846658" y="3441791"/>
            <a:ext cx="5012275" cy="2585323"/>
          </a:xfrm>
          <a:prstGeom prst="rect">
            <a:avLst/>
          </a:prstGeom>
        </p:spPr>
        <p:txBody>
          <a:bodyPr wrap="square">
            <a:spAutoFit/>
          </a:bodyPr>
          <a:lstStyle/>
          <a:p>
            <a:r>
              <a:rPr lang="en-US" dirty="0"/>
              <a:t>D</a:t>
            </a:r>
            <a:r>
              <a:rPr lang="en-US" dirty="0" smtClean="0"/>
              <a:t>eep</a:t>
            </a:r>
            <a:r>
              <a:rPr lang="en-US" dirty="0"/>
              <a:t>-sea </a:t>
            </a:r>
            <a:r>
              <a:rPr lang="en-US" dirty="0" smtClean="0"/>
              <a:t>thermal vents</a:t>
            </a:r>
          </a:p>
          <a:p>
            <a:pPr marL="285750" indent="-285750">
              <a:buFont typeface="Arial"/>
              <a:buChar char="•"/>
            </a:pPr>
            <a:r>
              <a:rPr lang="en-US" dirty="0" smtClean="0"/>
              <a:t>Fissures </a:t>
            </a:r>
            <a:r>
              <a:rPr lang="en-US" dirty="0"/>
              <a:t>in a planet's surface from which </a:t>
            </a:r>
            <a:r>
              <a:rPr lang="en-US" dirty="0" err="1"/>
              <a:t>geothermally</a:t>
            </a:r>
            <a:r>
              <a:rPr lang="en-US" dirty="0"/>
              <a:t> heated water </a:t>
            </a:r>
            <a:r>
              <a:rPr lang="en-US" dirty="0" smtClean="0"/>
              <a:t>issues. Vents </a:t>
            </a:r>
            <a:r>
              <a:rPr lang="en-US" dirty="0"/>
              <a:t>are commonly found near </a:t>
            </a:r>
            <a:r>
              <a:rPr lang="en-US" dirty="0" smtClean="0"/>
              <a:t>in volcanically </a:t>
            </a:r>
            <a:r>
              <a:rPr lang="en-US" dirty="0"/>
              <a:t>active </a:t>
            </a:r>
            <a:r>
              <a:rPr lang="en-US" dirty="0" smtClean="0"/>
              <a:t>areas)</a:t>
            </a:r>
          </a:p>
          <a:p>
            <a:pPr marL="285750" indent="-285750">
              <a:buFont typeface="Arial"/>
              <a:buChar char="•"/>
            </a:pPr>
            <a:r>
              <a:rPr lang="en-US" dirty="0" smtClean="0"/>
              <a:t>Along with heat energy </a:t>
            </a:r>
            <a:r>
              <a:rPr lang="en-US" dirty="0"/>
              <a:t>t</a:t>
            </a:r>
            <a:r>
              <a:rPr lang="en-US" dirty="0" smtClean="0"/>
              <a:t>he Vents issue a ready supply of </a:t>
            </a:r>
            <a:r>
              <a:rPr lang="en-US" dirty="0"/>
              <a:t>inorganic chemicals</a:t>
            </a:r>
            <a:endParaRPr lang="en-US" dirty="0" smtClean="0"/>
          </a:p>
          <a:p>
            <a:pPr marL="285750" indent="-285750">
              <a:buFont typeface="Arial"/>
              <a:buChar char="•"/>
            </a:pPr>
            <a:r>
              <a:rPr lang="en-US" dirty="0" smtClean="0"/>
              <a:t>Vents provide the right conditions and chemicals to allow organic polymers to arise.</a:t>
            </a:r>
            <a:endParaRPr lang="en-US" dirty="0"/>
          </a:p>
        </p:txBody>
      </p:sp>
      <p:sp>
        <p:nvSpPr>
          <p:cNvPr id="7" name="Rectangle 6"/>
          <p:cNvSpPr/>
          <p:nvPr/>
        </p:nvSpPr>
        <p:spPr>
          <a:xfrm>
            <a:off x="232435" y="896652"/>
            <a:ext cx="4572000" cy="707886"/>
          </a:xfrm>
          <a:prstGeom prst="rect">
            <a:avLst/>
          </a:prstGeom>
        </p:spPr>
        <p:txBody>
          <a:bodyPr>
            <a:spAutoFit/>
          </a:bodyPr>
          <a:lstStyle/>
          <a:p>
            <a:r>
              <a:rPr lang="en-US" sz="2000" b="1" dirty="0"/>
              <a:t>2. </a:t>
            </a:r>
            <a:r>
              <a:rPr lang="en-US" sz="2000" b="1" dirty="0" smtClean="0"/>
              <a:t>Assembly </a:t>
            </a:r>
            <a:r>
              <a:rPr lang="en-US" sz="2000" b="1" dirty="0"/>
              <a:t>of these organic molecules into </a:t>
            </a:r>
            <a:r>
              <a:rPr lang="en-US" sz="2000" b="1" dirty="0" smtClean="0"/>
              <a:t>polymers:</a:t>
            </a:r>
            <a:endParaRPr lang="en-US" sz="2000" b="1" dirty="0"/>
          </a:p>
        </p:txBody>
      </p:sp>
      <p:pic>
        <p:nvPicPr>
          <p:cNvPr id="8" name="Picture 7"/>
          <p:cNvPicPr>
            <a:picLocks noChangeAspect="1"/>
          </p:cNvPicPr>
          <p:nvPr/>
        </p:nvPicPr>
        <p:blipFill>
          <a:blip r:embed="rId3"/>
          <a:stretch>
            <a:fillRect/>
          </a:stretch>
        </p:blipFill>
        <p:spPr>
          <a:xfrm>
            <a:off x="6172200" y="896652"/>
            <a:ext cx="2794000" cy="4114800"/>
          </a:xfrm>
          <a:prstGeom prst="rect">
            <a:avLst/>
          </a:prstGeom>
        </p:spPr>
      </p:pic>
      <p:sp>
        <p:nvSpPr>
          <p:cNvPr id="10" name="Rectangle 9"/>
          <p:cNvSpPr/>
          <p:nvPr/>
        </p:nvSpPr>
        <p:spPr>
          <a:xfrm>
            <a:off x="1236134" y="6611779"/>
            <a:ext cx="7907866" cy="246221"/>
          </a:xfrm>
          <a:prstGeom prst="rect">
            <a:avLst/>
          </a:prstGeom>
        </p:spPr>
        <p:txBody>
          <a:bodyPr wrap="square">
            <a:spAutoFit/>
          </a:bodyPr>
          <a:lstStyle/>
          <a:p>
            <a:pPr algn="r"/>
            <a:r>
              <a:rPr lang="en-US" sz="1000" dirty="0" smtClean="0">
                <a:hlinkClick r:id="rId4"/>
              </a:rPr>
              <a:t>http://upload.wikimedia.org/wikipedia/commons/thumb/6/6f/Blacksmoker_in_Atlantic_Ocean.jpg/220px-Blacksmoker_in_Atlantic_Ocean.jpg</a:t>
            </a:r>
            <a:endParaRPr lang="en-US" sz="10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5936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3"/>
            <a:ext cx="6654800" cy="871773"/>
          </a:xfrm>
          <a:solidFill>
            <a:schemeClr val="accent1">
              <a:lumMod val="40000"/>
              <a:lumOff val="60000"/>
              <a:alpha val="78000"/>
            </a:schemeClr>
          </a:solidFill>
        </p:spPr>
        <p:txBody>
          <a:bodyPr vert="horz" lIns="91440" tIns="45720" rIns="91440" bIns="45720" rtlCol="0" anchor="ctr">
            <a:normAutofit fontScale="90000"/>
          </a:bodyPr>
          <a:lstStyle/>
          <a:p>
            <a:r>
              <a:rPr lang="en-US" dirty="0"/>
              <a:t>Understandings, Applications and Skills</a:t>
            </a:r>
          </a:p>
        </p:txBody>
      </p:sp>
      <p:graphicFrame>
        <p:nvGraphicFramePr>
          <p:cNvPr id="4" name="Content Placeholder 3"/>
          <p:cNvGraphicFramePr>
            <a:graphicFrameLocks noGrp="1"/>
          </p:cNvGraphicFramePr>
          <p:nvPr>
            <p:ph idx="1"/>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9699095"/>
              </p:ext>
            </p:extLst>
          </p:nvPr>
        </p:nvGraphicFramePr>
        <p:xfrm>
          <a:off x="321932" y="1165225"/>
          <a:ext cx="8500119" cy="3263899"/>
        </p:xfrm>
        <a:graphic>
          <a:graphicData uri="http://schemas.openxmlformats.org/drawingml/2006/table">
            <a:tbl>
              <a:tblPr firstRow="1" bandRow="1">
                <a:tableStyleId>{F2DE63D5-997A-4646-A377-4702673A728D}</a:tableStyleId>
              </a:tblPr>
              <a:tblGrid>
                <a:gridCol w="715431"/>
                <a:gridCol w="4077911"/>
                <a:gridCol w="3706777"/>
              </a:tblGrid>
              <a:tr h="223434">
                <a:tc>
                  <a:txBody>
                    <a:bodyPr/>
                    <a:lstStyle/>
                    <a:p>
                      <a:pPr algn="l" fontAlgn="ctr"/>
                      <a:endParaRPr lang="en-US" sz="1400" b="0" i="0" u="none" strike="noStrike" dirty="0">
                        <a:solidFill>
                          <a:srgbClr val="000000"/>
                        </a:solidFill>
                        <a:effectLst/>
                        <a:latin typeface="Arial"/>
                        <a:cs typeface="Arial"/>
                      </a:endParaRPr>
                    </a:p>
                  </a:txBody>
                  <a:tcPr marL="12700" marR="12700" marT="12700" marB="0">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l" fontAlgn="ctr"/>
                      <a:r>
                        <a:rPr lang="fr-FR" sz="1400" u="none" strike="noStrike" dirty="0" err="1">
                          <a:effectLst/>
                          <a:latin typeface="Arial"/>
                          <a:cs typeface="Arial"/>
                        </a:rPr>
                        <a:t>Statement</a:t>
                      </a:r>
                      <a:endParaRPr lang="fr-FR" sz="1400" b="0" i="0" u="none" strike="noStrike" dirty="0">
                        <a:solidFill>
                          <a:srgbClr val="000000"/>
                        </a:solidFill>
                        <a:effectLst/>
                        <a:latin typeface="Arial"/>
                        <a:cs typeface="Arial"/>
                      </a:endParaRPr>
                    </a:p>
                  </a:txBody>
                  <a:tcPr marL="12700" marR="12700" marT="12700" marB="0"/>
                </a:tc>
                <a:tc>
                  <a:txBody>
                    <a:bodyPr/>
                    <a:lstStyle/>
                    <a:p>
                      <a:pPr algn="l" fontAlgn="b"/>
                      <a:r>
                        <a:rPr lang="en-US" sz="1400" u="none" strike="noStrike">
                          <a:effectLst/>
                          <a:latin typeface="Arial"/>
                          <a:cs typeface="Arial"/>
                        </a:rPr>
                        <a:t>Guidance</a:t>
                      </a:r>
                      <a:endParaRPr lang="en-US" sz="1400" b="0" i="0" u="none" strike="noStrike">
                        <a:solidFill>
                          <a:srgbClr val="000000"/>
                        </a:solidFill>
                        <a:effectLst/>
                        <a:latin typeface="Arial"/>
                        <a:cs typeface="Arial"/>
                      </a:endParaRPr>
                    </a:p>
                  </a:txBody>
                  <a:tcPr marL="12700" marR="12700" marT="12700" marB="0"/>
                </a:tc>
              </a:tr>
              <a:tr h="228024">
                <a:tc>
                  <a:txBody>
                    <a:bodyPr/>
                    <a:lstStyle/>
                    <a:p>
                      <a:pPr algn="ctr" fontAlgn="b">
                        <a:spcAft>
                          <a:spcPts val="0"/>
                        </a:spcAft>
                      </a:pPr>
                      <a:r>
                        <a:rPr lang="en-US" sz="1400" kern="1200" dirty="0">
                          <a:solidFill>
                            <a:srgbClr val="000000"/>
                          </a:solidFill>
                          <a:effectLst/>
                          <a:latin typeface="Arial"/>
                          <a:ea typeface="ＭＳ 明朝"/>
                          <a:cs typeface="Arial"/>
                        </a:rPr>
                        <a:t>1.5.U1</a:t>
                      </a:r>
                      <a:endParaRPr lang="en-US" sz="1400" dirty="0">
                        <a:effectLst/>
                        <a:latin typeface="Arial"/>
                        <a:ea typeface="ＭＳ 明朝"/>
                        <a:cs typeface="Arial"/>
                      </a:endParaRPr>
                    </a:p>
                  </a:txBody>
                  <a:tcPr marL="12700" marR="12700" marT="12700" marB="0">
                    <a:solidFill>
                      <a:schemeClr val="bg1"/>
                    </a:solidFill>
                  </a:tcPr>
                </a:tc>
                <a:tc>
                  <a:txBody>
                    <a:bodyPr/>
                    <a:lstStyle/>
                    <a:p>
                      <a:pPr fontAlgn="b">
                        <a:spcAft>
                          <a:spcPts val="0"/>
                        </a:spcAft>
                      </a:pPr>
                      <a:r>
                        <a:rPr lang="en-US" sz="1400" kern="1200" dirty="0">
                          <a:solidFill>
                            <a:srgbClr val="000000"/>
                          </a:solidFill>
                          <a:effectLst/>
                          <a:latin typeface="Arial"/>
                          <a:ea typeface="ＭＳ 明朝"/>
                          <a:cs typeface="Arial"/>
                        </a:rPr>
                        <a:t>Cells can only be formed by division of pre-existing cells.</a:t>
                      </a:r>
                      <a:endParaRPr lang="en-US" sz="1400" dirty="0">
                        <a:effectLst/>
                        <a:latin typeface="Arial"/>
                        <a:ea typeface="ＭＳ 明朝"/>
                        <a:cs typeface="Arial"/>
                      </a:endParaRPr>
                    </a:p>
                  </a:txBody>
                  <a:tcPr marL="12700" marR="12700" marT="12700" marB="0">
                    <a:solidFill>
                      <a:schemeClr val="bg1"/>
                    </a:solidFill>
                  </a:tcPr>
                </a:tc>
                <a:tc>
                  <a:txBody>
                    <a:bodyPr/>
                    <a:lstStyle/>
                    <a:p>
                      <a:pPr>
                        <a:spcAft>
                          <a:spcPts val="0"/>
                        </a:spcAft>
                      </a:pPr>
                      <a:r>
                        <a:rPr lang="en-US" sz="1400">
                          <a:effectLst/>
                          <a:latin typeface="Arial"/>
                          <a:ea typeface="Times New Roman"/>
                          <a:cs typeface="Arial"/>
                        </a:rPr>
                        <a:t>Students should be aware that the 64 codons in the genetic code have the same meanings in nearly all organisms, but that there are some minor variations that are likely to have accrued since the common origin of life on Earth.</a:t>
                      </a:r>
                      <a:endParaRPr lang="en-US" sz="1400">
                        <a:effectLst/>
                        <a:latin typeface="Arial"/>
                        <a:ea typeface="ＭＳ 明朝"/>
                        <a:cs typeface="Arial"/>
                      </a:endParaRPr>
                    </a:p>
                  </a:txBody>
                  <a:tcPr marL="12700" marR="12700" marT="12700" marB="0">
                    <a:solidFill>
                      <a:schemeClr val="bg1"/>
                    </a:solidFill>
                  </a:tcPr>
                </a:tc>
              </a:tr>
              <a:tr h="228024">
                <a:tc>
                  <a:txBody>
                    <a:bodyPr/>
                    <a:lstStyle/>
                    <a:p>
                      <a:pPr algn="ctr" fontAlgn="b">
                        <a:spcAft>
                          <a:spcPts val="0"/>
                        </a:spcAft>
                      </a:pPr>
                      <a:r>
                        <a:rPr lang="en-US" sz="1400" kern="1200">
                          <a:solidFill>
                            <a:srgbClr val="000000"/>
                          </a:solidFill>
                          <a:effectLst/>
                          <a:latin typeface="Arial"/>
                          <a:ea typeface="ＭＳ 明朝"/>
                          <a:cs typeface="Arial"/>
                        </a:rPr>
                        <a:t>1.5.U2</a:t>
                      </a:r>
                      <a:endParaRPr lang="en-US" sz="1400">
                        <a:effectLst/>
                        <a:latin typeface="Arial"/>
                        <a:ea typeface="ＭＳ 明朝"/>
                        <a:cs typeface="Arial"/>
                      </a:endParaRPr>
                    </a:p>
                  </a:txBody>
                  <a:tcPr marL="12700" marR="12700" marT="12700" marB="0">
                    <a:solidFill>
                      <a:schemeClr val="bg1"/>
                    </a:solidFill>
                  </a:tcPr>
                </a:tc>
                <a:tc>
                  <a:txBody>
                    <a:bodyPr/>
                    <a:lstStyle/>
                    <a:p>
                      <a:pPr fontAlgn="b">
                        <a:spcAft>
                          <a:spcPts val="0"/>
                        </a:spcAft>
                      </a:pPr>
                      <a:r>
                        <a:rPr lang="en-US" sz="1400" kern="1200" dirty="0">
                          <a:solidFill>
                            <a:srgbClr val="000000"/>
                          </a:solidFill>
                          <a:effectLst/>
                          <a:latin typeface="Arial"/>
                          <a:ea typeface="ＭＳ 明朝"/>
                          <a:cs typeface="Arial"/>
                        </a:rPr>
                        <a:t>The first cells must have arisen from non-living material.</a:t>
                      </a:r>
                      <a:endParaRPr lang="en-US" sz="1400" dirty="0">
                        <a:effectLst/>
                        <a:latin typeface="Arial"/>
                        <a:ea typeface="ＭＳ 明朝"/>
                        <a:cs typeface="Arial"/>
                      </a:endParaRPr>
                    </a:p>
                  </a:txBody>
                  <a:tcPr marL="12700" marR="12700" marT="12700" marB="0">
                    <a:solidFill>
                      <a:schemeClr val="bg1"/>
                    </a:solidFill>
                  </a:tcPr>
                </a:tc>
                <a:tc>
                  <a:txBody>
                    <a:bodyPr/>
                    <a:lstStyle/>
                    <a:p>
                      <a:endParaRPr lang="en-US" sz="1400">
                        <a:effectLst/>
                        <a:latin typeface="Arial"/>
                        <a:cs typeface="Arial"/>
                      </a:endParaRPr>
                    </a:p>
                  </a:txBody>
                  <a:tcPr marL="12700" marR="12700" marT="12700" marB="0">
                    <a:solidFill>
                      <a:schemeClr val="bg1"/>
                    </a:solidFill>
                  </a:tcPr>
                </a:tc>
              </a:tr>
              <a:tr h="228024">
                <a:tc>
                  <a:txBody>
                    <a:bodyPr/>
                    <a:lstStyle/>
                    <a:p>
                      <a:pPr algn="ctr" fontAlgn="b">
                        <a:spcAft>
                          <a:spcPts val="0"/>
                        </a:spcAft>
                      </a:pPr>
                      <a:r>
                        <a:rPr lang="en-US" sz="1400" kern="1200">
                          <a:solidFill>
                            <a:srgbClr val="000000"/>
                          </a:solidFill>
                          <a:effectLst/>
                          <a:latin typeface="Arial"/>
                          <a:ea typeface="ＭＳ 明朝"/>
                          <a:cs typeface="Arial"/>
                        </a:rPr>
                        <a:t>1.5.U3</a:t>
                      </a:r>
                      <a:endParaRPr lang="en-US" sz="1400">
                        <a:effectLst/>
                        <a:latin typeface="Arial"/>
                        <a:ea typeface="ＭＳ 明朝"/>
                        <a:cs typeface="Arial"/>
                      </a:endParaRPr>
                    </a:p>
                  </a:txBody>
                  <a:tcPr marL="12700" marR="12700" marT="12700" marB="0">
                    <a:solidFill>
                      <a:schemeClr val="bg1"/>
                    </a:solidFill>
                  </a:tcPr>
                </a:tc>
                <a:tc>
                  <a:txBody>
                    <a:bodyPr/>
                    <a:lstStyle/>
                    <a:p>
                      <a:pPr fontAlgn="b">
                        <a:spcAft>
                          <a:spcPts val="0"/>
                        </a:spcAft>
                      </a:pPr>
                      <a:r>
                        <a:rPr lang="en-US" sz="1400" kern="1200" dirty="0">
                          <a:solidFill>
                            <a:srgbClr val="000000"/>
                          </a:solidFill>
                          <a:effectLst/>
                          <a:latin typeface="Arial"/>
                          <a:ea typeface="ＭＳ 明朝"/>
                          <a:cs typeface="Arial"/>
                        </a:rPr>
                        <a:t>The origin of eukaryotic cells can be explained by the </a:t>
                      </a:r>
                      <a:r>
                        <a:rPr lang="en-US" sz="1400" kern="1200" dirty="0" err="1">
                          <a:solidFill>
                            <a:srgbClr val="000000"/>
                          </a:solidFill>
                          <a:effectLst/>
                          <a:latin typeface="Arial"/>
                          <a:ea typeface="ＭＳ 明朝"/>
                          <a:cs typeface="Arial"/>
                        </a:rPr>
                        <a:t>endosymbiotic</a:t>
                      </a:r>
                      <a:r>
                        <a:rPr lang="en-US" sz="1400" kern="1200" dirty="0">
                          <a:solidFill>
                            <a:srgbClr val="000000"/>
                          </a:solidFill>
                          <a:effectLst/>
                          <a:latin typeface="Arial"/>
                          <a:ea typeface="ＭＳ 明朝"/>
                          <a:cs typeface="Arial"/>
                        </a:rPr>
                        <a:t> theory.</a:t>
                      </a:r>
                      <a:endParaRPr lang="en-US" sz="1400" dirty="0">
                        <a:effectLst/>
                        <a:latin typeface="Arial"/>
                        <a:ea typeface="ＭＳ 明朝"/>
                        <a:cs typeface="Arial"/>
                      </a:endParaRPr>
                    </a:p>
                  </a:txBody>
                  <a:tcPr marL="12700" marR="12700" marT="12700" marB="0">
                    <a:solidFill>
                      <a:schemeClr val="bg1"/>
                    </a:solidFill>
                  </a:tcPr>
                </a:tc>
                <a:tc>
                  <a:txBody>
                    <a:bodyPr/>
                    <a:lstStyle/>
                    <a:p>
                      <a:pPr>
                        <a:spcAft>
                          <a:spcPts val="0"/>
                        </a:spcAft>
                      </a:pPr>
                      <a:r>
                        <a:rPr lang="en-US" sz="1400">
                          <a:effectLst/>
                          <a:latin typeface="Arial"/>
                          <a:ea typeface="Times New Roman"/>
                          <a:cs typeface="Arial"/>
                        </a:rPr>
                        <a:t>Evidence for the endosymbiotic theory is expected. The origin of eukaryote cilia and flagella does not need to be included.</a:t>
                      </a:r>
                      <a:endParaRPr lang="en-US" sz="1400">
                        <a:effectLst/>
                        <a:latin typeface="Arial"/>
                        <a:ea typeface="ＭＳ 明朝"/>
                        <a:cs typeface="Arial"/>
                      </a:endParaRPr>
                    </a:p>
                  </a:txBody>
                  <a:tcPr marL="12700" marR="12700" marT="12700" marB="0">
                    <a:solidFill>
                      <a:schemeClr val="bg1"/>
                    </a:solidFill>
                  </a:tcPr>
                </a:tc>
              </a:tr>
              <a:tr h="228024">
                <a:tc>
                  <a:txBody>
                    <a:bodyPr/>
                    <a:lstStyle/>
                    <a:p>
                      <a:pPr algn="ctr" fontAlgn="b">
                        <a:spcAft>
                          <a:spcPts val="0"/>
                        </a:spcAft>
                      </a:pPr>
                      <a:r>
                        <a:rPr lang="en-US" sz="1400" kern="1200">
                          <a:solidFill>
                            <a:srgbClr val="000000"/>
                          </a:solidFill>
                          <a:effectLst/>
                          <a:latin typeface="Arial"/>
                          <a:ea typeface="ＭＳ 明朝"/>
                          <a:cs typeface="Arial"/>
                        </a:rPr>
                        <a:t>1.5.A1</a:t>
                      </a:r>
                      <a:endParaRPr lang="en-US" sz="1400">
                        <a:effectLst/>
                        <a:latin typeface="Arial"/>
                        <a:ea typeface="ＭＳ 明朝"/>
                        <a:cs typeface="Arial"/>
                      </a:endParaRPr>
                    </a:p>
                  </a:txBody>
                  <a:tcPr marL="12700" marR="12700" marT="12700" marB="0">
                    <a:solidFill>
                      <a:schemeClr val="bg1"/>
                    </a:solidFill>
                  </a:tcPr>
                </a:tc>
                <a:tc>
                  <a:txBody>
                    <a:bodyPr/>
                    <a:lstStyle/>
                    <a:p>
                      <a:pPr fontAlgn="b">
                        <a:spcAft>
                          <a:spcPts val="0"/>
                        </a:spcAft>
                      </a:pPr>
                      <a:r>
                        <a:rPr lang="en-US" sz="1400" kern="1200" dirty="0">
                          <a:solidFill>
                            <a:srgbClr val="000000"/>
                          </a:solidFill>
                          <a:effectLst/>
                          <a:latin typeface="Arial"/>
                          <a:ea typeface="ＭＳ 明朝"/>
                          <a:cs typeface="Arial"/>
                        </a:rPr>
                        <a:t>Evidence from Pasteur’s experiments that spontaneous generation of cells and organisms does not now occur on Earth.</a:t>
                      </a:r>
                      <a:endParaRPr lang="en-US" sz="1400" dirty="0">
                        <a:effectLst/>
                        <a:latin typeface="Arial"/>
                        <a:ea typeface="ＭＳ 明朝"/>
                        <a:cs typeface="Arial"/>
                      </a:endParaRPr>
                    </a:p>
                  </a:txBody>
                  <a:tcPr marL="12700" marR="12700" marT="12700" marB="0">
                    <a:solidFill>
                      <a:schemeClr val="bg1"/>
                    </a:solidFill>
                  </a:tcPr>
                </a:tc>
                <a:tc>
                  <a:txBody>
                    <a:bodyPr/>
                    <a:lstStyle/>
                    <a:p>
                      <a:endParaRPr lang="en-US" sz="1400" dirty="0">
                        <a:effectLst/>
                        <a:latin typeface="Arial"/>
                        <a:cs typeface="Arial"/>
                      </a:endParaRPr>
                    </a:p>
                  </a:txBody>
                  <a:tcPr marL="12700" marR="12700" marT="12700" marB="0">
                    <a:solidFill>
                      <a:schemeClr val="bg1"/>
                    </a:solidFill>
                  </a:tcPr>
                </a:tc>
              </a:tr>
            </a:tbl>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074233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txBox="1">
            <a:spLocks/>
          </p:cNvSpPr>
          <p:nvPr/>
        </p:nvSpPr>
        <p:spPr>
          <a:xfrm>
            <a:off x="0" y="4763"/>
            <a:ext cx="9144000" cy="539550"/>
          </a:xfrm>
          <a:prstGeom prst="rect">
            <a:avLst/>
          </a:prstGeom>
          <a:solidFill>
            <a:srgbClr val="B9CDE5">
              <a:alpha val="78000"/>
            </a:srgbClr>
          </a:solidFill>
        </p:spPr>
        <p:txBody>
          <a:bodyPr vert="horz" lIns="91440" tIns="45720" rIns="91440" bIns="45720" rtlCol="0" anchor="ctr">
            <a:norm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400" dirty="0" smtClean="0"/>
              <a:t>1.5.</a:t>
            </a:r>
            <a:r>
              <a:rPr lang="en-US" sz="2400" dirty="0"/>
              <a:t>U2 The first cells must have arisen from non-living material</a:t>
            </a:r>
            <a:r>
              <a:rPr lang="en-US" sz="2400" dirty="0" smtClean="0"/>
              <a:t>.</a:t>
            </a:r>
            <a:endParaRPr lang="en-US" sz="2400" dirty="0"/>
          </a:p>
        </p:txBody>
      </p:sp>
      <p:sp>
        <p:nvSpPr>
          <p:cNvPr id="3" name="Rectangle 2"/>
          <p:cNvSpPr/>
          <p:nvPr/>
        </p:nvSpPr>
        <p:spPr>
          <a:xfrm>
            <a:off x="609598" y="1595106"/>
            <a:ext cx="4668971" cy="2585323"/>
          </a:xfrm>
          <a:prstGeom prst="rect">
            <a:avLst/>
          </a:prstGeom>
        </p:spPr>
        <p:txBody>
          <a:bodyPr wrap="square">
            <a:spAutoFit/>
          </a:bodyPr>
          <a:lstStyle/>
          <a:p>
            <a:pPr marL="285750" indent="-285750">
              <a:buFont typeface="Arial"/>
              <a:buChar char="•"/>
            </a:pPr>
            <a:r>
              <a:rPr lang="en-US" dirty="0" smtClean="0"/>
              <a:t>DNA though very stable and effective at storing information is not able to self-replicate by itself – enzymes are required</a:t>
            </a:r>
          </a:p>
          <a:p>
            <a:pPr marL="285750" indent="-285750">
              <a:buFont typeface="Arial"/>
              <a:buChar char="•"/>
            </a:pPr>
            <a:r>
              <a:rPr lang="en-US" dirty="0" smtClean="0"/>
              <a:t>DNA probably came much later in life</a:t>
            </a:r>
          </a:p>
          <a:p>
            <a:pPr marL="285750" indent="-285750"/>
            <a:endParaRPr lang="en-US" dirty="0" smtClean="0"/>
          </a:p>
          <a:p>
            <a:pPr marL="285750" indent="-285750">
              <a:buFont typeface="Arial"/>
              <a:buChar char="•"/>
            </a:pPr>
            <a:r>
              <a:rPr lang="en-US" dirty="0" smtClean="0"/>
              <a:t>RNA </a:t>
            </a:r>
            <a:r>
              <a:rPr lang="en-US" dirty="0"/>
              <a:t>can </a:t>
            </a:r>
            <a:r>
              <a:rPr lang="en-US" dirty="0" smtClean="0"/>
              <a:t>both store information and self</a:t>
            </a:r>
            <a:r>
              <a:rPr lang="en-US" dirty="0"/>
              <a:t>-</a:t>
            </a:r>
            <a:r>
              <a:rPr lang="en-US" dirty="0" smtClean="0"/>
              <a:t>replicate by itself</a:t>
            </a:r>
          </a:p>
          <a:p>
            <a:pPr marL="285750" indent="-285750">
              <a:buFont typeface="Arial"/>
              <a:buChar char="•"/>
            </a:pPr>
            <a:r>
              <a:rPr lang="en-US" dirty="0" smtClean="0"/>
              <a:t>Therefore, RNA was probably the molecule of heredity</a:t>
            </a:r>
          </a:p>
        </p:txBody>
      </p:sp>
      <p:sp>
        <p:nvSpPr>
          <p:cNvPr id="5" name="Rectangle 4"/>
          <p:cNvSpPr/>
          <p:nvPr/>
        </p:nvSpPr>
        <p:spPr>
          <a:xfrm>
            <a:off x="1523999" y="4676317"/>
            <a:ext cx="3335868" cy="707886"/>
          </a:xfrm>
          <a:prstGeom prst="rect">
            <a:avLst/>
          </a:prstGeom>
          <a:ln>
            <a:solidFill>
              <a:schemeClr val="tx1"/>
            </a:solidFill>
          </a:ln>
        </p:spPr>
        <p:txBody>
          <a:bodyPr wrap="square">
            <a:spAutoFit/>
          </a:bodyPr>
          <a:lstStyle/>
          <a:p>
            <a:r>
              <a:rPr lang="en-US" sz="2000" dirty="0"/>
              <a:t>For more detail research the </a:t>
            </a:r>
            <a:r>
              <a:rPr lang="en-US" sz="2000" dirty="0">
                <a:hlinkClick r:id="rId3"/>
              </a:rPr>
              <a:t>RNA World Hypothesis</a:t>
            </a:r>
            <a:endParaRPr lang="en-US" sz="2000" dirty="0"/>
          </a:p>
        </p:txBody>
      </p:sp>
      <p:sp>
        <p:nvSpPr>
          <p:cNvPr id="7" name="Rectangle 6"/>
          <p:cNvSpPr/>
          <p:nvPr/>
        </p:nvSpPr>
        <p:spPr>
          <a:xfrm>
            <a:off x="232435" y="896652"/>
            <a:ext cx="8588038" cy="400110"/>
          </a:xfrm>
          <a:prstGeom prst="rect">
            <a:avLst/>
          </a:prstGeom>
        </p:spPr>
        <p:txBody>
          <a:bodyPr wrap="square">
            <a:spAutoFit/>
          </a:bodyPr>
          <a:lstStyle/>
          <a:p>
            <a:r>
              <a:rPr lang="en-US" sz="2000" b="1" dirty="0" smtClean="0"/>
              <a:t>3</a:t>
            </a:r>
            <a:r>
              <a:rPr lang="en-US" sz="2000" b="1" dirty="0"/>
              <a:t>. Formation of polymers that can self-replicate (enabling inheritance</a:t>
            </a:r>
            <a:r>
              <a:rPr lang="en-US" sz="2000" b="1" dirty="0" smtClean="0"/>
              <a:t>)</a:t>
            </a:r>
            <a:endParaRPr lang="en-US" sz="2000" b="1" dirty="0"/>
          </a:p>
        </p:txBody>
      </p:sp>
      <p:pic>
        <p:nvPicPr>
          <p:cNvPr id="6" name="Picture 5"/>
          <p:cNvPicPr>
            <a:picLocks noChangeAspect="1"/>
          </p:cNvPicPr>
          <p:nvPr/>
        </p:nvPicPr>
        <p:blipFill>
          <a:blip r:embed="rId4" cstate="screen">
            <a:extLst>
              <a:ext uri="{BEBA8EAE-BF5A-486C-A8C5-ECC9F3942E4B}">
                <a14:imgProp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14:imgLayer r:embed="rId5">
                    <a14:imgEffect>
                      <a14:backgroundRemoval t="6800" b="93500" l="6200" r="98800">
                        <a14:foregroundMark x1="25300" y1="38600" x2="23800" y2="47800"/>
                        <a14:foregroundMark x1="70800" y1="26200" x2="72000" y2="30200"/>
                        <a14:foregroundMark x1="30000" y1="35900" x2="27300" y2="59000"/>
                        <a14:foregroundMark x1="24500" y1="43100" x2="14600" y2="45800"/>
                      </a14:backgroundRemoval>
                    </a14:imgEffect>
                  </a14:imgLayer>
                </a14:imgProps>
              </a:ex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tretch>
            <a:fillRect/>
          </a:stretch>
        </p:blipFill>
        <p:spPr>
          <a:xfrm>
            <a:off x="5535488" y="2713568"/>
            <a:ext cx="3284984" cy="3284984"/>
          </a:xfrm>
          <a:prstGeom prst="rect">
            <a:avLst/>
          </a:prstGeom>
          <a:solidFill>
            <a:schemeClr val="bg1">
              <a:alpha val="80000"/>
            </a:schemeClr>
          </a:solidFill>
        </p:spPr>
      </p:pic>
      <p:sp>
        <p:nvSpPr>
          <p:cNvPr id="8" name="TextBox 7"/>
          <p:cNvSpPr txBox="1"/>
          <p:nvPr/>
        </p:nvSpPr>
        <p:spPr>
          <a:xfrm rot="16200000">
            <a:off x="6861158" y="3917958"/>
            <a:ext cx="3672408" cy="246221"/>
          </a:xfrm>
          <a:prstGeom prst="rect">
            <a:avLst/>
          </a:prstGeom>
          <a:noFill/>
        </p:spPr>
        <p:txBody>
          <a:bodyPr wrap="square" rtlCol="0">
            <a:spAutoFit/>
          </a:bodyPr>
          <a:lstStyle/>
          <a:p>
            <a:r>
              <a:rPr lang="en-AU" sz="1000" dirty="0" smtClean="0">
                <a:hlinkClick r:id="rId6"/>
              </a:rPr>
              <a:t>http://exploringorigins.org/resources.html</a:t>
            </a:r>
            <a:endParaRPr lang="en-AU" sz="10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018455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txBox="1">
            <a:spLocks/>
          </p:cNvSpPr>
          <p:nvPr/>
        </p:nvSpPr>
        <p:spPr>
          <a:xfrm>
            <a:off x="0" y="4763"/>
            <a:ext cx="9144000" cy="539550"/>
          </a:xfrm>
          <a:prstGeom prst="rect">
            <a:avLst/>
          </a:prstGeom>
          <a:solidFill>
            <a:srgbClr val="B9CDE5">
              <a:alpha val="78000"/>
            </a:srgbClr>
          </a:solidFill>
        </p:spPr>
        <p:txBody>
          <a:bodyPr vert="horz" lIns="91440" tIns="45720" rIns="91440" bIns="45720" rtlCol="0" anchor="ctr">
            <a:norm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400" dirty="0" smtClean="0"/>
              <a:t>1.5.</a:t>
            </a:r>
            <a:r>
              <a:rPr lang="en-US" sz="2400" dirty="0"/>
              <a:t>U2 The first cells must have arisen from non-living material</a:t>
            </a:r>
            <a:r>
              <a:rPr lang="en-US" sz="2400" dirty="0" smtClean="0"/>
              <a:t>.</a:t>
            </a:r>
            <a:endParaRPr lang="en-US" sz="2400" dirty="0"/>
          </a:p>
        </p:txBody>
      </p:sp>
      <p:sp>
        <p:nvSpPr>
          <p:cNvPr id="3" name="Rectangle 2"/>
          <p:cNvSpPr/>
          <p:nvPr/>
        </p:nvSpPr>
        <p:spPr>
          <a:xfrm>
            <a:off x="135464" y="1832172"/>
            <a:ext cx="4668971" cy="3970318"/>
          </a:xfrm>
          <a:prstGeom prst="rect">
            <a:avLst/>
          </a:prstGeom>
        </p:spPr>
        <p:txBody>
          <a:bodyPr wrap="square">
            <a:spAutoFit/>
          </a:bodyPr>
          <a:lstStyle/>
          <a:p>
            <a:r>
              <a:rPr lang="en-US" dirty="0" smtClean="0"/>
              <a:t>Experiments have shown that phospholipids natural assemble into </a:t>
            </a:r>
            <a:r>
              <a:rPr lang="en-US" dirty="0" err="1" smtClean="0"/>
              <a:t>bilayers</a:t>
            </a:r>
            <a:r>
              <a:rPr lang="en-US" dirty="0" smtClean="0"/>
              <a:t>.</a:t>
            </a:r>
          </a:p>
          <a:p>
            <a:endParaRPr lang="en-US" dirty="0" smtClean="0"/>
          </a:p>
          <a:p>
            <a:r>
              <a:rPr lang="en-US" dirty="0" smtClean="0"/>
              <a:t>Formation of the bilayer creates an isolated internal environment different from the external environment</a:t>
            </a:r>
          </a:p>
          <a:p>
            <a:endParaRPr lang="en-US" dirty="0" smtClean="0"/>
          </a:p>
          <a:p>
            <a:r>
              <a:rPr lang="en-US" dirty="0" smtClean="0"/>
              <a:t>The formation of an internal environment means that optimal conditions, e.g. for replication or catalysis can be maintained.</a:t>
            </a:r>
          </a:p>
          <a:p>
            <a:endParaRPr lang="en-US" dirty="0" smtClean="0"/>
          </a:p>
          <a:p>
            <a:r>
              <a:rPr lang="en-US" dirty="0" smtClean="0"/>
              <a:t>Inside environment put molecules close to </a:t>
            </a:r>
            <a:r>
              <a:rPr lang="en-US" dirty="0" smtClean="0"/>
              <a:t>each other </a:t>
            </a:r>
            <a:r>
              <a:rPr lang="en-US" dirty="0" smtClean="0"/>
              <a:t>to facilitate reactions (increased efficiency)</a:t>
            </a:r>
          </a:p>
        </p:txBody>
      </p:sp>
      <p:sp>
        <p:nvSpPr>
          <p:cNvPr id="7" name="Rectangle 6"/>
          <p:cNvSpPr/>
          <p:nvPr/>
        </p:nvSpPr>
        <p:spPr>
          <a:xfrm>
            <a:off x="232435" y="896652"/>
            <a:ext cx="4572000" cy="707886"/>
          </a:xfrm>
          <a:prstGeom prst="rect">
            <a:avLst/>
          </a:prstGeom>
        </p:spPr>
        <p:txBody>
          <a:bodyPr>
            <a:spAutoFit/>
          </a:bodyPr>
          <a:lstStyle/>
          <a:p>
            <a:r>
              <a:rPr lang="en-US" sz="2000" b="1" dirty="0" smtClean="0"/>
              <a:t>4</a:t>
            </a:r>
            <a:r>
              <a:rPr lang="en-US" sz="2000" b="1" dirty="0"/>
              <a:t>. </a:t>
            </a:r>
            <a:r>
              <a:rPr lang="en-US" sz="2000" b="1" dirty="0" smtClean="0"/>
              <a:t>Formation </a:t>
            </a:r>
            <a:r>
              <a:rPr lang="en-US" sz="2000" b="1" dirty="0"/>
              <a:t>of membranes to package the organic molecules</a:t>
            </a:r>
          </a:p>
        </p:txBody>
      </p:sp>
      <p:pic>
        <p:nvPicPr>
          <p:cNvPr id="2" name="Picture 1"/>
          <p:cNvPicPr>
            <a:picLocks noChangeAspect="1"/>
          </p:cNvPicPr>
          <p:nvPr/>
        </p:nvPicPr>
        <p:blipFill>
          <a:blip r:embed="rId3"/>
          <a:stretch>
            <a:fillRect/>
          </a:stretch>
        </p:blipFill>
        <p:spPr>
          <a:xfrm>
            <a:off x="4723074" y="1045098"/>
            <a:ext cx="4216143" cy="2985029"/>
          </a:xfrm>
          <a:prstGeom prst="rect">
            <a:avLst/>
          </a:prstGeom>
        </p:spPr>
      </p:pic>
      <p:sp>
        <p:nvSpPr>
          <p:cNvPr id="6" name="Rectangle 5"/>
          <p:cNvSpPr/>
          <p:nvPr/>
        </p:nvSpPr>
        <p:spPr>
          <a:xfrm>
            <a:off x="1151462" y="6614290"/>
            <a:ext cx="8024817" cy="246221"/>
          </a:xfrm>
          <a:prstGeom prst="rect">
            <a:avLst/>
          </a:prstGeom>
        </p:spPr>
        <p:txBody>
          <a:bodyPr wrap="square">
            <a:spAutoFit/>
          </a:bodyPr>
          <a:lstStyle/>
          <a:p>
            <a:pPr algn="r"/>
            <a:r>
              <a:rPr lang="en-US" sz="1000" dirty="0">
                <a:hlinkClick r:id="rId4"/>
              </a:rPr>
              <a:t>http://</a:t>
            </a:r>
            <a:r>
              <a:rPr lang="en-US" sz="1000" dirty="0" err="1">
                <a:hlinkClick r:id="rId4"/>
              </a:rPr>
              <a:t>upload.wikimedia.org</a:t>
            </a:r>
            <a:r>
              <a:rPr lang="en-US" sz="1000" dirty="0">
                <a:hlinkClick r:id="rId4"/>
              </a:rPr>
              <a:t>/</a:t>
            </a:r>
            <a:r>
              <a:rPr lang="en-US" sz="1000" dirty="0" err="1">
                <a:hlinkClick r:id="rId4"/>
              </a:rPr>
              <a:t>wikipedia</a:t>
            </a:r>
            <a:r>
              <a:rPr lang="en-US" sz="1000" dirty="0">
                <a:hlinkClick r:id="rId4"/>
              </a:rPr>
              <a:t>/commons/thumb/0/01/</a:t>
            </a:r>
            <a:r>
              <a:rPr lang="en-US" sz="1000" dirty="0" err="1">
                <a:hlinkClick r:id="rId4"/>
              </a:rPr>
              <a:t>Liposome_scheme-en.svg</a:t>
            </a:r>
            <a:r>
              <a:rPr lang="en-US" sz="1000" dirty="0">
                <a:hlinkClick r:id="rId4"/>
              </a:rPr>
              <a:t>/220px-Liposome_scheme-en.svg.png</a:t>
            </a:r>
            <a:endParaRPr lang="en-US" sz="10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018455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3" name="Group 12"/>
          <p:cNvGrpSpPr/>
          <p:nvPr/>
        </p:nvGrpSpPr>
        <p:grpSpPr>
          <a:xfrm>
            <a:off x="232435" y="2674980"/>
            <a:ext cx="4263086" cy="3422087"/>
            <a:chOff x="3894667" y="1093801"/>
            <a:chExt cx="4263086" cy="3422087"/>
          </a:xfrm>
        </p:grpSpPr>
        <p:pic>
          <p:nvPicPr>
            <p:cNvPr id="10" name="Picture 9" descr="Screen Shot 2014-08-18 at 22.19.32.png">
              <a:hlinkClick r:id="rId3"/>
            </p:cNvPr>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894667" y="1093801"/>
              <a:ext cx="4263086" cy="3114310"/>
            </a:xfrm>
            <a:prstGeom prst="rect">
              <a:avLst/>
            </a:prstGeom>
          </p:spPr>
        </p:pic>
        <p:sp>
          <p:nvSpPr>
            <p:cNvPr id="5" name="Rectangle 4"/>
            <p:cNvSpPr/>
            <p:nvPr/>
          </p:nvSpPr>
          <p:spPr>
            <a:xfrm>
              <a:off x="6395569" y="3961890"/>
              <a:ext cx="891553" cy="553998"/>
            </a:xfrm>
            <a:prstGeom prst="rect">
              <a:avLst/>
            </a:prstGeom>
          </p:spPr>
          <p:txBody>
            <a:bodyPr wrap="none">
              <a:spAutoFit/>
            </a:bodyPr>
            <a:lstStyle/>
            <a:p>
              <a:r>
                <a:rPr lang="en-US" sz="3000" dirty="0" smtClean="0">
                  <a:hlinkClick r:id="rId5"/>
                </a:rPr>
                <a:t>LINK</a:t>
              </a:r>
              <a:endParaRPr lang="en-US" sz="3000" dirty="0"/>
            </a:p>
          </p:txBody>
        </p:sp>
      </p:grpSp>
      <p:sp>
        <p:nvSpPr>
          <p:cNvPr id="4" name="Title 1"/>
          <p:cNvSpPr txBox="1">
            <a:spLocks/>
          </p:cNvSpPr>
          <p:nvPr/>
        </p:nvSpPr>
        <p:spPr>
          <a:xfrm>
            <a:off x="0" y="4762"/>
            <a:ext cx="9144000" cy="891890"/>
          </a:xfrm>
          <a:prstGeom prst="rect">
            <a:avLst/>
          </a:prstGeom>
          <a:solidFill>
            <a:srgbClr val="B9CDE5">
              <a:alpha val="78000"/>
            </a:srgbClr>
          </a:solidFill>
        </p:spPr>
        <p:txBody>
          <a:bodyPr vert="horz" lIns="91440" tIns="45720" rIns="91440" bIns="45720" rtlCol="0" anchor="ctr">
            <a:norm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400" dirty="0" smtClean="0"/>
              <a:t>1.5.</a:t>
            </a:r>
            <a:r>
              <a:rPr lang="en-US" sz="2400" dirty="0"/>
              <a:t>U3 The origin of eukaryotic cells can be explained by the </a:t>
            </a:r>
            <a:r>
              <a:rPr lang="en-US" sz="2400" dirty="0" err="1"/>
              <a:t>endosymbiotic</a:t>
            </a:r>
            <a:r>
              <a:rPr lang="en-US" sz="2400" dirty="0"/>
              <a:t> theory</a:t>
            </a:r>
            <a:r>
              <a:rPr lang="en-US" sz="2400" dirty="0" smtClean="0"/>
              <a:t>.</a:t>
            </a:r>
            <a:endParaRPr lang="en-US" sz="2400" dirty="0"/>
          </a:p>
        </p:txBody>
      </p:sp>
      <p:sp>
        <p:nvSpPr>
          <p:cNvPr id="7" name="Rectangle 6"/>
          <p:cNvSpPr/>
          <p:nvPr/>
        </p:nvSpPr>
        <p:spPr>
          <a:xfrm>
            <a:off x="181636" y="1032116"/>
            <a:ext cx="8505164" cy="1015663"/>
          </a:xfrm>
          <a:prstGeom prst="rect">
            <a:avLst/>
          </a:prstGeom>
          <a:ln>
            <a:solidFill>
              <a:schemeClr val="tx1"/>
            </a:solidFill>
          </a:ln>
        </p:spPr>
        <p:txBody>
          <a:bodyPr wrap="square">
            <a:spAutoFit/>
          </a:bodyPr>
          <a:lstStyle/>
          <a:p>
            <a:r>
              <a:rPr lang="en-US" sz="2000" dirty="0" err="1" smtClean="0"/>
              <a:t>Endosymbiotic</a:t>
            </a:r>
            <a:r>
              <a:rPr lang="en-US" sz="2000" dirty="0" smtClean="0"/>
              <a:t> theory explains the existence of several organelles </a:t>
            </a:r>
            <a:r>
              <a:rPr lang="en-US" sz="2000" dirty="0"/>
              <a:t>of </a:t>
            </a:r>
            <a:r>
              <a:rPr lang="en-US" sz="2000" dirty="0" smtClean="0"/>
              <a:t>eukaryotes. The theory states that the organelles (</a:t>
            </a:r>
            <a:r>
              <a:rPr lang="en-US" sz="2000" dirty="0"/>
              <a:t>e.g. mitochondria and </a:t>
            </a:r>
            <a:r>
              <a:rPr lang="en-US" sz="2000" dirty="0" smtClean="0"/>
              <a:t>chloroplasts) originated </a:t>
            </a:r>
            <a:r>
              <a:rPr lang="en-US" sz="2000" dirty="0"/>
              <a:t>as symbioses between separate single-celled organisms, </a:t>
            </a:r>
          </a:p>
        </p:txBody>
      </p:sp>
      <p:grpSp>
        <p:nvGrpSpPr>
          <p:cNvPr id="12" name="Group 11"/>
          <p:cNvGrpSpPr/>
          <p:nvPr/>
        </p:nvGrpSpPr>
        <p:grpSpPr>
          <a:xfrm>
            <a:off x="4954340" y="2218545"/>
            <a:ext cx="4054196" cy="4581440"/>
            <a:chOff x="5130801" y="2272868"/>
            <a:chExt cx="4054196" cy="4581440"/>
          </a:xfrm>
        </p:grpSpPr>
        <p:pic>
          <p:nvPicPr>
            <p:cNvPr id="9" name="Picture 2" descr="Machine generated alternative text: . rI 1JF.ryUL. lUWIFIdI riIrnurdII ybLrI1, dIU Lfl F1UUpIdI1II&#10;reUculum, and the nuclear envelope may have evolved from&#10;Infoldings of the p’asma m.mbcan. in an ancestral prokaryotic cell.&#10;Cnpyr5 .. In">
              <a:hlinkClick r:id="rId6"/>
            </p:cNvPr>
            <p:cNvPicPr>
              <a:picLocks noChangeAspect="1" noChangeArrowheads="1"/>
            </p:cNvPicPr>
            <p:nvPr/>
          </p:nvPicPr>
          <p:blipFill>
            <a:blip r:embed="rId7">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130801" y="2272868"/>
              <a:ext cx="4054196" cy="4044062"/>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11" name="Rectangle 10"/>
            <p:cNvSpPr/>
            <p:nvPr/>
          </p:nvSpPr>
          <p:spPr>
            <a:xfrm>
              <a:off x="6327455" y="6377254"/>
              <a:ext cx="2857542" cy="477054"/>
            </a:xfrm>
            <a:prstGeom prst="rect">
              <a:avLst/>
            </a:prstGeom>
          </p:spPr>
          <p:txBody>
            <a:bodyPr wrap="square">
              <a:spAutoFit/>
            </a:bodyPr>
            <a:lstStyle/>
            <a:p>
              <a:pPr algn="r"/>
              <a:r>
                <a:rPr lang="en-US" sz="2500" dirty="0" smtClean="0">
                  <a:hlinkClick r:id="rId8"/>
                </a:rPr>
                <a:t>Link</a:t>
              </a:r>
              <a:endParaRPr lang="en-US" sz="2500" dirty="0"/>
            </a:p>
          </p:txBody>
        </p:sp>
      </p:gr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69339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txBox="1">
            <a:spLocks/>
          </p:cNvSpPr>
          <p:nvPr/>
        </p:nvSpPr>
        <p:spPr>
          <a:xfrm>
            <a:off x="0" y="4762"/>
            <a:ext cx="9144000" cy="891890"/>
          </a:xfrm>
          <a:prstGeom prst="rect">
            <a:avLst/>
          </a:prstGeom>
          <a:solidFill>
            <a:srgbClr val="B9CDE5">
              <a:alpha val="78000"/>
            </a:srgbClr>
          </a:solidFill>
        </p:spPr>
        <p:txBody>
          <a:bodyPr vert="horz" lIns="91440" tIns="45720" rIns="91440" bIns="45720" rtlCol="0" anchor="ctr">
            <a:norm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400" dirty="0" smtClean="0"/>
              <a:t>1.5.</a:t>
            </a:r>
            <a:r>
              <a:rPr lang="en-US" sz="2400" dirty="0"/>
              <a:t>U3 The origin of eukaryotic cells can be explained by the </a:t>
            </a:r>
            <a:r>
              <a:rPr lang="en-US" sz="2400" dirty="0" err="1"/>
              <a:t>endosymbiotic</a:t>
            </a:r>
            <a:r>
              <a:rPr lang="en-US" sz="2400" dirty="0"/>
              <a:t> theory</a:t>
            </a:r>
            <a:r>
              <a:rPr lang="en-US" sz="2400" dirty="0" smtClean="0"/>
              <a:t>.</a:t>
            </a:r>
            <a:endParaRPr lang="en-US" sz="2400" dirty="0"/>
          </a:p>
        </p:txBody>
      </p:sp>
      <p:sp>
        <p:nvSpPr>
          <p:cNvPr id="15" name="TextBox 14"/>
          <p:cNvSpPr txBox="1"/>
          <p:nvPr/>
        </p:nvSpPr>
        <p:spPr>
          <a:xfrm>
            <a:off x="258733" y="1086556"/>
            <a:ext cx="8476045" cy="2246769"/>
          </a:xfrm>
          <a:prstGeom prst="rect">
            <a:avLst/>
          </a:prstGeom>
          <a:noFill/>
        </p:spPr>
        <p:txBody>
          <a:bodyPr wrap="square" rtlCol="0">
            <a:spAutoFit/>
          </a:bodyPr>
          <a:lstStyle/>
          <a:p>
            <a:r>
              <a:rPr lang="en-US" sz="2000" b="1" dirty="0" smtClean="0"/>
              <a:t>Development of the Nucleus</a:t>
            </a:r>
          </a:p>
          <a:p>
            <a:endParaRPr lang="en-US" sz="2000" dirty="0" smtClean="0"/>
          </a:p>
          <a:p>
            <a:pPr marL="342900" indent="-342900">
              <a:buFont typeface="Arial"/>
              <a:buChar char="•"/>
            </a:pPr>
            <a:r>
              <a:rPr lang="en-US" sz="2000" dirty="0" smtClean="0"/>
              <a:t>A prokaryote grows in size and develops folds in it’s membrane to maintain an efficient </a:t>
            </a:r>
            <a:r>
              <a:rPr lang="en-US" sz="2000" dirty="0" err="1" smtClean="0"/>
              <a:t>SA:Vol</a:t>
            </a:r>
            <a:endParaRPr lang="en-US" sz="2000" dirty="0" smtClean="0"/>
          </a:p>
          <a:p>
            <a:pPr marL="342900" indent="-342900">
              <a:buFont typeface="Arial"/>
              <a:buChar char="•"/>
            </a:pPr>
            <a:r>
              <a:rPr lang="en-US" sz="2000" dirty="0" smtClean="0"/>
              <a:t>The </a:t>
            </a:r>
            <a:r>
              <a:rPr lang="en-US" sz="2000" dirty="0" err="1" smtClean="0"/>
              <a:t>infoldings</a:t>
            </a:r>
            <a:r>
              <a:rPr lang="en-US" sz="2000" dirty="0" smtClean="0"/>
              <a:t> are pinched off forming an internal membrane</a:t>
            </a:r>
          </a:p>
          <a:p>
            <a:pPr marL="342900" indent="-342900">
              <a:buFont typeface="Arial"/>
              <a:buChar char="•"/>
            </a:pPr>
            <a:r>
              <a:rPr lang="en-US" sz="2000" dirty="0" smtClean="0"/>
              <a:t>The nucleoid region is enclosed in the internal membrane and hence becomes the </a:t>
            </a:r>
            <a:r>
              <a:rPr lang="en-US" sz="2000" dirty="0" err="1" smtClean="0"/>
              <a:t>nucelus</a:t>
            </a:r>
            <a:r>
              <a:rPr lang="en-US" sz="2000" dirty="0" smtClean="0"/>
              <a:t> </a:t>
            </a:r>
            <a:endParaRPr lang="en-US" sz="2000" dirty="0"/>
          </a:p>
        </p:txBody>
      </p:sp>
      <p:pic>
        <p:nvPicPr>
          <p:cNvPr id="17" name="Picture 16"/>
          <p:cNvPicPr>
            <a:picLocks noChangeAspect="1"/>
          </p:cNvPicPr>
          <p:nvPr/>
        </p:nvPicPr>
        <p:blipFill>
          <a:blip r:embed="rId3"/>
          <a:stretch>
            <a:fillRect/>
          </a:stretch>
        </p:blipFill>
        <p:spPr>
          <a:xfrm>
            <a:off x="0" y="4033171"/>
            <a:ext cx="9142413" cy="2578608"/>
          </a:xfrm>
          <a:prstGeom prst="rect">
            <a:avLst/>
          </a:prstGeom>
        </p:spPr>
      </p:pic>
      <p:sp>
        <p:nvSpPr>
          <p:cNvPr id="18" name="Rectangle 17"/>
          <p:cNvSpPr/>
          <p:nvPr/>
        </p:nvSpPr>
        <p:spPr>
          <a:xfrm>
            <a:off x="3292977" y="6611779"/>
            <a:ext cx="5849436" cy="246221"/>
          </a:xfrm>
          <a:prstGeom prst="rect">
            <a:avLst/>
          </a:prstGeom>
        </p:spPr>
        <p:txBody>
          <a:bodyPr wrap="square">
            <a:spAutoFit/>
          </a:bodyPr>
          <a:lstStyle/>
          <a:p>
            <a:pPr algn="r"/>
            <a:r>
              <a:rPr lang="en-US" sz="1000" dirty="0">
                <a:hlinkClick r:id="rId4"/>
              </a:rPr>
              <a:t>http://</a:t>
            </a:r>
            <a:r>
              <a:rPr lang="en-US" sz="1000" dirty="0" err="1">
                <a:hlinkClick r:id="rId4"/>
              </a:rPr>
              <a:t>ib.bioninja.com.au</a:t>
            </a:r>
            <a:r>
              <a:rPr lang="en-US" sz="1000" dirty="0">
                <a:hlinkClick r:id="rId4"/>
              </a:rPr>
              <a:t>/options/option-d-evolution-2/d1-origins-of-life-on-earth.html</a:t>
            </a:r>
            <a:endParaRPr lang="en-US" sz="10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286478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txBox="1">
            <a:spLocks/>
          </p:cNvSpPr>
          <p:nvPr/>
        </p:nvSpPr>
        <p:spPr>
          <a:xfrm>
            <a:off x="0" y="4762"/>
            <a:ext cx="9144000" cy="891890"/>
          </a:xfrm>
          <a:prstGeom prst="rect">
            <a:avLst/>
          </a:prstGeom>
          <a:solidFill>
            <a:srgbClr val="B9CDE5">
              <a:alpha val="78000"/>
            </a:srgbClr>
          </a:solidFill>
        </p:spPr>
        <p:txBody>
          <a:bodyPr vert="horz" lIns="91440" tIns="45720" rIns="91440" bIns="45720" rtlCol="0" anchor="ctr">
            <a:norm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400" dirty="0" smtClean="0"/>
              <a:t>1.5.</a:t>
            </a:r>
            <a:r>
              <a:rPr lang="en-US" sz="2400" dirty="0"/>
              <a:t>U3 The origin of eukaryotic cells can be explained by the </a:t>
            </a:r>
            <a:r>
              <a:rPr lang="en-US" sz="2400" dirty="0" err="1"/>
              <a:t>endosymbiotic</a:t>
            </a:r>
            <a:r>
              <a:rPr lang="en-US" sz="2400" dirty="0"/>
              <a:t> theory</a:t>
            </a:r>
            <a:r>
              <a:rPr lang="en-US" sz="2400" dirty="0" smtClean="0"/>
              <a:t>.</a:t>
            </a:r>
            <a:endParaRPr lang="en-US" sz="2400" dirty="0"/>
          </a:p>
        </p:txBody>
      </p:sp>
      <p:pic>
        <p:nvPicPr>
          <p:cNvPr id="17" name="Picture 16"/>
          <p:cNvPicPr>
            <a:picLocks noChangeAspect="1"/>
          </p:cNvPicPr>
          <p:nvPr/>
        </p:nvPicPr>
        <p:blipFill>
          <a:blip r:embed="rId3"/>
          <a:stretch>
            <a:fillRect/>
          </a:stretch>
        </p:blipFill>
        <p:spPr>
          <a:xfrm>
            <a:off x="0" y="896652"/>
            <a:ext cx="9144000" cy="2578608"/>
          </a:xfrm>
          <a:prstGeom prst="rect">
            <a:avLst/>
          </a:prstGeom>
        </p:spPr>
      </p:pic>
      <p:sp>
        <p:nvSpPr>
          <p:cNvPr id="18" name="Rectangle 17"/>
          <p:cNvSpPr/>
          <p:nvPr/>
        </p:nvSpPr>
        <p:spPr>
          <a:xfrm>
            <a:off x="3292977" y="6611779"/>
            <a:ext cx="5849436" cy="246221"/>
          </a:xfrm>
          <a:prstGeom prst="rect">
            <a:avLst/>
          </a:prstGeom>
        </p:spPr>
        <p:txBody>
          <a:bodyPr wrap="square">
            <a:spAutoFit/>
          </a:bodyPr>
          <a:lstStyle/>
          <a:p>
            <a:pPr algn="r"/>
            <a:r>
              <a:rPr lang="en-US" sz="1000" dirty="0">
                <a:hlinkClick r:id="rId4"/>
              </a:rPr>
              <a:t>http://</a:t>
            </a:r>
            <a:r>
              <a:rPr lang="en-US" sz="1000" dirty="0" err="1">
                <a:hlinkClick r:id="rId4"/>
              </a:rPr>
              <a:t>ib.bioninja.com.au</a:t>
            </a:r>
            <a:r>
              <a:rPr lang="en-US" sz="1000" dirty="0">
                <a:hlinkClick r:id="rId4"/>
              </a:rPr>
              <a:t>/options/option-d-evolution-2/d1-origins-of-life-on-earth.html</a:t>
            </a:r>
            <a:endParaRPr lang="en-US" sz="1000" dirty="0"/>
          </a:p>
        </p:txBody>
      </p:sp>
      <p:sp>
        <p:nvSpPr>
          <p:cNvPr id="7" name="TextBox 6"/>
          <p:cNvSpPr txBox="1"/>
          <p:nvPr/>
        </p:nvSpPr>
        <p:spPr>
          <a:xfrm>
            <a:off x="236577" y="4052413"/>
            <a:ext cx="7906642" cy="2585323"/>
          </a:xfrm>
          <a:prstGeom prst="rect">
            <a:avLst/>
          </a:prstGeom>
          <a:noFill/>
        </p:spPr>
        <p:txBody>
          <a:bodyPr wrap="square" rtlCol="0">
            <a:spAutoFit/>
          </a:bodyPr>
          <a:lstStyle/>
          <a:p>
            <a:r>
              <a:rPr lang="en-US" b="1" dirty="0" smtClean="0"/>
              <a:t>Development of Mitochondria</a:t>
            </a:r>
          </a:p>
          <a:p>
            <a:endParaRPr lang="en-US" sz="1600" dirty="0" smtClean="0"/>
          </a:p>
          <a:p>
            <a:pPr marL="285750" indent="-285750">
              <a:buFont typeface="Arial"/>
              <a:buChar char="•"/>
            </a:pPr>
            <a:r>
              <a:rPr lang="en-US" sz="1600" dirty="0" smtClean="0"/>
              <a:t>An aerobic </a:t>
            </a:r>
            <a:r>
              <a:rPr lang="en-US" sz="1600" dirty="0" err="1" smtClean="0"/>
              <a:t>proteobacterium</a:t>
            </a:r>
            <a:r>
              <a:rPr lang="en-US" sz="1600" dirty="0" smtClean="0"/>
              <a:t> enters a larger anaerobic prokaryote (possibly as prey or a parasite)</a:t>
            </a:r>
          </a:p>
          <a:p>
            <a:pPr marL="285750" indent="-285750">
              <a:buFont typeface="Arial"/>
              <a:buChar char="•"/>
            </a:pPr>
            <a:r>
              <a:rPr lang="en-US" sz="1600" dirty="0" smtClean="0"/>
              <a:t>It survives digestion to become a valuable </a:t>
            </a:r>
            <a:r>
              <a:rPr lang="en-US" sz="1600" dirty="0" err="1" smtClean="0"/>
              <a:t>endosymbiont</a:t>
            </a:r>
            <a:endParaRPr lang="en-US" sz="1600" dirty="0" smtClean="0"/>
          </a:p>
          <a:p>
            <a:pPr marL="285750" indent="-285750">
              <a:buFont typeface="Arial"/>
              <a:buChar char="•"/>
            </a:pPr>
            <a:r>
              <a:rPr lang="en-US" sz="1600" dirty="0" smtClean="0"/>
              <a:t>The </a:t>
            </a:r>
            <a:r>
              <a:rPr lang="en-US" sz="1600" dirty="0"/>
              <a:t>aerobic </a:t>
            </a:r>
            <a:r>
              <a:rPr lang="en-US" sz="1600" dirty="0" err="1"/>
              <a:t>proteobacterium</a:t>
            </a:r>
            <a:r>
              <a:rPr lang="en-US" sz="1600" dirty="0"/>
              <a:t> </a:t>
            </a:r>
            <a:r>
              <a:rPr lang="en-US" sz="1600" dirty="0" smtClean="0"/>
              <a:t>provides a rich source of ATP to it’s host enabling it to out-compete other anaerobic prokaryotes</a:t>
            </a:r>
          </a:p>
          <a:p>
            <a:pPr marL="285750" indent="-285750">
              <a:buFont typeface="Arial"/>
              <a:buChar char="•"/>
            </a:pPr>
            <a:r>
              <a:rPr lang="en-US" sz="1600" dirty="0" smtClean="0"/>
              <a:t>As the host cell grows and divides so does the </a:t>
            </a:r>
            <a:r>
              <a:rPr lang="en-US" sz="1600" dirty="0"/>
              <a:t>aerobic </a:t>
            </a:r>
            <a:r>
              <a:rPr lang="en-US" sz="1600" dirty="0" err="1"/>
              <a:t>proteobacterium</a:t>
            </a:r>
            <a:r>
              <a:rPr lang="en-US" sz="1600" dirty="0"/>
              <a:t> </a:t>
            </a:r>
            <a:r>
              <a:rPr lang="en-US" sz="1600" dirty="0" smtClean="0"/>
              <a:t>therefore subsequent generations automatically contain </a:t>
            </a:r>
            <a:r>
              <a:rPr lang="en-US" sz="1600" dirty="0"/>
              <a:t>aerobic </a:t>
            </a:r>
            <a:r>
              <a:rPr lang="en-US" sz="1600" dirty="0" err="1" smtClean="0"/>
              <a:t>proteobacterium</a:t>
            </a:r>
            <a:r>
              <a:rPr lang="en-US" sz="1600" dirty="0" smtClean="0"/>
              <a:t>.</a:t>
            </a:r>
          </a:p>
          <a:p>
            <a:pPr marL="285750" indent="-285750">
              <a:buFont typeface="Arial"/>
              <a:buChar char="•"/>
            </a:pPr>
            <a:r>
              <a:rPr lang="en-US" sz="1600" dirty="0"/>
              <a:t>The aerobic </a:t>
            </a:r>
            <a:r>
              <a:rPr lang="en-US" sz="1600" dirty="0" err="1" smtClean="0"/>
              <a:t>proteobacterium</a:t>
            </a:r>
            <a:r>
              <a:rPr lang="en-US" sz="1600" dirty="0" smtClean="0"/>
              <a:t> evolves and is </a:t>
            </a:r>
            <a:r>
              <a:rPr lang="en-US" sz="1600" dirty="0"/>
              <a:t>assimilated </a:t>
            </a:r>
            <a:r>
              <a:rPr lang="en-US" sz="1600" dirty="0" smtClean="0"/>
              <a:t>and to become </a:t>
            </a:r>
            <a:r>
              <a:rPr lang="en-US" sz="1600" dirty="0"/>
              <a:t>a mitochondrion</a:t>
            </a:r>
            <a:r>
              <a:rPr lang="en-US" sz="1600" dirty="0" smtClean="0"/>
              <a:t>.</a:t>
            </a:r>
            <a:endParaRPr lang="en-US" sz="1600" dirty="0"/>
          </a:p>
        </p:txBody>
      </p:sp>
      <p:sp>
        <p:nvSpPr>
          <p:cNvPr id="8" name="Rectangle 7"/>
          <p:cNvSpPr/>
          <p:nvPr/>
        </p:nvSpPr>
        <p:spPr>
          <a:xfrm>
            <a:off x="4654582" y="3636914"/>
            <a:ext cx="4073851" cy="830997"/>
          </a:xfrm>
          <a:prstGeom prst="rect">
            <a:avLst/>
          </a:prstGeom>
          <a:solidFill>
            <a:srgbClr val="FFFF00"/>
          </a:solidFill>
          <a:ln>
            <a:solidFill>
              <a:srgbClr val="008000"/>
            </a:solidFill>
          </a:ln>
        </p:spPr>
        <p:txBody>
          <a:bodyPr wrap="square">
            <a:spAutoFit/>
          </a:bodyPr>
          <a:lstStyle/>
          <a:p>
            <a:r>
              <a:rPr lang="en-US" sz="1600" i="1" dirty="0" smtClean="0"/>
              <a:t>The development of chloroplasts would be a very similar process except the benefit to the cell would be glucose/starch instead of ATP</a:t>
            </a:r>
            <a:endParaRPr lang="en-US" sz="1600" i="1"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855922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txBox="1">
            <a:spLocks/>
          </p:cNvSpPr>
          <p:nvPr/>
        </p:nvSpPr>
        <p:spPr>
          <a:xfrm>
            <a:off x="0" y="4762"/>
            <a:ext cx="9144000" cy="891890"/>
          </a:xfrm>
          <a:prstGeom prst="rect">
            <a:avLst/>
          </a:prstGeom>
          <a:solidFill>
            <a:srgbClr val="B9CDE5">
              <a:alpha val="78000"/>
            </a:srgbClr>
          </a:solidFill>
        </p:spPr>
        <p:txBody>
          <a:bodyPr vert="horz" lIns="91440" tIns="45720" rIns="91440" bIns="45720" rtlCol="0" anchor="ctr">
            <a:norm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400" dirty="0" smtClean="0"/>
              <a:t>1.5.</a:t>
            </a:r>
            <a:r>
              <a:rPr lang="en-US" sz="2400" dirty="0"/>
              <a:t>U3 The origin of eukaryotic cells can be explained by the </a:t>
            </a:r>
            <a:r>
              <a:rPr lang="en-US" sz="2400" dirty="0" err="1"/>
              <a:t>endosymbiotic</a:t>
            </a:r>
            <a:r>
              <a:rPr lang="en-US" sz="2400" dirty="0"/>
              <a:t> theory</a:t>
            </a:r>
            <a:r>
              <a:rPr lang="en-US" sz="2400" dirty="0" smtClean="0"/>
              <a:t>.</a:t>
            </a:r>
            <a:endParaRPr lang="en-US" sz="2400" dirty="0"/>
          </a:p>
        </p:txBody>
      </p:sp>
      <p:sp>
        <p:nvSpPr>
          <p:cNvPr id="2" name="Rectangle 1"/>
          <p:cNvSpPr/>
          <p:nvPr/>
        </p:nvSpPr>
        <p:spPr>
          <a:xfrm>
            <a:off x="3859268" y="1245753"/>
            <a:ext cx="4913607" cy="4585871"/>
          </a:xfrm>
          <a:prstGeom prst="rect">
            <a:avLst/>
          </a:prstGeom>
          <a:solidFill>
            <a:schemeClr val="bg1">
              <a:alpha val="41000"/>
            </a:schemeClr>
          </a:solidFill>
        </p:spPr>
        <p:txBody>
          <a:bodyPr wrap="square">
            <a:spAutoFit/>
          </a:bodyPr>
          <a:lstStyle/>
          <a:p>
            <a:pPr lvl="0"/>
            <a:r>
              <a:rPr lang="en-US" sz="2000" b="1" dirty="0" smtClean="0"/>
              <a:t>The </a:t>
            </a:r>
            <a:r>
              <a:rPr lang="en-US" sz="2000" b="1" dirty="0"/>
              <a:t>evidence supporting </a:t>
            </a:r>
            <a:r>
              <a:rPr lang="en-US" sz="2000" b="1" dirty="0" smtClean="0"/>
              <a:t>the </a:t>
            </a:r>
            <a:r>
              <a:rPr lang="en-US" sz="2000" b="1" dirty="0" err="1"/>
              <a:t>endosymbiotic</a:t>
            </a:r>
            <a:r>
              <a:rPr lang="en-US" sz="2000" b="1" dirty="0"/>
              <a:t> </a:t>
            </a:r>
            <a:r>
              <a:rPr lang="en-US" sz="2000" b="1" dirty="0" smtClean="0"/>
              <a:t> </a:t>
            </a:r>
            <a:r>
              <a:rPr lang="en-US" sz="2000" b="1" dirty="0"/>
              <a:t>theory for mitochondria and chloroplasts:</a:t>
            </a:r>
          </a:p>
          <a:p>
            <a:r>
              <a:rPr lang="en-US" dirty="0"/>
              <a:t> </a:t>
            </a:r>
          </a:p>
          <a:p>
            <a:pPr marL="285750" lvl="0" indent="-285750">
              <a:buFont typeface="Arial"/>
              <a:buChar char="•"/>
            </a:pPr>
            <a:r>
              <a:rPr lang="en-US" dirty="0"/>
              <a:t>They have their own DNA (which is naked and circular)</a:t>
            </a:r>
          </a:p>
          <a:p>
            <a:pPr marL="285750" lvl="0" indent="-285750">
              <a:buFont typeface="Arial"/>
              <a:buChar char="•"/>
            </a:pPr>
            <a:r>
              <a:rPr lang="en-US" dirty="0"/>
              <a:t>They have ribosomes that are similar to prokaryotes (70S)</a:t>
            </a:r>
          </a:p>
          <a:p>
            <a:pPr marL="285750" lvl="0" indent="-285750">
              <a:buFont typeface="Arial"/>
              <a:buChar char="•"/>
            </a:pPr>
            <a:r>
              <a:rPr lang="en-US" dirty="0"/>
              <a:t>They have a double membrane and the inner membrane has proteins similar to prokaryotes</a:t>
            </a:r>
          </a:p>
          <a:p>
            <a:pPr marL="285750" lvl="0" indent="-285750">
              <a:buFont typeface="Arial"/>
              <a:buChar char="•"/>
            </a:pPr>
            <a:r>
              <a:rPr lang="en-US" dirty="0"/>
              <a:t>They are roughly the same size as bacteria and are susceptible to the antibiotic chloramphenicol</a:t>
            </a:r>
          </a:p>
          <a:p>
            <a:pPr marL="285750" lvl="0" indent="-285750">
              <a:buFont typeface="Arial"/>
              <a:buChar char="•"/>
            </a:pPr>
            <a:r>
              <a:rPr lang="en-US" dirty="0"/>
              <a:t>They transcribe their DNA and use the mRNA to synthesize some of their own proteins.</a:t>
            </a:r>
          </a:p>
          <a:p>
            <a:pPr marL="285750" indent="-285750">
              <a:buFont typeface="Arial"/>
              <a:buChar char="•"/>
            </a:pPr>
            <a:r>
              <a:rPr lang="en-US" dirty="0"/>
              <a:t>They can only be produced by division of pre-existing mitochondria and chloroplasts. </a:t>
            </a:r>
          </a:p>
        </p:txBody>
      </p:sp>
      <p:pic>
        <p:nvPicPr>
          <p:cNvPr id="3" name="Picture 2"/>
          <p:cNvPicPr>
            <a:picLocks noChangeAspect="1"/>
          </p:cNvPicPr>
          <p:nvPr/>
        </p:nvPicPr>
        <p:blipFill>
          <a:blip r:embed="rId3"/>
          <a:stretch>
            <a:fillRect/>
          </a:stretch>
        </p:blipFill>
        <p:spPr>
          <a:xfrm>
            <a:off x="0" y="896652"/>
            <a:ext cx="3383000" cy="5961348"/>
          </a:xfrm>
          <a:prstGeom prst="rect">
            <a:avLst/>
          </a:prstGeom>
        </p:spPr>
      </p:pic>
      <p:sp>
        <p:nvSpPr>
          <p:cNvPr id="7" name="Rectangle 6"/>
          <p:cNvSpPr/>
          <p:nvPr/>
        </p:nvSpPr>
        <p:spPr>
          <a:xfrm>
            <a:off x="4572000" y="6618800"/>
            <a:ext cx="4572000" cy="246221"/>
          </a:xfrm>
          <a:prstGeom prst="rect">
            <a:avLst/>
          </a:prstGeom>
        </p:spPr>
        <p:txBody>
          <a:bodyPr>
            <a:spAutoFit/>
          </a:bodyPr>
          <a:lstStyle/>
          <a:p>
            <a:pPr algn="r"/>
            <a:r>
              <a:rPr lang="en-US" sz="1000" dirty="0">
                <a:hlinkClick r:id="rId4"/>
              </a:rPr>
              <a:t>http://</a:t>
            </a:r>
            <a:r>
              <a:rPr lang="en-US" sz="1000" dirty="0" err="1">
                <a:hlinkClick r:id="rId4"/>
              </a:rPr>
              <a:t>sites.roosevelt.edu</a:t>
            </a:r>
            <a:r>
              <a:rPr lang="en-US" sz="1000" dirty="0">
                <a:hlinkClick r:id="rId4"/>
              </a:rPr>
              <a:t>/</a:t>
            </a:r>
            <a:r>
              <a:rPr lang="en-US" sz="1000" dirty="0" err="1">
                <a:hlinkClick r:id="rId4"/>
              </a:rPr>
              <a:t>mbryson</a:t>
            </a:r>
            <a:r>
              <a:rPr lang="en-US" sz="1000" dirty="0">
                <a:hlinkClick r:id="rId4"/>
              </a:rPr>
              <a:t>/files/2011/11/</a:t>
            </a:r>
            <a:r>
              <a:rPr lang="en-US" sz="1000" dirty="0" err="1">
                <a:hlinkClick r:id="rId4"/>
              </a:rPr>
              <a:t>endosymbiosis.jpg</a:t>
            </a:r>
            <a:endParaRPr lang="en-US" sz="10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952685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4"/>
            <a:ext cx="6521397" cy="746554"/>
          </a:xfrm>
        </p:spPr>
        <p:txBody>
          <a:bodyPr/>
          <a:lstStyle/>
          <a:p>
            <a:r>
              <a:rPr lang="en-US" dirty="0" smtClean="0"/>
              <a:t>Bibliography / Acknowledgments</a:t>
            </a:r>
            <a:endParaRPr lang="en-US" dirty="0"/>
          </a:p>
        </p:txBody>
      </p:sp>
      <p:pic>
        <p:nvPicPr>
          <p:cNvPr id="4" name="Picture 3">
            <a:hlinkClick r:id="rId2"/>
          </p:cNvPr>
          <p:cNvPicPr>
            <a:picLocks noChangeAspect="1"/>
          </p:cNvPicPr>
          <p:nvPr/>
        </p:nvPicPr>
        <p:blipFill>
          <a:blip r:embed="rId3"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tretch>
            <a:fillRect/>
          </a:stretch>
        </p:blipFill>
        <p:spPr>
          <a:xfrm>
            <a:off x="272820" y="1000912"/>
            <a:ext cx="5328420" cy="966430"/>
          </a:xfrm>
          <a:prstGeom prst="rect">
            <a:avLst/>
          </a:prstGeom>
        </p:spPr>
      </p:pic>
      <p:pic>
        <p:nvPicPr>
          <p:cNvPr id="6" name="Picture 5">
            <a:hlinkClick r:id="rId4"/>
          </p:cNvPr>
          <p:cNvPicPr>
            <a:picLocks noChangeAspect="1"/>
          </p:cNvPicPr>
          <p:nvPr/>
        </p:nvPicPr>
        <p:blipFill>
          <a:blip r:embed="rId5"/>
          <a:stretch>
            <a:fillRect/>
          </a:stretch>
        </p:blipFill>
        <p:spPr>
          <a:xfrm>
            <a:off x="5901966" y="976660"/>
            <a:ext cx="2695172" cy="2515494"/>
          </a:xfrm>
          <a:prstGeom prst="rect">
            <a:avLst/>
          </a:prstGeom>
        </p:spPr>
      </p:pic>
      <p:pic>
        <p:nvPicPr>
          <p:cNvPr id="7" name="Picture 6" descr="Screen Shot 2014-04-27 at 14.39.15.png"/>
          <p:cNvPicPr>
            <a:picLocks noChangeAspect="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tretch>
            <a:fillRect/>
          </a:stretch>
        </p:blipFill>
        <p:spPr>
          <a:xfrm>
            <a:off x="1306287" y="2178578"/>
            <a:ext cx="3176219" cy="4200805"/>
          </a:xfrm>
          <a:prstGeom prst="rect">
            <a:avLst/>
          </a:prstGeom>
        </p:spPr>
      </p:pic>
      <p:grpSp>
        <p:nvGrpSpPr>
          <p:cNvPr id="9" name="Group 8"/>
          <p:cNvGrpSpPr/>
          <p:nvPr/>
        </p:nvGrpSpPr>
        <p:grpSpPr>
          <a:xfrm>
            <a:off x="6000646" y="4051300"/>
            <a:ext cx="2634592" cy="918592"/>
            <a:chOff x="6000646" y="4051300"/>
            <a:chExt cx="2634592" cy="918592"/>
          </a:xfrm>
        </p:grpSpPr>
        <p:pic>
          <p:nvPicPr>
            <p:cNvPr id="10" name="Picture 9">
              <a:hlinkClick r:id="rId7"/>
            </p:cNvPr>
            <p:cNvPicPr>
              <a:picLocks noChangeAspect="1"/>
            </p:cNvPicPr>
            <p:nvPr/>
          </p:nvPicPr>
          <p:blipFill>
            <a:blip r:embed="rId8"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tretch>
              <a:fillRect/>
            </a:stretch>
          </p:blipFill>
          <p:spPr>
            <a:xfrm>
              <a:off x="7771638" y="4106292"/>
              <a:ext cx="825500" cy="825500"/>
            </a:xfrm>
            <a:prstGeom prst="rect">
              <a:avLst/>
            </a:prstGeom>
          </p:spPr>
        </p:pic>
        <p:sp>
          <p:nvSpPr>
            <p:cNvPr id="11" name="TextBox 10"/>
            <p:cNvSpPr txBox="1"/>
            <p:nvPr/>
          </p:nvSpPr>
          <p:spPr>
            <a:xfrm>
              <a:off x="6000646" y="4106292"/>
              <a:ext cx="1781384" cy="400110"/>
            </a:xfrm>
            <a:prstGeom prst="rect">
              <a:avLst/>
            </a:prstGeom>
            <a:noFill/>
          </p:spPr>
          <p:txBody>
            <a:bodyPr wrap="square" rtlCol="0">
              <a:spAutoFit/>
            </a:bodyPr>
            <a:lstStyle/>
            <a:p>
              <a:pPr algn="r"/>
              <a:r>
                <a:rPr lang="fr-FR" sz="2000" b="1" dirty="0">
                  <a:hlinkClick r:id="rId7"/>
                </a:rPr>
                <a:t>Jason de </a:t>
              </a:r>
              <a:r>
                <a:rPr lang="fr-FR" sz="2000" b="1" dirty="0" smtClean="0">
                  <a:hlinkClick r:id="rId7"/>
                </a:rPr>
                <a:t>Nys</a:t>
              </a:r>
              <a:endParaRPr lang="fr-FR" sz="2000" b="1" dirty="0" smtClean="0"/>
            </a:p>
          </p:txBody>
        </p:sp>
        <p:sp>
          <p:nvSpPr>
            <p:cNvPr id="12" name="Rectangle 11"/>
            <p:cNvSpPr/>
            <p:nvPr/>
          </p:nvSpPr>
          <p:spPr>
            <a:xfrm>
              <a:off x="6202800" y="4051300"/>
              <a:ext cx="2432438" cy="918592"/>
            </a:xfrm>
            <a:prstGeom prst="rect">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41465118"/>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Spontaneous Generation</a:t>
            </a:r>
            <a:endParaRPr lang="en-US" dirty="0"/>
          </a:p>
        </p:txBody>
      </p:sp>
      <p:sp>
        <p:nvSpPr>
          <p:cNvPr id="3" name="Content Placeholder 2"/>
          <p:cNvSpPr>
            <a:spLocks noGrp="1"/>
          </p:cNvSpPr>
          <p:nvPr>
            <p:ph idx="1"/>
          </p:nvPr>
        </p:nvSpPr>
        <p:spPr/>
        <p:txBody>
          <a:bodyPr/>
          <a:lstStyle/>
          <a:p>
            <a:r>
              <a:rPr lang="en-US" dirty="0" smtClean="0"/>
              <a:t>Old idea based on observations…. Creation of life from organic matter.</a:t>
            </a:r>
          </a:p>
          <a:p>
            <a:pPr lvl="1"/>
            <a:r>
              <a:rPr lang="en-US" dirty="0" smtClean="0"/>
              <a:t>Rotting meat turned into worms</a:t>
            </a:r>
          </a:p>
          <a:p>
            <a:pPr lvl="1"/>
            <a:r>
              <a:rPr lang="en-US" dirty="0" smtClean="0"/>
              <a:t>Horse hair in water turned into fly larva</a:t>
            </a:r>
          </a:p>
          <a:p>
            <a:pPr lvl="1"/>
            <a:r>
              <a:rPr lang="en-US" dirty="0" smtClean="0"/>
              <a:t>Mud turned into bullfrogs</a:t>
            </a:r>
          </a:p>
          <a:p>
            <a:pPr lvl="1"/>
            <a:r>
              <a:rPr lang="en-US" dirty="0" smtClean="0"/>
              <a:t>Bread or cheese wrapped up and placed in corner turned into mice</a:t>
            </a:r>
          </a:p>
          <a:p>
            <a:pPr lvl="1">
              <a:buNone/>
            </a:pPr>
            <a:endParaRPr lang="en-US" dirty="0" smtClean="0"/>
          </a:p>
          <a:p>
            <a:pPr lvl="1">
              <a:buNone/>
            </a:pPr>
            <a:r>
              <a:rPr lang="en-US" dirty="0" smtClean="0"/>
              <a:t>Disproved by MANY experiments….You need to know </a:t>
            </a:r>
            <a:r>
              <a:rPr lang="en-US" dirty="0" err="1" smtClean="0"/>
              <a:t>Redi</a:t>
            </a:r>
            <a:r>
              <a:rPr lang="en-US" dirty="0" smtClean="0"/>
              <a:t> and Pasteur’s experiments</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576263"/>
            <a:ext cx="9144000" cy="1143000"/>
          </a:xfrm>
        </p:spPr>
        <p:txBody>
          <a:bodyPr>
            <a:normAutofit fontScale="90000"/>
          </a:bodyPr>
          <a:lstStyle/>
          <a:p>
            <a:r>
              <a:rPr lang="en-US" dirty="0" err="1" smtClean="0"/>
              <a:t>Redi’s</a:t>
            </a:r>
            <a:r>
              <a:rPr lang="en-US" dirty="0" smtClean="0"/>
              <a:t> Experiment to disprove </a:t>
            </a:r>
            <a:br>
              <a:rPr lang="en-US" dirty="0" smtClean="0"/>
            </a:br>
            <a:r>
              <a:rPr lang="en-US" dirty="0" smtClean="0"/>
              <a:t>Spontaneous Generation</a:t>
            </a:r>
            <a:endParaRPr lang="en-US" dirty="0"/>
          </a:p>
        </p:txBody>
      </p:sp>
      <p:pic>
        <p:nvPicPr>
          <p:cNvPr id="4" name="Picture 3"/>
          <p:cNvPicPr>
            <a:picLocks noChangeAspect="1"/>
          </p:cNvPicPr>
          <p:nvPr/>
        </p:nvPicPr>
        <p:blipFill>
          <a:blip r:embed="rId2"/>
          <a:stretch>
            <a:fillRect/>
          </a:stretch>
        </p:blipFill>
        <p:spPr>
          <a:xfrm>
            <a:off x="6515100" y="4763"/>
            <a:ext cx="2628900" cy="3098800"/>
          </a:xfrm>
          <a:prstGeom prst="rect">
            <a:avLst/>
          </a:prstGeom>
        </p:spPr>
      </p:pic>
      <p:pic>
        <p:nvPicPr>
          <p:cNvPr id="5" name="Picture 4"/>
          <p:cNvPicPr>
            <a:picLocks noChangeAspect="1"/>
          </p:cNvPicPr>
          <p:nvPr/>
        </p:nvPicPr>
        <p:blipFill>
          <a:blip r:embed="rId3"/>
          <a:stretch>
            <a:fillRect/>
          </a:stretch>
        </p:blipFill>
        <p:spPr>
          <a:xfrm>
            <a:off x="0" y="2258893"/>
            <a:ext cx="9144001" cy="395830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287865" y="866896"/>
            <a:ext cx="4572000" cy="707886"/>
          </a:xfrm>
          <a:prstGeom prst="rect">
            <a:avLst/>
          </a:prstGeom>
        </p:spPr>
        <p:txBody>
          <a:bodyPr wrap="square">
            <a:spAutoFit/>
          </a:bodyPr>
          <a:lstStyle/>
          <a:p>
            <a:pPr lvl="0"/>
            <a:r>
              <a:rPr lang="en-US" sz="2000" dirty="0" smtClean="0">
                <a:solidFill>
                  <a:prstClr val="black"/>
                </a:solidFill>
              </a:rPr>
              <a:t>Use the tutorials to learn about Pasteur’s experiment.</a:t>
            </a:r>
            <a:endParaRPr lang="en-US" sz="2000" dirty="0">
              <a:solidFill>
                <a:prstClr val="black"/>
              </a:solidFill>
            </a:endParaRPr>
          </a:p>
        </p:txBody>
      </p:sp>
      <p:sp>
        <p:nvSpPr>
          <p:cNvPr id="7" name="Title 1"/>
          <p:cNvSpPr txBox="1">
            <a:spLocks/>
          </p:cNvSpPr>
          <p:nvPr/>
        </p:nvSpPr>
        <p:spPr>
          <a:xfrm>
            <a:off x="0" y="4762"/>
            <a:ext cx="9144000" cy="742837"/>
          </a:xfrm>
          <a:prstGeom prst="rect">
            <a:avLst/>
          </a:prstGeom>
          <a:solidFill>
            <a:srgbClr val="B9CDE5">
              <a:alpha val="78000"/>
            </a:srgbClr>
          </a:solidFill>
        </p:spPr>
        <p:txBody>
          <a:bodyPr vert="horz" lIns="91440" tIns="45720" rIns="91440" bIns="45720" rtlCol="0" anchor="ctr">
            <a:normAutofit fontScale="92500" lnSpcReduction="10000"/>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400" dirty="0" smtClean="0"/>
              <a:t>1.5.</a:t>
            </a:r>
            <a:r>
              <a:rPr lang="en-US" sz="2400" dirty="0"/>
              <a:t>A1 Evidence from Pasteur’s experiments that spontaneous generation of cells and organisms does not now occur on Earth</a:t>
            </a:r>
            <a:r>
              <a:rPr lang="en-US" sz="2400" dirty="0" smtClean="0"/>
              <a:t>.</a:t>
            </a:r>
            <a:endParaRPr lang="en-US" sz="2400" dirty="0"/>
          </a:p>
        </p:txBody>
      </p:sp>
      <p:grpSp>
        <p:nvGrpSpPr>
          <p:cNvPr id="6" name="Group 5"/>
          <p:cNvGrpSpPr/>
          <p:nvPr/>
        </p:nvGrpSpPr>
        <p:grpSpPr>
          <a:xfrm>
            <a:off x="287865" y="1610999"/>
            <a:ext cx="4595382" cy="4234034"/>
            <a:chOff x="1337732" y="1881188"/>
            <a:chExt cx="4595382" cy="4234034"/>
          </a:xfrm>
        </p:grpSpPr>
        <p:pic>
          <p:nvPicPr>
            <p:cNvPr id="2" name="Picture 1" descr="Screen Shot 2014-08-18 at 21.23.06.png">
              <a:hlinkClick r:id="rId3"/>
            </p:cNvPr>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337732" y="1881188"/>
              <a:ext cx="4595382" cy="3825345"/>
            </a:xfrm>
            <a:prstGeom prst="rect">
              <a:avLst/>
            </a:prstGeom>
          </p:spPr>
        </p:pic>
        <p:sp>
          <p:nvSpPr>
            <p:cNvPr id="4" name="Rectangle 3"/>
            <p:cNvSpPr/>
            <p:nvPr/>
          </p:nvSpPr>
          <p:spPr>
            <a:xfrm>
              <a:off x="1337732" y="5730501"/>
              <a:ext cx="4572000" cy="384721"/>
            </a:xfrm>
            <a:prstGeom prst="rect">
              <a:avLst/>
            </a:prstGeom>
          </p:spPr>
          <p:txBody>
            <a:bodyPr>
              <a:spAutoFit/>
            </a:bodyPr>
            <a:lstStyle/>
            <a:p>
              <a:r>
                <a:rPr lang="en-US" sz="1900" dirty="0" smtClean="0">
                  <a:hlinkClick r:id="rId5"/>
                </a:rPr>
                <a:t>LINK</a:t>
              </a:r>
              <a:endParaRPr lang="en-US" sz="1900" dirty="0"/>
            </a:p>
          </p:txBody>
        </p:sp>
      </p:grpSp>
      <p:grpSp>
        <p:nvGrpSpPr>
          <p:cNvPr id="17" name="Group 16"/>
          <p:cNvGrpSpPr/>
          <p:nvPr/>
        </p:nvGrpSpPr>
        <p:grpSpPr>
          <a:xfrm>
            <a:off x="4883247" y="2550823"/>
            <a:ext cx="4260753" cy="2499843"/>
            <a:chOff x="5029068" y="934628"/>
            <a:chExt cx="3937743" cy="2499843"/>
          </a:xfrm>
        </p:grpSpPr>
        <p:sp>
          <p:nvSpPr>
            <p:cNvPr id="14" name="Rectangle 13"/>
            <p:cNvSpPr/>
            <p:nvPr/>
          </p:nvSpPr>
          <p:spPr>
            <a:xfrm>
              <a:off x="5029068" y="3034361"/>
              <a:ext cx="3937743" cy="400110"/>
            </a:xfrm>
            <a:prstGeom prst="rect">
              <a:avLst/>
            </a:prstGeom>
          </p:spPr>
          <p:txBody>
            <a:bodyPr wrap="square">
              <a:spAutoFit/>
            </a:bodyPr>
            <a:lstStyle/>
            <a:p>
              <a:r>
                <a:rPr lang="en-US" sz="1000" dirty="0">
                  <a:hlinkClick r:id="rId6"/>
                </a:rPr>
                <a:t>http://www.sumanasinc.com/webcontent/animations/content/</a:t>
              </a:r>
              <a:r>
                <a:rPr lang="en-US" sz="1000" dirty="0" err="1">
                  <a:hlinkClick r:id="rId6"/>
                </a:rPr>
                <a:t>scientificmethod.html</a:t>
              </a:r>
              <a:endParaRPr lang="en-US" sz="1000" dirty="0"/>
            </a:p>
          </p:txBody>
        </p:sp>
        <p:pic>
          <p:nvPicPr>
            <p:cNvPr id="16" name="Picture 15" descr="Screen Shot 2014-08-18 at 21.44.53.png">
              <a:hlinkClick r:id="rId6"/>
            </p:cNvPr>
            <p:cNvPicPr>
              <a:picLocks noChangeAspect="1"/>
            </p:cNvPicPr>
            <p:nvPr/>
          </p:nvPicPr>
          <p:blipFill>
            <a:blip r:embed="rId7">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029068" y="934628"/>
              <a:ext cx="3937743" cy="2099733"/>
            </a:xfrm>
            <a:prstGeom prst="rect">
              <a:avLst/>
            </a:prstGeom>
          </p:spPr>
        </p:pic>
      </p:grpSp>
      <p:sp>
        <p:nvSpPr>
          <p:cNvPr id="15" name="TextBox 14"/>
          <p:cNvSpPr txBox="1"/>
          <p:nvPr/>
        </p:nvSpPr>
        <p:spPr>
          <a:xfrm>
            <a:off x="5639625" y="1610999"/>
            <a:ext cx="3157725" cy="369332"/>
          </a:xfrm>
          <a:prstGeom prst="rect">
            <a:avLst/>
          </a:prstGeom>
          <a:noFill/>
        </p:spPr>
        <p:txBody>
          <a:bodyPr wrap="square" rtlCol="0">
            <a:spAutoFit/>
          </a:bodyPr>
          <a:lstStyle/>
          <a:p>
            <a:r>
              <a:rPr lang="en-US" dirty="0" smtClean="0">
                <a:hlinkClick r:id="rId8"/>
              </a:rPr>
              <a:t>Link to Video</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42452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4F6F2"/>
        </a:solidFill>
        <a:effectLst/>
      </p:bgPr>
    </p:bg>
    <p:spTree>
      <p:nvGrpSpPr>
        <p:cNvPr id="1" name=""/>
        <p:cNvGrpSpPr/>
        <p:nvPr/>
      </p:nvGrpSpPr>
      <p:grpSpPr>
        <a:xfrm>
          <a:off x="0" y="0"/>
          <a:ext cx="0" cy="0"/>
          <a:chOff x="0" y="0"/>
          <a:chExt cx="0" cy="0"/>
        </a:xfrm>
      </p:grpSpPr>
      <p:pic>
        <p:nvPicPr>
          <p:cNvPr id="19" name="Picture 18" descr="Macintosh HD:Users:cdpaine:Desktop:Screen Shot 2014-08-17 at 21.23.53.png">
            <a:hlinkClick r:id="rId3"/>
          </p:cNvPr>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43470" y="801584"/>
            <a:ext cx="7920357" cy="5988683"/>
          </a:xfrm>
          <a:prstGeom prst="rect">
            <a:avLst/>
          </a:prstGeom>
          <a:noFill/>
          <a:ln>
            <a:noFill/>
          </a:ln>
        </p:spPr>
      </p:pic>
      <p:sp>
        <p:nvSpPr>
          <p:cNvPr id="7" name="Title 1"/>
          <p:cNvSpPr txBox="1">
            <a:spLocks/>
          </p:cNvSpPr>
          <p:nvPr/>
        </p:nvSpPr>
        <p:spPr>
          <a:xfrm>
            <a:off x="0" y="4762"/>
            <a:ext cx="9144000" cy="742837"/>
          </a:xfrm>
          <a:prstGeom prst="rect">
            <a:avLst/>
          </a:prstGeom>
          <a:solidFill>
            <a:srgbClr val="B9CDE5">
              <a:alpha val="78000"/>
            </a:srgbClr>
          </a:solidFill>
        </p:spPr>
        <p:txBody>
          <a:bodyPr vert="horz" lIns="91440" tIns="45720" rIns="91440" bIns="45720" rtlCol="0" anchor="ctr">
            <a:normAutofit fontScale="92500" lnSpcReduction="10000"/>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400" dirty="0" smtClean="0"/>
              <a:t>1.5.</a:t>
            </a:r>
            <a:r>
              <a:rPr lang="en-US" sz="2400" dirty="0"/>
              <a:t>A1 Evidence from Pasteur’s experiments that spontaneous generation of cells and organisms does not now occur on Earth</a:t>
            </a:r>
            <a:r>
              <a:rPr lang="en-US" sz="2400" dirty="0" smtClean="0"/>
              <a:t>.</a:t>
            </a:r>
            <a:endParaRPr lang="en-US" sz="2400" dirty="0"/>
          </a:p>
        </p:txBody>
      </p:sp>
      <p:sp>
        <p:nvSpPr>
          <p:cNvPr id="8" name="Rectangle 7"/>
          <p:cNvSpPr/>
          <p:nvPr/>
        </p:nvSpPr>
        <p:spPr>
          <a:xfrm>
            <a:off x="152401" y="2641461"/>
            <a:ext cx="4572000" cy="3970318"/>
          </a:xfrm>
          <a:prstGeom prst="rect">
            <a:avLst/>
          </a:prstGeom>
          <a:solidFill>
            <a:srgbClr val="FFFFFF">
              <a:alpha val="82000"/>
            </a:srgbClr>
          </a:solidFill>
          <a:ln>
            <a:solidFill>
              <a:srgbClr val="000000"/>
            </a:solidFill>
          </a:ln>
          <a:effectLst/>
        </p:spPr>
        <p:txBody>
          <a:bodyPr>
            <a:spAutoFit/>
          </a:bodyPr>
          <a:lstStyle/>
          <a:p>
            <a:r>
              <a:rPr lang="en-US" dirty="0" smtClean="0"/>
              <a:t>Method:</a:t>
            </a:r>
            <a:endParaRPr lang="en-US" dirty="0"/>
          </a:p>
          <a:p>
            <a:pPr marL="285750" indent="-285750">
              <a:buFont typeface="Arial"/>
              <a:buChar char="•"/>
            </a:pPr>
            <a:r>
              <a:rPr lang="en-US" dirty="0" smtClean="0"/>
              <a:t>Two experiments were setup</a:t>
            </a:r>
            <a:endParaRPr lang="en-US" dirty="0"/>
          </a:p>
          <a:p>
            <a:pPr marL="285750" indent="-285750">
              <a:buFont typeface="Arial"/>
              <a:buChar char="•"/>
            </a:pPr>
            <a:r>
              <a:rPr lang="en-US" dirty="0" smtClean="0"/>
              <a:t>In </a:t>
            </a:r>
            <a:r>
              <a:rPr lang="en-US" dirty="0"/>
              <a:t>both, Pasteur added nutrient broth to flasks and bent the necks of the flasks into S shapes</a:t>
            </a:r>
          </a:p>
          <a:p>
            <a:pPr marL="285750" indent="-285750">
              <a:buFont typeface="Arial"/>
              <a:buChar char="•"/>
            </a:pPr>
            <a:r>
              <a:rPr lang="en-US" dirty="0" smtClean="0"/>
              <a:t>Each </a:t>
            </a:r>
            <a:r>
              <a:rPr lang="en-US" dirty="0"/>
              <a:t>flask was then heated to boil the broth in order than all existing microbes were killed.</a:t>
            </a:r>
          </a:p>
          <a:p>
            <a:pPr marL="285750" indent="-285750">
              <a:buFont typeface="Arial"/>
              <a:buChar char="•"/>
            </a:pPr>
            <a:r>
              <a:rPr lang="en-US" dirty="0" smtClean="0"/>
              <a:t>After </a:t>
            </a:r>
            <a:r>
              <a:rPr lang="en-US" dirty="0"/>
              <a:t>the broth had been sterilized, Pasteur broke off the swan necks from the flasks in Experiment 1, exposing the nutrient broth within them to air from </a:t>
            </a:r>
            <a:r>
              <a:rPr lang="en-US" dirty="0" smtClean="0"/>
              <a:t>above.</a:t>
            </a:r>
          </a:p>
          <a:p>
            <a:pPr marL="285750" indent="-285750">
              <a:buFont typeface="Arial"/>
              <a:buChar char="•"/>
            </a:pPr>
            <a:r>
              <a:rPr lang="en-US" dirty="0" smtClean="0"/>
              <a:t>The </a:t>
            </a:r>
            <a:r>
              <a:rPr lang="en-US" dirty="0"/>
              <a:t>flasks in Experiment 2 were left alone</a:t>
            </a:r>
            <a:r>
              <a:rPr lang="en-US" dirty="0" smtClean="0"/>
              <a:t>.</a:t>
            </a:r>
          </a:p>
          <a:p>
            <a:pPr marL="285750" indent="-285750">
              <a:buFont typeface="Arial"/>
              <a:buChar char="•"/>
            </a:pPr>
            <a:endParaRPr lang="en-US" dirty="0"/>
          </a:p>
        </p:txBody>
      </p:sp>
      <p:sp>
        <p:nvSpPr>
          <p:cNvPr id="10" name="Rectangle 9"/>
          <p:cNvSpPr/>
          <p:nvPr/>
        </p:nvSpPr>
        <p:spPr>
          <a:xfrm>
            <a:off x="4948979" y="6611779"/>
            <a:ext cx="4195021" cy="246221"/>
          </a:xfrm>
          <a:prstGeom prst="rect">
            <a:avLst/>
          </a:prstGeom>
        </p:spPr>
        <p:txBody>
          <a:bodyPr wrap="square">
            <a:spAutoFit/>
          </a:bodyPr>
          <a:lstStyle/>
          <a:p>
            <a:pPr algn="r"/>
            <a:r>
              <a:rPr lang="en-US" sz="1000" dirty="0" smtClean="0">
                <a:hlinkClick r:id="rId3"/>
              </a:rPr>
              <a:t>http</a:t>
            </a:r>
            <a:r>
              <a:rPr lang="en-US" sz="1000" dirty="0">
                <a:hlinkClick r:id="rId3"/>
              </a:rPr>
              <a:t>://bcs.whfreeman.com/thelifewire/content/chp03/0302003.html</a:t>
            </a:r>
            <a:endParaRPr lang="en-US" sz="1000" dirty="0"/>
          </a:p>
        </p:txBody>
      </p:sp>
      <p:sp>
        <p:nvSpPr>
          <p:cNvPr id="15" name="TextBox 14"/>
          <p:cNvSpPr txBox="1"/>
          <p:nvPr/>
        </p:nvSpPr>
        <p:spPr>
          <a:xfrm>
            <a:off x="4948979" y="1570794"/>
            <a:ext cx="4108266" cy="1754327"/>
          </a:xfrm>
          <a:prstGeom prst="rect">
            <a:avLst/>
          </a:prstGeom>
          <a:solidFill>
            <a:srgbClr val="FFFFFF">
              <a:alpha val="82000"/>
            </a:srgbClr>
          </a:solidFill>
          <a:ln>
            <a:solidFill>
              <a:srgbClr val="000000"/>
            </a:solidFill>
          </a:ln>
          <a:effectLst/>
        </p:spPr>
        <p:txBody>
          <a:bodyPr wrap="square" rtlCol="0">
            <a:spAutoFit/>
          </a:bodyPr>
          <a:lstStyle/>
          <a:p>
            <a:r>
              <a:rPr lang="en-US" dirty="0" smtClean="0"/>
              <a:t>Results:</a:t>
            </a:r>
          </a:p>
          <a:p>
            <a:pPr marL="285750" indent="-285750">
              <a:buFont typeface="Arial"/>
              <a:buChar char="•"/>
            </a:pPr>
            <a:r>
              <a:rPr lang="en-US" dirty="0" smtClean="0"/>
              <a:t>The broth in experiment 1 turned cloudy whilst the broth in experiment 2 remained clear.</a:t>
            </a:r>
          </a:p>
          <a:p>
            <a:pPr marL="285750" indent="-285750">
              <a:buFont typeface="Arial"/>
              <a:buChar char="•"/>
            </a:pPr>
            <a:r>
              <a:rPr lang="en-US" dirty="0" smtClean="0"/>
              <a:t>This indicates that </a:t>
            </a:r>
            <a:r>
              <a:rPr lang="en-US" dirty="0" err="1" smtClean="0"/>
              <a:t>mircobe</a:t>
            </a:r>
            <a:r>
              <a:rPr lang="en-US" dirty="0" smtClean="0"/>
              <a:t> growth only occurred in experiment 1.</a:t>
            </a:r>
            <a:endParaRPr lang="en-US" dirty="0"/>
          </a:p>
        </p:txBody>
      </p:sp>
      <p:sp>
        <p:nvSpPr>
          <p:cNvPr id="20" name="TextBox 19"/>
          <p:cNvSpPr txBox="1"/>
          <p:nvPr/>
        </p:nvSpPr>
        <p:spPr>
          <a:xfrm>
            <a:off x="6026183" y="3474703"/>
            <a:ext cx="3031062" cy="1754327"/>
          </a:xfrm>
          <a:prstGeom prst="rect">
            <a:avLst/>
          </a:prstGeom>
          <a:solidFill>
            <a:srgbClr val="FFFFFF">
              <a:alpha val="82000"/>
            </a:srgbClr>
          </a:solidFill>
          <a:ln>
            <a:solidFill>
              <a:srgbClr val="000000"/>
            </a:solidFill>
          </a:ln>
          <a:effectLst/>
        </p:spPr>
        <p:txBody>
          <a:bodyPr wrap="square" rtlCol="0">
            <a:spAutoFit/>
          </a:bodyPr>
          <a:lstStyle/>
          <a:p>
            <a:r>
              <a:rPr lang="en-US" dirty="0"/>
              <a:t>C</a:t>
            </a:r>
            <a:r>
              <a:rPr lang="en-US" dirty="0" smtClean="0"/>
              <a:t>onclusion: Pasteur rejected the hypothesis of spontaneous generation as for growth of microbes to occur a source of contamination was needed.</a:t>
            </a:r>
            <a:endParaRPr lang="en-US" dirty="0"/>
          </a:p>
        </p:txBody>
      </p:sp>
      <p:sp>
        <p:nvSpPr>
          <p:cNvPr id="21" name="Rectangle 20"/>
          <p:cNvSpPr/>
          <p:nvPr/>
        </p:nvSpPr>
        <p:spPr>
          <a:xfrm>
            <a:off x="135465" y="1570794"/>
            <a:ext cx="4572000" cy="923330"/>
          </a:xfrm>
          <a:prstGeom prst="rect">
            <a:avLst/>
          </a:prstGeom>
          <a:solidFill>
            <a:srgbClr val="FFFFFF">
              <a:alpha val="82000"/>
            </a:srgbClr>
          </a:solidFill>
          <a:ln>
            <a:solidFill>
              <a:srgbClr val="000000"/>
            </a:solidFill>
          </a:ln>
          <a:effectLst/>
        </p:spPr>
        <p:txBody>
          <a:bodyPr>
            <a:spAutoFit/>
          </a:bodyPr>
          <a:lstStyle/>
          <a:p>
            <a:r>
              <a:rPr lang="en-US" dirty="0"/>
              <a:t>Louis Pasteur designed an experiment to test whether sterile nutrient broth could spontaneously generate microbial life</a:t>
            </a:r>
            <a:r>
              <a:rPr lang="en-US" dirty="0" smtClean="0"/>
              <a:t>.</a:t>
            </a:r>
            <a:endParaRPr lang="en-US" dirty="0"/>
          </a:p>
        </p:txBody>
      </p:sp>
      <p:sp>
        <p:nvSpPr>
          <p:cNvPr id="22" name="TextBox 21"/>
          <p:cNvSpPr txBox="1"/>
          <p:nvPr/>
        </p:nvSpPr>
        <p:spPr>
          <a:xfrm>
            <a:off x="4948979" y="5455903"/>
            <a:ext cx="4108266" cy="1107996"/>
          </a:xfrm>
          <a:prstGeom prst="rect">
            <a:avLst/>
          </a:prstGeom>
          <a:solidFill>
            <a:srgbClr val="FFFF00">
              <a:alpha val="82000"/>
            </a:srgbClr>
          </a:solidFill>
          <a:ln>
            <a:solidFill>
              <a:srgbClr val="008000"/>
            </a:solidFill>
          </a:ln>
          <a:effectLst/>
        </p:spPr>
        <p:txBody>
          <a:bodyPr wrap="square" rtlCol="0">
            <a:spAutoFit/>
          </a:bodyPr>
          <a:lstStyle/>
          <a:p>
            <a:r>
              <a:rPr lang="en-US" sz="2200" i="1" dirty="0" smtClean="0"/>
              <a:t>Q – was Pasteur correct, could spontaneous generation of life </a:t>
            </a:r>
            <a:r>
              <a:rPr lang="en-US" sz="2200" b="1" i="1" dirty="0" smtClean="0"/>
              <a:t>never</a:t>
            </a:r>
            <a:r>
              <a:rPr lang="en-US" sz="2200" i="1" dirty="0" smtClean="0"/>
              <a:t> occur?</a:t>
            </a:r>
            <a:endParaRPr lang="en-US" sz="2200" i="1"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96329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764"/>
            <a:ext cx="9144000" cy="427896"/>
          </a:xfrm>
        </p:spPr>
        <p:txBody>
          <a:bodyPr>
            <a:normAutofit fontScale="90000"/>
          </a:bodyPr>
          <a:lstStyle/>
          <a:p>
            <a:pPr fontAlgn="b"/>
            <a:r>
              <a:rPr lang="en-US" sz="2400" dirty="0"/>
              <a:t>1.1.</a:t>
            </a:r>
            <a:r>
              <a:rPr lang="en-US" sz="2400" dirty="0" smtClean="0"/>
              <a:t>U1</a:t>
            </a:r>
            <a:r>
              <a:rPr lang="en-US" sz="2400" dirty="0"/>
              <a:t> </a:t>
            </a:r>
            <a:r>
              <a:rPr lang="en-US" sz="2400" dirty="0" smtClean="0"/>
              <a:t>According </a:t>
            </a:r>
            <a:r>
              <a:rPr lang="en-US" sz="2400" dirty="0"/>
              <a:t>to the cell theory, living organisms are composed of cells</a:t>
            </a:r>
            <a:r>
              <a:rPr lang="en-US" sz="2400" dirty="0" smtClean="0"/>
              <a:t>.</a:t>
            </a:r>
            <a:endParaRPr lang="en-US" sz="2400" dirty="0"/>
          </a:p>
        </p:txBody>
      </p:sp>
      <p:sp>
        <p:nvSpPr>
          <p:cNvPr id="3" name="Content Placeholder 2"/>
          <p:cNvSpPr>
            <a:spLocks noGrp="1"/>
          </p:cNvSpPr>
          <p:nvPr>
            <p:ph idx="1"/>
          </p:nvPr>
        </p:nvSpPr>
        <p:spPr>
          <a:xfrm>
            <a:off x="386103" y="1870077"/>
            <a:ext cx="7431517" cy="1880494"/>
          </a:xfrm>
        </p:spPr>
        <p:txBody>
          <a:bodyPr>
            <a:normAutofit/>
          </a:bodyPr>
          <a:lstStyle/>
          <a:p>
            <a:pPr marL="0" indent="0">
              <a:buNone/>
            </a:pPr>
            <a:r>
              <a:rPr lang="en-US" sz="2800" dirty="0"/>
              <a:t>C</a:t>
            </a:r>
            <a:r>
              <a:rPr lang="en-US" sz="2800" dirty="0" smtClean="0"/>
              <a:t>ell </a:t>
            </a:r>
            <a:r>
              <a:rPr lang="en-US" sz="2800" dirty="0"/>
              <a:t>theory states that</a:t>
            </a:r>
            <a:r>
              <a:rPr lang="en-US" sz="2800" dirty="0" smtClean="0"/>
              <a:t>:</a:t>
            </a:r>
            <a:endParaRPr lang="en-US" sz="2800" dirty="0"/>
          </a:p>
          <a:p>
            <a:r>
              <a:rPr lang="en-US" sz="2400" dirty="0" smtClean="0"/>
              <a:t>All </a:t>
            </a:r>
            <a:r>
              <a:rPr lang="en-US" sz="2400" dirty="0"/>
              <a:t>living things are composed of cells (or cell products</a:t>
            </a:r>
            <a:r>
              <a:rPr lang="en-US" sz="2400" dirty="0" smtClean="0"/>
              <a:t>)</a:t>
            </a:r>
            <a:endParaRPr lang="en-US" sz="2400" dirty="0"/>
          </a:p>
          <a:p>
            <a:r>
              <a:rPr lang="en-US" sz="2400" dirty="0" smtClean="0"/>
              <a:t>The </a:t>
            </a:r>
            <a:r>
              <a:rPr lang="en-US" sz="2400" dirty="0"/>
              <a:t>cell is the smallest unit of </a:t>
            </a:r>
            <a:r>
              <a:rPr lang="en-US" sz="2400" dirty="0" smtClean="0"/>
              <a:t>life</a:t>
            </a:r>
            <a:endParaRPr lang="en-US" sz="2400" dirty="0"/>
          </a:p>
          <a:p>
            <a:r>
              <a:rPr lang="en-US" sz="2400" dirty="0" smtClean="0"/>
              <a:t>Cells </a:t>
            </a:r>
            <a:r>
              <a:rPr lang="en-US" sz="2400" dirty="0"/>
              <a:t>only arise from pre-existing cells</a:t>
            </a:r>
          </a:p>
        </p:txBody>
      </p:sp>
      <p:sp>
        <p:nvSpPr>
          <p:cNvPr id="7" name="TextBox 6"/>
          <p:cNvSpPr txBox="1"/>
          <p:nvPr/>
        </p:nvSpPr>
        <p:spPr>
          <a:xfrm>
            <a:off x="5240317" y="6581001"/>
            <a:ext cx="3903683" cy="276999"/>
          </a:xfrm>
          <a:prstGeom prst="rect">
            <a:avLst/>
          </a:prstGeom>
          <a:noFill/>
        </p:spPr>
        <p:txBody>
          <a:bodyPr wrap="none" rtlCol="0">
            <a:spAutoFit/>
          </a:bodyPr>
          <a:lstStyle/>
          <a:p>
            <a:r>
              <a:rPr lang="en-US" sz="1200" dirty="0"/>
              <a:t>Source: </a:t>
            </a:r>
            <a:r>
              <a:rPr lang="en-US" sz="1200" dirty="0">
                <a:hlinkClick r:id="rId3"/>
              </a:rPr>
              <a:t>http://</a:t>
            </a:r>
            <a:r>
              <a:rPr lang="en-US" sz="1200" dirty="0" err="1">
                <a:hlinkClick r:id="rId3"/>
              </a:rPr>
              <a:t>www.engr.uconn.edu</a:t>
            </a:r>
            <a:r>
              <a:rPr lang="en-US" sz="1200" dirty="0">
                <a:hlinkClick r:id="rId3"/>
              </a:rPr>
              <a:t>/alarm/</a:t>
            </a:r>
            <a:r>
              <a:rPr lang="en-US" sz="1200" dirty="0" err="1">
                <a:hlinkClick r:id="rId3"/>
              </a:rPr>
              <a:t>research?id</a:t>
            </a:r>
            <a:r>
              <a:rPr lang="en-US" sz="1200" dirty="0">
                <a:hlinkClick r:id="rId3"/>
              </a:rPr>
              <a:t>=63</a:t>
            </a:r>
            <a:endParaRPr lang="en-US" sz="1200" dirty="0"/>
          </a:p>
        </p:txBody>
      </p:sp>
      <p:sp>
        <p:nvSpPr>
          <p:cNvPr id="5" name="Content Placeholder 2"/>
          <p:cNvSpPr txBox="1">
            <a:spLocks/>
          </p:cNvSpPr>
          <p:nvPr/>
        </p:nvSpPr>
        <p:spPr>
          <a:xfrm rot="975249">
            <a:off x="4782081" y="1148540"/>
            <a:ext cx="4206189" cy="992183"/>
          </a:xfrm>
          <a:prstGeom prst="rect">
            <a:avLst/>
          </a:prstGeom>
          <a:solidFill>
            <a:srgbClr val="FFFF00"/>
          </a:solidFill>
          <a:ln w="38100" cmpd="sng">
            <a:solidFill>
              <a:srgbClr val="008000"/>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dirty="0" smtClean="0"/>
              <a:t>Remember this theory from 1.1 Introduction to cells?</a:t>
            </a:r>
            <a:endParaRPr lang="en-US" sz="24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57598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 y="-4438"/>
            <a:ext cx="9163781" cy="6862438"/>
          </a:xfrm>
          <a:prstGeom prst="rect">
            <a:avLst/>
          </a:prstGeom>
        </p:spPr>
      </p:pic>
      <p:sp>
        <p:nvSpPr>
          <p:cNvPr id="2" name="Title 1"/>
          <p:cNvSpPr>
            <a:spLocks noGrp="1"/>
          </p:cNvSpPr>
          <p:nvPr>
            <p:ph type="title"/>
          </p:nvPr>
        </p:nvSpPr>
        <p:spPr>
          <a:xfrm>
            <a:off x="0" y="4763"/>
            <a:ext cx="9144000" cy="539550"/>
          </a:xfrm>
        </p:spPr>
        <p:txBody>
          <a:bodyPr>
            <a:normAutofit/>
          </a:bodyPr>
          <a:lstStyle/>
          <a:p>
            <a:pPr fontAlgn="b"/>
            <a:r>
              <a:rPr lang="en-US" sz="2400" dirty="0" smtClean="0"/>
              <a:t>1.5.U1 </a:t>
            </a:r>
            <a:r>
              <a:rPr lang="en-US" sz="2400" dirty="0"/>
              <a:t>Cells can only be formed by division of pre-existing cells.</a:t>
            </a:r>
          </a:p>
        </p:txBody>
      </p:sp>
      <p:sp>
        <p:nvSpPr>
          <p:cNvPr id="3" name="Content Placeholder 2"/>
          <p:cNvSpPr>
            <a:spLocks noGrp="1"/>
          </p:cNvSpPr>
          <p:nvPr>
            <p:ph idx="1"/>
          </p:nvPr>
        </p:nvSpPr>
        <p:spPr>
          <a:xfrm>
            <a:off x="89430" y="1255457"/>
            <a:ext cx="5175250" cy="3224661"/>
          </a:xfrm>
        </p:spPr>
        <p:txBody>
          <a:bodyPr>
            <a:normAutofit/>
          </a:bodyPr>
          <a:lstStyle/>
          <a:p>
            <a:pPr marL="0" indent="0">
              <a:buNone/>
            </a:pPr>
            <a:r>
              <a:rPr lang="en-US" sz="2800" dirty="0" smtClean="0"/>
              <a:t>Cells can only be formed by division of </a:t>
            </a:r>
            <a:r>
              <a:rPr lang="en-US" sz="2800" dirty="0"/>
              <a:t>pre-existing </a:t>
            </a:r>
            <a:r>
              <a:rPr lang="en-US" sz="2800" dirty="0" smtClean="0"/>
              <a:t>cells:</a:t>
            </a:r>
            <a:endParaRPr lang="en-US" sz="2800" dirty="0"/>
          </a:p>
          <a:p>
            <a:r>
              <a:rPr lang="en-US" sz="2400" dirty="0"/>
              <a:t>Cells multiply through </a:t>
            </a:r>
            <a:r>
              <a:rPr lang="en-US" sz="2400" dirty="0" smtClean="0"/>
              <a:t>division</a:t>
            </a:r>
            <a:endParaRPr lang="en-US" sz="2400" dirty="0"/>
          </a:p>
          <a:p>
            <a:r>
              <a:rPr lang="en-US" sz="2400" dirty="0" smtClean="0"/>
              <a:t>Mitosis </a:t>
            </a:r>
            <a:r>
              <a:rPr lang="en-US" sz="2400" dirty="0"/>
              <a:t>results in genetically identical diploid daughter </a:t>
            </a:r>
            <a:r>
              <a:rPr lang="en-US" sz="2400" dirty="0" smtClean="0"/>
              <a:t>cells</a:t>
            </a:r>
            <a:endParaRPr lang="en-US" sz="2400" dirty="0"/>
          </a:p>
          <a:p>
            <a:r>
              <a:rPr lang="en-US" sz="2400" dirty="0"/>
              <a:t>Meiosis generates haploid gametes (sex cells</a:t>
            </a:r>
            <a:r>
              <a:rPr lang="en-US" sz="2400" dirty="0" smtClean="0"/>
              <a:t>)</a:t>
            </a:r>
            <a:endParaRPr lang="en-US" sz="2400" dirty="0"/>
          </a:p>
        </p:txBody>
      </p:sp>
      <p:sp>
        <p:nvSpPr>
          <p:cNvPr id="5" name="Rectangle 4"/>
          <p:cNvSpPr/>
          <p:nvPr/>
        </p:nvSpPr>
        <p:spPr>
          <a:xfrm>
            <a:off x="5527193" y="6375040"/>
            <a:ext cx="3616807" cy="461665"/>
          </a:xfrm>
          <a:prstGeom prst="rect">
            <a:avLst/>
          </a:prstGeom>
          <a:noFill/>
        </p:spPr>
        <p:txBody>
          <a:bodyPr wrap="square">
            <a:spAutoFit/>
          </a:bodyPr>
          <a:lstStyle/>
          <a:p>
            <a:r>
              <a:rPr lang="en-US" altLang="ja-JP" sz="1200" dirty="0"/>
              <a:t>4-cell stage of a sea </a:t>
            </a:r>
            <a:r>
              <a:rPr lang="en-US" altLang="ja-JP" sz="1200" dirty="0" smtClean="0"/>
              <a:t>biscuit by Bruno </a:t>
            </a:r>
            <a:r>
              <a:rPr lang="en-US" altLang="ja-JP" sz="1200" dirty="0" err="1" smtClean="0"/>
              <a:t>Vellutini</a:t>
            </a:r>
            <a:r>
              <a:rPr lang="en-US" altLang="ja-JP" sz="1200" dirty="0" smtClean="0"/>
              <a:t> </a:t>
            </a:r>
            <a:r>
              <a:rPr lang="en-US" altLang="ja-JP" sz="1200" dirty="0"/>
              <a:t>on Flickr (CC</a:t>
            </a:r>
            <a:r>
              <a:rPr lang="en-US" altLang="ja-JP" sz="1200" dirty="0" smtClean="0"/>
              <a:t>)  </a:t>
            </a:r>
            <a:r>
              <a:rPr lang="en-US" altLang="ja-JP" sz="1200" dirty="0">
                <a:hlinkClick r:id="rId3"/>
              </a:rPr>
              <a:t>http://flic.kr/p/</a:t>
            </a:r>
            <a:r>
              <a:rPr lang="en-US" altLang="ja-JP" sz="1200" dirty="0" smtClean="0">
                <a:hlinkClick r:id="rId3"/>
              </a:rPr>
              <a:t>daWnnS</a:t>
            </a:r>
            <a:r>
              <a:rPr lang="en-US" altLang="ja-JP" sz="1200" dirty="0" smtClean="0"/>
              <a:t>   </a:t>
            </a:r>
            <a:endParaRPr lang="ja-JP" altLang="en-US" sz="12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307249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 y="-4438"/>
            <a:ext cx="9163781" cy="6862438"/>
          </a:xfrm>
          <a:prstGeom prst="rect">
            <a:avLst/>
          </a:prstGeom>
        </p:spPr>
      </p:pic>
      <p:sp>
        <p:nvSpPr>
          <p:cNvPr id="2" name="Title 1"/>
          <p:cNvSpPr>
            <a:spLocks noGrp="1"/>
          </p:cNvSpPr>
          <p:nvPr>
            <p:ph type="title"/>
          </p:nvPr>
        </p:nvSpPr>
        <p:spPr>
          <a:xfrm>
            <a:off x="0" y="4763"/>
            <a:ext cx="9144000" cy="539550"/>
          </a:xfrm>
        </p:spPr>
        <p:txBody>
          <a:bodyPr>
            <a:normAutofit/>
          </a:bodyPr>
          <a:lstStyle/>
          <a:p>
            <a:pPr fontAlgn="b"/>
            <a:r>
              <a:rPr lang="en-US" sz="2400" dirty="0" smtClean="0"/>
              <a:t>1.5.U1 </a:t>
            </a:r>
            <a:r>
              <a:rPr lang="en-US" sz="2400" dirty="0"/>
              <a:t>Cells can only be formed by division of pre-existing cells.</a:t>
            </a:r>
          </a:p>
        </p:txBody>
      </p:sp>
      <p:sp>
        <p:nvSpPr>
          <p:cNvPr id="3" name="Content Placeholder 2"/>
          <p:cNvSpPr>
            <a:spLocks noGrp="1"/>
          </p:cNvSpPr>
          <p:nvPr>
            <p:ph idx="1"/>
          </p:nvPr>
        </p:nvSpPr>
        <p:spPr>
          <a:xfrm>
            <a:off x="351943" y="822799"/>
            <a:ext cx="5175250" cy="1647546"/>
          </a:xfrm>
        </p:spPr>
        <p:txBody>
          <a:bodyPr>
            <a:normAutofit/>
          </a:bodyPr>
          <a:lstStyle/>
          <a:p>
            <a:pPr marL="0" indent="0">
              <a:buNone/>
            </a:pPr>
            <a:r>
              <a:rPr lang="en-US" sz="2800" dirty="0" smtClean="0"/>
              <a:t>What evidence do we have (other than Pasteur’s experiments) to support this theory?</a:t>
            </a:r>
            <a:endParaRPr lang="en-US" sz="2800" dirty="0"/>
          </a:p>
        </p:txBody>
      </p:sp>
      <p:sp>
        <p:nvSpPr>
          <p:cNvPr id="5" name="Rectangle 4"/>
          <p:cNvSpPr/>
          <p:nvPr/>
        </p:nvSpPr>
        <p:spPr>
          <a:xfrm>
            <a:off x="5527193" y="6375040"/>
            <a:ext cx="3616807" cy="461665"/>
          </a:xfrm>
          <a:prstGeom prst="rect">
            <a:avLst/>
          </a:prstGeom>
          <a:noFill/>
        </p:spPr>
        <p:txBody>
          <a:bodyPr wrap="square">
            <a:spAutoFit/>
          </a:bodyPr>
          <a:lstStyle/>
          <a:p>
            <a:r>
              <a:rPr lang="en-US" altLang="ja-JP" sz="1200" dirty="0"/>
              <a:t>4-cell stage of a sea </a:t>
            </a:r>
            <a:r>
              <a:rPr lang="en-US" altLang="ja-JP" sz="1200" dirty="0" smtClean="0"/>
              <a:t>biscuit by Bruno </a:t>
            </a:r>
            <a:r>
              <a:rPr lang="en-US" altLang="ja-JP" sz="1200" dirty="0" err="1" smtClean="0"/>
              <a:t>Vellutini</a:t>
            </a:r>
            <a:r>
              <a:rPr lang="en-US" altLang="ja-JP" sz="1200" dirty="0" smtClean="0"/>
              <a:t> </a:t>
            </a:r>
            <a:r>
              <a:rPr lang="en-US" altLang="ja-JP" sz="1200" dirty="0"/>
              <a:t>on Flickr (CC</a:t>
            </a:r>
            <a:r>
              <a:rPr lang="en-US" altLang="ja-JP" sz="1200" dirty="0" smtClean="0"/>
              <a:t>)  </a:t>
            </a:r>
            <a:r>
              <a:rPr lang="en-US" altLang="ja-JP" sz="1200" dirty="0">
                <a:hlinkClick r:id="rId3"/>
              </a:rPr>
              <a:t>http://flic.kr/p/</a:t>
            </a:r>
            <a:r>
              <a:rPr lang="en-US" altLang="ja-JP" sz="1200" dirty="0" smtClean="0">
                <a:hlinkClick r:id="rId3"/>
              </a:rPr>
              <a:t>daWnnS</a:t>
            </a:r>
            <a:r>
              <a:rPr lang="en-US" altLang="ja-JP" sz="1200" dirty="0" smtClean="0"/>
              <a:t>   </a:t>
            </a:r>
            <a:endParaRPr lang="ja-JP" altLang="en-US" sz="12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21455191"/>
      </p:ext>
    </p:extLst>
  </p:cSld>
  <p:clrMapOvr>
    <a:masterClrMapping/>
  </p:clrMapOvr>
  <p:timing>
    <p:tnLst>
      <p:par>
        <p:cTn id="1" dur="indefinite" restart="never" nodeType="tmRoot"/>
      </p:par>
    </p:tnLst>
  </p:timing>
</p:sld>
</file>

<file path=ppt/theme/theme1.xml><?xml version="1.0" encoding="utf-8"?>
<a:theme xmlns:a="http://schemas.openxmlformats.org/drawingml/2006/main" name="IB DP Student No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IB DP Student Notes.potx</Template>
  <TotalTime>5573</TotalTime>
  <Words>2302</Words>
  <Application>Microsoft Macintosh PowerPoint</Application>
  <PresentationFormat>On-screen Show (4:3)</PresentationFormat>
  <Paragraphs>198</Paragraphs>
  <Slides>26</Slides>
  <Notes>15</Notes>
  <HiddenSlides>0</HiddenSlides>
  <MMClips>0</MMClips>
  <ScaleCrop>false</ScaleCrop>
  <HeadingPairs>
    <vt:vector size="4" baseType="variant">
      <vt:variant>
        <vt:lpstr>Design Template</vt:lpstr>
      </vt:variant>
      <vt:variant>
        <vt:i4>1</vt:i4>
      </vt:variant>
      <vt:variant>
        <vt:lpstr>Slide Titles</vt:lpstr>
      </vt:variant>
      <vt:variant>
        <vt:i4>26</vt:i4>
      </vt:variant>
    </vt:vector>
  </HeadingPairs>
  <TitlesOfParts>
    <vt:vector size="27" baseType="lpstr">
      <vt:lpstr>IB DP Student Notes</vt:lpstr>
      <vt:lpstr>1.5 Origin of cells</vt:lpstr>
      <vt:lpstr>Understandings, Applications and Skills</vt:lpstr>
      <vt:lpstr>Spontaneous Generation</vt:lpstr>
      <vt:lpstr>Redi’s Experiment to disprove  Spontaneous Generation</vt:lpstr>
      <vt:lpstr>Slide 5</vt:lpstr>
      <vt:lpstr>Slide 6</vt:lpstr>
      <vt:lpstr>1.1.U1 According to the cell theory, living organisms are composed of cells.</vt:lpstr>
      <vt:lpstr>1.5.U1 Cells can only be formed by division of pre-existing cells.</vt:lpstr>
      <vt:lpstr>1.5.U1 Cells can only be formed by division of pre-existing cells.</vt:lpstr>
      <vt:lpstr>1.5.U1 Cells can only be formed by division of pre-existing cells.</vt:lpstr>
      <vt:lpstr>1.5.U1 Cells can only be formed by division of pre-existing cells.</vt:lpstr>
      <vt:lpstr>Slide 12</vt:lpstr>
      <vt:lpstr>Slide 13</vt:lpstr>
      <vt:lpstr>Slide 14</vt:lpstr>
      <vt:lpstr>Early Earth– Archaean ERA– 4.0 billion years ago</vt:lpstr>
      <vt:lpstr>Slide 16</vt:lpstr>
      <vt:lpstr>Slide 17</vt:lpstr>
      <vt:lpstr>Slide 18</vt:lpstr>
      <vt:lpstr>Slide 19</vt:lpstr>
      <vt:lpstr>Slide 20</vt:lpstr>
      <vt:lpstr>Slide 21</vt:lpstr>
      <vt:lpstr>Slide 22</vt:lpstr>
      <vt:lpstr>Slide 23</vt:lpstr>
      <vt:lpstr>Slide 24</vt:lpstr>
      <vt:lpstr>Slide 25</vt:lpstr>
      <vt:lpstr>Bibliography / Acknowledgments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Paine</dc:creator>
  <cp:lastModifiedBy>Cairo American College</cp:lastModifiedBy>
  <cp:revision>153</cp:revision>
  <dcterms:created xsi:type="dcterms:W3CDTF">2016-01-20T06:01:24Z</dcterms:created>
  <dcterms:modified xsi:type="dcterms:W3CDTF">2016-01-20T07:26:05Z</dcterms:modified>
</cp:coreProperties>
</file>