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7" r:id="rId2"/>
    <p:sldId id="29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  <p:sldId id="283" r:id="rId28"/>
    <p:sldId id="284" r:id="rId29"/>
    <p:sldId id="280" r:id="rId30"/>
    <p:sldId id="285" r:id="rId31"/>
    <p:sldId id="286" r:id="rId32"/>
    <p:sldId id="289" r:id="rId33"/>
    <p:sldId id="287" r:id="rId34"/>
    <p:sldId id="288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/>
          <p:nvPr/>
        </p:nvSpPr>
        <p:spPr>
          <a:xfrm>
            <a:off x="341086" y="928914"/>
            <a:ext cx="8432800" cy="17707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07" y="968189"/>
            <a:ext cx="7799387" cy="1237130"/>
          </a:xfrm>
        </p:spPr>
        <p:txBody>
          <a:bodyPr anchor="b" anchorCtr="0"/>
          <a:lstStyle>
            <a:lvl1pPr algn="r">
              <a:lnSpc>
                <a:spcPts val="5000"/>
              </a:lnSpc>
              <a:defRPr sz="4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07" y="2209799"/>
            <a:ext cx="7799387" cy="466165"/>
          </a:xfr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5300" y="6492875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457200" y="816802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TitleSlideT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229600" cy="356646"/>
          </a:xfrm>
          <a:prstGeom prst="rect">
            <a:avLst/>
          </a:prstGeom>
        </p:spPr>
      </p:pic>
      <p:pic>
        <p:nvPicPr>
          <p:cNvPr id="10" name="Picture 9" descr="TitleSlideBott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700601"/>
            <a:ext cx="8229600" cy="37001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/>
          <p:cNvSpPr/>
          <p:nvPr/>
        </p:nvSpPr>
        <p:spPr>
          <a:xfrm>
            <a:off x="355600" y="566057"/>
            <a:ext cx="8396514" cy="25980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33828" y="566057"/>
            <a:ext cx="8454571" cy="21335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032" y="654268"/>
            <a:ext cx="3657600" cy="548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55600" y="348343"/>
            <a:ext cx="8432800" cy="2351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5598058" y="3310469"/>
            <a:ext cx="5943600" cy="237061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368" y="1644868"/>
            <a:ext cx="3657600" cy="1098332"/>
          </a:xfrm>
        </p:spPr>
        <p:txBody>
          <a:bodyPr anchor="b"/>
          <a:lstStyle>
            <a:lvl1pPr algn="l">
              <a:defRPr sz="3600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368" y="2774731"/>
            <a:ext cx="3657600" cy="316886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828032" y="457200"/>
            <a:ext cx="3621024" cy="5943600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0"/>
            <a:ext cx="7874000" cy="3840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/>
          <p:nvPr/>
        </p:nvSpPr>
        <p:spPr>
          <a:xfrm>
            <a:off x="348342" y="362857"/>
            <a:ext cx="8440057" cy="233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8" descr="VerticalRigh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668" y="457200"/>
            <a:ext cx="154623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5400000">
            <a:off x="4074414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19582" y="693738"/>
            <a:ext cx="1491018" cy="5432425"/>
          </a:xfrm>
        </p:spPr>
        <p:txBody>
          <a:bodyPr vert="eaVert" tIns="45720" bIns="4572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93738"/>
            <a:ext cx="6019800" cy="5432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/>
          <p:nvPr/>
        </p:nvSpPr>
        <p:spPr>
          <a:xfrm>
            <a:off x="326571" y="362857"/>
            <a:ext cx="8440058" cy="251822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8041" y="3575712"/>
            <a:ext cx="5396671" cy="1340467"/>
          </a:xfrm>
        </p:spPr>
        <p:txBody>
          <a:bodyPr tIns="0" bIns="0" anchor="b" anchorCtr="0"/>
          <a:lstStyle>
            <a:lvl1pPr algn="r">
              <a:defRPr sz="4600" b="0" cap="none" baseline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8041" y="4980297"/>
            <a:ext cx="5396671" cy="810904"/>
          </a:xfrm>
        </p:spPr>
        <p:txBody>
          <a:bodyPr t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06824" y="6492240"/>
            <a:ext cx="5334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ectionHeaderLef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647" y="457200"/>
            <a:ext cx="2216561" cy="5943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 rot="5400000">
            <a:off x="-222366" y="3369564"/>
            <a:ext cx="5943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904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1308" y="2286000"/>
            <a:ext cx="3657600" cy="38401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8032" y="2040081"/>
            <a:ext cx="3657600" cy="730415"/>
          </a:xfrm>
        </p:spPr>
        <p:txBody>
          <a:bodyPr tIns="0" bIns="0" anchor="ctr" anchorCtr="0">
            <a:noAutofit/>
          </a:bodyPr>
          <a:lstStyle>
            <a:lvl1pPr marL="0" indent="0" algn="ctr">
              <a:lnSpc>
                <a:spcPts val="3000"/>
              </a:lnSpc>
              <a:spcBef>
                <a:spcPts val="30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8032" y="2797175"/>
            <a:ext cx="3657600" cy="33289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84488" y="4484687"/>
            <a:ext cx="3375025" cy="1588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050" y="2286001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54050" y="4302966"/>
            <a:ext cx="7848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4"/>
          </p:nvPr>
        </p:nvSpPr>
        <p:spPr>
          <a:xfrm>
            <a:off x="654085" y="2286000"/>
            <a:ext cx="36576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28032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828032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58906" y="2286001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58906" y="4302966"/>
            <a:ext cx="3657600" cy="1828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RunningTop-R.jp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7200" y="457200"/>
            <a:ext cx="8229600" cy="138200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8813" y="456252"/>
            <a:ext cx="7824788" cy="1323041"/>
          </a:xfrm>
          <a:prstGeom prst="rect">
            <a:avLst/>
          </a:prstGeom>
          <a:effectLst/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2286000"/>
            <a:ext cx="6197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9036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Calibri" pitchFamily="34" charset="0"/>
              </a:defRPr>
            </a:lvl1pPr>
          </a:lstStyle>
          <a:p>
            <a:fld id="{08561A28-E4EB-EB42-83AC-A029BCBC260F}" type="datetimeFigureOut">
              <a:rPr lang="en-US" smtClean="0"/>
              <a:pPr/>
              <a:t>3/6/13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247" y="6492875"/>
            <a:ext cx="34155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666" y="6149788"/>
            <a:ext cx="533400" cy="365125"/>
          </a:xfrm>
          <a:prstGeom prst="rect">
            <a:avLst/>
          </a:prstGeom>
        </p:spPr>
        <p:txBody>
          <a:bodyPr vert="horz" lIns="91440" tIns="91440" rIns="91440" bIns="91440" rtlCol="0" anchor="ctr"/>
          <a:lstStyle>
            <a:lvl1pPr algn="l">
              <a:defRPr sz="18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fld id="{6D85C69C-F104-9347-83FC-12CE1A4D9A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0040" y="320040"/>
            <a:ext cx="8503920" cy="6217920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57200" y="1840960"/>
            <a:ext cx="8229600" cy="118872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r" defTabSz="914400" rtl="0" eaLnBrk="1" latinLnBrk="0" hangingPunct="1">
        <a:lnSpc>
          <a:spcPts val="5400"/>
        </a:lnSpc>
        <a:spcBef>
          <a:spcPct val="0"/>
        </a:spcBef>
        <a:buNone/>
        <a:defRPr sz="5200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18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Ecological Sampling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biotic and abiotic </a:t>
            </a:r>
            <a:r>
              <a:rPr lang="en-US" dirty="0"/>
              <a:t>components of a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randomly place Quadrats?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12" y="2286001"/>
            <a:ext cx="3903092" cy="2085474"/>
          </a:xfrm>
        </p:spPr>
        <p:txBody>
          <a:bodyPr/>
          <a:lstStyle/>
          <a:p>
            <a:r>
              <a:rPr lang="en-US" sz="2400" dirty="0" smtClean="0"/>
              <a:t>Overlay a quadrat size grid on study area.</a:t>
            </a:r>
          </a:p>
          <a:p>
            <a:r>
              <a:rPr lang="en-US" sz="2400" dirty="0" smtClean="0"/>
              <a:t>Use a random number generator to select quadrat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708" y="2061089"/>
            <a:ext cx="2573586" cy="2573586"/>
          </a:xfrm>
          <a:prstGeom prst="rect">
            <a:avLst/>
          </a:prstGeom>
        </p:spPr>
      </p:pic>
      <p:pic>
        <p:nvPicPr>
          <p:cNvPr id="5" name="Picture 4" descr="Screen shot 2011-03-13 at 2.42.28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1" y="4634675"/>
            <a:ext cx="7924800" cy="18796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658813" y="5374105"/>
            <a:ext cx="704766" cy="254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0947" y="4371475"/>
            <a:ext cx="187158" cy="263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658813" y="5628105"/>
            <a:ext cx="704766" cy="320842"/>
          </a:xfrm>
          <a:prstGeom prst="fram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1053" y="4104105"/>
            <a:ext cx="227263" cy="2673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680" y="2656381"/>
            <a:ext cx="4406423" cy="3300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684" y="2656381"/>
            <a:ext cx="3657600" cy="3035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Transect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Line transects when an environmental gradient is identified along which communities of plants and, or animals change.</a:t>
            </a:r>
          </a:p>
          <a:p>
            <a:r>
              <a:rPr lang="en-US" dirty="0" smtClean="0"/>
              <a:t>The line is broken into segments to allow analysis.</a:t>
            </a:r>
          </a:p>
          <a:p>
            <a:r>
              <a:rPr lang="en-US" dirty="0" smtClean="0"/>
              <a:t>Best method for dense shrub dominated vegetation.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t="54600"/>
          <a:stretch>
            <a:fillRect/>
          </a:stretch>
        </p:blipFill>
        <p:spPr>
          <a:xfrm>
            <a:off x="658813" y="4769100"/>
            <a:ext cx="7976267" cy="208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Transects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2050118"/>
            <a:ext cx="3350455" cy="4558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1601" y="2233653"/>
            <a:ext cx="4572000" cy="223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1" y="4089400"/>
            <a:ext cx="2654300" cy="276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of Both Worlds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597" y="2286001"/>
            <a:ext cx="8043003" cy="20678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You can combine both quadrats and line transects.</a:t>
            </a:r>
          </a:p>
          <a:p>
            <a:r>
              <a:rPr lang="en-US" sz="2800" dirty="0" smtClean="0"/>
              <a:t>Quadrats are placed uniformly or randomly along the transect to increase data collection and statistical analysis.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98" y="3923571"/>
            <a:ext cx="3470007" cy="2489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083" y="2082800"/>
            <a:ext cx="63500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Light</a:t>
            </a:r>
          </a:p>
          <a:p>
            <a:pPr lvl="1"/>
            <a:r>
              <a:rPr lang="en-US" sz="2400" dirty="0" smtClean="0"/>
              <a:t>Light Meter – </a:t>
            </a:r>
          </a:p>
          <a:p>
            <a:pPr lvl="1"/>
            <a:r>
              <a:rPr lang="en-US" sz="2400" dirty="0" smtClean="0"/>
              <a:t>Usually measured at chest height and ground height</a:t>
            </a:r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491" y="3999284"/>
            <a:ext cx="2306623" cy="23066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910" y="4073898"/>
            <a:ext cx="2165831" cy="2232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Temperature</a:t>
            </a:r>
          </a:p>
          <a:p>
            <a:pPr lvl="2"/>
            <a:r>
              <a:rPr lang="en-US" sz="2800" dirty="0" smtClean="0"/>
              <a:t>Measured 1 meter above and 0.1m below soil surface.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898" y="4081757"/>
            <a:ext cx="2495039" cy="25712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449" y="4849633"/>
            <a:ext cx="3175000" cy="180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705" y="3611664"/>
            <a:ext cx="2809681" cy="204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Abiotic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4" y="2286000"/>
            <a:ext cx="4550594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Soil Properties</a:t>
            </a:r>
          </a:p>
          <a:p>
            <a:r>
              <a:rPr lang="en-US" sz="2800" dirty="0" smtClean="0"/>
              <a:t>Soil pH, moisture, nutrients, and organic content.</a:t>
            </a:r>
          </a:p>
          <a:p>
            <a:r>
              <a:rPr lang="en-US" sz="2800" dirty="0" smtClean="0"/>
              <a:t>Soil collected with a soil borer and brought back to lab for analysis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408" y="2721171"/>
            <a:ext cx="3491693" cy="28815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sz="3200" dirty="0" smtClean="0"/>
              <a:t>Within Quadrats measurements:</a:t>
            </a:r>
          </a:p>
          <a:p>
            <a:pPr>
              <a:buNone/>
            </a:pPr>
            <a:endParaRPr lang="en-US" sz="3200" dirty="0" smtClean="0"/>
          </a:p>
          <a:p>
            <a:endParaRPr lang="en-US" dirty="0"/>
          </a:p>
        </p:txBody>
      </p:sp>
      <p:pic>
        <p:nvPicPr>
          <p:cNvPr id="4" name="Picture 3" descr="Screen shot 2011-03-16 at 7.39.5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68" y="3019205"/>
            <a:ext cx="7980232" cy="2812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2690" y="4293850"/>
            <a:ext cx="4891309" cy="2317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27" y="337897"/>
            <a:ext cx="3278414" cy="2458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927" y="3844997"/>
            <a:ext cx="3180226" cy="23851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4800" y="2796708"/>
            <a:ext cx="4572000" cy="177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sz="3200" dirty="0" smtClean="0"/>
              <a:t>Density:  </a:t>
            </a:r>
            <a:r>
              <a:rPr lang="en-US" sz="3200" u="sng" dirty="0" smtClean="0"/>
              <a:t># plants rooted in Quadrat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                       Area of Quadrat</a:t>
            </a:r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For Example:  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1.3 lavender plants/m</a:t>
            </a:r>
            <a:r>
              <a:rPr lang="en-US" sz="3200" baseline="30000" dirty="0" smtClean="0"/>
              <a:t>2</a:t>
            </a:r>
            <a:endParaRPr lang="en-US" sz="32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510" y="3615272"/>
            <a:ext cx="4240490" cy="3242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429664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Within Quadrats measurements:</a:t>
            </a:r>
          </a:p>
          <a:p>
            <a:r>
              <a:rPr lang="en-US" sz="3200" dirty="0" smtClean="0"/>
              <a:t>Relative Density:  </a:t>
            </a:r>
          </a:p>
          <a:p>
            <a:r>
              <a:rPr lang="en-US" sz="3200" dirty="0" smtClean="0"/>
              <a:t>= </a:t>
            </a:r>
            <a:r>
              <a:rPr lang="en-US" sz="3200" u="sng" dirty="0" smtClean="0"/>
              <a:t>Specific Species Density</a:t>
            </a:r>
            <a:r>
              <a:rPr lang="en-US" sz="3200" dirty="0" smtClean="0"/>
              <a:t>            X100</a:t>
            </a:r>
          </a:p>
          <a:p>
            <a:pPr>
              <a:spcBef>
                <a:spcPts val="600"/>
              </a:spcBef>
              <a:buNone/>
            </a:pPr>
            <a:r>
              <a:rPr lang="en-US" sz="3200" dirty="0" smtClean="0"/>
              <a:t>      Sum of ALL species Densities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                      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For Example:  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1.3 lavender plants/78.2 total plant density = 1.66</a:t>
            </a:r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1-03-16 at 7.54.53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2255" b="-12255"/>
          <a:stretch>
            <a:fillRect/>
          </a:stretch>
        </p:blipFill>
        <p:spPr>
          <a:xfrm>
            <a:off x="834622" y="1987967"/>
            <a:ext cx="7251621" cy="4493257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% Cover=  % of Quadrat 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Area Covered by a Species</a:t>
            </a:r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dirty="0" smtClean="0"/>
              <a:t>For Example: 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444" y="2286000"/>
            <a:ext cx="3248716" cy="4193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4503" y="666052"/>
            <a:ext cx="4631743" cy="5824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2842" y="1006821"/>
            <a:ext cx="31716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Use best estimating skills  to measure percent cover.</a:t>
            </a:r>
            <a:endParaRPr lang="en-US" sz="40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429664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Within Quadrats measurements:</a:t>
            </a:r>
          </a:p>
          <a:p>
            <a:r>
              <a:rPr lang="en-US" sz="3200" dirty="0" smtClean="0"/>
              <a:t>Relative Cover:  </a:t>
            </a:r>
          </a:p>
          <a:p>
            <a:r>
              <a:rPr lang="en-US" sz="3200" dirty="0" smtClean="0"/>
              <a:t>= </a:t>
            </a:r>
            <a:r>
              <a:rPr lang="en-US" sz="3200" u="sng" dirty="0" smtClean="0"/>
              <a:t>Specific Species Cover</a:t>
            </a:r>
            <a:r>
              <a:rPr lang="en-US" sz="3200" dirty="0" smtClean="0"/>
              <a:t>            X100</a:t>
            </a:r>
          </a:p>
          <a:p>
            <a:pPr>
              <a:spcBef>
                <a:spcPts val="600"/>
              </a:spcBef>
              <a:buNone/>
            </a:pPr>
            <a:r>
              <a:rPr lang="en-US" sz="3200" dirty="0" smtClean="0"/>
              <a:t>      Sum of ALL species Cover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                      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For Example:  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13% lavender plants/98% total plant cover = 13.3</a:t>
            </a:r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4296643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Within Quadrats measurements:</a:t>
            </a:r>
          </a:p>
          <a:p>
            <a:r>
              <a:rPr lang="en-US" sz="3200" dirty="0" smtClean="0"/>
              <a:t>Frequency:  </a:t>
            </a:r>
          </a:p>
          <a:p>
            <a:r>
              <a:rPr lang="en-US" sz="3200" dirty="0" smtClean="0"/>
              <a:t>= </a:t>
            </a:r>
            <a:r>
              <a:rPr lang="en-US" sz="3200" u="sng" dirty="0" smtClean="0"/>
              <a:t># of quadrats in which species occur</a:t>
            </a:r>
            <a:endParaRPr lang="en-US" sz="3200" dirty="0" smtClean="0"/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     total # of quadrats sampled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                       </a:t>
            </a:r>
          </a:p>
          <a:p>
            <a:pPr>
              <a:spcBef>
                <a:spcPts val="0"/>
              </a:spcBef>
            </a:pPr>
            <a:r>
              <a:rPr lang="en-US" sz="3200" dirty="0" smtClean="0"/>
              <a:t>For Example:  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lavender plants in 8 quadrats/10 quadrats sampled = 0.8</a:t>
            </a:r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429664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Within Quadrats measurements:</a:t>
            </a:r>
          </a:p>
          <a:p>
            <a:r>
              <a:rPr lang="en-US" sz="3200" dirty="0" smtClean="0"/>
              <a:t>Relative Frequency:  </a:t>
            </a:r>
          </a:p>
          <a:p>
            <a:r>
              <a:rPr lang="en-US" sz="3200" dirty="0" smtClean="0"/>
              <a:t>= </a:t>
            </a:r>
            <a:r>
              <a:rPr lang="en-US" sz="3200" u="sng" dirty="0" smtClean="0"/>
              <a:t>species frequency </a:t>
            </a:r>
            <a:r>
              <a:rPr lang="en-US" sz="3200" dirty="0" smtClean="0"/>
              <a:t>		X100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total of frequency values for all species</a:t>
            </a:r>
          </a:p>
          <a:p>
            <a:pPr>
              <a:spcBef>
                <a:spcPts val="0"/>
              </a:spcBef>
              <a:buNone/>
            </a:pPr>
            <a:endParaRPr lang="en-US" sz="32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1"/>
            <a:ext cx="7824787" cy="33986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Line Quadrat measurements: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For each plant encountered on the line – 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3200" dirty="0" smtClean="0"/>
              <a:t>Record starting point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3200" dirty="0" smtClean="0"/>
              <a:t>Record ending point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US" sz="3200" dirty="0" smtClean="0"/>
              <a:t>Record maximum width perpendicular to line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3200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8813" y="6071905"/>
            <a:ext cx="7824788" cy="46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Quad Arrow Callout 5"/>
          <p:cNvSpPr/>
          <p:nvPr/>
        </p:nvSpPr>
        <p:spPr>
          <a:xfrm>
            <a:off x="1672754" y="5684667"/>
            <a:ext cx="1037727" cy="836435"/>
          </a:xfrm>
          <a:prstGeom prst="quadArrowCallo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rot="5400000">
            <a:off x="1301005" y="5731135"/>
            <a:ext cx="7434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339525" y="5745831"/>
            <a:ext cx="7434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1960" y="5190209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 meter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12069" y="5559541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1.9 meter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27467" y="6063108"/>
            <a:ext cx="914400" cy="158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85461" y="6336436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meter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6475" y="4960371"/>
            <a:ext cx="17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Length= 0.7 </a:t>
            </a:r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Width = 1.5 </a:t>
            </a:r>
            <a:r>
              <a:rPr lang="en-US" dirty="0" err="1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16 at 9.58.1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27" y="813846"/>
            <a:ext cx="7057526" cy="5315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Ecological Sampling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91261" y="2286000"/>
            <a:ext cx="7492339" cy="38401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Helvetica" charset="0"/>
              </a:rPr>
              <a:t>What is a sample?</a:t>
            </a:r>
          </a:p>
          <a:p>
            <a:pPr lvl="1"/>
            <a:r>
              <a:rPr lang="en-US" sz="2400" dirty="0">
                <a:latin typeface="Helvetica" charset="0"/>
              </a:rPr>
              <a:t>“</a:t>
            </a:r>
            <a:r>
              <a:rPr lang="en-US" sz="3200" dirty="0">
                <a:latin typeface="Helvetica" charset="0"/>
              </a:rPr>
              <a:t>A portion, piece, or segment that is representative of a whole”</a:t>
            </a:r>
          </a:p>
          <a:p>
            <a:r>
              <a:rPr lang="en-US" sz="3600" dirty="0">
                <a:latin typeface="Helvetica" charset="0"/>
              </a:rPr>
              <a:t>Why do we sample?</a:t>
            </a:r>
          </a:p>
          <a:p>
            <a:pPr lvl="1"/>
            <a:r>
              <a:rPr lang="en-US" sz="3200" dirty="0">
                <a:latin typeface="Helvetica" charset="0"/>
              </a:rPr>
              <a:t>it is usually impossible to measure the whole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1"/>
            <a:ext cx="7824787" cy="33986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Line Quadrat measurements:</a:t>
            </a:r>
          </a:p>
          <a:p>
            <a:r>
              <a:rPr lang="en-US" sz="2800" dirty="0" smtClean="0"/>
              <a:t>Cover =</a:t>
            </a:r>
          </a:p>
          <a:p>
            <a:r>
              <a:rPr lang="en-US" sz="2800" dirty="0" smtClean="0"/>
              <a:t> </a:t>
            </a:r>
            <a:r>
              <a:rPr lang="en-US" sz="2800" u="sng" dirty="0" smtClean="0"/>
              <a:t>sum of intercept lengths for a species     </a:t>
            </a:r>
            <a:r>
              <a:rPr lang="en-US" sz="2800" dirty="0" smtClean="0"/>
              <a:t>X100</a:t>
            </a:r>
          </a:p>
          <a:p>
            <a:pPr>
              <a:spcBef>
                <a:spcPts val="0"/>
              </a:spcBef>
              <a:buNone/>
            </a:pPr>
            <a:r>
              <a:rPr lang="en-US" sz="2800" dirty="0" smtClean="0"/>
              <a:t>                          total length of transect</a:t>
            </a:r>
          </a:p>
          <a:p>
            <a:pPr>
              <a:buNone/>
            </a:pPr>
            <a:endParaRPr lang="en-US" sz="32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3200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8813" y="6071905"/>
            <a:ext cx="7824788" cy="46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Quad Arrow Callout 5"/>
          <p:cNvSpPr/>
          <p:nvPr/>
        </p:nvSpPr>
        <p:spPr>
          <a:xfrm>
            <a:off x="1672754" y="5684667"/>
            <a:ext cx="1037727" cy="836435"/>
          </a:xfrm>
          <a:prstGeom prst="quadArrowCallo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rot="5400000">
            <a:off x="1301005" y="5731135"/>
            <a:ext cx="7434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339525" y="5745831"/>
            <a:ext cx="7434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1960" y="5190209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 meter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12069" y="5559541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1.9 meter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27467" y="6063108"/>
            <a:ext cx="914400" cy="158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85461" y="6336436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meter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6475" y="4960371"/>
            <a:ext cx="17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Length= 0.7 </a:t>
            </a:r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Width = 1.5 </a:t>
            </a:r>
            <a:r>
              <a:rPr lang="en-US" dirty="0" err="1" smtClean="0"/>
              <a:t>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1"/>
            <a:ext cx="7824787" cy="33986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Line Quadrat measurements:</a:t>
            </a:r>
          </a:p>
          <a:p>
            <a:r>
              <a:rPr lang="en-US" sz="2800" dirty="0" smtClean="0"/>
              <a:t>Density =</a:t>
            </a:r>
          </a:p>
          <a:p>
            <a:r>
              <a:rPr lang="en-US" sz="2800" dirty="0" smtClean="0"/>
              <a:t> </a:t>
            </a:r>
            <a:endParaRPr lang="en-US" sz="3200" dirty="0" smtClean="0"/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3200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8813" y="6071905"/>
            <a:ext cx="7824788" cy="46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Quad Arrow Callout 5"/>
          <p:cNvSpPr/>
          <p:nvPr/>
        </p:nvSpPr>
        <p:spPr>
          <a:xfrm>
            <a:off x="1672754" y="5684667"/>
            <a:ext cx="1037727" cy="836435"/>
          </a:xfrm>
          <a:prstGeom prst="quadArrowCallo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rot="5400000">
            <a:off x="1301005" y="5731135"/>
            <a:ext cx="7434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339525" y="5745831"/>
            <a:ext cx="7434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1960" y="5190209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 meter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12069" y="5559541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1.9 meter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27467" y="6063108"/>
            <a:ext cx="914400" cy="158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85461" y="6336436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meter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196475" y="4960371"/>
            <a:ext cx="1750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Length= 0.7 </a:t>
            </a:r>
            <a:r>
              <a:rPr lang="en-US" dirty="0" err="1" smtClean="0"/>
              <a:t>m</a:t>
            </a:r>
            <a:endParaRPr lang="en-US" dirty="0" smtClean="0"/>
          </a:p>
          <a:p>
            <a:r>
              <a:rPr lang="en-US" dirty="0" smtClean="0"/>
              <a:t>Width = 1.5 </a:t>
            </a:r>
            <a:r>
              <a:rPr lang="en-US" dirty="0" err="1" smtClean="0"/>
              <a:t>m</a:t>
            </a:r>
            <a:endParaRPr lang="en-US" dirty="0"/>
          </a:p>
        </p:txBody>
      </p:sp>
      <p:pic>
        <p:nvPicPr>
          <p:cNvPr id="17" name="Picture 16" descr="Screen shot 2011-03-16 at 9.58.41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083" y="3458027"/>
            <a:ext cx="6870700" cy="127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1"/>
            <a:ext cx="7824787" cy="339866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Line Quadrat measurements:</a:t>
            </a:r>
          </a:p>
          <a:p>
            <a:r>
              <a:rPr lang="en-US" sz="2800" dirty="0" smtClean="0"/>
              <a:t>Frequency</a:t>
            </a:r>
          </a:p>
          <a:p>
            <a:r>
              <a:rPr lang="en-US" sz="2800" dirty="0" smtClean="0"/>
              <a:t>= </a:t>
            </a:r>
            <a:r>
              <a:rPr lang="en-US" sz="3200" u="sng" dirty="0" smtClean="0"/>
              <a:t>intervals with species </a:t>
            </a:r>
            <a:r>
              <a:rPr lang="en-US" sz="3200" dirty="0" smtClean="0"/>
              <a:t>x100</a:t>
            </a:r>
          </a:p>
          <a:p>
            <a:pPr>
              <a:spcBef>
                <a:spcPts val="0"/>
              </a:spcBef>
              <a:buNone/>
            </a:pPr>
            <a:r>
              <a:rPr lang="en-US" sz="3200" dirty="0" smtClean="0"/>
              <a:t>    total number of transect intervals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endParaRPr lang="en-US" sz="3200" dirty="0" smtClean="0"/>
          </a:p>
          <a:p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58813" y="6071905"/>
            <a:ext cx="7824788" cy="464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Quad Arrow Callout 5"/>
          <p:cNvSpPr/>
          <p:nvPr/>
        </p:nvSpPr>
        <p:spPr>
          <a:xfrm>
            <a:off x="1672754" y="5684667"/>
            <a:ext cx="1037727" cy="836435"/>
          </a:xfrm>
          <a:prstGeom prst="quadArrowCallo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rot="5400000">
            <a:off x="1301005" y="5731135"/>
            <a:ext cx="7434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2339525" y="5745831"/>
            <a:ext cx="743499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1960" y="5190209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1.2 meter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12069" y="5559541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1.9 meter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>
            <a:off x="1727467" y="6063108"/>
            <a:ext cx="914400" cy="1588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85461" y="6336436"/>
            <a:ext cx="175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1.5 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3097911"/>
            <a:ext cx="7824787" cy="3028252"/>
          </a:xfrm>
        </p:spPr>
        <p:txBody>
          <a:bodyPr>
            <a:normAutofit/>
          </a:bodyPr>
          <a:lstStyle/>
          <a:p>
            <a:r>
              <a:rPr lang="en-US" sz="3800" dirty="0" smtClean="0"/>
              <a:t>Relative values are calculated the same way as those described with the Quadrat method</a:t>
            </a:r>
            <a:endParaRPr lang="en-US" sz="3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679693"/>
            <a:ext cx="7824787" cy="302825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Final Calculations</a:t>
            </a:r>
          </a:p>
          <a:p>
            <a:r>
              <a:rPr lang="en-US" sz="4000" b="1" dirty="0" smtClean="0"/>
              <a:t>Importance Value</a:t>
            </a:r>
            <a:r>
              <a:rPr lang="en-US" sz="4000" dirty="0" smtClean="0"/>
              <a:t> = relative density + relative dominance + relative frequency</a:t>
            </a:r>
            <a:endParaRPr lang="en-US" sz="3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 You need to learn the application of a Belt Transect on your own.</a:t>
            </a:r>
            <a:endParaRPr lang="en-US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Biotic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169" y="3578087"/>
            <a:ext cx="7368431" cy="2548076"/>
          </a:xfrm>
        </p:spPr>
        <p:txBody>
          <a:bodyPr>
            <a:normAutofit/>
          </a:bodyPr>
          <a:lstStyle/>
          <a:p>
            <a:r>
              <a:rPr lang="en-US" sz="4800" dirty="0" smtClean="0"/>
              <a:t>Next, Simpson’s Index</a:t>
            </a:r>
            <a:endParaRPr lang="en-US" sz="4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</a:rPr>
              <a:t>One big assumption…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Helvetica" charset="0"/>
              </a:rPr>
              <a:t>That the sample is representative of the whole</a:t>
            </a:r>
          </a:p>
          <a:p>
            <a:r>
              <a:rPr lang="en-US" sz="3200" dirty="0">
                <a:latin typeface="Helvetica" charset="0"/>
              </a:rPr>
              <a:t>It is necessary to take enough samples so that an accurate representation is obtained</a:t>
            </a:r>
          </a:p>
          <a:p>
            <a:r>
              <a:rPr lang="en-US" sz="3200" dirty="0">
                <a:latin typeface="Helvetica" charset="0"/>
              </a:rPr>
              <a:t>It is important to avoid bias when sampling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 fontScale="70000" lnSpcReduction="20000"/>
          </a:bodyPr>
          <a:lstStyle/>
          <a:p>
            <a:r>
              <a:rPr lang="en-US" sz="4645" dirty="0" smtClean="0"/>
              <a:t>Method 1 – Random Quadrat Method</a:t>
            </a:r>
          </a:p>
          <a:p>
            <a:r>
              <a:rPr lang="en-US" sz="2824" dirty="0" smtClean="0"/>
              <a:t>Define large area of interest to study</a:t>
            </a:r>
          </a:p>
          <a:p>
            <a:r>
              <a:rPr lang="en-US" sz="2824" dirty="0" smtClean="0"/>
              <a:t>Randomly select sub-areas to study.</a:t>
            </a:r>
          </a:p>
          <a:p>
            <a:r>
              <a:rPr lang="en-US" sz="2824" dirty="0" smtClean="0"/>
              <a:t>Hopefully, random quadrats are representative of whole area.  </a:t>
            </a:r>
          </a:p>
          <a:p>
            <a:r>
              <a:rPr lang="en-US" sz="2824" dirty="0" smtClean="0"/>
              <a:t>This is used where the habitat being sampled is fairly uniform.</a:t>
            </a:r>
          </a:p>
          <a:p>
            <a:r>
              <a:rPr lang="en-US" sz="2824" dirty="0" smtClean="0"/>
              <a:t>Where statistical tests are to be used which require randomly collected data.</a:t>
            </a:r>
            <a:br>
              <a:rPr lang="en-US" sz="2824" dirty="0" smtClean="0"/>
            </a:br>
            <a:endParaRPr lang="en-US" sz="2824" dirty="0" smtClean="0"/>
          </a:p>
          <a:p>
            <a:endParaRPr lang="en-US" sz="26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and what shape?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Edge effect – As you increase the perimeter of a quadrat, you increase the investigators judgments calls of what is in or out of the quadrat.</a:t>
            </a:r>
          </a:p>
          <a:p>
            <a:pPr>
              <a:buNone/>
            </a:pPr>
            <a:r>
              <a:rPr lang="en-US" sz="2400" dirty="0" smtClean="0"/>
              <a:t>						Which shape is better 					and why?</a:t>
            </a:r>
          </a:p>
        </p:txBody>
      </p:sp>
      <p:sp>
        <p:nvSpPr>
          <p:cNvPr id="4" name="Rectangle 3"/>
          <p:cNvSpPr/>
          <p:nvPr/>
        </p:nvSpPr>
        <p:spPr>
          <a:xfrm>
            <a:off x="658813" y="3841409"/>
            <a:ext cx="1765684" cy="19516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28324" y="5072873"/>
            <a:ext cx="3655277" cy="105329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44451" y="3438680"/>
            <a:ext cx="2183873" cy="192840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Quad Arrow Callout 6"/>
          <p:cNvSpPr/>
          <p:nvPr/>
        </p:nvSpPr>
        <p:spPr>
          <a:xfrm>
            <a:off x="1827638" y="5432983"/>
            <a:ext cx="816813" cy="720220"/>
          </a:xfrm>
          <a:prstGeom prst="quadArrowCallo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6246556" y="4646866"/>
            <a:ext cx="816813" cy="720220"/>
          </a:xfrm>
          <a:prstGeom prst="quadArrowCallo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Quad Arrow Callout 8"/>
          <p:cNvSpPr/>
          <p:nvPr/>
        </p:nvSpPr>
        <p:spPr>
          <a:xfrm>
            <a:off x="4011511" y="4712763"/>
            <a:ext cx="816813" cy="720220"/>
          </a:xfrm>
          <a:prstGeom prst="quadArrowCallou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big and what shape?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Round  or Square Quadrats are preferred because they have less perimeter.</a:t>
            </a:r>
            <a:endParaRPr lang="en-US" sz="3600" dirty="0"/>
          </a:p>
        </p:txBody>
      </p:sp>
      <p:sp>
        <p:nvSpPr>
          <p:cNvPr id="4" name="Oval 3"/>
          <p:cNvSpPr/>
          <p:nvPr/>
        </p:nvSpPr>
        <p:spPr>
          <a:xfrm>
            <a:off x="1332008" y="4259627"/>
            <a:ext cx="2214850" cy="213755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18261" y="4259627"/>
            <a:ext cx="1874104" cy="18665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Quadrat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best Quadrat size depends on what’s measured.</a:t>
            </a:r>
          </a:p>
          <a:p>
            <a:pPr lvl="1"/>
            <a:r>
              <a:rPr lang="en-US" sz="2600" dirty="0" smtClean="0"/>
              <a:t>Quadrat at least two times larger than the average canopy spread of largest species.</a:t>
            </a:r>
          </a:p>
          <a:p>
            <a:pPr lvl="1"/>
            <a:r>
              <a:rPr lang="en-US" sz="2600" dirty="0" smtClean="0"/>
              <a:t>Quadrat size should permit most common species to occur in no more than 80% of all quadrats.</a:t>
            </a:r>
          </a:p>
          <a:p>
            <a:pPr lvl="1"/>
            <a:r>
              <a:rPr lang="en-US" sz="2600" dirty="0" smtClean="0"/>
              <a:t>Ecologist uses expertise, intuition, and convenience to select quadrat size.</a:t>
            </a:r>
          </a:p>
          <a:p>
            <a:pPr lvl="1"/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many Quadrats?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813" y="2286000"/>
            <a:ext cx="7824787" cy="3840163"/>
          </a:xfrm>
        </p:spPr>
        <p:txBody>
          <a:bodyPr/>
          <a:lstStyle/>
          <a:p>
            <a:r>
              <a:rPr lang="en-US" dirty="0" smtClean="0"/>
              <a:t>Usually sampling 1 percent of the study area is sufficient.</a:t>
            </a:r>
          </a:p>
          <a:p>
            <a:pPr lvl="1"/>
            <a:r>
              <a:rPr lang="en-US" sz="2400" dirty="0" smtClean="0"/>
              <a:t>Study area = 500 m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grassy meadow</a:t>
            </a:r>
          </a:p>
          <a:p>
            <a:pPr lvl="1"/>
            <a:r>
              <a:rPr lang="en-US" sz="2400" dirty="0" smtClean="0"/>
              <a:t>Quadrat size 1 m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lvl="1"/>
            <a:r>
              <a:rPr lang="en-US" sz="2400" dirty="0" smtClean="0"/>
              <a:t>5 Quadrats randomly placed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Study area = 5000 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forest</a:t>
            </a:r>
          </a:p>
          <a:p>
            <a:pPr lvl="1"/>
            <a:r>
              <a:rPr lang="en-US" sz="2400" dirty="0" smtClean="0"/>
              <a:t>Quadrat size 10 m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lvl="1"/>
            <a:r>
              <a:rPr lang="en-US" sz="2400" dirty="0" smtClean="0"/>
              <a:t>5 Quadrats randomly placed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x">
  <a:themeElements>
    <a:clrScheme name="Codex">
      <a:dk1>
        <a:sysClr val="windowText" lastClr="000000"/>
      </a:dk1>
      <a:lt1>
        <a:sysClr val="window" lastClr="FFFFFF"/>
      </a:lt1>
      <a:dk2>
        <a:srgbClr val="59564B"/>
      </a:dk2>
      <a:lt2>
        <a:srgbClr val="DFDAC7"/>
      </a:lt2>
      <a:accent1>
        <a:srgbClr val="990000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Codex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Codex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alpha val="90000"/>
                <a:satMod val="115000"/>
              </a:schemeClr>
            </a:gs>
            <a:gs pos="100000">
              <a:schemeClr val="phClr">
                <a:shade val="94000"/>
                <a:alpha val="90000"/>
                <a:satMod val="135000"/>
              </a:schemeClr>
            </a:gs>
          </a:gsLst>
          <a:lin ang="5400000" scaled="1"/>
        </a:grad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12700" dir="5400000" rotWithShape="0">
              <a:srgbClr val="525252">
                <a:alpha val="85000"/>
              </a:srgbClr>
            </a:outerShdw>
          </a:effectLst>
          <a:scene3d>
            <a:camera prst="orthographicFront">
              <a:rot lat="0" lon="0" rev="0"/>
            </a:camera>
            <a:lightRig rig="sunrise" dir="t">
              <a:rot lat="0" lon="0" rev="6000000"/>
            </a:lightRig>
          </a:scene3d>
          <a:sp3d prstMaterial="matte">
            <a:bevelT w="50800" h="4445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837</Words>
  <Application>Microsoft Macintosh PowerPoint</Application>
  <PresentationFormat>On-screen Show (4:3)</PresentationFormat>
  <Paragraphs>153</Paragraphs>
  <Slides>36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Codex</vt:lpstr>
      <vt:lpstr>Ecological Sampling</vt:lpstr>
      <vt:lpstr>Slide 2</vt:lpstr>
      <vt:lpstr>Ecological Sampling</vt:lpstr>
      <vt:lpstr>One big assumption…</vt:lpstr>
      <vt:lpstr>Choosing Method</vt:lpstr>
      <vt:lpstr>How big and what shape?</vt:lpstr>
      <vt:lpstr>How big and what shape?</vt:lpstr>
      <vt:lpstr>Quadrat Size</vt:lpstr>
      <vt:lpstr>How many Quadrats?</vt:lpstr>
      <vt:lpstr>How to randomly place Quadrats?</vt:lpstr>
      <vt:lpstr>Quadrats</vt:lpstr>
      <vt:lpstr>Line Transect</vt:lpstr>
      <vt:lpstr>Line Transects</vt:lpstr>
      <vt:lpstr>Best of Both Worlds</vt:lpstr>
      <vt:lpstr>Slide 15</vt:lpstr>
      <vt:lpstr>Measuring Abiotic Factors</vt:lpstr>
      <vt:lpstr>Measuring Abiotic Factors</vt:lpstr>
      <vt:lpstr>Measuring Abiotic Factors</vt:lpstr>
      <vt:lpstr>Measuring Biotic Factors</vt:lpstr>
      <vt:lpstr>Measuring Biotic Factors</vt:lpstr>
      <vt:lpstr>Measuring Biotic Factors</vt:lpstr>
      <vt:lpstr>Slide 22</vt:lpstr>
      <vt:lpstr>Measuring Biotic Factors</vt:lpstr>
      <vt:lpstr>Slide 24</vt:lpstr>
      <vt:lpstr>Measuring Biotic Factors</vt:lpstr>
      <vt:lpstr>Measuring Biotic Factors</vt:lpstr>
      <vt:lpstr>Measuring Biotic Factors</vt:lpstr>
      <vt:lpstr>Measuring Biotic Factors</vt:lpstr>
      <vt:lpstr>Slide 29</vt:lpstr>
      <vt:lpstr>Measuring Biotic Factors</vt:lpstr>
      <vt:lpstr>Measuring Biotic Factors</vt:lpstr>
      <vt:lpstr>Measuring Biotic Factors</vt:lpstr>
      <vt:lpstr>Measuring Biotic Factors</vt:lpstr>
      <vt:lpstr>Measuring Biotic Factors</vt:lpstr>
      <vt:lpstr>Measuring Biotic Factors</vt:lpstr>
      <vt:lpstr>Measuring Biotic Factors</vt:lpstr>
    </vt:vector>
  </TitlesOfParts>
  <Company>PSI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Sampling</dc:title>
  <dc:creator>PSI</dc:creator>
  <cp:lastModifiedBy>PSI</cp:lastModifiedBy>
  <cp:revision>5</cp:revision>
  <dcterms:created xsi:type="dcterms:W3CDTF">2013-03-06T08:07:13Z</dcterms:created>
  <dcterms:modified xsi:type="dcterms:W3CDTF">2013-03-06T08:15:18Z</dcterms:modified>
</cp:coreProperties>
</file>