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sldIdLst>
    <p:sldId id="256" r:id="rId2"/>
    <p:sldId id="335" r:id="rId3"/>
    <p:sldId id="257" r:id="rId4"/>
    <p:sldId id="300" r:id="rId5"/>
    <p:sldId id="301" r:id="rId6"/>
    <p:sldId id="258" r:id="rId7"/>
    <p:sldId id="302" r:id="rId8"/>
    <p:sldId id="367" r:id="rId9"/>
    <p:sldId id="383" r:id="rId10"/>
    <p:sldId id="303" r:id="rId11"/>
    <p:sldId id="304" r:id="rId12"/>
    <p:sldId id="260" r:id="rId13"/>
    <p:sldId id="305" r:id="rId14"/>
    <p:sldId id="306" r:id="rId15"/>
    <p:sldId id="368" r:id="rId16"/>
    <p:sldId id="261" r:id="rId17"/>
    <p:sldId id="307" r:id="rId18"/>
    <p:sldId id="308" r:id="rId19"/>
    <p:sldId id="369" r:id="rId20"/>
    <p:sldId id="262" r:id="rId21"/>
    <p:sldId id="370" r:id="rId22"/>
    <p:sldId id="311" r:id="rId23"/>
    <p:sldId id="263" r:id="rId24"/>
    <p:sldId id="312" r:id="rId25"/>
    <p:sldId id="371" r:id="rId26"/>
    <p:sldId id="313" r:id="rId27"/>
    <p:sldId id="264" r:id="rId28"/>
    <p:sldId id="314" r:id="rId29"/>
    <p:sldId id="315" r:id="rId30"/>
    <p:sldId id="372" r:id="rId31"/>
    <p:sldId id="265" r:id="rId32"/>
    <p:sldId id="317" r:id="rId33"/>
    <p:sldId id="318" r:id="rId34"/>
    <p:sldId id="266" r:id="rId35"/>
    <p:sldId id="267" r:id="rId36"/>
    <p:sldId id="373" r:id="rId37"/>
    <p:sldId id="321" r:id="rId38"/>
    <p:sldId id="322" r:id="rId39"/>
    <p:sldId id="323" r:id="rId40"/>
    <p:sldId id="324" r:id="rId41"/>
    <p:sldId id="374" r:id="rId42"/>
    <p:sldId id="325" r:id="rId43"/>
    <p:sldId id="375" r:id="rId44"/>
    <p:sldId id="269" r:id="rId45"/>
    <p:sldId id="328" r:id="rId46"/>
    <p:sldId id="329" r:id="rId47"/>
    <p:sldId id="377" r:id="rId48"/>
    <p:sldId id="384" r:id="rId49"/>
    <p:sldId id="385" r:id="rId50"/>
    <p:sldId id="270" r:id="rId51"/>
    <p:sldId id="376" r:id="rId52"/>
    <p:sldId id="382" r:id="rId53"/>
    <p:sldId id="330" r:id="rId54"/>
    <p:sldId id="271" r:id="rId55"/>
    <p:sldId id="378" r:id="rId56"/>
    <p:sldId id="331" r:id="rId57"/>
    <p:sldId id="332" r:id="rId58"/>
    <p:sldId id="379" r:id="rId59"/>
    <p:sldId id="33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/>
    <p:restoredTop sz="94663"/>
  </p:normalViewPr>
  <p:slideViewPr>
    <p:cSldViewPr snapToGrid="0" snapToObjects="1">
      <p:cViewPr varScale="1">
        <p:scale>
          <a:sx n="91" d="100"/>
          <a:sy n="9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8FF0F-C2B5-4A54-880C-7A0B72DA2C3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9FBAEB-6553-4ED5-AA99-183E91E83CDB}">
      <dgm:prSet/>
      <dgm:spPr/>
      <dgm:t>
        <a:bodyPr/>
        <a:lstStyle/>
        <a:p>
          <a:r>
            <a:rPr lang="en-US"/>
            <a:t>Disruptive forces stalked the land:</a:t>
          </a:r>
        </a:p>
      </dgm:t>
    </dgm:pt>
    <dgm:pt modelId="{EDBA0A46-43C9-4196-961D-68C2A13924A9}" type="parTrans" cxnId="{1FD0C92A-F224-4BCA-BAA3-3C4FB5F5AF0E}">
      <dgm:prSet/>
      <dgm:spPr/>
      <dgm:t>
        <a:bodyPr/>
        <a:lstStyle/>
        <a:p>
          <a:endParaRPr lang="en-US"/>
        </a:p>
      </dgm:t>
    </dgm:pt>
    <dgm:pt modelId="{7266DB69-A6E8-46CA-B668-AA7D10809248}" type="sibTrans" cxnId="{1FD0C92A-F224-4BCA-BAA3-3C4FB5F5AF0E}">
      <dgm:prSet/>
      <dgm:spPr/>
      <dgm:t>
        <a:bodyPr/>
        <a:lstStyle/>
        <a:p>
          <a:endParaRPr lang="en-US"/>
        </a:p>
      </dgm:t>
    </dgm:pt>
    <dgm:pt modelId="{1C00A7B8-5332-4B6A-A8E2-5427868B8DEC}">
      <dgm:prSet/>
      <dgm:spPr/>
      <dgm:t>
        <a:bodyPr/>
        <a:lstStyle/>
        <a:p>
          <a:r>
            <a:rPr lang="en-US"/>
            <a:t>Departed Tories left political system inclined toward experimentation and innovation</a:t>
          </a:r>
        </a:p>
      </dgm:t>
    </dgm:pt>
    <dgm:pt modelId="{205CD012-2EEC-4F5D-B32C-7656C4862465}" type="parTrans" cxnId="{02A25ECF-880A-4378-B54B-FA5B6581F3D1}">
      <dgm:prSet/>
      <dgm:spPr/>
      <dgm:t>
        <a:bodyPr/>
        <a:lstStyle/>
        <a:p>
          <a:endParaRPr lang="en-US"/>
        </a:p>
      </dgm:t>
    </dgm:pt>
    <dgm:pt modelId="{756CA829-D060-4E09-A1F2-9CBC74F50491}" type="sibTrans" cxnId="{02A25ECF-880A-4378-B54B-FA5B6581F3D1}">
      <dgm:prSet/>
      <dgm:spPr/>
      <dgm:t>
        <a:bodyPr/>
        <a:lstStyle/>
        <a:p>
          <a:endParaRPr lang="en-US"/>
        </a:p>
      </dgm:t>
    </dgm:pt>
    <dgm:pt modelId="{5D328CDE-CFBA-49D6-87C2-5CC1DA0B834D}">
      <dgm:prSet/>
      <dgm:spPr/>
      <dgm:t>
        <a:bodyPr/>
        <a:lstStyle/>
        <a:p>
          <a:r>
            <a:rPr lang="en-US"/>
            <a:t>Economy stumbled post-Revolution  </a:t>
          </a:r>
        </a:p>
      </dgm:t>
    </dgm:pt>
    <dgm:pt modelId="{9DA5EEAF-AA72-4E6C-895F-BDC5FFDD7B63}" type="parTrans" cxnId="{83F55F3E-C175-4EA5-940D-D8527C75306A}">
      <dgm:prSet/>
      <dgm:spPr/>
      <dgm:t>
        <a:bodyPr/>
        <a:lstStyle/>
        <a:p>
          <a:endParaRPr lang="en-US"/>
        </a:p>
      </dgm:t>
    </dgm:pt>
    <dgm:pt modelId="{F7000A43-3A68-4CE7-AA01-CCF614E1BED0}" type="sibTrans" cxnId="{83F55F3E-C175-4EA5-940D-D8527C75306A}">
      <dgm:prSet/>
      <dgm:spPr/>
      <dgm:t>
        <a:bodyPr/>
        <a:lstStyle/>
        <a:p>
          <a:endParaRPr lang="en-US"/>
        </a:p>
      </dgm:t>
    </dgm:pt>
    <dgm:pt modelId="{492554D1-B072-4F5F-A607-AF82D5CEBB8F}">
      <dgm:prSet/>
      <dgm:spPr/>
      <dgm:t>
        <a:bodyPr/>
        <a:lstStyle/>
        <a:p>
          <a:r>
            <a:rPr lang="en-US"/>
            <a:t>Yet thirteen sovereign states:</a:t>
          </a:r>
        </a:p>
      </dgm:t>
    </dgm:pt>
    <dgm:pt modelId="{05E71438-C215-41B3-B01D-8D9AD46B5ADC}" type="parTrans" cxnId="{BA73E1FC-FA39-4CE0-9797-3710D3434576}">
      <dgm:prSet/>
      <dgm:spPr/>
      <dgm:t>
        <a:bodyPr/>
        <a:lstStyle/>
        <a:p>
          <a:endParaRPr lang="en-US"/>
        </a:p>
      </dgm:t>
    </dgm:pt>
    <dgm:pt modelId="{08BC9CEA-7F4C-44CA-84BA-E4E3AD08E596}" type="sibTrans" cxnId="{BA73E1FC-FA39-4CE0-9797-3710D3434576}">
      <dgm:prSet/>
      <dgm:spPr/>
      <dgm:t>
        <a:bodyPr/>
        <a:lstStyle/>
        <a:p>
          <a:endParaRPr lang="en-US"/>
        </a:p>
      </dgm:t>
    </dgm:pt>
    <dgm:pt modelId="{E5A250B5-976D-4295-A238-7C2AD99B48D6}">
      <dgm:prSet/>
      <dgm:spPr/>
      <dgm:t>
        <a:bodyPr/>
        <a:lstStyle/>
        <a:p>
          <a:r>
            <a:rPr lang="en-US"/>
            <a:t>Shared similar political structures</a:t>
          </a:r>
        </a:p>
      </dgm:t>
    </dgm:pt>
    <dgm:pt modelId="{8D05A879-6737-437B-BD45-5DF1B6DCB3FE}" type="parTrans" cxnId="{B4ADDD86-9DDD-4D93-9BF5-451443BCEB3E}">
      <dgm:prSet/>
      <dgm:spPr/>
      <dgm:t>
        <a:bodyPr/>
        <a:lstStyle/>
        <a:p>
          <a:endParaRPr lang="en-US"/>
        </a:p>
      </dgm:t>
    </dgm:pt>
    <dgm:pt modelId="{6A5EED44-2D29-4D6F-AA68-F152A81CDA64}" type="sibTrans" cxnId="{B4ADDD86-9DDD-4D93-9BF5-451443BCEB3E}">
      <dgm:prSet/>
      <dgm:spPr/>
      <dgm:t>
        <a:bodyPr/>
        <a:lstStyle/>
        <a:p>
          <a:endParaRPr lang="en-US"/>
        </a:p>
      </dgm:t>
    </dgm:pt>
    <dgm:pt modelId="{EB056FD6-FAF8-4A2C-9D3E-AD06F12BCD4F}">
      <dgm:prSet/>
      <dgm:spPr/>
      <dgm:t>
        <a:bodyPr/>
        <a:lstStyle/>
        <a:p>
          <a:r>
            <a:rPr lang="en-US"/>
            <a:t>Enjoyed rich political inheritance</a:t>
          </a:r>
        </a:p>
      </dgm:t>
    </dgm:pt>
    <dgm:pt modelId="{8978DDA6-2395-4FBF-99F4-A3E187ECD1E7}" type="parTrans" cxnId="{591D7325-857E-41CD-965B-D66D6EDEF8C5}">
      <dgm:prSet/>
      <dgm:spPr/>
      <dgm:t>
        <a:bodyPr/>
        <a:lstStyle/>
        <a:p>
          <a:endParaRPr lang="en-US"/>
        </a:p>
      </dgm:t>
    </dgm:pt>
    <dgm:pt modelId="{615DBB32-D8F4-4A35-9397-640171BE1346}" type="sibTrans" cxnId="{591D7325-857E-41CD-965B-D66D6EDEF8C5}">
      <dgm:prSet/>
      <dgm:spPr/>
      <dgm:t>
        <a:bodyPr/>
        <a:lstStyle/>
        <a:p>
          <a:endParaRPr lang="en-US"/>
        </a:p>
      </dgm:t>
    </dgm:pt>
    <dgm:pt modelId="{F9A07F65-30E4-4886-8432-AE8BA0F2E8FD}">
      <dgm:prSet/>
      <dgm:spPr/>
      <dgm:t>
        <a:bodyPr/>
        <a:lstStyle/>
        <a:p>
          <a:r>
            <a:rPr lang="en-US"/>
            <a:t>Were blessed with good political leaders</a:t>
          </a:r>
        </a:p>
      </dgm:t>
    </dgm:pt>
    <dgm:pt modelId="{68980AC0-6B8B-4C20-B0E5-8AEF4756C56F}" type="parTrans" cxnId="{5862976E-C2FC-4DE4-ABF9-DAD289E66006}">
      <dgm:prSet/>
      <dgm:spPr/>
      <dgm:t>
        <a:bodyPr/>
        <a:lstStyle/>
        <a:p>
          <a:endParaRPr lang="en-US"/>
        </a:p>
      </dgm:t>
    </dgm:pt>
    <dgm:pt modelId="{7C1A8F21-44B5-4E76-9FB6-71D765427A0E}" type="sibTrans" cxnId="{5862976E-C2FC-4DE4-ABF9-DAD289E66006}">
      <dgm:prSet/>
      <dgm:spPr/>
      <dgm:t>
        <a:bodyPr/>
        <a:lstStyle/>
        <a:p>
          <a:endParaRPr lang="en-US"/>
        </a:p>
      </dgm:t>
    </dgm:pt>
    <dgm:pt modelId="{5A22C6F7-B981-F94C-A59D-D9D82362E8EA}" type="pres">
      <dgm:prSet presAssocID="{E648FF0F-C2B5-4A54-880C-7A0B72DA2C3E}" presName="linear" presStyleCnt="0">
        <dgm:presLayoutVars>
          <dgm:animLvl val="lvl"/>
          <dgm:resizeHandles val="exact"/>
        </dgm:presLayoutVars>
      </dgm:prSet>
      <dgm:spPr/>
    </dgm:pt>
    <dgm:pt modelId="{DD53A573-6790-904C-8FAF-47A81B74A50D}" type="pres">
      <dgm:prSet presAssocID="{859FBAEB-6553-4ED5-AA99-183E91E83C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C02C91-41B2-4541-968C-ABC82D0929AD}" type="pres">
      <dgm:prSet presAssocID="{859FBAEB-6553-4ED5-AA99-183E91E83CDB}" presName="childText" presStyleLbl="revTx" presStyleIdx="0" presStyleCnt="2">
        <dgm:presLayoutVars>
          <dgm:bulletEnabled val="1"/>
        </dgm:presLayoutVars>
      </dgm:prSet>
      <dgm:spPr/>
    </dgm:pt>
    <dgm:pt modelId="{2A89FA56-D4F7-EF42-A4D2-AC985834C98D}" type="pres">
      <dgm:prSet presAssocID="{492554D1-B072-4F5F-A607-AF82D5CEBB8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1A31E9-C0A0-DD4C-AE2F-2AD4BC696384}" type="pres">
      <dgm:prSet presAssocID="{492554D1-B072-4F5F-A607-AF82D5CEBB8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096D25-54EE-CD42-B0FB-EF2BD931FB42}" type="presOf" srcId="{F9A07F65-30E4-4886-8432-AE8BA0F2E8FD}" destId="{991A31E9-C0A0-DD4C-AE2F-2AD4BC696384}" srcOrd="0" destOrd="2" presId="urn:microsoft.com/office/officeart/2005/8/layout/vList2"/>
    <dgm:cxn modelId="{591D7325-857E-41CD-965B-D66D6EDEF8C5}" srcId="{492554D1-B072-4F5F-A607-AF82D5CEBB8F}" destId="{EB056FD6-FAF8-4A2C-9D3E-AD06F12BCD4F}" srcOrd="1" destOrd="0" parTransId="{8978DDA6-2395-4FBF-99F4-A3E187ECD1E7}" sibTransId="{615DBB32-D8F4-4A35-9397-640171BE1346}"/>
    <dgm:cxn modelId="{12110428-9A85-BC47-8168-5B7421AF8AB7}" type="presOf" srcId="{E5A250B5-976D-4295-A238-7C2AD99B48D6}" destId="{991A31E9-C0A0-DD4C-AE2F-2AD4BC696384}" srcOrd="0" destOrd="0" presId="urn:microsoft.com/office/officeart/2005/8/layout/vList2"/>
    <dgm:cxn modelId="{1FD0C92A-F224-4BCA-BAA3-3C4FB5F5AF0E}" srcId="{E648FF0F-C2B5-4A54-880C-7A0B72DA2C3E}" destId="{859FBAEB-6553-4ED5-AA99-183E91E83CDB}" srcOrd="0" destOrd="0" parTransId="{EDBA0A46-43C9-4196-961D-68C2A13924A9}" sibTransId="{7266DB69-A6E8-46CA-B668-AA7D10809248}"/>
    <dgm:cxn modelId="{D1F58D34-BB72-F946-A945-13F0805942DF}" type="presOf" srcId="{1C00A7B8-5332-4B6A-A8E2-5427868B8DEC}" destId="{65C02C91-41B2-4541-968C-ABC82D0929AD}" srcOrd="0" destOrd="0" presId="urn:microsoft.com/office/officeart/2005/8/layout/vList2"/>
    <dgm:cxn modelId="{83F55F3E-C175-4EA5-940D-D8527C75306A}" srcId="{859FBAEB-6553-4ED5-AA99-183E91E83CDB}" destId="{5D328CDE-CFBA-49D6-87C2-5CC1DA0B834D}" srcOrd="1" destOrd="0" parTransId="{9DA5EEAF-AA72-4E6C-895F-BDC5FFDD7B63}" sibTransId="{F7000A43-3A68-4CE7-AA01-CCF614E1BED0}"/>
    <dgm:cxn modelId="{2133A143-2287-1248-937D-282231AD5978}" type="presOf" srcId="{EB056FD6-FAF8-4A2C-9D3E-AD06F12BCD4F}" destId="{991A31E9-C0A0-DD4C-AE2F-2AD4BC696384}" srcOrd="0" destOrd="1" presId="urn:microsoft.com/office/officeart/2005/8/layout/vList2"/>
    <dgm:cxn modelId="{D7D6645C-5C84-C54F-BFDC-7505FC891215}" type="presOf" srcId="{859FBAEB-6553-4ED5-AA99-183E91E83CDB}" destId="{DD53A573-6790-904C-8FAF-47A81B74A50D}" srcOrd="0" destOrd="0" presId="urn:microsoft.com/office/officeart/2005/8/layout/vList2"/>
    <dgm:cxn modelId="{5862976E-C2FC-4DE4-ABF9-DAD289E66006}" srcId="{492554D1-B072-4F5F-A607-AF82D5CEBB8F}" destId="{F9A07F65-30E4-4886-8432-AE8BA0F2E8FD}" srcOrd="2" destOrd="0" parTransId="{68980AC0-6B8B-4C20-B0E5-8AEF4756C56F}" sibTransId="{7C1A8F21-44B5-4E76-9FB6-71D765427A0E}"/>
    <dgm:cxn modelId="{0F519F7C-5D5A-F242-B5D0-ABEB09BA3129}" type="presOf" srcId="{E648FF0F-C2B5-4A54-880C-7A0B72DA2C3E}" destId="{5A22C6F7-B981-F94C-A59D-D9D82362E8EA}" srcOrd="0" destOrd="0" presId="urn:microsoft.com/office/officeart/2005/8/layout/vList2"/>
    <dgm:cxn modelId="{B4ADDD86-9DDD-4D93-9BF5-451443BCEB3E}" srcId="{492554D1-B072-4F5F-A607-AF82D5CEBB8F}" destId="{E5A250B5-976D-4295-A238-7C2AD99B48D6}" srcOrd="0" destOrd="0" parTransId="{8D05A879-6737-437B-BD45-5DF1B6DCB3FE}" sibTransId="{6A5EED44-2D29-4D6F-AA68-F152A81CDA64}"/>
    <dgm:cxn modelId="{CC203788-A977-534A-9F65-2AB496BD13FF}" type="presOf" srcId="{492554D1-B072-4F5F-A607-AF82D5CEBB8F}" destId="{2A89FA56-D4F7-EF42-A4D2-AC985834C98D}" srcOrd="0" destOrd="0" presId="urn:microsoft.com/office/officeart/2005/8/layout/vList2"/>
    <dgm:cxn modelId="{42A4C094-7074-2844-931D-B892F0165B84}" type="presOf" srcId="{5D328CDE-CFBA-49D6-87C2-5CC1DA0B834D}" destId="{65C02C91-41B2-4541-968C-ABC82D0929AD}" srcOrd="0" destOrd="1" presId="urn:microsoft.com/office/officeart/2005/8/layout/vList2"/>
    <dgm:cxn modelId="{02A25ECF-880A-4378-B54B-FA5B6581F3D1}" srcId="{859FBAEB-6553-4ED5-AA99-183E91E83CDB}" destId="{1C00A7B8-5332-4B6A-A8E2-5427868B8DEC}" srcOrd="0" destOrd="0" parTransId="{205CD012-2EEC-4F5D-B32C-7656C4862465}" sibTransId="{756CA829-D060-4E09-A1F2-9CBC74F50491}"/>
    <dgm:cxn modelId="{BA73E1FC-FA39-4CE0-9797-3710D3434576}" srcId="{E648FF0F-C2B5-4A54-880C-7A0B72DA2C3E}" destId="{492554D1-B072-4F5F-A607-AF82D5CEBB8F}" srcOrd="1" destOrd="0" parTransId="{05E71438-C215-41B3-B01D-8D9AD46B5ADC}" sibTransId="{08BC9CEA-7F4C-44CA-84BA-E4E3AD08E596}"/>
    <dgm:cxn modelId="{B01A8069-6457-2048-A359-83FC5EE4F590}" type="presParOf" srcId="{5A22C6F7-B981-F94C-A59D-D9D82362E8EA}" destId="{DD53A573-6790-904C-8FAF-47A81B74A50D}" srcOrd="0" destOrd="0" presId="urn:microsoft.com/office/officeart/2005/8/layout/vList2"/>
    <dgm:cxn modelId="{D5DCEB28-4491-394D-993A-68F03FA99B13}" type="presParOf" srcId="{5A22C6F7-B981-F94C-A59D-D9D82362E8EA}" destId="{65C02C91-41B2-4541-968C-ABC82D0929AD}" srcOrd="1" destOrd="0" presId="urn:microsoft.com/office/officeart/2005/8/layout/vList2"/>
    <dgm:cxn modelId="{EB170FE4-CAD2-BA47-9A23-B48941C7D56A}" type="presParOf" srcId="{5A22C6F7-B981-F94C-A59D-D9D82362E8EA}" destId="{2A89FA56-D4F7-EF42-A4D2-AC985834C98D}" srcOrd="2" destOrd="0" presId="urn:microsoft.com/office/officeart/2005/8/layout/vList2"/>
    <dgm:cxn modelId="{58C2090C-4872-5846-809E-D75BCE244820}" type="presParOf" srcId="{5A22C6F7-B981-F94C-A59D-D9D82362E8EA}" destId="{991A31E9-C0A0-DD4C-AE2F-2AD4BC6963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FAFCB-36CF-4387-8D7A-5506FDB690D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9834DD-0BC4-40D3-821C-CE9D17BEE428}">
      <dgm:prSet/>
      <dgm:spPr/>
      <dgm:t>
        <a:bodyPr/>
        <a:lstStyle/>
        <a:p>
          <a:r>
            <a:rPr lang="en-US"/>
            <a:t>War spawned demoralizing speculation and profiteering. </a:t>
          </a:r>
        </a:p>
      </dgm:t>
    </dgm:pt>
    <dgm:pt modelId="{2B809867-330C-4693-B252-57F271F510FF}" type="parTrans" cxnId="{02A321E5-8749-48E4-8666-D433751C5B56}">
      <dgm:prSet/>
      <dgm:spPr/>
      <dgm:t>
        <a:bodyPr/>
        <a:lstStyle/>
        <a:p>
          <a:endParaRPr lang="en-US"/>
        </a:p>
      </dgm:t>
    </dgm:pt>
    <dgm:pt modelId="{D920CB4D-92EA-4504-A0D4-44D93E89E0D9}" type="sibTrans" cxnId="{02A321E5-8749-48E4-8666-D433751C5B56}">
      <dgm:prSet/>
      <dgm:spPr/>
      <dgm:t>
        <a:bodyPr/>
        <a:lstStyle/>
        <a:p>
          <a:endParaRPr lang="en-US"/>
        </a:p>
      </dgm:t>
    </dgm:pt>
    <dgm:pt modelId="{EE889A9E-8A5E-4DFA-846D-B300ECB98B04}">
      <dgm:prSet/>
      <dgm:spPr/>
      <dgm:t>
        <a:bodyPr/>
        <a:lstStyle/>
        <a:p>
          <a:r>
            <a:rPr lang="en-US"/>
            <a:t>State governments borrowed more than they could repay.</a:t>
          </a:r>
        </a:p>
      </dgm:t>
    </dgm:pt>
    <dgm:pt modelId="{CA259C88-87D5-4F69-A4AE-D49A4DFBBF91}" type="parTrans" cxnId="{F6158C19-126A-4467-AE05-1623B7EF55D6}">
      <dgm:prSet/>
      <dgm:spPr/>
      <dgm:t>
        <a:bodyPr/>
        <a:lstStyle/>
        <a:p>
          <a:endParaRPr lang="en-US"/>
        </a:p>
      </dgm:t>
    </dgm:pt>
    <dgm:pt modelId="{869D8B96-CCC3-4B0F-A275-A79F6400A138}" type="sibTrans" cxnId="{F6158C19-126A-4467-AE05-1623B7EF55D6}">
      <dgm:prSet/>
      <dgm:spPr/>
      <dgm:t>
        <a:bodyPr/>
        <a:lstStyle/>
        <a:p>
          <a:endParaRPr lang="en-US"/>
        </a:p>
      </dgm:t>
    </dgm:pt>
    <dgm:pt modelId="{14720509-5C94-4973-8FC2-96E623EBAB05}">
      <dgm:prSet/>
      <dgm:spPr/>
      <dgm:t>
        <a:bodyPr/>
        <a:lstStyle/>
        <a:p>
          <a:r>
            <a:rPr lang="en-US"/>
            <a:t>Runaway inflation ruined many.</a:t>
          </a:r>
        </a:p>
      </dgm:t>
    </dgm:pt>
    <dgm:pt modelId="{2ADF1B5E-A08C-44DE-97B7-5F549FFAAC29}" type="parTrans" cxnId="{CC065FDC-D075-4D75-BB89-E81E10B57B6B}">
      <dgm:prSet/>
      <dgm:spPr/>
      <dgm:t>
        <a:bodyPr/>
        <a:lstStyle/>
        <a:p>
          <a:endParaRPr lang="en-US"/>
        </a:p>
      </dgm:t>
    </dgm:pt>
    <dgm:pt modelId="{F4354A75-DE3C-4114-A7BA-994EC189803F}" type="sibTrans" cxnId="{CC065FDC-D075-4D75-BB89-E81E10B57B6B}">
      <dgm:prSet/>
      <dgm:spPr/>
      <dgm:t>
        <a:bodyPr/>
        <a:lstStyle/>
        <a:p>
          <a:endParaRPr lang="en-US"/>
        </a:p>
      </dgm:t>
    </dgm:pt>
    <dgm:pt modelId="{864A6587-E063-4911-8A4C-42E108515BA8}">
      <dgm:prSet/>
      <dgm:spPr/>
      <dgm:t>
        <a:bodyPr/>
        <a:lstStyle/>
        <a:p>
          <a:r>
            <a:rPr lang="en-US"/>
            <a:t>Average citizen was worse off financially at the end of Revolution than at start.</a:t>
          </a:r>
        </a:p>
      </dgm:t>
    </dgm:pt>
    <dgm:pt modelId="{A0959249-5D86-4754-A199-17510988AD22}" type="parTrans" cxnId="{2B82888E-2E15-4BB9-9456-284ED50AD004}">
      <dgm:prSet/>
      <dgm:spPr/>
      <dgm:t>
        <a:bodyPr/>
        <a:lstStyle/>
        <a:p>
          <a:endParaRPr lang="en-US"/>
        </a:p>
      </dgm:t>
    </dgm:pt>
    <dgm:pt modelId="{F8D7A184-2661-4280-9F4A-2FC296E93A75}" type="sibTrans" cxnId="{2B82888E-2E15-4BB9-9456-284ED50AD004}">
      <dgm:prSet/>
      <dgm:spPr/>
      <dgm:t>
        <a:bodyPr/>
        <a:lstStyle/>
        <a:p>
          <a:endParaRPr lang="en-US"/>
        </a:p>
      </dgm:t>
    </dgm:pt>
    <dgm:pt modelId="{EFA19921-400C-2648-92AC-C8DB4407B951}" type="pres">
      <dgm:prSet presAssocID="{B1DFAFCB-36CF-4387-8D7A-5506FDB690D8}" presName="vert0" presStyleCnt="0">
        <dgm:presLayoutVars>
          <dgm:dir/>
          <dgm:animOne val="branch"/>
          <dgm:animLvl val="lvl"/>
        </dgm:presLayoutVars>
      </dgm:prSet>
      <dgm:spPr/>
    </dgm:pt>
    <dgm:pt modelId="{C90799C6-1BEC-3D4D-81FD-6EE38DF5BF08}" type="pres">
      <dgm:prSet presAssocID="{F39834DD-0BC4-40D3-821C-CE9D17BEE428}" presName="thickLine" presStyleLbl="alignNode1" presStyleIdx="0" presStyleCnt="4"/>
      <dgm:spPr/>
    </dgm:pt>
    <dgm:pt modelId="{B1FFCBA5-0CBD-C748-9697-326D08A3445B}" type="pres">
      <dgm:prSet presAssocID="{F39834DD-0BC4-40D3-821C-CE9D17BEE428}" presName="horz1" presStyleCnt="0"/>
      <dgm:spPr/>
    </dgm:pt>
    <dgm:pt modelId="{454EF932-D85A-4944-A8CF-3D942E6B9AC8}" type="pres">
      <dgm:prSet presAssocID="{F39834DD-0BC4-40D3-821C-CE9D17BEE428}" presName="tx1" presStyleLbl="revTx" presStyleIdx="0" presStyleCnt="4"/>
      <dgm:spPr/>
    </dgm:pt>
    <dgm:pt modelId="{05D9DC18-C5CC-1548-A8FC-F132532EAB66}" type="pres">
      <dgm:prSet presAssocID="{F39834DD-0BC4-40D3-821C-CE9D17BEE428}" presName="vert1" presStyleCnt="0"/>
      <dgm:spPr/>
    </dgm:pt>
    <dgm:pt modelId="{AEBADF0F-00DF-4A4B-A755-D6F0C5E1E3AD}" type="pres">
      <dgm:prSet presAssocID="{EE889A9E-8A5E-4DFA-846D-B300ECB98B04}" presName="thickLine" presStyleLbl="alignNode1" presStyleIdx="1" presStyleCnt="4"/>
      <dgm:spPr/>
    </dgm:pt>
    <dgm:pt modelId="{5B3B6F94-53C2-444D-9C49-70427824E522}" type="pres">
      <dgm:prSet presAssocID="{EE889A9E-8A5E-4DFA-846D-B300ECB98B04}" presName="horz1" presStyleCnt="0"/>
      <dgm:spPr/>
    </dgm:pt>
    <dgm:pt modelId="{0EFE1DE7-72B0-C74F-A6D6-76B1EAC03A5E}" type="pres">
      <dgm:prSet presAssocID="{EE889A9E-8A5E-4DFA-846D-B300ECB98B04}" presName="tx1" presStyleLbl="revTx" presStyleIdx="1" presStyleCnt="4"/>
      <dgm:spPr/>
    </dgm:pt>
    <dgm:pt modelId="{940551C8-9666-0443-B1CA-32E04254D15A}" type="pres">
      <dgm:prSet presAssocID="{EE889A9E-8A5E-4DFA-846D-B300ECB98B04}" presName="vert1" presStyleCnt="0"/>
      <dgm:spPr/>
    </dgm:pt>
    <dgm:pt modelId="{1A70F8EC-5C3B-234D-94E7-F8C265D18B8E}" type="pres">
      <dgm:prSet presAssocID="{14720509-5C94-4973-8FC2-96E623EBAB05}" presName="thickLine" presStyleLbl="alignNode1" presStyleIdx="2" presStyleCnt="4"/>
      <dgm:spPr/>
    </dgm:pt>
    <dgm:pt modelId="{383C7137-B4CD-A74D-ACE2-A0F9023EBBA2}" type="pres">
      <dgm:prSet presAssocID="{14720509-5C94-4973-8FC2-96E623EBAB05}" presName="horz1" presStyleCnt="0"/>
      <dgm:spPr/>
    </dgm:pt>
    <dgm:pt modelId="{C3A3DF14-B224-AD41-9B7F-A085DF699154}" type="pres">
      <dgm:prSet presAssocID="{14720509-5C94-4973-8FC2-96E623EBAB05}" presName="tx1" presStyleLbl="revTx" presStyleIdx="2" presStyleCnt="4"/>
      <dgm:spPr/>
    </dgm:pt>
    <dgm:pt modelId="{A321DA7A-EEEF-9F47-AF16-F6C75DB8496D}" type="pres">
      <dgm:prSet presAssocID="{14720509-5C94-4973-8FC2-96E623EBAB05}" presName="vert1" presStyleCnt="0"/>
      <dgm:spPr/>
    </dgm:pt>
    <dgm:pt modelId="{6A41CFCC-0BB8-6E4D-9D28-995867919193}" type="pres">
      <dgm:prSet presAssocID="{864A6587-E063-4911-8A4C-42E108515BA8}" presName="thickLine" presStyleLbl="alignNode1" presStyleIdx="3" presStyleCnt="4"/>
      <dgm:spPr/>
    </dgm:pt>
    <dgm:pt modelId="{1D122E2A-2A85-2C4B-A19A-CDF10282F18E}" type="pres">
      <dgm:prSet presAssocID="{864A6587-E063-4911-8A4C-42E108515BA8}" presName="horz1" presStyleCnt="0"/>
      <dgm:spPr/>
    </dgm:pt>
    <dgm:pt modelId="{080BA325-6D7E-3B49-948A-405C01E7FB39}" type="pres">
      <dgm:prSet presAssocID="{864A6587-E063-4911-8A4C-42E108515BA8}" presName="tx1" presStyleLbl="revTx" presStyleIdx="3" presStyleCnt="4"/>
      <dgm:spPr/>
    </dgm:pt>
    <dgm:pt modelId="{F1920BA0-6B8A-004E-BFAC-56CACE581DDE}" type="pres">
      <dgm:prSet presAssocID="{864A6587-E063-4911-8A4C-42E108515BA8}" presName="vert1" presStyleCnt="0"/>
      <dgm:spPr/>
    </dgm:pt>
  </dgm:ptLst>
  <dgm:cxnLst>
    <dgm:cxn modelId="{F6158C19-126A-4467-AE05-1623B7EF55D6}" srcId="{B1DFAFCB-36CF-4387-8D7A-5506FDB690D8}" destId="{EE889A9E-8A5E-4DFA-846D-B300ECB98B04}" srcOrd="1" destOrd="0" parTransId="{CA259C88-87D5-4F69-A4AE-D49A4DFBBF91}" sibTransId="{869D8B96-CCC3-4B0F-A275-A79F6400A138}"/>
    <dgm:cxn modelId="{92F05020-6FC0-5940-A9D8-347E7248D129}" type="presOf" srcId="{864A6587-E063-4911-8A4C-42E108515BA8}" destId="{080BA325-6D7E-3B49-948A-405C01E7FB39}" srcOrd="0" destOrd="0" presId="urn:microsoft.com/office/officeart/2008/layout/LinedList"/>
    <dgm:cxn modelId="{87CAB441-B4E5-6A47-A089-14A6CA7DA2DD}" type="presOf" srcId="{EE889A9E-8A5E-4DFA-846D-B300ECB98B04}" destId="{0EFE1DE7-72B0-C74F-A6D6-76B1EAC03A5E}" srcOrd="0" destOrd="0" presId="urn:microsoft.com/office/officeart/2008/layout/LinedList"/>
    <dgm:cxn modelId="{2B82888E-2E15-4BB9-9456-284ED50AD004}" srcId="{B1DFAFCB-36CF-4387-8D7A-5506FDB690D8}" destId="{864A6587-E063-4911-8A4C-42E108515BA8}" srcOrd="3" destOrd="0" parTransId="{A0959249-5D86-4754-A199-17510988AD22}" sibTransId="{F8D7A184-2661-4280-9F4A-2FC296E93A75}"/>
    <dgm:cxn modelId="{3A1B2CBE-76FC-9647-AFF4-011B2B02C51A}" type="presOf" srcId="{B1DFAFCB-36CF-4387-8D7A-5506FDB690D8}" destId="{EFA19921-400C-2648-92AC-C8DB4407B951}" srcOrd="0" destOrd="0" presId="urn:microsoft.com/office/officeart/2008/layout/LinedList"/>
    <dgm:cxn modelId="{52F866C1-8CB8-4F40-A51E-336BCB3623CF}" type="presOf" srcId="{F39834DD-0BC4-40D3-821C-CE9D17BEE428}" destId="{454EF932-D85A-4944-A8CF-3D942E6B9AC8}" srcOrd="0" destOrd="0" presId="urn:microsoft.com/office/officeart/2008/layout/LinedList"/>
    <dgm:cxn modelId="{CC065FDC-D075-4D75-BB89-E81E10B57B6B}" srcId="{B1DFAFCB-36CF-4387-8D7A-5506FDB690D8}" destId="{14720509-5C94-4973-8FC2-96E623EBAB05}" srcOrd="2" destOrd="0" parTransId="{2ADF1B5E-A08C-44DE-97B7-5F549FFAAC29}" sibTransId="{F4354A75-DE3C-4114-A7BA-994EC189803F}"/>
    <dgm:cxn modelId="{CF8C90DD-3E75-4E40-B554-1121FC3A303D}" type="presOf" srcId="{14720509-5C94-4973-8FC2-96E623EBAB05}" destId="{C3A3DF14-B224-AD41-9B7F-A085DF699154}" srcOrd="0" destOrd="0" presId="urn:microsoft.com/office/officeart/2008/layout/LinedList"/>
    <dgm:cxn modelId="{02A321E5-8749-48E4-8666-D433751C5B56}" srcId="{B1DFAFCB-36CF-4387-8D7A-5506FDB690D8}" destId="{F39834DD-0BC4-40D3-821C-CE9D17BEE428}" srcOrd="0" destOrd="0" parTransId="{2B809867-330C-4693-B252-57F271F510FF}" sibTransId="{D920CB4D-92EA-4504-A0D4-44D93E89E0D9}"/>
    <dgm:cxn modelId="{489E413C-8CF0-2D44-A13A-653A64731652}" type="presParOf" srcId="{EFA19921-400C-2648-92AC-C8DB4407B951}" destId="{C90799C6-1BEC-3D4D-81FD-6EE38DF5BF08}" srcOrd="0" destOrd="0" presId="urn:microsoft.com/office/officeart/2008/layout/LinedList"/>
    <dgm:cxn modelId="{E91203F4-8D8D-064F-8D0D-E15A5FDE882A}" type="presParOf" srcId="{EFA19921-400C-2648-92AC-C8DB4407B951}" destId="{B1FFCBA5-0CBD-C748-9697-326D08A3445B}" srcOrd="1" destOrd="0" presId="urn:microsoft.com/office/officeart/2008/layout/LinedList"/>
    <dgm:cxn modelId="{49B65FD1-8B6A-3E4F-8959-6B701D7BB618}" type="presParOf" srcId="{B1FFCBA5-0CBD-C748-9697-326D08A3445B}" destId="{454EF932-D85A-4944-A8CF-3D942E6B9AC8}" srcOrd="0" destOrd="0" presId="urn:microsoft.com/office/officeart/2008/layout/LinedList"/>
    <dgm:cxn modelId="{1DE093F2-691C-554E-97AC-DA5669D43B32}" type="presParOf" srcId="{B1FFCBA5-0CBD-C748-9697-326D08A3445B}" destId="{05D9DC18-C5CC-1548-A8FC-F132532EAB66}" srcOrd="1" destOrd="0" presId="urn:microsoft.com/office/officeart/2008/layout/LinedList"/>
    <dgm:cxn modelId="{EB433A8B-9584-1440-82B3-25C96614E88B}" type="presParOf" srcId="{EFA19921-400C-2648-92AC-C8DB4407B951}" destId="{AEBADF0F-00DF-4A4B-A755-D6F0C5E1E3AD}" srcOrd="2" destOrd="0" presId="urn:microsoft.com/office/officeart/2008/layout/LinedList"/>
    <dgm:cxn modelId="{2F9E9D2E-272D-994F-81E1-D55263C9270F}" type="presParOf" srcId="{EFA19921-400C-2648-92AC-C8DB4407B951}" destId="{5B3B6F94-53C2-444D-9C49-70427824E522}" srcOrd="3" destOrd="0" presId="urn:microsoft.com/office/officeart/2008/layout/LinedList"/>
    <dgm:cxn modelId="{AFFE925F-B75D-3B46-9B14-F120A3E4F302}" type="presParOf" srcId="{5B3B6F94-53C2-444D-9C49-70427824E522}" destId="{0EFE1DE7-72B0-C74F-A6D6-76B1EAC03A5E}" srcOrd="0" destOrd="0" presId="urn:microsoft.com/office/officeart/2008/layout/LinedList"/>
    <dgm:cxn modelId="{E817D3D6-669C-B74B-8023-0C56F41DD688}" type="presParOf" srcId="{5B3B6F94-53C2-444D-9C49-70427824E522}" destId="{940551C8-9666-0443-B1CA-32E04254D15A}" srcOrd="1" destOrd="0" presId="urn:microsoft.com/office/officeart/2008/layout/LinedList"/>
    <dgm:cxn modelId="{7B839B0E-6C44-4B4C-88D8-54D823907C47}" type="presParOf" srcId="{EFA19921-400C-2648-92AC-C8DB4407B951}" destId="{1A70F8EC-5C3B-234D-94E7-F8C265D18B8E}" srcOrd="4" destOrd="0" presId="urn:microsoft.com/office/officeart/2008/layout/LinedList"/>
    <dgm:cxn modelId="{9F8187F4-36B6-0A44-B59A-B2A576AE3B89}" type="presParOf" srcId="{EFA19921-400C-2648-92AC-C8DB4407B951}" destId="{383C7137-B4CD-A74D-ACE2-A0F9023EBBA2}" srcOrd="5" destOrd="0" presId="urn:microsoft.com/office/officeart/2008/layout/LinedList"/>
    <dgm:cxn modelId="{8BAC2F33-A207-2145-B5BE-9CD1A525B0DF}" type="presParOf" srcId="{383C7137-B4CD-A74D-ACE2-A0F9023EBBA2}" destId="{C3A3DF14-B224-AD41-9B7F-A085DF699154}" srcOrd="0" destOrd="0" presId="urn:microsoft.com/office/officeart/2008/layout/LinedList"/>
    <dgm:cxn modelId="{652549C3-8490-6449-B046-CF6789E9D683}" type="presParOf" srcId="{383C7137-B4CD-A74D-ACE2-A0F9023EBBA2}" destId="{A321DA7A-EEEF-9F47-AF16-F6C75DB8496D}" srcOrd="1" destOrd="0" presId="urn:microsoft.com/office/officeart/2008/layout/LinedList"/>
    <dgm:cxn modelId="{DB43F04C-866A-724B-BD01-DB7901C19AE9}" type="presParOf" srcId="{EFA19921-400C-2648-92AC-C8DB4407B951}" destId="{6A41CFCC-0BB8-6E4D-9D28-995867919193}" srcOrd="6" destOrd="0" presId="urn:microsoft.com/office/officeart/2008/layout/LinedList"/>
    <dgm:cxn modelId="{85DEA378-70EE-0E49-995E-74B39E7E404A}" type="presParOf" srcId="{EFA19921-400C-2648-92AC-C8DB4407B951}" destId="{1D122E2A-2A85-2C4B-A19A-CDF10282F18E}" srcOrd="7" destOrd="0" presId="urn:microsoft.com/office/officeart/2008/layout/LinedList"/>
    <dgm:cxn modelId="{D10F9A9E-4C87-7646-B41B-3C593C81AE72}" type="presParOf" srcId="{1D122E2A-2A85-2C4B-A19A-CDF10282F18E}" destId="{080BA325-6D7E-3B49-948A-405C01E7FB39}" srcOrd="0" destOrd="0" presId="urn:microsoft.com/office/officeart/2008/layout/LinedList"/>
    <dgm:cxn modelId="{6C116BE9-7B75-044F-9A71-342C44D1C838}" type="presParOf" srcId="{1D122E2A-2A85-2C4B-A19A-CDF10282F18E}" destId="{F1920BA0-6B8A-004E-BFAC-56CACE581D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3A573-6790-904C-8FAF-47A81B74A50D}">
      <dsp:nvSpPr>
        <dsp:cNvPr id="0" name=""/>
        <dsp:cNvSpPr/>
      </dsp:nvSpPr>
      <dsp:spPr>
        <a:xfrm>
          <a:off x="0" y="15154"/>
          <a:ext cx="6403994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Disruptive forces stalked the land:</a:t>
          </a:r>
        </a:p>
      </dsp:txBody>
      <dsp:txXfrm>
        <a:off x="58257" y="73411"/>
        <a:ext cx="6287480" cy="1076886"/>
      </dsp:txXfrm>
    </dsp:sp>
    <dsp:sp modelId="{65C02C91-41B2-4541-968C-ABC82D0929AD}">
      <dsp:nvSpPr>
        <dsp:cNvPr id="0" name=""/>
        <dsp:cNvSpPr/>
      </dsp:nvSpPr>
      <dsp:spPr>
        <a:xfrm>
          <a:off x="0" y="1208554"/>
          <a:ext cx="6403994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2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Departed Tories left political system inclined toward experimentation and innovation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Economy stumbled post-Revolution  </a:t>
          </a:r>
        </a:p>
      </dsp:txBody>
      <dsp:txXfrm>
        <a:off x="0" y="1208554"/>
        <a:ext cx="6403994" cy="1459350"/>
      </dsp:txXfrm>
    </dsp:sp>
    <dsp:sp modelId="{2A89FA56-D4F7-EF42-A4D2-AC985834C98D}">
      <dsp:nvSpPr>
        <dsp:cNvPr id="0" name=""/>
        <dsp:cNvSpPr/>
      </dsp:nvSpPr>
      <dsp:spPr>
        <a:xfrm>
          <a:off x="0" y="2667904"/>
          <a:ext cx="6403994" cy="1193400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Yet thirteen sovereign states:</a:t>
          </a:r>
        </a:p>
      </dsp:txBody>
      <dsp:txXfrm>
        <a:off x="58257" y="2726161"/>
        <a:ext cx="6287480" cy="1076886"/>
      </dsp:txXfrm>
    </dsp:sp>
    <dsp:sp modelId="{991A31E9-C0A0-DD4C-AE2F-2AD4BC696384}">
      <dsp:nvSpPr>
        <dsp:cNvPr id="0" name=""/>
        <dsp:cNvSpPr/>
      </dsp:nvSpPr>
      <dsp:spPr>
        <a:xfrm>
          <a:off x="0" y="3861304"/>
          <a:ext cx="6403994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2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Shared similar political structures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Enjoyed rich political inheritance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Were blessed with good political leaders</a:t>
          </a:r>
        </a:p>
      </dsp:txBody>
      <dsp:txXfrm>
        <a:off x="0" y="3861304"/>
        <a:ext cx="6403994" cy="1210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799C6-1BEC-3D4D-81FD-6EE38DF5BF08}">
      <dsp:nvSpPr>
        <dsp:cNvPr id="0" name=""/>
        <dsp:cNvSpPr/>
      </dsp:nvSpPr>
      <dsp:spPr>
        <a:xfrm>
          <a:off x="0" y="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F932-D85A-4944-A8CF-3D942E6B9AC8}">
      <dsp:nvSpPr>
        <dsp:cNvPr id="0" name=""/>
        <dsp:cNvSpPr/>
      </dsp:nvSpPr>
      <dsp:spPr>
        <a:xfrm>
          <a:off x="0" y="0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War spawned demoralizing speculation and profiteering. </a:t>
          </a:r>
        </a:p>
      </dsp:txBody>
      <dsp:txXfrm>
        <a:off x="0" y="0"/>
        <a:ext cx="6290226" cy="1361936"/>
      </dsp:txXfrm>
    </dsp:sp>
    <dsp:sp modelId="{AEBADF0F-00DF-4A4B-A755-D6F0C5E1E3AD}">
      <dsp:nvSpPr>
        <dsp:cNvPr id="0" name=""/>
        <dsp:cNvSpPr/>
      </dsp:nvSpPr>
      <dsp:spPr>
        <a:xfrm>
          <a:off x="0" y="1361936"/>
          <a:ext cx="6290226" cy="0"/>
        </a:xfrm>
        <a:prstGeom prst="line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accent2">
              <a:hueOff val="383163"/>
              <a:satOff val="-625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E1DE7-72B0-C74F-A6D6-76B1EAC03A5E}">
      <dsp:nvSpPr>
        <dsp:cNvPr id="0" name=""/>
        <dsp:cNvSpPr/>
      </dsp:nvSpPr>
      <dsp:spPr>
        <a:xfrm>
          <a:off x="0" y="1361936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State governments borrowed more than they could repay.</a:t>
          </a:r>
        </a:p>
      </dsp:txBody>
      <dsp:txXfrm>
        <a:off x="0" y="1361936"/>
        <a:ext cx="6290226" cy="1361936"/>
      </dsp:txXfrm>
    </dsp:sp>
    <dsp:sp modelId="{1A70F8EC-5C3B-234D-94E7-F8C265D18B8E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accent2">
              <a:hueOff val="766327"/>
              <a:satOff val="-125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3DF14-B224-AD41-9B7F-A085DF699154}">
      <dsp:nvSpPr>
        <dsp:cNvPr id="0" name=""/>
        <dsp:cNvSpPr/>
      </dsp:nvSpPr>
      <dsp:spPr>
        <a:xfrm>
          <a:off x="0" y="2723872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Runaway inflation ruined many.</a:t>
          </a:r>
        </a:p>
      </dsp:txBody>
      <dsp:txXfrm>
        <a:off x="0" y="2723872"/>
        <a:ext cx="6290226" cy="1361936"/>
      </dsp:txXfrm>
    </dsp:sp>
    <dsp:sp modelId="{6A41CFCC-0BB8-6E4D-9D28-995867919193}">
      <dsp:nvSpPr>
        <dsp:cNvPr id="0" name=""/>
        <dsp:cNvSpPr/>
      </dsp:nvSpPr>
      <dsp:spPr>
        <a:xfrm>
          <a:off x="0" y="4085808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BA325-6D7E-3B49-948A-405C01E7FB39}">
      <dsp:nvSpPr>
        <dsp:cNvPr id="0" name=""/>
        <dsp:cNvSpPr/>
      </dsp:nvSpPr>
      <dsp:spPr>
        <a:xfrm>
          <a:off x="0" y="4085808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Average citizen was worse off financially at the end of Revolution than at start.</a:t>
          </a:r>
        </a:p>
      </dsp:txBody>
      <dsp:txXfrm>
        <a:off x="0" y="4085808"/>
        <a:ext cx="6290226" cy="136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C9DC-5E4F-D243-B1A6-BB736C74B893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B90AD-5261-1044-9C75-A4B9F08E9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37E1E2C-5626-4746-A609-2383DBBC9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A2B07A6-CB11-574E-835F-53197ED64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36763CE-7E1D-8147-9A5C-A77208BA2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B2CD5E-880C-DC48-B684-0665710C7E68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290EC296-0A5F-9144-B9BC-8D9197E60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D0F697DE-F5A0-A844-B8A9-D5EFDF1C8A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7464CD6-079C-BA4A-9404-AD048B029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59C701-C994-0D48-9806-49D8555FD65C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567FC305-CB20-254E-9217-F893BB452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6EA2E636-3779-9841-8500-2FEDBF8A4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7895B9CF-DB25-754C-B070-856ECF688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7D107C-B6D0-6B46-832C-7385F7960E36}" type="slidenum">
              <a:rPr lang="en-US" altLang="en-US">
                <a:latin typeface="Calibri" panose="020F0502020204030204" pitchFamily="34" charset="0"/>
              </a:rPr>
              <a:pPr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94C5323C-57A6-AA4F-9213-97235C96B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9B937C9-7592-3E4D-B48A-469764388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33E6"/>
                </a:solidFill>
              </a:rPr>
              <a:t>Map 9.4 </a:t>
            </a:r>
            <a:r>
              <a:rPr lang="en-US" altLang="en-US" b="1">
                <a:solidFill>
                  <a:srgbClr val="000000"/>
                </a:solidFill>
              </a:rPr>
              <a:t>The Struggle over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</a:rPr>
              <a:t>Ratification </a:t>
            </a:r>
            <a:r>
              <a:rPr lang="en-US" altLang="en-US">
                <a:solidFill>
                  <a:srgbClr val="000000"/>
                </a:solidFill>
              </a:rPr>
              <a:t>This mottled map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shows that federalist support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tended to cluster around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coastal areas, which had enjoyed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profitable commerce with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outside world, including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export of grain and tobacco.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Impoverished frontiersmen,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suspicious of a powerful new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central government under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Constitution, were generally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antifederalists.</a:t>
            </a: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86C3734F-FC55-274D-B0F3-7B5F39FF7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34CBEA-9FDB-444B-AE78-6996641D2088}" type="slidenum">
              <a:rPr lang="en-US" altLang="en-US">
                <a:latin typeface="Calibri" panose="020F0502020204030204" pitchFamily="34" charset="0"/>
              </a:rPr>
              <a:pPr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B6C8F6C7-1F6E-4A45-9C48-44334C1EDE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FCE9012-F676-D44E-BF6D-3FFE54DC39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569848CE-A7C5-1548-A8D2-123B22D17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7D3F32-524A-874D-A7B2-91443486F9F3}" type="slidenum">
              <a:rPr lang="en-US" altLang="en-US">
                <a:latin typeface="Calibri" panose="020F0502020204030204" pitchFamily="34" charset="0"/>
              </a:rPr>
              <a:pPr/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13DB3B0-2421-BE40-8C4C-4076063056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511EE06-104B-0447-8B5E-37E7E0A2B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Banner Paraded by the Society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of Pewterers in New York City,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1788 </a:t>
            </a:r>
            <a:r>
              <a:rPr lang="en-US" altLang="en-US">
                <a:solidFill>
                  <a:srgbClr val="000000"/>
                </a:solidFill>
              </a:rPr>
              <a:t>This silk banner was carried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by members of the Society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Pewterers in a parade in New York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City, on July 23, 1788, to celebrate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the impending ratification of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United States Constitution by New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York State. The enthusiasm of these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craftsmen for the Constitution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confirms that not all federalists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were well-to-do.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393F9A20-9926-5541-BC6C-5A80C1DFC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4F604C-2BBC-114D-B8EF-D093BB4E72E2}" type="slidenum">
              <a:rPr lang="en-US" altLang="en-US">
                <a:latin typeface="Calibri" panose="020F0502020204030204" pitchFamily="34" charset="0"/>
              </a:rPr>
              <a:pPr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6CA0DFAA-8DD1-DD41-BA3A-E25E4DE17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65837D4-2521-9D4E-869C-FB0F21ED8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A Triumphant Cartoon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This cartoon appeared in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</a:rPr>
              <a:t>Massachusetts Centinel </a:t>
            </a:r>
            <a:r>
              <a:rPr lang="en-US" altLang="en-US">
                <a:solidFill>
                  <a:srgbClr val="000000"/>
                </a:solidFill>
              </a:rPr>
              <a:t>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August 2, 1788. Note the two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laggards, especially the sorry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condition of Rhode Island.</a:t>
            </a: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FEB927B1-6DE8-4C46-AF2C-4F723C778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0C9CAB-A572-6B46-9AD6-ACDA50AA2DE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58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3B2AC4C-4419-1549-A354-778033C05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3FC7EB2-FDDD-CC43-B361-8CB50838B8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Western Merchants Negotiating for Tea in Hong Kong, ca. 1800 </a:t>
            </a:r>
            <a:r>
              <a:rPr lang="en-US" altLang="en-US">
                <a:solidFill>
                  <a:srgbClr val="000000"/>
                </a:solidFill>
              </a:rPr>
              <a:t>Yankee merchants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and shippers figured prominently in the booming trade with China in the late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eighteenth century. Among the American entrepreneurs who prospered in the China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trade was Warren Delano, ancestor of President Franklin Delano Roosevelt.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D6F1030-3526-AD43-AED1-F9BED5F00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0E7993-2033-1946-B9F8-AAD3DC8EFA4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9009FFF-7B32-C740-9ED9-B776CAA1D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0C55540-FE01-8E41-9CB6-D24A588FF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33E6"/>
                </a:solidFill>
              </a:rPr>
              <a:t>Map 9.1 </a:t>
            </a:r>
            <a:r>
              <a:rPr lang="en-US" altLang="en-US" b="1">
                <a:solidFill>
                  <a:srgbClr val="000000"/>
                </a:solidFill>
              </a:rPr>
              <a:t>Western Land Cessions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</a:rPr>
              <a:t>to the United States, 1782–1802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37B54D9-1932-9A4A-A92A-72C124AF9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2A9E0-B787-6D48-A944-8CC38C008872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28B375D-5E7C-5B48-9B7C-4C0F73039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F7FBF070-9562-B84F-BBA8-2418C8990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Independence Hall, Philadelphia, 1776 </a:t>
            </a:r>
            <a:r>
              <a:rPr lang="en-US" altLang="en-US">
                <a:solidFill>
                  <a:srgbClr val="000000"/>
                </a:solidFill>
              </a:rPr>
              <a:t>Originally built in the 1730s as a meeting place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the Pennsylvania colonial assembly, this building witnessed much history: here Washington was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given command of the Continental Army, the Declaration of Independence was signed, and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Constitution was hammered out. The building began to be called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Independence Hall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in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1820s and is today a major tourist destination in Philadelphia.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EF8FB80-6026-3F44-AB97-88BF075F4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23891A-E1BB-F94B-BF76-6ED438EBB060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C3A9AB8-6E4E-A746-86E0-45E74B665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33BFE39-F3F8-1146-8850-D35E456C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33E6"/>
                </a:solidFill>
              </a:rPr>
              <a:t>Map 9.2 </a:t>
            </a:r>
            <a:r>
              <a:rPr lang="en-US" altLang="en-US" b="1">
                <a:solidFill>
                  <a:srgbClr val="000000"/>
                </a:solidFill>
              </a:rPr>
              <a:t>Surveying the Old Northwest Under the Land Ordinance of 1785 </a:t>
            </a:r>
            <a:r>
              <a:rPr lang="en-US" altLang="en-US">
                <a:solidFill>
                  <a:srgbClr val="000000"/>
                </a:solidFill>
              </a:rPr>
              <a:t>Sections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of a township under the Land Ordinance of 1785.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39DF642-06C5-D843-BA0E-E77EC72E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E71D0E-7038-7F4C-B99C-58C40CB33223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621757D-FDEC-0940-87B5-F468ED930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37AE86C-658D-274C-813D-1D079E439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33E6"/>
                </a:solidFill>
              </a:rPr>
              <a:t>Map 9.3 </a:t>
            </a:r>
            <a:r>
              <a:rPr lang="en-US" altLang="en-US" b="1">
                <a:solidFill>
                  <a:srgbClr val="000000"/>
                </a:solidFill>
              </a:rPr>
              <a:t>Main Centers of Spanish and British Influence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</a:rPr>
              <a:t>After 1783 </a:t>
            </a:r>
            <a:r>
              <a:rPr lang="en-US" altLang="en-US">
                <a:solidFill>
                  <a:srgbClr val="000000"/>
                </a:solidFill>
              </a:rPr>
              <a:t>This map shows graphically that the United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States in 1783 achieved complete independence in name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only, particularly in the area west of the Appalachian Mountains.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Not until twenty years had passed did the new Republic,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with the purchase of Louisiana from France in 1803, eliminate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foreign influence from the east bank of the Mississippi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River. Much of Florida remained in Spanish hands until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Adams-Oni´s Treaty of 1819 (see p. 239–240).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876A29A-7B15-C14A-9C8D-E687D6E44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3A4D0E-0E0C-A844-A152-81E70F62865C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DCF75B4-A40E-0244-82BA-B3E273B5D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097D4CA-CB08-F94C-B1AA-ADF7CF91AC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Debtors Protest, 1787 </a:t>
            </a:r>
            <a:r>
              <a:rPr lang="en-US" altLang="en-US">
                <a:solidFill>
                  <a:srgbClr val="000000"/>
                </a:solidFill>
              </a:rPr>
              <a:t>This drawing done on the eve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the writing of the U.S. Constitution features a farmer with 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plow, a rake, and a bottle complaining,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Takes all to pay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taxes.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The discontent of debt-rich and currency-poor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farmers alarmed republican leaders and helped persuade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them that the Articles of Confederation needed to be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replaced with a new constitution.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F986B74-5886-AE45-B658-DBC2DAC19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78C917-C38F-AF4B-893D-D989E8965BA8}" type="slidenum">
              <a:rPr lang="en-US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91F93E2-792B-754F-86DC-F650A88F4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B3F3655-A435-D448-8241-731E87B7E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1EC5BE5-52B6-0C45-AE88-922230180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624760-5A53-244E-92FB-2E9621C9D268}" type="slidenum">
              <a:rPr lang="en-US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DB21512-BA1D-014E-999E-9041B1C25A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D126272-A75F-6346-822D-7D16557BB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2633"/>
                </a:solidFill>
              </a:rPr>
              <a:t>Signing of the Constitution of the United States, 1787 </a:t>
            </a:r>
            <a:r>
              <a:rPr lang="en-US" altLang="en-US">
                <a:solidFill>
                  <a:srgbClr val="000000"/>
                </a:solidFill>
              </a:rPr>
              <a:t>George Washington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presided from the dais as the Constitutional Convention</a:t>
            </a:r>
            <a:r>
              <a:rPr lang="fr-FR" altLang="ja-JP">
                <a:solidFill>
                  <a:srgbClr val="000000"/>
                </a:solidFill>
              </a:rPr>
              <a:t>'</a:t>
            </a:r>
            <a:r>
              <a:rPr lang="en-US" altLang="ja-JP">
                <a:solidFill>
                  <a:srgbClr val="000000"/>
                </a:solidFill>
              </a:rPr>
              <a:t>s president. At a table in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front row sat James Madison, later called the Father of the Constitution, who recorded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the proceedings in shorthand. Daily from 10 a.m. to 3 p.m., from late May through mid-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September 1787, the fifty-five delegates wrangled over ideas for a new federal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government.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309E149-4EA2-9148-9ADE-02FD501C9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1D6160-787D-0E44-A0B8-D3542D4E2004}" type="slidenum">
              <a:rPr lang="en-US" altLang="en-US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74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3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21DE8E0-5A21-0346-A377-C6DA396EE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038ADA61-0DD2-934B-B0E1-C4CB02839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F3F683A1-DB9D-DF42-B398-3BA17B2E6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61C7D-0C3D-F24B-86E5-353B065AA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B14A-4D8B-D741-977B-286171931D90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B3B8-5045-EC48-A2AF-56287505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844B-0BCD-8444-8349-1AD6CC2CB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APUSH 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7D3EC-C288-8548-AC0C-6E1262DEB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the Articles to the Constitution…</a:t>
            </a:r>
          </a:p>
        </p:txBody>
      </p:sp>
    </p:spTree>
    <p:extLst>
      <p:ext uri="{BB962C8B-B14F-4D97-AF65-F5344CB8AC3E}">
        <p14:creationId xmlns:p14="http://schemas.microsoft.com/office/powerpoint/2010/main" val="9271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1BA12E22-59A7-9843-B5AA-117C7427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altLang="en-US" sz="2800">
                <a:solidFill>
                  <a:schemeClr val="bg1"/>
                </a:solidFill>
              </a:rPr>
              <a:t>III. Economic Crosscurrents</a:t>
            </a:r>
            <a:br>
              <a:rPr lang="en-US" altLang="en-US" sz="2800">
                <a:solidFill>
                  <a:schemeClr val="bg1"/>
                </a:solidFill>
              </a:rPr>
            </a:br>
            <a:r>
              <a:rPr lang="en-US" altLang="en-US" sz="2800">
                <a:solidFill>
                  <a:schemeClr val="bg1"/>
                </a:solidFill>
              </a:rPr>
              <a:t>(cont.)</a:t>
            </a:r>
          </a:p>
        </p:txBody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965A26E2-9C29-4102-9547-08EBA0DCB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95372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1293D3EE-E75A-444D-A62B-710D9B28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sz="3400"/>
              <a:t>III. Economic Crosscurrents</a:t>
            </a:r>
            <a:br>
              <a:rPr lang="en-US" altLang="en-US" sz="3400"/>
            </a:br>
            <a:r>
              <a:rPr lang="en-US" altLang="en-US" sz="340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9AFA088-5555-C44A-B8DF-8EB010B0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Whole economic and social atmosphere was unhealthy:</a:t>
            </a:r>
          </a:p>
          <a:p>
            <a:pPr lvl="1"/>
            <a:r>
              <a:rPr lang="en-US" altLang="en-US" sz="2400" dirty="0"/>
              <a:t>A newly rich class of profiteers was conspicuous</a:t>
            </a:r>
          </a:p>
          <a:p>
            <a:pPr lvl="1"/>
            <a:r>
              <a:rPr lang="en-US" altLang="en-US" sz="2400" dirty="0"/>
              <a:t>Once-wealthy people were destitute</a:t>
            </a:r>
          </a:p>
          <a:p>
            <a:r>
              <a:rPr lang="en-US" altLang="en-US" sz="2400" dirty="0"/>
              <a:t>Controversies leading to Revolution had bred:</a:t>
            </a:r>
          </a:p>
          <a:p>
            <a:pPr lvl="1"/>
            <a:r>
              <a:rPr lang="en-US" altLang="en-US" sz="2400" dirty="0"/>
              <a:t>keen distaste for taxes</a:t>
            </a:r>
          </a:p>
          <a:p>
            <a:pPr lvl="1"/>
            <a:r>
              <a:rPr lang="en-US" altLang="en-US" sz="2400" dirty="0"/>
              <a:t>encouraged disrespect for laws in general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14C379AD-C1CD-2B45-8B19-5B959DF3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007" y="102221"/>
            <a:ext cx="7953224" cy="14743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IV. Creating a Confederation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052FE2D-5AB0-204D-8FF8-B3720923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Second Continental Congress:</a:t>
            </a:r>
          </a:p>
          <a:p>
            <a:pPr lvl="1" eaLnBrk="1" hangingPunct="1"/>
            <a:r>
              <a:rPr lang="en-US" altLang="en-US" sz="2400" dirty="0"/>
              <a:t>Little more than a conference of ambassadors</a:t>
            </a:r>
          </a:p>
          <a:p>
            <a:pPr lvl="1" eaLnBrk="1" hangingPunct="1"/>
            <a:r>
              <a:rPr lang="en-US" altLang="en-US" sz="2400" dirty="0"/>
              <a:t>Was totally without constitutional authority</a:t>
            </a:r>
          </a:p>
          <a:p>
            <a:pPr lvl="1" eaLnBrk="1" hangingPunct="1"/>
            <a:r>
              <a:rPr lang="en-US" altLang="en-US" sz="2400" dirty="0"/>
              <a:t>Asserted some control over military and foreign policy</a:t>
            </a:r>
          </a:p>
          <a:p>
            <a:pPr eaLnBrk="1" hangingPunct="1"/>
            <a:r>
              <a:rPr lang="en-US" altLang="en-US" sz="2400" dirty="0"/>
              <a:t>In all respects, thirteen states were sovereign:</a:t>
            </a:r>
          </a:p>
          <a:p>
            <a:pPr lvl="1" eaLnBrk="1" hangingPunct="1"/>
            <a:r>
              <a:rPr lang="en-US" altLang="en-US" sz="2400" dirty="0"/>
              <a:t>Coined money</a:t>
            </a:r>
          </a:p>
          <a:p>
            <a:pPr lvl="1" eaLnBrk="1" hangingPunct="1"/>
            <a:r>
              <a:rPr lang="en-US" altLang="en-US" sz="2400" dirty="0"/>
              <a:t>Raised armies and navies</a:t>
            </a:r>
          </a:p>
          <a:p>
            <a:pPr lvl="1" eaLnBrk="1" hangingPunct="1"/>
            <a:r>
              <a:rPr lang="en-US" altLang="en-US" sz="2400" dirty="0"/>
              <a:t>Erected tariff barriers</a:t>
            </a:r>
          </a:p>
          <a:p>
            <a:pPr marL="800100" lvl="2" indent="0">
              <a:buNone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BF884F8C-9612-AA40-843B-7B43A107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sz="3400"/>
              <a:t>IV. Creating a Confederation</a:t>
            </a:r>
            <a:br>
              <a:rPr lang="en-US" altLang="en-US" sz="3400"/>
            </a:br>
            <a:r>
              <a:rPr lang="en-US" altLang="en-US" sz="340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AEE1035-125F-B94C-9B18-634A69A6C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Articles of Confederation: </a:t>
            </a:r>
          </a:p>
          <a:p>
            <a:pPr lvl="1"/>
            <a:r>
              <a:rPr lang="en-US" altLang="en-US" sz="2400" dirty="0"/>
              <a:t>Adopted by Congress in 1777, but not ratified by states until 1781</a:t>
            </a:r>
          </a:p>
          <a:p>
            <a:r>
              <a:rPr lang="en-US" altLang="en-US" sz="2400" dirty="0"/>
              <a:t>Chief point of contention was western lands:</a:t>
            </a:r>
          </a:p>
          <a:p>
            <a:pPr lvl="1"/>
            <a:r>
              <a:rPr lang="en-US" altLang="en-US" sz="2400" dirty="0"/>
              <a:t>6 states had no holdings beyond Allegheny Mtns </a:t>
            </a:r>
          </a:p>
          <a:p>
            <a:pPr lvl="1"/>
            <a:r>
              <a:rPr lang="en-US" altLang="en-US" sz="2400" dirty="0"/>
              <a:t>7 (esp. New York &amp; Virginia) held huge acreage </a:t>
            </a:r>
          </a:p>
          <a:p>
            <a:pPr lvl="1"/>
            <a:r>
              <a:rPr lang="en-US" altLang="en-US" sz="2400" dirty="0"/>
              <a:t>Land-rich states could use trans-Allegheny tracts to pay off debts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61651678-80F7-D64B-9439-225E4AD4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207161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IV. Creating a Confederation</a:t>
            </a:r>
            <a:br>
              <a:rPr lang="en-US" altLang="en-US" sz="3400" dirty="0"/>
            </a:br>
            <a:r>
              <a:rPr lang="en-US" altLang="en-US" sz="34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512E4C1-62CF-0B4C-B450-E0FA245E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00" y="1888652"/>
            <a:ext cx="7795679" cy="4762187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/>
              <a:t>Unanimous approval of Articles by all thirteen states was required:</a:t>
            </a:r>
          </a:p>
          <a:p>
            <a:pPr lvl="2"/>
            <a:r>
              <a:rPr lang="en-US" altLang="en-US" sz="2400" dirty="0"/>
              <a:t>Maryland held out until March 1781 to get agreement by New York to surrender its western lands</a:t>
            </a:r>
          </a:p>
          <a:p>
            <a:pPr lvl="2"/>
            <a:r>
              <a:rPr lang="en-US" altLang="en-US" sz="2400" dirty="0"/>
              <a:t>Congress pledged to dispose of these vast areas for </a:t>
            </a:r>
            <a:r>
              <a:rPr lang="ja-JP" altLang="en-US" sz="2400"/>
              <a:t>“</a:t>
            </a:r>
            <a:r>
              <a:rPr lang="en-US" altLang="ja-JP" sz="2400" dirty="0"/>
              <a:t>common benefit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2"/>
            <a:r>
              <a:rPr lang="en-US" altLang="en-US" sz="2400" dirty="0"/>
              <a:t>Promised to carve out a number of </a:t>
            </a:r>
            <a:r>
              <a:rPr lang="ja-JP" altLang="en-US" sz="2400"/>
              <a:t>“</a:t>
            </a:r>
            <a:r>
              <a:rPr lang="en-US" altLang="ja-JP" sz="2400" dirty="0"/>
              <a:t>republican</a:t>
            </a:r>
            <a:r>
              <a:rPr lang="ja-JP" altLang="en-US" sz="2400"/>
              <a:t>”</a:t>
            </a:r>
            <a:r>
              <a:rPr lang="en-US" altLang="ja-JP" sz="2400" dirty="0"/>
              <a:t> states,  which overtime would be admitted to union</a:t>
            </a:r>
          </a:p>
          <a:p>
            <a:pPr lvl="2"/>
            <a:r>
              <a:rPr lang="en-US" altLang="en-US" sz="2400" dirty="0"/>
              <a:t>Pledge redeemed in Northwest Ordinance of 1787 (see Map 9.1).</a:t>
            </a:r>
          </a:p>
          <a:p>
            <a:pPr lvl="2"/>
            <a:r>
              <a:rPr lang="en-US" altLang="en-US" sz="2400" dirty="0"/>
              <a:t>Disposal of western lands helped encourage union</a:t>
            </a:r>
          </a:p>
          <a:p>
            <a:pPr lvl="2"/>
            <a:endParaRPr lang="en-US" alt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1335DB76-9396-6D45-AE36-50C548E4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526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9-1 p164</a:t>
            </a:r>
          </a:p>
        </p:txBody>
      </p:sp>
      <p:pic>
        <p:nvPicPr>
          <p:cNvPr id="25603" name="Picture 1" descr="09p164_m01.jpg">
            <a:extLst>
              <a:ext uri="{FF2B5EF4-FFF2-40B4-BE49-F238E27FC236}">
                <a16:creationId xmlns:a16="http://schemas.microsoft.com/office/drawing/2014/main" id="{E12451AE-C559-9348-87BA-AFE8C8DA5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7" y="152400"/>
            <a:ext cx="907042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6E6D8717-2B4C-4F43-A539-CD033155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121434"/>
            <a:ext cx="7434070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 dirty="0"/>
              <a:t>V. The Articles of Confederation: America</a:t>
            </a:r>
            <a:r>
              <a:rPr lang="fr-FR" altLang="ja-JP" sz="3100" dirty="0"/>
              <a:t>'</a:t>
            </a:r>
            <a:r>
              <a:rPr lang="en-US" altLang="ja-JP" sz="3100" dirty="0"/>
              <a:t>s First Constitution</a:t>
            </a:r>
            <a:endParaRPr lang="en-US" altLang="en-US" sz="31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63BBA2D-781B-0443-9834-09160A615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12884"/>
            <a:ext cx="7454077" cy="43058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Articles of Confederation:</a:t>
            </a:r>
          </a:p>
          <a:p>
            <a:pPr lvl="1" eaLnBrk="1" hangingPunct="1"/>
            <a:r>
              <a:rPr lang="en-US" altLang="en-US" sz="2400" dirty="0"/>
              <a:t>Provided for loose confederation or </a:t>
            </a:r>
            <a:r>
              <a:rPr lang="ja-JP" altLang="en-US" sz="2400"/>
              <a:t>“</a:t>
            </a:r>
            <a:r>
              <a:rPr lang="en-US" altLang="ja-JP" sz="2400" dirty="0"/>
              <a:t>firm league of friendship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1" eaLnBrk="1" hangingPunct="1"/>
            <a:r>
              <a:rPr lang="en-US" altLang="en-US" sz="2400" dirty="0"/>
              <a:t>thirteen independent states linked together to deal with common problems, such as foreign affairs</a:t>
            </a:r>
          </a:p>
          <a:p>
            <a:pPr lvl="1" eaLnBrk="1" hangingPunct="1"/>
            <a:r>
              <a:rPr lang="en-US" altLang="en-US" sz="2400" dirty="0"/>
              <a:t>Congress was chief agency</a:t>
            </a:r>
          </a:p>
          <a:p>
            <a:pPr lvl="1" eaLnBrk="1" hangingPunct="1"/>
            <a:r>
              <a:rPr lang="en-US" altLang="en-US" sz="2400" dirty="0"/>
              <a:t>No executive branch</a:t>
            </a:r>
          </a:p>
          <a:p>
            <a:pPr lvl="1" eaLnBrk="1" hangingPunct="1"/>
            <a:r>
              <a:rPr lang="en-US" altLang="en-US" sz="2400" dirty="0"/>
              <a:t>Judicial issues left almost exclusively to states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2CA19321-3F6E-4548-A3DA-4D6E6F87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125059"/>
            <a:ext cx="7434070" cy="143228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V.  The Articles of Confederation: America</a:t>
            </a:r>
            <a:r>
              <a:rPr lang="fr-FR" altLang="ja-JP" sz="2800" dirty="0"/>
              <a:t>'</a:t>
            </a:r>
            <a:r>
              <a:rPr lang="en-US" altLang="en-US" sz="2800" dirty="0"/>
              <a:t>s First Constitution (cont.) 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8CF70FA-355F-734D-B156-C266CD1C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96662"/>
            <a:ext cx="7454077" cy="402202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Congress, though dominant, was hobbled:</a:t>
            </a:r>
          </a:p>
          <a:p>
            <a:pPr lvl="1"/>
            <a:r>
              <a:rPr lang="en-US" altLang="en-US" sz="2400" dirty="0"/>
              <a:t>Each state had a single vote</a:t>
            </a:r>
          </a:p>
          <a:p>
            <a:pPr lvl="1"/>
            <a:r>
              <a:rPr lang="en-US" altLang="en-US" sz="2400" dirty="0"/>
              <a:t>All important bills required support of nine states</a:t>
            </a:r>
          </a:p>
          <a:p>
            <a:pPr lvl="1"/>
            <a:r>
              <a:rPr lang="en-US" altLang="en-US" sz="2400" dirty="0"/>
              <a:t>Any amendment to Articles required unanimous ratification</a:t>
            </a:r>
          </a:p>
          <a:p>
            <a:pPr lvl="1"/>
            <a:r>
              <a:rPr lang="en-US" altLang="en-US" sz="2400" dirty="0"/>
              <a:t>Congress was weak—and was purposely designed to be weak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8F6D9958-10C4-F449-B8CA-601D851E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276" y="91710"/>
            <a:ext cx="8203308" cy="1432289"/>
          </a:xfrm>
        </p:spPr>
        <p:txBody>
          <a:bodyPr>
            <a:normAutofit/>
          </a:bodyPr>
          <a:lstStyle/>
          <a:p>
            <a:r>
              <a:rPr lang="en-US" altLang="en-US" sz="3100" dirty="0"/>
              <a:t>V. The Articles of Confederation: America</a:t>
            </a:r>
            <a:r>
              <a:rPr lang="fr-FR" altLang="ja-JP" sz="3100" dirty="0"/>
              <a:t>'</a:t>
            </a:r>
            <a:r>
              <a:rPr lang="en-US" altLang="en-US" sz="3100" dirty="0"/>
              <a:t>s First Constitution (cont.)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D864A72-8A92-6A48-AE2B-92F23C99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956237"/>
            <a:ext cx="7454077" cy="35897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Two major weakness of Articles:</a:t>
            </a:r>
          </a:p>
          <a:p>
            <a:pPr lvl="1"/>
            <a:r>
              <a:rPr lang="en-US" altLang="en-US" sz="2400" dirty="0"/>
              <a:t>Congress had no power to regulate commerce</a:t>
            </a:r>
          </a:p>
          <a:p>
            <a:pPr lvl="1"/>
            <a:r>
              <a:rPr lang="en-US" altLang="en-US" sz="2400" dirty="0"/>
              <a:t>Congress could not enforce its own tax-collection</a:t>
            </a:r>
          </a:p>
          <a:p>
            <a:r>
              <a:rPr lang="en-US" altLang="en-US" sz="2400" dirty="0"/>
              <a:t>Congress could advise, advocate, and appeal:</a:t>
            </a:r>
          </a:p>
          <a:p>
            <a:pPr lvl="1"/>
            <a:r>
              <a:rPr lang="en-US" altLang="en-US" sz="2400" dirty="0"/>
              <a:t>In dealing with states, it could not coerce or control</a:t>
            </a:r>
          </a:p>
          <a:p>
            <a:pPr lvl="1"/>
            <a:r>
              <a:rPr lang="en-US" altLang="en-US" sz="2400" dirty="0"/>
              <a:t>Nor could it act directly on individuals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D640DAEA-E981-EB4A-BCA7-587B7A6F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p165</a:t>
            </a:r>
          </a:p>
        </p:txBody>
      </p:sp>
      <p:pic>
        <p:nvPicPr>
          <p:cNvPr id="31747" name="Picture 1" descr="09p165_u05.jpg">
            <a:extLst>
              <a:ext uri="{FF2B5EF4-FFF2-40B4-BE49-F238E27FC236}">
                <a16:creationId xmlns:a16="http://schemas.microsoft.com/office/drawing/2014/main" id="{3120B2B4-131E-F640-B188-43F5FBD97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1"/>
            <a:ext cx="89916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E79D64D3-A458-DC41-9DEA-ECB22BE3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/>
              <a:t>I. A Shaky Start Toward Union</a:t>
            </a:r>
          </a:p>
        </p:txBody>
      </p:sp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1BAF0351-19FE-4FC5-BCFF-8B90B2F60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068115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6D789298-8560-BD4B-AE26-7E6971B7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00" y="0"/>
            <a:ext cx="8118184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VI. Landmarks in Land Laws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12CFE14-5266-4C42-A738-C4B52DF0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785938"/>
            <a:ext cx="7454077" cy="44327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Passages of public domain legislation:</a:t>
            </a:r>
          </a:p>
          <a:p>
            <a:pPr lvl="1" eaLnBrk="1" hangingPunct="1"/>
            <a:r>
              <a:rPr lang="en-US" altLang="en-US" sz="2400" b="1" dirty="0"/>
              <a:t>Old Northwest </a:t>
            </a:r>
            <a:r>
              <a:rPr lang="en-US" altLang="en-US" sz="2400" dirty="0"/>
              <a:t>=</a:t>
            </a:r>
            <a:r>
              <a:rPr lang="en-US" altLang="en-US" sz="2400" b="1" dirty="0"/>
              <a:t> </a:t>
            </a:r>
            <a:r>
              <a:rPr lang="en-US" altLang="en-US" sz="2400" dirty="0"/>
              <a:t>area northwest of Ohio River, east of Mississippi River, south of Great Lakes</a:t>
            </a:r>
          </a:p>
          <a:p>
            <a:pPr lvl="1" eaLnBrk="1" hangingPunct="1"/>
            <a:r>
              <a:rPr lang="en-US" altLang="en-US" sz="2400" b="1" dirty="0"/>
              <a:t>Land Ordinance of 1785</a:t>
            </a:r>
            <a:r>
              <a:rPr lang="en-US" altLang="en-US" sz="2400" dirty="0"/>
              <a:t> (see Map 9.2) set up  orderly process to sell land in Old Northwest and use proceeds to pay national debt:</a:t>
            </a:r>
          </a:p>
          <a:p>
            <a:pPr lvl="2" eaLnBrk="1" hangingPunct="1"/>
            <a:r>
              <a:rPr lang="en-US" altLang="en-US" sz="2400" dirty="0"/>
              <a:t>After surveyed, land divided into townships, then into sections </a:t>
            </a:r>
          </a:p>
          <a:p>
            <a:pPr lvl="2" eaLnBrk="1" hangingPunct="1"/>
            <a:r>
              <a:rPr lang="en-US" altLang="en-US" sz="2400" dirty="0"/>
              <a:t>Sixteenth section sold to fund education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>
            <a:extLst>
              <a:ext uri="{FF2B5EF4-FFF2-40B4-BE49-F238E27FC236}">
                <a16:creationId xmlns:a16="http://schemas.microsoft.com/office/drawing/2014/main" id="{8176BA9C-9834-6A4B-A592-1E289DD8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526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9-2 p166</a:t>
            </a:r>
          </a:p>
        </p:txBody>
      </p:sp>
      <p:pic>
        <p:nvPicPr>
          <p:cNvPr id="34819" name="Picture 1" descr="09p166_m02.jpg">
            <a:extLst>
              <a:ext uri="{FF2B5EF4-FFF2-40B4-BE49-F238E27FC236}">
                <a16:creationId xmlns:a16="http://schemas.microsoft.com/office/drawing/2014/main" id="{E0AC7B77-94FF-1D4C-8AE3-C457D0ECF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2" y="252248"/>
            <a:ext cx="9790838" cy="60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8D25A929-F429-9741-A165-98692812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207160"/>
            <a:ext cx="7434070" cy="1432289"/>
          </a:xfrm>
        </p:spPr>
        <p:txBody>
          <a:bodyPr>
            <a:normAutofit/>
          </a:bodyPr>
          <a:lstStyle/>
          <a:p>
            <a:r>
              <a:rPr lang="en-US" altLang="en-US" sz="3700" dirty="0"/>
              <a:t>VI. Landmarks in Land Laws</a:t>
            </a:r>
            <a:br>
              <a:rPr lang="en-US" altLang="en-US" sz="3700" dirty="0"/>
            </a:br>
            <a:r>
              <a:rPr lang="en-US" altLang="en-US" sz="37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5B442F4-826F-674E-AD49-0CA6A90E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00250"/>
            <a:ext cx="7454077" cy="4218435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Northwest Ordinance </a:t>
            </a:r>
            <a:r>
              <a:rPr lang="en-US" altLang="en-US" sz="2400" dirty="0"/>
              <a:t>of 1787:</a:t>
            </a:r>
          </a:p>
          <a:p>
            <a:pPr lvl="1"/>
            <a:r>
              <a:rPr lang="en-US" altLang="en-US" sz="2400" dirty="0"/>
              <a:t>Governance of old Northwest -- how nation would deal with its colonies:</a:t>
            </a:r>
          </a:p>
          <a:p>
            <a:pPr lvl="2"/>
            <a:r>
              <a:rPr lang="en-US" altLang="en-US" sz="2400" dirty="0"/>
              <a:t>First temporary tutelage, then permanent equality</a:t>
            </a:r>
          </a:p>
          <a:p>
            <a:pPr lvl="2"/>
            <a:r>
              <a:rPr lang="en-US" altLang="en-US" sz="2400" dirty="0"/>
              <a:t>First, two evolutionary territorial stages under  subordination to federal government</a:t>
            </a:r>
          </a:p>
          <a:p>
            <a:pPr lvl="2"/>
            <a:r>
              <a:rPr lang="en-US" altLang="en-US" sz="2400" dirty="0"/>
              <a:t>Once a territory had 60,000 inhabitants, it could be admitted by Congress as a state</a:t>
            </a:r>
          </a:p>
          <a:p>
            <a:pPr lvl="2"/>
            <a:r>
              <a:rPr lang="en-US" altLang="en-US" sz="2400" dirty="0"/>
              <a:t>Ordinance forbade slavery in old Northwest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6657D0E1-CD2D-9946-ABB6-5C11BFD7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150010"/>
            <a:ext cx="7434070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VII. The World</a:t>
            </a:r>
            <a:r>
              <a:rPr lang="fr-FR" altLang="ja-JP" dirty="0"/>
              <a:t>'</a:t>
            </a:r>
            <a:r>
              <a:rPr lang="en-US" altLang="ja-JP" dirty="0"/>
              <a:t>s Ugly Duckling</a:t>
            </a:r>
            <a:endParaRPr lang="en-US" alt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4C910E7-9879-E54B-8BDA-0D8E8192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85950"/>
            <a:ext cx="7454077" cy="43327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Relations with Britain remained troubled:</a:t>
            </a:r>
          </a:p>
          <a:p>
            <a:pPr lvl="1" eaLnBrk="1" hangingPunct="1"/>
            <a:r>
              <a:rPr lang="en-US" altLang="en-US" sz="2400" dirty="0"/>
              <a:t>England refused to send a minister to America</a:t>
            </a:r>
          </a:p>
          <a:p>
            <a:pPr lvl="1" eaLnBrk="1" hangingPunct="1"/>
            <a:r>
              <a:rPr lang="en-US" altLang="en-US" sz="2400" dirty="0"/>
              <a:t>Declined to negotiate a commercial treaty or to repeal Navigation Laws</a:t>
            </a:r>
          </a:p>
          <a:p>
            <a:pPr lvl="1" eaLnBrk="1" hangingPunct="1"/>
            <a:r>
              <a:rPr lang="en-US" altLang="en-US" sz="2400" dirty="0"/>
              <a:t>Closed West Indies trade to the states</a:t>
            </a:r>
          </a:p>
          <a:p>
            <a:pPr lvl="1" eaLnBrk="1" hangingPunct="1"/>
            <a:r>
              <a:rPr lang="en-US" altLang="en-US" sz="2400" dirty="0"/>
              <a:t>Tried, with help of Allen brothers of Vermont, to annex rebellious area to Canada</a:t>
            </a:r>
          </a:p>
          <a:p>
            <a:pPr lvl="1" eaLnBrk="1" hangingPunct="1"/>
            <a:r>
              <a:rPr lang="en-US" altLang="en-US" sz="2400" dirty="0"/>
              <a:t>Maintained a chain of trading posts on U.S. soil</a:t>
            </a:r>
          </a:p>
          <a:p>
            <a:pPr lvl="1" eaLnBrk="1" hangingPunct="1"/>
            <a:r>
              <a:rPr lang="en-US" altLang="en-US" sz="2400" dirty="0"/>
              <a:t>Continued fur trade with Indians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5875ED45-7D09-2842-8377-C81708A6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10" y="192872"/>
            <a:ext cx="7434070" cy="1432289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VII. The World</a:t>
            </a:r>
            <a:r>
              <a:rPr lang="fr-FR" altLang="ja-JP" sz="3400" dirty="0"/>
              <a:t>'</a:t>
            </a:r>
            <a:r>
              <a:rPr lang="en-US" altLang="en-US" sz="3400" dirty="0"/>
              <a:t>s Ugly Duckling:</a:t>
            </a:r>
            <a:br>
              <a:rPr lang="en-US" altLang="en-US" sz="3400" dirty="0"/>
            </a:br>
            <a:r>
              <a:rPr lang="en-US" altLang="en-US" sz="3400" dirty="0"/>
              <a:t>(cont.)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5EAA-28B0-8246-A934-DA32F3A3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818034"/>
            <a:ext cx="7454077" cy="440065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Spain was openly hostile to new Republic: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Controlled all-important Mississippi River on which pioneers shipped their produce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In 1784 Spain closed river to American commerce threatening West with strangulation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Claimed large areas north of Gulf of Mexico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Schemed with Indians to keep Americans east of  Appalachians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Because Spain &amp; Britain influenced Indians, America unable to exercise control over half of its territory (see Map 9.3).</a:t>
            </a:r>
          </a:p>
          <a:p>
            <a:pPr lvl="2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>
            <a:extLst>
              <a:ext uri="{FF2B5EF4-FFF2-40B4-BE49-F238E27FC236}">
                <a16:creationId xmlns:a16="http://schemas.microsoft.com/office/drawing/2014/main" id="{27B3398E-599D-FB41-B958-01D86C78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526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9-3 p167</a:t>
            </a:r>
          </a:p>
        </p:txBody>
      </p:sp>
      <p:pic>
        <p:nvPicPr>
          <p:cNvPr id="39939" name="Picture 1" descr="09p167_m03.jpg">
            <a:extLst>
              <a:ext uri="{FF2B5EF4-FFF2-40B4-BE49-F238E27FC236}">
                <a16:creationId xmlns:a16="http://schemas.microsoft.com/office/drawing/2014/main" id="{E283A90C-B6CD-F848-A129-FFB4C434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04" y="152400"/>
            <a:ext cx="67686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3E98008F-757F-A643-97D8-F78087AD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278597"/>
            <a:ext cx="7434070" cy="1432289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VII. The World</a:t>
            </a:r>
            <a:r>
              <a:rPr lang="fr-FR" altLang="ja-JP" sz="3400" dirty="0"/>
              <a:t>'</a:t>
            </a:r>
            <a:r>
              <a:rPr lang="en-US" altLang="en-US" sz="3400" dirty="0"/>
              <a:t>s Ugly Duckling</a:t>
            </a:r>
            <a:br>
              <a:rPr lang="en-US" altLang="en-US" sz="3400" dirty="0"/>
            </a:br>
            <a:r>
              <a:rPr lang="en-US" altLang="en-US" sz="34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6B233F6-AF28-1B44-B25E-1F76A8CF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France, America</a:t>
            </a:r>
            <a:r>
              <a:rPr lang="fr-FR" altLang="ja-JP" sz="2800" dirty="0"/>
              <a:t>'</a:t>
            </a:r>
            <a:r>
              <a:rPr lang="en-US" altLang="en-US" sz="2800" dirty="0"/>
              <a:t>s friend, cooled off now that Britain humbled</a:t>
            </a:r>
          </a:p>
          <a:p>
            <a:r>
              <a:rPr lang="en-US" altLang="en-US" sz="2800" dirty="0"/>
              <a:t>North African pirates ravaged America</a:t>
            </a:r>
            <a:r>
              <a:rPr lang="fr-FR" altLang="ja-JP" sz="2800" dirty="0"/>
              <a:t>'</a:t>
            </a:r>
            <a:r>
              <a:rPr lang="en-US" altLang="en-US" sz="2800" dirty="0"/>
              <a:t>s Mediterranean commence</a:t>
            </a:r>
          </a:p>
          <a:p>
            <a:r>
              <a:rPr lang="en-US" altLang="en-US" sz="2800" dirty="0"/>
              <a:t>New nation too weak to fight pirates and too poor to pay bribes.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C06FFE09-FC1A-7743-8894-EC5B27CA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150009"/>
            <a:ext cx="7434070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VII. The Horrid Specter of Anarchy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1CA688B-195E-884D-814C-D43216EC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61" y="1732307"/>
            <a:ext cx="7454077" cy="47970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Economic problems, mid-1780s:</a:t>
            </a:r>
          </a:p>
          <a:p>
            <a:pPr lvl="1" eaLnBrk="1" hangingPunct="1"/>
            <a:r>
              <a:rPr lang="en-US" altLang="en-US" sz="2400" dirty="0"/>
              <a:t>System of raising tax money was breaking down</a:t>
            </a:r>
          </a:p>
          <a:p>
            <a:pPr lvl="1" eaLnBrk="1" hangingPunct="1"/>
            <a:r>
              <a:rPr lang="en-US" altLang="en-US" sz="2400" dirty="0"/>
              <a:t>Interest on public debt was escalating</a:t>
            </a:r>
          </a:p>
          <a:p>
            <a:pPr lvl="1" eaLnBrk="1" hangingPunct="1"/>
            <a:r>
              <a:rPr lang="en-US" altLang="en-US" sz="2400" dirty="0"/>
              <a:t>Some states were levying their own duties</a:t>
            </a:r>
          </a:p>
          <a:p>
            <a:pPr lvl="1" eaLnBrk="1" hangingPunct="1"/>
            <a:r>
              <a:rPr lang="en-US" altLang="en-US" sz="2400" dirty="0"/>
              <a:t>Some were printing depreciated paper money</a:t>
            </a:r>
          </a:p>
          <a:p>
            <a:pPr eaLnBrk="1" hangingPunct="1"/>
            <a:r>
              <a:rPr lang="en-US" altLang="en-US" sz="2400" b="1" dirty="0"/>
              <a:t>Shays</a:t>
            </a:r>
            <a:r>
              <a:rPr lang="fr-FR" altLang="ja-JP" sz="2400" b="1" dirty="0"/>
              <a:t>'</a:t>
            </a:r>
            <a:r>
              <a:rPr lang="en-US" altLang="en-US" sz="2400" b="1" dirty="0"/>
              <a:t>s Rebellion </a:t>
            </a:r>
            <a:r>
              <a:rPr lang="en-US" altLang="en-US" sz="2400" dirty="0"/>
              <a:t>in western Massachusetts:</a:t>
            </a:r>
          </a:p>
          <a:p>
            <a:pPr lvl="1" eaLnBrk="1" hangingPunct="1"/>
            <a:r>
              <a:rPr lang="en-US" altLang="en-US" sz="2400" dirty="0"/>
              <a:t>Impoverished farmers lost land through mortgage foreclosures and tax delinquencies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F657B7CA-1C74-6643-80A6-72EAFEAF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82" y="192872"/>
            <a:ext cx="8295602" cy="1432289"/>
          </a:xfrm>
        </p:spPr>
        <p:txBody>
          <a:bodyPr>
            <a:normAutofit/>
          </a:bodyPr>
          <a:lstStyle/>
          <a:p>
            <a:r>
              <a:rPr lang="en-US" altLang="en-US" sz="3100" dirty="0"/>
              <a:t>VII. The Horrid Specter of Anarchy</a:t>
            </a:r>
            <a:br>
              <a:rPr lang="en-US" altLang="en-US" sz="3100" dirty="0"/>
            </a:br>
            <a:r>
              <a:rPr lang="en-US" altLang="en-US" sz="31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4AA3DA7-86EC-3A47-93A0-BBD1CF87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818032"/>
            <a:ext cx="7741470" cy="4847096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Led by Captain Daniel Shays, desperate debtors demanded:</a:t>
            </a:r>
          </a:p>
          <a:p>
            <a:pPr lvl="1"/>
            <a:r>
              <a:rPr lang="en-US" altLang="en-US" sz="2800" dirty="0"/>
              <a:t>State issue paper money, lighten taxes, and suspend property takeovers</a:t>
            </a:r>
          </a:p>
          <a:p>
            <a:pPr lvl="1"/>
            <a:r>
              <a:rPr lang="en-US" altLang="en-US" sz="2800" dirty="0"/>
              <a:t>Hundreds attempted to enforce demands</a:t>
            </a:r>
          </a:p>
          <a:p>
            <a:pPr lvl="1"/>
            <a:r>
              <a:rPr lang="en-US" altLang="en-US" sz="2800" dirty="0"/>
              <a:t>Massachusetts authorities responded by raising small army and skirmishes occurred</a:t>
            </a:r>
          </a:p>
          <a:p>
            <a:pPr lvl="1"/>
            <a:r>
              <a:rPr lang="en-US" altLang="en-US" sz="2800" dirty="0"/>
              <a:t>After 3 </a:t>
            </a:r>
            <a:r>
              <a:rPr lang="en-US" altLang="en-US" sz="2800" dirty="0" err="1"/>
              <a:t>Shaysites</a:t>
            </a:r>
            <a:r>
              <a:rPr lang="en-US" altLang="en-US" sz="2800" dirty="0"/>
              <a:t> killed and one wounded, movement collapsed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E0B56537-E4B5-BA44-A2C8-951B4E3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95" y="278597"/>
            <a:ext cx="7966989" cy="1432289"/>
          </a:xfrm>
        </p:spPr>
        <p:txBody>
          <a:bodyPr>
            <a:normAutofit/>
          </a:bodyPr>
          <a:lstStyle/>
          <a:p>
            <a:r>
              <a:rPr lang="en-US" altLang="en-US" sz="3100" dirty="0"/>
              <a:t>VII. The Horrid Specter of Anarchy</a:t>
            </a:r>
            <a:br>
              <a:rPr lang="en-US" altLang="en-US" sz="3100" dirty="0"/>
            </a:br>
            <a:r>
              <a:rPr lang="en-US" altLang="en-US" sz="31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3C4FFBE-D4DC-2946-9932-8B3732A6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1830114"/>
            <a:ext cx="7878104" cy="358978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Shays</a:t>
            </a:r>
            <a:r>
              <a:rPr lang="fr-FR" altLang="ja-JP" sz="2800" dirty="0"/>
              <a:t>'</a:t>
            </a:r>
            <a:r>
              <a:rPr lang="en-US" altLang="en-US" sz="2800" dirty="0"/>
              <a:t>s followers were crushed, but memory remained:</a:t>
            </a:r>
          </a:p>
          <a:p>
            <a:pPr lvl="1"/>
            <a:r>
              <a:rPr lang="en-US" altLang="en-US" sz="2800" dirty="0"/>
              <a:t>Massachusetts passed debtor-relief laws</a:t>
            </a:r>
          </a:p>
          <a:p>
            <a:pPr lvl="1"/>
            <a:r>
              <a:rPr lang="en-US" altLang="en-US" sz="2800" dirty="0"/>
              <a:t>Shays</a:t>
            </a:r>
            <a:r>
              <a:rPr lang="fr-FR" altLang="ja-JP" sz="2800" dirty="0"/>
              <a:t>'</a:t>
            </a:r>
            <a:r>
              <a:rPr lang="en-US" altLang="en-US" sz="2800" dirty="0"/>
              <a:t>s outburst caused fear among propertied class</a:t>
            </a:r>
          </a:p>
          <a:p>
            <a:pPr lvl="1"/>
            <a:r>
              <a:rPr lang="en-US" altLang="en-US" sz="2800" dirty="0"/>
              <a:t>Civic virtue insufficient to rein in self-interest</a:t>
            </a:r>
          </a:p>
          <a:p>
            <a:pPr lvl="1"/>
            <a:r>
              <a:rPr lang="en-US" altLang="en-US" sz="2800" dirty="0"/>
              <a:t>Needed stronger central government to block </a:t>
            </a:r>
            <a:r>
              <a:rPr lang="ja-JP" altLang="en-US" sz="2800"/>
              <a:t>“</a:t>
            </a:r>
            <a:r>
              <a:rPr lang="en-US" altLang="ja-JP" sz="2800" dirty="0"/>
              <a:t>mobocracy</a:t>
            </a:r>
            <a:r>
              <a:rPr lang="ja-JP" altLang="en-US" sz="2800"/>
              <a:t>”</a:t>
            </a:r>
            <a:endParaRPr lang="en-US" alt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60DDA-38AF-A344-914F-1E2E4934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238856"/>
            <a:ext cx="7434070" cy="147433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II. Constitution Making in the States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21CAFFC-D4C5-4A4A-9C3B-5B346F73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Constitutional Congress in 1776 called on  colonies to draft new state constitutions:</a:t>
            </a:r>
          </a:p>
          <a:p>
            <a:pPr lvl="1" eaLnBrk="1" hangingPunct="1"/>
            <a:r>
              <a:rPr lang="en-US" altLang="en-US" sz="2400" dirty="0"/>
              <a:t>Asked colonies to summon themselves into being as new states</a:t>
            </a:r>
          </a:p>
          <a:p>
            <a:pPr lvl="1" eaLnBrk="1" hangingPunct="1"/>
            <a:r>
              <a:rPr lang="en-US" altLang="en-US" sz="2400" dirty="0"/>
              <a:t>Sovereignty of new states would rest on authority of the people</a:t>
            </a:r>
          </a:p>
          <a:p>
            <a:pPr lvl="1" eaLnBrk="1" hangingPunct="1"/>
            <a:r>
              <a:rPr lang="en-US" altLang="en-US" sz="2400" dirty="0"/>
              <a:t>Connecticut and Rhode Island merely retouched their colonial charters  </a:t>
            </a:r>
          </a:p>
          <a:p>
            <a:pPr lvl="1" eaLnBrk="1" hangingPunct="1"/>
            <a:r>
              <a:rPr lang="en-US" altLang="en-US" sz="2400" dirty="0"/>
              <a:t>Others would write new constitutions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>
            <a:extLst>
              <a:ext uri="{FF2B5EF4-FFF2-40B4-BE49-F238E27FC236}">
                <a16:creationId xmlns:a16="http://schemas.microsoft.com/office/drawing/2014/main" id="{F58F633B-68A8-FA48-86AD-0285EB8D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p168</a:t>
            </a:r>
          </a:p>
        </p:txBody>
      </p:sp>
      <p:pic>
        <p:nvPicPr>
          <p:cNvPr id="46083" name="Picture 1" descr="09p168_u06.jpg">
            <a:extLst>
              <a:ext uri="{FF2B5EF4-FFF2-40B4-BE49-F238E27FC236}">
                <a16:creationId xmlns:a16="http://schemas.microsoft.com/office/drawing/2014/main" id="{E8131B30-B28D-0D44-94E0-5A64B270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8207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E1C6B49C-2D34-4C4D-A096-304D6BEA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IX. A Convention of </a:t>
            </a:r>
            <a:r>
              <a:rPr lang="en-US" altLang="ja-JP">
                <a:solidFill>
                  <a:schemeClr val="bg1"/>
                </a:solidFill>
              </a:rPr>
              <a:t>“Demigods”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29DFC11-52C5-A140-A1F8-A44C89ED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Annapolis convention of 1786:</a:t>
            </a:r>
          </a:p>
          <a:p>
            <a:pPr lvl="1" eaLnBrk="1" hangingPunct="1"/>
            <a:r>
              <a:rPr lang="en-US" altLang="en-US" sz="2400" dirty="0"/>
              <a:t>Called to deal with commercial disputes</a:t>
            </a:r>
          </a:p>
          <a:p>
            <a:pPr lvl="1" eaLnBrk="1" hangingPunct="1"/>
            <a:r>
              <a:rPr lang="en-US" altLang="en-US" sz="2400" dirty="0"/>
              <a:t>Nine states appointed delegates, only 5 attended</a:t>
            </a:r>
          </a:p>
          <a:p>
            <a:pPr lvl="1" eaLnBrk="1" hangingPunct="1"/>
            <a:r>
              <a:rPr lang="en-US" altLang="en-US" sz="2400" dirty="0"/>
              <a:t>Alexander Hamilton got convention to call for meeting in Philadelphia in 1787 to bolster entire fabric of Articles of Confederation</a:t>
            </a:r>
          </a:p>
          <a:p>
            <a:pPr lvl="1" eaLnBrk="1" hangingPunct="1"/>
            <a:r>
              <a:rPr lang="en-US" altLang="en-US" sz="2400" dirty="0"/>
              <a:t>Eventually Congress agreed to a convention </a:t>
            </a:r>
            <a:r>
              <a:rPr lang="ja-JP" altLang="en-US" sz="2400" i="1"/>
              <a:t>“</a:t>
            </a:r>
            <a:r>
              <a:rPr lang="en-US" altLang="ja-JP" sz="2400" i="1" dirty="0"/>
              <a:t>for the sole and express purpose of revising</a:t>
            </a:r>
            <a:r>
              <a:rPr lang="ja-JP" altLang="en-US" sz="2400" i="1"/>
              <a:t>”</a:t>
            </a:r>
            <a:r>
              <a:rPr lang="en-US" altLang="ja-JP" sz="2400" dirty="0"/>
              <a:t> Articles</a:t>
            </a:r>
          </a:p>
          <a:p>
            <a:pPr lvl="1" eaLnBrk="1" hangingPunct="1"/>
            <a:r>
              <a:rPr lang="en-US" altLang="en-US" sz="2400" dirty="0"/>
              <a:t>Each state sent representatives, except Rhode Island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1E797A50-7B44-EE45-99F9-D971EC9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IX. A Convention of </a:t>
            </a: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Demigods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br>
              <a:rPr lang="en-US" altLang="ja-JP">
                <a:solidFill>
                  <a:schemeClr val="bg1"/>
                </a:solidFill>
              </a:rPr>
            </a:br>
            <a:r>
              <a:rPr lang="en-US" altLang="ja-JP">
                <a:solidFill>
                  <a:schemeClr val="bg1"/>
                </a:solidFill>
              </a:rPr>
              <a:t>(cont.)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17C33872-EEDF-6141-8746-58E6F94B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2743200"/>
            <a:ext cx="11232931" cy="3475485"/>
          </a:xfrm>
        </p:spPr>
        <p:txBody>
          <a:bodyPr>
            <a:normAutofit/>
          </a:bodyPr>
          <a:lstStyle/>
          <a:p>
            <a:pPr lvl="2"/>
            <a:r>
              <a:rPr lang="en-US" altLang="en-US" sz="2400" dirty="0"/>
              <a:t>55 emissaries from 12 states convened in Philadelphia on May 25, 1787</a:t>
            </a:r>
          </a:p>
          <a:p>
            <a:pPr lvl="2"/>
            <a:r>
              <a:rPr lang="en-US" altLang="en-US" sz="2400" dirty="0"/>
              <a:t>Sessions were held in secrecy, with armed sentinels at doors</a:t>
            </a:r>
          </a:p>
          <a:p>
            <a:pPr lvl="2"/>
            <a:r>
              <a:rPr lang="en-US" altLang="en-US" sz="2400" dirty="0"/>
              <a:t>Caliber of participants was extraordinarily high—</a:t>
            </a:r>
            <a:r>
              <a:rPr lang="ja-JP" altLang="en-US" sz="2400"/>
              <a:t>“</a:t>
            </a:r>
            <a:r>
              <a:rPr lang="en-US" altLang="ja-JP" sz="2400" dirty="0"/>
              <a:t>demigods,</a:t>
            </a:r>
            <a:r>
              <a:rPr lang="ja-JP" altLang="en-US" sz="2400"/>
              <a:t>”</a:t>
            </a:r>
            <a:r>
              <a:rPr lang="en-US" altLang="ja-JP" sz="2400" dirty="0"/>
              <a:t> Jefferson called them</a:t>
            </a:r>
          </a:p>
          <a:p>
            <a:pPr lvl="2"/>
            <a:r>
              <a:rPr lang="en-US" altLang="en-US" sz="2400" dirty="0"/>
              <a:t>Most were lawyers with experience at state constitution-making</a:t>
            </a:r>
          </a:p>
          <a:p>
            <a:pPr lvl="2"/>
            <a:r>
              <a:rPr lang="en-US" altLang="en-US" sz="2400" dirty="0"/>
              <a:t>George Washington was elected chairman</a:t>
            </a:r>
          </a:p>
          <a:p>
            <a:pPr lvl="2"/>
            <a:r>
              <a:rPr lang="en-US" altLang="en-US" sz="2400" dirty="0"/>
              <a:t>Benjamin Franklin served as elder statesman</a:t>
            </a:r>
          </a:p>
          <a:p>
            <a:pPr lvl="2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1202" name="Title 1">
            <a:extLst>
              <a:ext uri="{FF2B5EF4-FFF2-40B4-BE49-F238E27FC236}">
                <a16:creationId xmlns:a16="http://schemas.microsoft.com/office/drawing/2014/main" id="{923B3164-95DD-FB4D-BC0C-103913CB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IX. A Convention of </a:t>
            </a: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Demigods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br>
              <a:rPr lang="en-US" altLang="ja-JP">
                <a:solidFill>
                  <a:schemeClr val="bg1"/>
                </a:solidFill>
              </a:rPr>
            </a:br>
            <a:r>
              <a:rPr lang="en-US" altLang="ja-JP">
                <a:solidFill>
                  <a:schemeClr val="bg1"/>
                </a:solidFill>
              </a:rPr>
              <a:t>(cont.)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3D6E1E2-2DE4-F746-A6F8-16604E1C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2743200"/>
            <a:ext cx="11571889" cy="3475485"/>
          </a:xfrm>
        </p:spPr>
        <p:txBody>
          <a:bodyPr>
            <a:normAutofit lnSpcReduction="10000"/>
          </a:bodyPr>
          <a:lstStyle/>
          <a:p>
            <a:pPr lvl="2"/>
            <a:r>
              <a:rPr lang="en-US" altLang="en-US" sz="2400" dirty="0"/>
              <a:t>James Madison</a:t>
            </a:r>
            <a:r>
              <a:rPr lang="fr-FR" altLang="ja-JP" sz="2400" dirty="0"/>
              <a:t>'</a:t>
            </a:r>
            <a:r>
              <a:rPr lang="en-US" altLang="en-US" sz="2400" dirty="0"/>
              <a:t>s contributions were so notable he was dubbed </a:t>
            </a:r>
            <a:r>
              <a:rPr lang="ja-JP" altLang="en-US" sz="2400"/>
              <a:t>“</a:t>
            </a:r>
            <a:r>
              <a:rPr lang="en-US" altLang="ja-JP" sz="2400" dirty="0"/>
              <a:t>the Father of the Constitution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2"/>
            <a:r>
              <a:rPr lang="en-US" altLang="en-US" sz="2400" dirty="0"/>
              <a:t>Alexander Hamilton advocated a super-powerful central government</a:t>
            </a:r>
          </a:p>
          <a:p>
            <a:pPr lvl="2"/>
            <a:r>
              <a:rPr lang="en-US" altLang="en-US" sz="2400" dirty="0"/>
              <a:t>Most Revolutionary leaders of 1776 were absent</a:t>
            </a:r>
          </a:p>
          <a:p>
            <a:pPr lvl="2"/>
            <a:r>
              <a:rPr lang="en-US" altLang="en-US" sz="2400" dirty="0"/>
              <a:t>Jefferson, J. Adams, and Thomas Paine in Europe</a:t>
            </a:r>
          </a:p>
          <a:p>
            <a:pPr lvl="2"/>
            <a:r>
              <a:rPr lang="en-US" altLang="en-US" sz="2400" dirty="0"/>
              <a:t>Samuel Adams &amp; John Hancock were not elected</a:t>
            </a:r>
          </a:p>
          <a:p>
            <a:pPr lvl="2"/>
            <a:r>
              <a:rPr lang="en-US" altLang="en-US" sz="2400" dirty="0"/>
              <a:t>Patrick Henry was elected from Virginia, but declined, declaring he </a:t>
            </a:r>
            <a:r>
              <a:rPr lang="ja-JP" altLang="en-US" sz="2400"/>
              <a:t>“</a:t>
            </a:r>
            <a:r>
              <a:rPr lang="en-US" altLang="ja-JP" sz="2400" dirty="0"/>
              <a:t>smelled a rat.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1"/>
            <a:r>
              <a:rPr lang="en-US" altLang="en-US" sz="2400" dirty="0"/>
              <a:t>Time had come to fashion a solid political system</a:t>
            </a:r>
          </a:p>
          <a:p>
            <a:pPr lvl="2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4274" name="Title 1">
            <a:extLst>
              <a:ext uri="{FF2B5EF4-FFF2-40B4-BE49-F238E27FC236}">
                <a16:creationId xmlns:a16="http://schemas.microsoft.com/office/drawing/2014/main" id="{0AA43405-9B64-4645-B730-1B469FBC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X. Patriots in Philadelphia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18D0D40C-E40B-E04E-AED6-265464CF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55 delegates:</a:t>
            </a:r>
          </a:p>
          <a:p>
            <a:pPr lvl="2" eaLnBrk="1" hangingPunct="1"/>
            <a:r>
              <a:rPr lang="en-US" altLang="en-US" sz="2400" dirty="0"/>
              <a:t>A conservative, well-to-do body of lawyers, merchants, shippers, land speculators, moneylenders</a:t>
            </a:r>
          </a:p>
          <a:p>
            <a:pPr lvl="2" eaLnBrk="1" hangingPunct="1"/>
            <a:r>
              <a:rPr lang="en-US" altLang="en-US" sz="2400" dirty="0"/>
              <a:t>Not a single person from the debtor groups</a:t>
            </a:r>
          </a:p>
          <a:p>
            <a:pPr lvl="2" eaLnBrk="1" hangingPunct="1"/>
            <a:r>
              <a:rPr lang="en-US" altLang="en-US" sz="2400" dirty="0"/>
              <a:t>Young (average age 42) but experienced statesmen</a:t>
            </a:r>
          </a:p>
          <a:p>
            <a:pPr lvl="2" eaLnBrk="1" hangingPunct="1"/>
            <a:r>
              <a:rPr lang="en-US" altLang="en-US" sz="2400" dirty="0"/>
              <a:t>Nationalists, more interested in preserving young Republic then stirring popular democracy</a:t>
            </a:r>
          </a:p>
          <a:p>
            <a:pPr lvl="2" eaLnBrk="1" hangingPunct="1"/>
            <a:r>
              <a:rPr lang="en-US" altLang="en-US" sz="2400" dirty="0"/>
              <a:t>Hoped to crystallize evaporating pools of Revolutionary idealism into stable political structure that would endure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5F6B3-6B94-B84D-9ABF-9E841EA1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a typeface="+mj-ea"/>
                <a:cs typeface="+mj-cs"/>
              </a:rPr>
              <a:t>XI. Hammering Out a Bundle of Compromises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B971449-473E-A94F-AFFF-9EEC5469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Some delegates decided to completely </a:t>
            </a:r>
            <a:r>
              <a:rPr lang="en-US" altLang="en-US" i="1" dirty="0"/>
              <a:t>scrap</a:t>
            </a:r>
            <a:r>
              <a:rPr lang="en-US" altLang="en-US" dirty="0"/>
              <a:t> Articles of Confederation</a:t>
            </a:r>
          </a:p>
          <a:p>
            <a:pPr lvl="1" eaLnBrk="1" hangingPunct="1"/>
            <a:r>
              <a:rPr lang="en-US" altLang="en-US" sz="2400" dirty="0"/>
              <a:t>Despite explicit instructions from Congress to </a:t>
            </a:r>
            <a:r>
              <a:rPr lang="en-US" altLang="en-US" sz="2400" i="1" dirty="0"/>
              <a:t>revise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Were determined to overthrow existing government by peaceful means (see Table 9.1)</a:t>
            </a:r>
          </a:p>
          <a:p>
            <a:pPr eaLnBrk="1" hangingPunct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>
            <a:extLst>
              <a:ext uri="{FF2B5EF4-FFF2-40B4-BE49-F238E27FC236}">
                <a16:creationId xmlns:a16="http://schemas.microsoft.com/office/drawing/2014/main" id="{C6615CE2-5CD1-A946-9A21-F1A61E6E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0"/>
            <a:ext cx="123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9-1 p171</a:t>
            </a:r>
          </a:p>
        </p:txBody>
      </p:sp>
      <p:pic>
        <p:nvPicPr>
          <p:cNvPr id="57347" name="Picture 1" descr="09p171_t01.jpg">
            <a:extLst>
              <a:ext uri="{FF2B5EF4-FFF2-40B4-BE49-F238E27FC236}">
                <a16:creationId xmlns:a16="http://schemas.microsoft.com/office/drawing/2014/main" id="{DB35E156-2994-B243-9D45-BB9CADC39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800226"/>
            <a:ext cx="8997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9394" name="Title 1">
            <a:extLst>
              <a:ext uri="{FF2B5EF4-FFF2-40B4-BE49-F238E27FC236}">
                <a16:creationId xmlns:a16="http://schemas.microsoft.com/office/drawing/2014/main" id="{4F5BF0DD-D35F-2E49-872A-CE90DB76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XI. Hammering Out a Bundle of Compromises (cont.)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E6FDD44F-6C6B-4C49-8EF0-FC364242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Proposals:</a:t>
            </a:r>
          </a:p>
          <a:p>
            <a:pPr lvl="2"/>
            <a:r>
              <a:rPr lang="en-US" altLang="en-US" sz="2400" b="1" dirty="0"/>
              <a:t>Virginia Plan</a:t>
            </a:r>
            <a:r>
              <a:rPr lang="en-US" altLang="en-US" sz="2400" dirty="0"/>
              <a:t>—</a:t>
            </a:r>
            <a:r>
              <a:rPr lang="ja-JP" altLang="en-US" sz="2400"/>
              <a:t>“</a:t>
            </a:r>
            <a:r>
              <a:rPr lang="en-US" altLang="ja-JP" sz="2400" dirty="0"/>
              <a:t>large-state plan</a:t>
            </a:r>
            <a:r>
              <a:rPr lang="ja-JP" altLang="en-US" sz="2400"/>
              <a:t>”</a:t>
            </a:r>
            <a:r>
              <a:rPr lang="en-US" altLang="ja-JP" sz="2400" dirty="0"/>
              <a:t>: representation in both houses of bicameral Congress would be based on population—an arrangement that advantaged larger states</a:t>
            </a:r>
          </a:p>
          <a:p>
            <a:pPr lvl="2"/>
            <a:r>
              <a:rPr lang="en-US" altLang="en-US" sz="2400" b="1" dirty="0"/>
              <a:t>New Jersey Plan</a:t>
            </a:r>
            <a:r>
              <a:rPr lang="en-US" altLang="en-US" sz="2400" dirty="0"/>
              <a:t>—</a:t>
            </a:r>
            <a:r>
              <a:rPr lang="ja-JP" altLang="en-US" sz="2400"/>
              <a:t>“</a:t>
            </a:r>
            <a:r>
              <a:rPr lang="en-US" altLang="ja-JP" sz="2400" dirty="0"/>
              <a:t>small-state plan</a:t>
            </a:r>
            <a:r>
              <a:rPr lang="ja-JP" altLang="en-US" sz="2400"/>
              <a:t>”</a:t>
            </a:r>
            <a:r>
              <a:rPr lang="en-US" altLang="ja-JP" sz="2400" dirty="0"/>
              <a:t>: provided for equal representation in unicameral Congress, regardless of size and population</a:t>
            </a:r>
          </a:p>
          <a:p>
            <a:pPr lvl="1"/>
            <a:r>
              <a:rPr lang="en-US" altLang="en-US" sz="2400" dirty="0"/>
              <a:t>Bitter debate Because small states feared Virginia scheme would allow domination by large states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  <a:endParaRPr lang="en-US" alt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60418" name="Title 1">
            <a:extLst>
              <a:ext uri="{FF2B5EF4-FFF2-40B4-BE49-F238E27FC236}">
                <a16:creationId xmlns:a16="http://schemas.microsoft.com/office/drawing/2014/main" id="{258FADBF-B836-7043-9FB6-EE2CEDBE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XI. Hammering Out a Bundle of Compromises (cont.)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A5C8AB70-380A-3E44-8079-DB8397E4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</a:t>
            </a:r>
            <a:r>
              <a:rPr lang="en-US" altLang="en-US" sz="2400" b="1" dirty="0"/>
              <a:t>Great Compromise:</a:t>
            </a:r>
            <a:endParaRPr lang="en-US" altLang="en-US" sz="2400" dirty="0"/>
          </a:p>
          <a:p>
            <a:pPr lvl="2"/>
            <a:r>
              <a:rPr lang="en-US" altLang="en-US" sz="2400" dirty="0"/>
              <a:t>Larger states gained representation by population in House of Representatives (Art. I, Sec. II, para. 3 see the Appendix)</a:t>
            </a:r>
          </a:p>
          <a:p>
            <a:pPr lvl="2"/>
            <a:r>
              <a:rPr lang="en-US" altLang="en-US" sz="2400" dirty="0"/>
              <a:t>Smaller states were appeased by equal representation in Senate (Art. I, Sec. III, para. 1)</a:t>
            </a:r>
          </a:p>
          <a:p>
            <a:pPr lvl="2"/>
            <a:r>
              <a:rPr lang="en-US" altLang="en-US" sz="2400" dirty="0"/>
              <a:t>Agreed that all tax bills or revenue measures must originate in House, where population counted more heavily (Art. I, Sec. VII, para. 1).</a:t>
            </a:r>
          </a:p>
          <a:p>
            <a:pPr lvl="2"/>
            <a:r>
              <a:rPr lang="en-US" altLang="en-US" sz="2400" dirty="0"/>
              <a:t>Compromise broke deadlock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61442" name="Title 1">
            <a:extLst>
              <a:ext uri="{FF2B5EF4-FFF2-40B4-BE49-F238E27FC236}">
                <a16:creationId xmlns:a16="http://schemas.microsoft.com/office/drawing/2014/main" id="{67FF4F68-8E7A-304C-83F2-616801BC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XI. Hammering Out a Bundle of Compromises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6792-C5D3-A141-B191-24D8984D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final Constitution was: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Short Because grew from Anglo-American </a:t>
            </a:r>
            <a:r>
              <a:rPr lang="en-US" sz="2400" b="1" dirty="0">
                <a:ea typeface="ＭＳ Ｐゴシック" charset="0"/>
                <a:cs typeface="+mn-cs"/>
              </a:rPr>
              <a:t>common law</a:t>
            </a:r>
            <a:r>
              <a:rPr lang="en-US" sz="2400" dirty="0">
                <a:ea typeface="ＭＳ Ｐゴシック" charset="0"/>
                <a:cs typeface="+mn-cs"/>
              </a:rPr>
              <a:t> legal tradition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Provide flexible guide to broad rules of procedures rather than detailed laws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The original (unamended) Constitution contained just 7 articles and took about 10 pages to print</a:t>
            </a:r>
          </a:p>
          <a:p>
            <a:pPr marL="914400" lvl="2" indent="0"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0FF8EAE9-5FB0-4442-96D5-9827C273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133753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II. Constitution Making in the </a:t>
            </a:r>
            <a:br>
              <a:rPr lang="en-US" altLang="en-US" sz="3400" dirty="0"/>
            </a:br>
            <a:r>
              <a:rPr lang="en-US" altLang="en-US" sz="3400" dirty="0"/>
              <a:t>States 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0BD8A5E-170F-5F44-9F14-D782B1EF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Common constitutional features:</a:t>
            </a:r>
          </a:p>
          <a:p>
            <a:pPr lvl="1"/>
            <a:r>
              <a:rPr lang="en-US" altLang="en-US" sz="2400" dirty="0"/>
              <a:t>As </a:t>
            </a:r>
            <a:r>
              <a:rPr lang="en-US" altLang="en-US" sz="2400" i="1" dirty="0"/>
              <a:t>written</a:t>
            </a:r>
            <a:r>
              <a:rPr lang="en-US" altLang="en-US" sz="2400" dirty="0"/>
              <a:t> documents, constitutions represented </a:t>
            </a:r>
            <a:r>
              <a:rPr lang="en-US" altLang="en-US" sz="2400" i="1" dirty="0"/>
              <a:t>fundamental</a:t>
            </a:r>
            <a:r>
              <a:rPr lang="en-US" altLang="en-US" sz="2400" dirty="0"/>
              <a:t> law, superior to ordinary legislation</a:t>
            </a:r>
          </a:p>
          <a:p>
            <a:pPr lvl="1"/>
            <a:r>
              <a:rPr lang="en-US" altLang="en-US" sz="2400" dirty="0"/>
              <a:t>Most contained bills of rights— protect prized liberties against legislative encroachment</a:t>
            </a:r>
          </a:p>
          <a:p>
            <a:pPr lvl="1"/>
            <a:r>
              <a:rPr lang="en-US" altLang="en-US" sz="2400" dirty="0"/>
              <a:t>Most required annual election of legislators</a:t>
            </a:r>
          </a:p>
          <a:p>
            <a:pPr lvl="1"/>
            <a:r>
              <a:rPr lang="en-US" altLang="en-US" sz="2400" dirty="0"/>
              <a:t>All created weak executive and judicial branches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62466" name="Title 1">
            <a:extLst>
              <a:ext uri="{FF2B5EF4-FFF2-40B4-BE49-F238E27FC236}">
                <a16:creationId xmlns:a16="http://schemas.microsoft.com/office/drawing/2014/main" id="{6380DDC1-3672-8145-9936-91045518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XI. Hammering Out a Bundle of Compromises (cont.)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610CF800-A23D-5B45-85C2-6046E837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The President:</a:t>
            </a:r>
          </a:p>
          <a:p>
            <a:pPr lvl="2"/>
            <a:r>
              <a:rPr lang="en-US" altLang="en-US" sz="2400" dirty="0"/>
              <a:t>Broad authority to make appointments to domestic offices, including judgeships</a:t>
            </a:r>
          </a:p>
          <a:p>
            <a:pPr lvl="2"/>
            <a:r>
              <a:rPr lang="en-US" altLang="en-US" sz="2400" dirty="0"/>
              <a:t>Power to veto legislation</a:t>
            </a:r>
          </a:p>
          <a:p>
            <a:pPr lvl="2"/>
            <a:r>
              <a:rPr lang="en-US" altLang="en-US" sz="2400" dirty="0"/>
              <a:t>Not absolute power to wage war</a:t>
            </a:r>
          </a:p>
          <a:p>
            <a:pPr lvl="2"/>
            <a:r>
              <a:rPr lang="en-US" altLang="en-US" sz="2400" dirty="0"/>
              <a:t>Congress retained crucial right to </a:t>
            </a:r>
            <a:r>
              <a:rPr lang="en-US" altLang="en-US" sz="2400" i="1" dirty="0"/>
              <a:t>declare </a:t>
            </a:r>
            <a:r>
              <a:rPr lang="en-US" altLang="en-US" sz="2400" dirty="0"/>
              <a:t>war</a:t>
            </a:r>
          </a:p>
          <a:p>
            <a:r>
              <a:rPr lang="en-US" altLang="en-US" sz="2400" dirty="0"/>
              <a:t>Constitution a bundle of compromises:</a:t>
            </a:r>
          </a:p>
          <a:p>
            <a:pPr lvl="1"/>
            <a:r>
              <a:rPr lang="en-US" altLang="en-US" sz="2400" dirty="0"/>
              <a:t>Elect president indirectly by Electoral College rather than by direct means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>
            <a:extLst>
              <a:ext uri="{FF2B5EF4-FFF2-40B4-BE49-F238E27FC236}">
                <a16:creationId xmlns:a16="http://schemas.microsoft.com/office/drawing/2014/main" id="{BDA6020D-33BD-204C-878D-D674F539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p172</a:t>
            </a:r>
          </a:p>
        </p:txBody>
      </p:sp>
      <p:pic>
        <p:nvPicPr>
          <p:cNvPr id="63491" name="Picture 1" descr="09p172_u08.jpg">
            <a:extLst>
              <a:ext uri="{FF2B5EF4-FFF2-40B4-BE49-F238E27FC236}">
                <a16:creationId xmlns:a16="http://schemas.microsoft.com/office/drawing/2014/main" id="{FA98E7B6-1E3C-BD49-89DB-FE6D1459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1"/>
            <a:ext cx="88392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65538" name="Title 1">
            <a:extLst>
              <a:ext uri="{FF2B5EF4-FFF2-40B4-BE49-F238E27FC236}">
                <a16:creationId xmlns:a16="http://schemas.microsoft.com/office/drawing/2014/main" id="{AD2F439C-018E-3843-8508-4D81A5DE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XI. Hammering Out a Bundle Compromises (cont.)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0168FD52-BE99-F64C-9DE1-0354E6BE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A state</a:t>
            </a:r>
            <a:r>
              <a:rPr lang="fr-FR" altLang="ja-JP" sz="2400" dirty="0"/>
              <a:t>'</a:t>
            </a:r>
            <a:r>
              <a:rPr lang="en-US" altLang="en-US" sz="2400" dirty="0"/>
              <a:t>s share of electors based on total of its senators and representatives in Congress (see Art. II, Sec. I, para. 2)</a:t>
            </a:r>
          </a:p>
          <a:p>
            <a:pPr lvl="1"/>
            <a:r>
              <a:rPr lang="en-US" altLang="en-US" sz="2400" dirty="0"/>
              <a:t>Slavery and Constitution (see Table 9.2):</a:t>
            </a:r>
          </a:p>
          <a:p>
            <a:pPr lvl="2"/>
            <a:r>
              <a:rPr lang="en-US" altLang="en-US" sz="2400" b="1" dirty="0"/>
              <a:t>Three-fifths compromise:</a:t>
            </a:r>
            <a:r>
              <a:rPr lang="en-US" altLang="en-US" sz="2400" dirty="0"/>
              <a:t> slave as three-fifths of a person for representation (see Art. I, Sec. II, para. 3)</a:t>
            </a:r>
          </a:p>
          <a:p>
            <a:pPr lvl="2"/>
            <a:r>
              <a:rPr lang="en-US" altLang="en-US" sz="2400" dirty="0"/>
              <a:t>Slave trade could continue until end of 1807 (see Art. I, Sec. IX, para 1).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09p173_t02.jpg">
            <a:extLst>
              <a:ext uri="{FF2B5EF4-FFF2-40B4-BE49-F238E27FC236}">
                <a16:creationId xmlns:a16="http://schemas.microsoft.com/office/drawing/2014/main" id="{61C6D8F8-DF96-CF49-BB7C-28682A1F6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89916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>
            <a:extLst>
              <a:ext uri="{FF2B5EF4-FFF2-40B4-BE49-F238E27FC236}">
                <a16:creationId xmlns:a16="http://schemas.microsoft.com/office/drawing/2014/main" id="{F890282C-B652-644E-8AA6-CB3B4415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0"/>
            <a:ext cx="123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9-2 p173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21702-AD8B-554B-9EB5-4E5A91B0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a typeface="+mj-ea"/>
                <a:cs typeface="+mj-cs"/>
              </a:rPr>
              <a:t>XIII. The Clash of Federalists and Antifederalists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F596A475-72E1-7E45-AE02-24DD53C4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Framers foresaw that nationwide acceptance of Constitution would be difficult:</a:t>
            </a:r>
          </a:p>
          <a:p>
            <a:pPr lvl="1" eaLnBrk="1" hangingPunct="1"/>
            <a:r>
              <a:rPr lang="en-US" altLang="en-US" sz="2400" dirty="0"/>
              <a:t>Unanimous ratification by all thirteen states required by still-standing Articles of Confederation</a:t>
            </a:r>
          </a:p>
          <a:p>
            <a:pPr lvl="1" eaLnBrk="1" hangingPunct="1"/>
            <a:r>
              <a:rPr lang="en-US" altLang="en-US" sz="2400" dirty="0"/>
              <a:t>Because Rhode Island certain to veto, delegates stipulated that when 9 states had approved through specifically elected conventions, Constitution would be supreme law in those states (see Art. VII).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2706" name="Title 1">
            <a:extLst>
              <a:ext uri="{FF2B5EF4-FFF2-40B4-BE49-F238E27FC236}">
                <a16:creationId xmlns:a16="http://schemas.microsoft.com/office/drawing/2014/main" id="{2EB3239D-B936-0C48-9BD1-14AF48EF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XIII. The Clash of Federalists and Antifederalists (cont.)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B6E7955D-B62D-014A-86BC-5AF84E59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American people were handed a new document (see Table 9.3):</a:t>
            </a:r>
          </a:p>
          <a:p>
            <a:pPr lvl="1"/>
            <a:r>
              <a:rPr lang="en-US" altLang="en-US" sz="2400" b="1" dirty="0"/>
              <a:t>Antifederalists</a:t>
            </a:r>
            <a:r>
              <a:rPr lang="en-US" altLang="en-US" sz="2400" dirty="0"/>
              <a:t>—opposed a stronger federal government</a:t>
            </a:r>
          </a:p>
          <a:p>
            <a:pPr lvl="1"/>
            <a:r>
              <a:rPr lang="en-US" altLang="en-US" sz="2400" b="1" dirty="0"/>
              <a:t>Federalists—</a:t>
            </a:r>
            <a:r>
              <a:rPr lang="en-US" altLang="en-US" sz="2400" dirty="0"/>
              <a:t>supported a strong federal government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AF3FAB05-551C-0445-A20F-C28F395F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XIII. The Clash of Federalists and Antifederalists (cont.)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BDFD0AEC-A576-814E-9CBA-EFC5F583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Antifederalists (Samuel Adams, Patrick Henry, Richard Henry Lee) were states</a:t>
            </a:r>
            <a:r>
              <a:rPr lang="fr-FR" altLang="ja-JP" sz="2400" dirty="0"/>
              <a:t>'</a:t>
            </a:r>
            <a:r>
              <a:rPr lang="en-US" altLang="en-US" sz="2400" dirty="0"/>
              <a:t> rights devotees (see Map 9.4), backcountry dwellers, small farmers, paper-</a:t>
            </a:r>
            <a:r>
              <a:rPr lang="en-US" altLang="en-US" sz="2400" dirty="0" err="1"/>
              <a:t>moneyites</a:t>
            </a:r>
            <a:r>
              <a:rPr lang="en-US" altLang="en-US" sz="2400" dirty="0"/>
              <a:t> and debtors</a:t>
            </a:r>
          </a:p>
          <a:p>
            <a:pPr lvl="1"/>
            <a:r>
              <a:rPr lang="en-US" altLang="en-US" sz="2400" dirty="0"/>
              <a:t>Federalists (George Washington, Benjamin Franklin) were those who lived on seaboard, wealthy, educated, better organized</a:t>
            </a:r>
          </a:p>
          <a:p>
            <a:pPr lvl="1"/>
            <a:r>
              <a:rPr lang="en-US" altLang="en-US" sz="2400" dirty="0"/>
              <a:t>Antifederalists argued document drafted by elite would weaken states &amp; threaten individual liberties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>
            <a:extLst>
              <a:ext uri="{FF2B5EF4-FFF2-40B4-BE49-F238E27FC236}">
                <a16:creationId xmlns:a16="http://schemas.microsoft.com/office/drawing/2014/main" id="{A9BF81CD-F403-CD4D-8D32-CF9082F5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0"/>
            <a:ext cx="123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9-3 p174</a:t>
            </a:r>
          </a:p>
        </p:txBody>
      </p:sp>
      <p:pic>
        <p:nvPicPr>
          <p:cNvPr id="74755" name="Picture 1" descr="09p174_t03.jpg">
            <a:extLst>
              <a:ext uri="{FF2B5EF4-FFF2-40B4-BE49-F238E27FC236}">
                <a16:creationId xmlns:a16="http://schemas.microsoft.com/office/drawing/2014/main" id="{6F44713C-385D-A94A-97FB-A2FC8F47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7" y="886265"/>
            <a:ext cx="11627721" cy="5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DEF6626-3809-6748-82BE-BF29F307A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0384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Division of Government Powers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0C413D-2DF5-C745-A7D2-1CA3038E5B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9216" y="1943100"/>
            <a:ext cx="2743200" cy="4114800"/>
          </a:xfrm>
        </p:spPr>
        <p:txBody>
          <a:bodyPr/>
          <a:lstStyle/>
          <a:p>
            <a:r>
              <a:rPr lang="en-US" altLang="en-US" sz="2800" dirty="0"/>
              <a:t>The key for the states to agree to the Constitution is to understand the division of powers: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502ADF0-E20D-C443-9FF5-1B79BFD0412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184" y="1447800"/>
            <a:ext cx="59436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8526FD-75DF-E248-B230-5032667B4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667" y="402101"/>
            <a:ext cx="8610600" cy="1293028"/>
          </a:xfrm>
        </p:spPr>
        <p:txBody>
          <a:bodyPr/>
          <a:lstStyle/>
          <a:p>
            <a:r>
              <a:rPr lang="en-US" altLang="en-US" dirty="0"/>
              <a:t>Separation of Powers</a:t>
            </a:r>
          </a:p>
        </p:txBody>
      </p:sp>
      <p:pic>
        <p:nvPicPr>
          <p:cNvPr id="14339" name="Picture 5" descr="[checks and balances between U.S. gov't branches]">
            <a:extLst>
              <a:ext uri="{FF2B5EF4-FFF2-40B4-BE49-F238E27FC236}">
                <a16:creationId xmlns:a16="http://schemas.microsoft.com/office/drawing/2014/main" id="{E144E1AB-7699-5940-BE9B-00A4E63FF03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778" y="1905000"/>
            <a:ext cx="4000500" cy="4000500"/>
          </a:xfrm>
          <a:noFill/>
        </p:spPr>
      </p:pic>
      <p:sp>
        <p:nvSpPr>
          <p:cNvPr id="14340" name="Rectangle 7">
            <a:extLst>
              <a:ext uri="{FF2B5EF4-FFF2-40B4-BE49-F238E27FC236}">
                <a16:creationId xmlns:a16="http://schemas.microsoft.com/office/drawing/2014/main" id="{310879FE-CB19-BE48-8677-5F98CE32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41099"/>
            <a:ext cx="38006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The division of powers is not just Federal versus state governments. It is also in the three branches of government.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7EA0D344-0CD1-0D4F-BA77-0E85ADF0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91711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dirty="0"/>
              <a:t>II. Constitution Making in the States 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E085C02-61BC-5D42-B15A-43B111F5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 new governments, legislatures were granted sweeping powers:</a:t>
            </a:r>
          </a:p>
          <a:p>
            <a:pPr lvl="1"/>
            <a:r>
              <a:rPr lang="en-US" altLang="en-US" sz="2400" dirty="0"/>
              <a:t>Democratic character reflected by presence of many from recently enfranchised western districts</a:t>
            </a:r>
          </a:p>
          <a:p>
            <a:pPr lvl="1"/>
            <a:r>
              <a:rPr lang="en-US" altLang="en-US" sz="2400" dirty="0"/>
              <a:t>Their influence was demonstrated when some states moved capitals into interior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6802" name="Title 1">
            <a:extLst>
              <a:ext uri="{FF2B5EF4-FFF2-40B4-BE49-F238E27FC236}">
                <a16:creationId xmlns:a16="http://schemas.microsoft.com/office/drawing/2014/main" id="{B9B83D0F-6976-E742-9343-231DF562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XIV. The Great Debate in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the States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03586B33-EBD8-6047-8AE0-D3EEBE6C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Special elections held for members of  ratifying conventions (see Table 9.4)</a:t>
            </a:r>
          </a:p>
          <a:p>
            <a:pPr lvl="1" eaLnBrk="1" hangingPunct="1"/>
            <a:r>
              <a:rPr lang="en-US" altLang="en-US" sz="2400" dirty="0"/>
              <a:t>Candidates—federalist or antifederalist—were elected based on whether they were for or were against Constitution</a:t>
            </a:r>
          </a:p>
          <a:p>
            <a:pPr lvl="2" eaLnBrk="1" hangingPunct="1"/>
            <a:r>
              <a:rPr lang="en-US" altLang="en-US" sz="2400" dirty="0"/>
              <a:t>Four small states quickly accepted Constitution</a:t>
            </a:r>
          </a:p>
          <a:p>
            <a:pPr lvl="2" eaLnBrk="1" hangingPunct="1"/>
            <a:r>
              <a:rPr lang="en-US" altLang="en-US" sz="2400" dirty="0"/>
              <a:t>Pennsylvania was first large state to ratify</a:t>
            </a:r>
          </a:p>
          <a:p>
            <a:pPr lvl="2" eaLnBrk="1" hangingPunct="1"/>
            <a:r>
              <a:rPr lang="en-US" altLang="en-US" sz="2400" dirty="0"/>
              <a:t>Massachusetts presented challenges, including  demand for bill of rights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>
            <a:extLst>
              <a:ext uri="{FF2B5EF4-FFF2-40B4-BE49-F238E27FC236}">
                <a16:creationId xmlns:a16="http://schemas.microsoft.com/office/drawing/2014/main" id="{602139F1-61B0-1540-9F9C-8D7B9A68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6604000"/>
            <a:ext cx="1141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9-4 p175</a:t>
            </a:r>
          </a:p>
        </p:txBody>
      </p:sp>
      <p:pic>
        <p:nvPicPr>
          <p:cNvPr id="77827" name="Picture 1" descr="09p175_m04.jpg">
            <a:extLst>
              <a:ext uri="{FF2B5EF4-FFF2-40B4-BE49-F238E27FC236}">
                <a16:creationId xmlns:a16="http://schemas.microsoft.com/office/drawing/2014/main" id="{976DA729-EFF4-F447-997B-4DE7BA90C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4" y="76200"/>
            <a:ext cx="62499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2">
            <a:extLst>
              <a:ext uri="{FF2B5EF4-FFF2-40B4-BE49-F238E27FC236}">
                <a16:creationId xmlns:a16="http://schemas.microsoft.com/office/drawing/2014/main" id="{013769DF-4B19-6F46-ABF9-F6A1F935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4" y="6604000"/>
            <a:ext cx="1235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Table 9-4 p175</a:t>
            </a:r>
          </a:p>
        </p:txBody>
      </p:sp>
      <p:pic>
        <p:nvPicPr>
          <p:cNvPr id="79875" name="Picture 3" descr="screenshot_11.jpg">
            <a:extLst>
              <a:ext uri="{FF2B5EF4-FFF2-40B4-BE49-F238E27FC236}">
                <a16:creationId xmlns:a16="http://schemas.microsoft.com/office/drawing/2014/main" id="{6F6A4EF6-B32E-A04D-9268-9BD9B95A4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9" y="787791"/>
            <a:ext cx="10993005" cy="51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5BBB8B8B-3179-CF4C-A72F-AF4A0E9C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XIV. The Great Debate in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the States (cont.)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2F8EF70F-75BB-EC4F-9A40-FAF6BBB7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lvl="1"/>
            <a:r>
              <a:rPr lang="en-US" altLang="en-US"/>
              <a:t>Once assured of such a protection, Massachusetts ratified by margin of 187 to 168</a:t>
            </a:r>
          </a:p>
          <a:p>
            <a:pPr lvl="1"/>
            <a:r>
              <a:rPr lang="en-US" altLang="en-US"/>
              <a:t>Three more states then signed</a:t>
            </a:r>
          </a:p>
          <a:p>
            <a:pPr lvl="1"/>
            <a:r>
              <a:rPr lang="en-US" altLang="en-US"/>
              <a:t>New Hampshire was the last</a:t>
            </a:r>
          </a:p>
          <a:p>
            <a:pPr lvl="1"/>
            <a:r>
              <a:rPr lang="en-US" altLang="en-US"/>
              <a:t>All but Virginia, New York, North Carolina, and Rhode Island had taken shelter under </a:t>
            </a:r>
            <a:r>
              <a:rPr lang="ja-JP" altLang="en-US"/>
              <a:t>“</a:t>
            </a:r>
            <a:r>
              <a:rPr lang="en-US" altLang="ja-JP"/>
              <a:t>new federal roof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Document officially signed on June 21, 1788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7FBCE1BD-7E10-6845-9C45-DC8AC8BF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XV. The Four Laggard States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5507DA06-AB76-1743-8E89-C688CF3F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Virginia:</a:t>
            </a:r>
          </a:p>
          <a:p>
            <a:pPr lvl="2" eaLnBrk="1" hangingPunct="1"/>
            <a:r>
              <a:rPr lang="en-US" altLang="en-US" sz="2800" dirty="0"/>
              <a:t>Provided fierce antifederalist opposition</a:t>
            </a:r>
          </a:p>
          <a:p>
            <a:pPr lvl="2" eaLnBrk="1" hangingPunct="1"/>
            <a:r>
              <a:rPr lang="en-US" altLang="en-US" sz="2800" dirty="0"/>
              <a:t>They claimed document was death warrant of liberty</a:t>
            </a:r>
          </a:p>
          <a:p>
            <a:pPr lvl="2" eaLnBrk="1" hangingPunct="1"/>
            <a:r>
              <a:rPr lang="en-US" altLang="en-US" sz="2800" dirty="0"/>
              <a:t>Federalists G. Washington, J. Madison, and John Marshall lent influential support</a:t>
            </a:r>
          </a:p>
          <a:p>
            <a:pPr lvl="2" eaLnBrk="1" hangingPunct="1"/>
            <a:r>
              <a:rPr lang="en-US" altLang="en-US" sz="2800" dirty="0"/>
              <a:t>After intensive debate, state convention ratified it 89 to 79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2">
            <a:extLst>
              <a:ext uri="{FF2B5EF4-FFF2-40B4-BE49-F238E27FC236}">
                <a16:creationId xmlns:a16="http://schemas.microsoft.com/office/drawing/2014/main" id="{11323983-6BE2-7F41-B356-8ABE4301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p176</a:t>
            </a:r>
          </a:p>
        </p:txBody>
      </p:sp>
      <p:pic>
        <p:nvPicPr>
          <p:cNvPr id="83971" name="Picture 1" descr="09p176_u09.jpg">
            <a:extLst>
              <a:ext uri="{FF2B5EF4-FFF2-40B4-BE49-F238E27FC236}">
                <a16:creationId xmlns:a16="http://schemas.microsoft.com/office/drawing/2014/main" id="{E65E765D-BED0-E243-8E5F-061335CC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8488"/>
            <a:ext cx="82296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6018" name="Title 1">
            <a:extLst>
              <a:ext uri="{FF2B5EF4-FFF2-40B4-BE49-F238E27FC236}">
                <a16:creationId xmlns:a16="http://schemas.microsoft.com/office/drawing/2014/main" id="{3E7DA165-68D5-1741-BE77-09ED8CF1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XV. The Four Laggard States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EAA72596-706E-2148-B590-BBD6F0DC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New York:</a:t>
            </a:r>
          </a:p>
          <a:p>
            <a:pPr lvl="2"/>
            <a:r>
              <a:rPr lang="en-US" altLang="en-US" sz="2800" dirty="0"/>
              <a:t>Alexander Hamilton joined John Jay and James Madison in a series of federalist newspaper articles</a:t>
            </a:r>
          </a:p>
          <a:p>
            <a:pPr lvl="2"/>
            <a:r>
              <a:rPr lang="en-US" altLang="en-US" sz="2800" b="1" dirty="0"/>
              <a:t>The Federalist Papers</a:t>
            </a:r>
            <a:r>
              <a:rPr lang="en-US" altLang="en-US" sz="2800" dirty="0"/>
              <a:t> were most penetrating commentary ever written on Constitution</a:t>
            </a:r>
          </a:p>
          <a:p>
            <a:pPr lvl="2"/>
            <a:r>
              <a:rPr lang="en-US" altLang="en-US" sz="2800" dirty="0"/>
              <a:t>Most famous one is Madison</a:t>
            </a:r>
            <a:r>
              <a:rPr lang="fr-FR" altLang="ja-JP" sz="2800" dirty="0"/>
              <a:t>'</a:t>
            </a:r>
            <a:r>
              <a:rPr lang="en-US" altLang="en-US" sz="2800" dirty="0"/>
              <a:t>s </a:t>
            </a:r>
            <a:r>
              <a:rPr lang="en-US" altLang="en-US" sz="2800" i="1" dirty="0"/>
              <a:t>Federalist </a:t>
            </a:r>
            <a:r>
              <a:rPr lang="en-US" altLang="en-US" sz="2800" dirty="0"/>
              <a:t>No. 10</a:t>
            </a:r>
          </a:p>
          <a:p>
            <a:pPr lvl="2"/>
            <a:r>
              <a:rPr lang="en-US" altLang="en-US" sz="2800" dirty="0"/>
              <a:t>Refuted that it was impossible to extend a republican form of government over a large territory</a:t>
            </a:r>
          </a:p>
          <a:p>
            <a:pPr lvl="2"/>
            <a:r>
              <a:rPr lang="en-US" altLang="en-US" sz="2800" dirty="0"/>
              <a:t>New York finally yielded, ratifying by count of 30 to 27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7042" name="Title 1">
            <a:extLst>
              <a:ext uri="{FF2B5EF4-FFF2-40B4-BE49-F238E27FC236}">
                <a16:creationId xmlns:a16="http://schemas.microsoft.com/office/drawing/2014/main" id="{79F091C9-8324-994D-8C6D-EA7CECD4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XV.  The Four Laggard States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ABAAA8B6-3807-4641-ADA5-5876476C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North Carolina, after a hostile convention, adjourned without taking a vote</a:t>
            </a:r>
          </a:p>
          <a:p>
            <a:pPr lvl="1"/>
            <a:r>
              <a:rPr lang="en-US" altLang="en-US" sz="2800" dirty="0"/>
              <a:t>Rhode Island </a:t>
            </a:r>
            <a:r>
              <a:rPr lang="en-US" altLang="en-US" sz="2800" dirty="0" err="1"/>
              <a:t>didn</a:t>
            </a:r>
            <a:r>
              <a:rPr lang="fr-FR" altLang="ja-JP" sz="2800" dirty="0"/>
              <a:t>'</a:t>
            </a:r>
            <a:r>
              <a:rPr lang="en-US" altLang="en-US" sz="2800" dirty="0"/>
              <a:t>t summon a convention, rejected Constitution by popular referendum</a:t>
            </a:r>
          </a:p>
          <a:p>
            <a:pPr lvl="1"/>
            <a:r>
              <a:rPr lang="en-US" altLang="en-US" sz="2800" dirty="0"/>
              <a:t>Two most ruggedly individualist centers remained true to form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2">
            <a:extLst>
              <a:ext uri="{FF2B5EF4-FFF2-40B4-BE49-F238E27FC236}">
                <a16:creationId xmlns:a16="http://schemas.microsoft.com/office/drawing/2014/main" id="{9C8EC6C0-C119-3847-9F11-E8F1C987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  p177</a:t>
            </a:r>
          </a:p>
        </p:txBody>
      </p:sp>
      <p:pic>
        <p:nvPicPr>
          <p:cNvPr id="88067" name="Picture 1" descr="09p177_u10.jpg">
            <a:extLst>
              <a:ext uri="{FF2B5EF4-FFF2-40B4-BE49-F238E27FC236}">
                <a16:creationId xmlns:a16="http://schemas.microsoft.com/office/drawing/2014/main" id="{73ACC0F1-74E8-284A-8C24-725FBD42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9" y="1600200"/>
            <a:ext cx="90138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F54C189-4A4C-4899-9585-5281DA20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0114" name="Title 1">
            <a:extLst>
              <a:ext uri="{FF2B5EF4-FFF2-40B4-BE49-F238E27FC236}">
                <a16:creationId xmlns:a16="http://schemas.microsoft.com/office/drawing/2014/main" id="{2A26BFA0-DFEB-D945-A2A3-D2F6A083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XV. The Four Laggard States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DB01F935-C572-0C4D-9CCB-CD88191A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No lives were lost, but riots broke out in New York and Pennsylvania.</a:t>
            </a:r>
          </a:p>
          <a:p>
            <a:r>
              <a:rPr lang="en-US" altLang="en-US" sz="2800" dirty="0"/>
              <a:t>Lots of behind-the-scenes pressure on delegates who had promised to vote against Constitution.</a:t>
            </a:r>
          </a:p>
          <a:p>
            <a:r>
              <a:rPr lang="en-US" altLang="en-US" sz="2800" dirty="0"/>
              <a:t>Last four states ratified, not because they wanted to, but because they had to:</a:t>
            </a:r>
          </a:p>
          <a:p>
            <a:pPr lvl="1"/>
            <a:r>
              <a:rPr lang="en-US" altLang="en-US" sz="2800" dirty="0"/>
              <a:t>Could not safely exist outside new nation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62D77C97-BEB6-FC41-BE9F-AA4E2D48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123242"/>
            <a:ext cx="7434070" cy="14743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III. Economic Crosscurrents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7AD3FCA-DBC9-574F-9321-0B201577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Economic changes:</a:t>
            </a:r>
          </a:p>
          <a:p>
            <a:pPr lvl="1" eaLnBrk="1" hangingPunct="1"/>
            <a:r>
              <a:rPr lang="en-US" altLang="en-US" sz="2400" dirty="0"/>
              <a:t>States seized control of former crown lands</a:t>
            </a:r>
          </a:p>
          <a:p>
            <a:pPr lvl="1" eaLnBrk="1" hangingPunct="1"/>
            <a:r>
              <a:rPr lang="en-US" altLang="en-US" sz="2400" dirty="0"/>
              <a:t>Land was cheap and easily available</a:t>
            </a:r>
          </a:p>
          <a:p>
            <a:pPr lvl="1" eaLnBrk="1" hangingPunct="1"/>
            <a:r>
              <a:rPr lang="en-US" altLang="en-US" sz="2400" dirty="0"/>
              <a:t>In America, economic democracy preceded political democracy</a:t>
            </a:r>
          </a:p>
          <a:p>
            <a:pPr lvl="1" eaLnBrk="1" hangingPunct="1"/>
            <a:r>
              <a:rPr lang="en-US" altLang="en-US" sz="2400" dirty="0"/>
              <a:t>Revolution also stimulated manufacturing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CE0E17B3-69BE-DD4B-8EAC-78D03DAF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0"/>
            <a:ext cx="7434070" cy="147433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III. Economic Crosscurrents</a:t>
            </a:r>
            <a:br>
              <a:rPr lang="en-US" altLang="en-US" sz="3400" dirty="0"/>
            </a:br>
            <a:r>
              <a:rPr lang="en-US" altLang="en-US" sz="3400" dirty="0"/>
              <a:t>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F2DEFEB-C8BB-4C45-8B2D-EA0D878C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650124"/>
            <a:ext cx="7454077" cy="456856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Drawbacks of economic independence:</a:t>
            </a:r>
          </a:p>
          <a:p>
            <a:pPr lvl="1"/>
            <a:r>
              <a:rPr lang="en-US" altLang="en-US" sz="2400" dirty="0"/>
              <a:t>Most British commerce reserved for loyal parts of the empire</a:t>
            </a:r>
          </a:p>
          <a:p>
            <a:pPr lvl="1"/>
            <a:r>
              <a:rPr lang="en-US" altLang="en-US" sz="2400" dirty="0"/>
              <a:t>American ships now barred from British and British West Indies harbors</a:t>
            </a:r>
          </a:p>
          <a:p>
            <a:pPr lvl="1"/>
            <a:r>
              <a:rPr lang="en-US" altLang="en-US" sz="2400" dirty="0"/>
              <a:t>Fisheries were disrupted</a:t>
            </a:r>
          </a:p>
          <a:p>
            <a:r>
              <a:rPr lang="en-US" altLang="en-US" sz="2400" dirty="0"/>
              <a:t>Americans could freely trade with foreign nations </a:t>
            </a:r>
          </a:p>
          <a:p>
            <a:pPr lvl="1"/>
            <a:r>
              <a:rPr lang="en-US" altLang="en-US" sz="2400" dirty="0"/>
              <a:t>New commercial outlets (e.g., China in 1784) partially compensated for loss of old 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>
            <a:extLst>
              <a:ext uri="{FF2B5EF4-FFF2-40B4-BE49-F238E27FC236}">
                <a16:creationId xmlns:a16="http://schemas.microsoft.com/office/drawing/2014/main" id="{440A6FCF-E9E0-5041-B791-4C8EB7F7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p162</a:t>
            </a:r>
          </a:p>
        </p:txBody>
      </p:sp>
      <p:pic>
        <p:nvPicPr>
          <p:cNvPr id="16387" name="Picture 1" descr="09p162_u03.jpg">
            <a:extLst>
              <a:ext uri="{FF2B5EF4-FFF2-40B4-BE49-F238E27FC236}">
                <a16:creationId xmlns:a16="http://schemas.microsoft.com/office/drawing/2014/main" id="{C4891E24-5754-3A43-A00C-274EC19C6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9225"/>
            <a:ext cx="8510588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E2336506-925C-C749-A547-DD8D6E27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p163</a:t>
            </a:r>
          </a:p>
        </p:txBody>
      </p:sp>
      <p:pic>
        <p:nvPicPr>
          <p:cNvPr id="18435" name="Picture 1" descr="09p163_u04.jpg">
            <a:extLst>
              <a:ext uri="{FF2B5EF4-FFF2-40B4-BE49-F238E27FC236}">
                <a16:creationId xmlns:a16="http://schemas.microsoft.com/office/drawing/2014/main" id="{77B3BC91-8ED7-CB4B-A410-05821012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88392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{329C23B3-AA31-394E-B9C4-66D6C2D0E127}tf10001079</Template>
  <TotalTime>18</TotalTime>
  <Words>3197</Words>
  <Application>Microsoft Macintosh PowerPoint</Application>
  <PresentationFormat>Widescreen</PresentationFormat>
  <Paragraphs>359</Paragraphs>
  <Slides>59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Century Gothic</vt:lpstr>
      <vt:lpstr>Times New Roman</vt:lpstr>
      <vt:lpstr>Vapor Trail</vt:lpstr>
      <vt:lpstr>APUSH Chapter 9</vt:lpstr>
      <vt:lpstr>I. A Shaky Start Toward Union</vt:lpstr>
      <vt:lpstr>II. Constitution Making in the States</vt:lpstr>
      <vt:lpstr>II. Constitution Making in the  States (cont.)</vt:lpstr>
      <vt:lpstr>II. Constitution Making in the States (cont.)</vt:lpstr>
      <vt:lpstr>III. Economic Crosscurrents</vt:lpstr>
      <vt:lpstr>III. Economic Crosscurrents (cont.)</vt:lpstr>
      <vt:lpstr>PowerPoint Presentation</vt:lpstr>
      <vt:lpstr>PowerPoint Presentation</vt:lpstr>
      <vt:lpstr>III. Economic Crosscurrents (cont.)</vt:lpstr>
      <vt:lpstr>III. Economic Crosscurrents (cont.)</vt:lpstr>
      <vt:lpstr>IV. Creating a Confederation</vt:lpstr>
      <vt:lpstr>IV. Creating a Confederation (cont.)</vt:lpstr>
      <vt:lpstr>IV. Creating a Confederation (cont.)</vt:lpstr>
      <vt:lpstr>PowerPoint Presentation</vt:lpstr>
      <vt:lpstr>V. The Articles of Confederation: America's First Constitution</vt:lpstr>
      <vt:lpstr>V.  The Articles of Confederation: America's First Constitution (cont.)  </vt:lpstr>
      <vt:lpstr>V. The Articles of Confederation: America's First Constitution (cont.) </vt:lpstr>
      <vt:lpstr>PowerPoint Presentation</vt:lpstr>
      <vt:lpstr>VI. Landmarks in Land Laws</vt:lpstr>
      <vt:lpstr>PowerPoint Presentation</vt:lpstr>
      <vt:lpstr>VI. Landmarks in Land Laws (cont.)</vt:lpstr>
      <vt:lpstr>VII. The World's Ugly Duckling</vt:lpstr>
      <vt:lpstr>VII. The World's Ugly Duckling: (cont.)</vt:lpstr>
      <vt:lpstr>PowerPoint Presentation</vt:lpstr>
      <vt:lpstr>VII. The World's Ugly Duckling (cont.)</vt:lpstr>
      <vt:lpstr>VII. The Horrid Specter of Anarchy</vt:lpstr>
      <vt:lpstr>VII. The Horrid Specter of Anarchy (cont.)</vt:lpstr>
      <vt:lpstr>VII. The Horrid Specter of Anarchy (cont.)</vt:lpstr>
      <vt:lpstr>PowerPoint Presentation</vt:lpstr>
      <vt:lpstr>IX. A Convention of “Demigods”</vt:lpstr>
      <vt:lpstr>IX. A Convention of “Demigods” (cont.)</vt:lpstr>
      <vt:lpstr>IX. A Convention of “Demigods” (cont.)</vt:lpstr>
      <vt:lpstr>X. Patriots in Philadelphia</vt:lpstr>
      <vt:lpstr>XI. Hammering Out a Bundle of Compromises</vt:lpstr>
      <vt:lpstr>PowerPoint Presentation</vt:lpstr>
      <vt:lpstr>XI. Hammering Out a Bundle of Compromises (cont.)</vt:lpstr>
      <vt:lpstr>XI. Hammering Out a Bundle of Compromises (cont.)</vt:lpstr>
      <vt:lpstr>XI. Hammering Out a Bundle of Compromises (cont.)</vt:lpstr>
      <vt:lpstr>XI. Hammering Out a Bundle of Compromises (cont.)</vt:lpstr>
      <vt:lpstr>PowerPoint Presentation</vt:lpstr>
      <vt:lpstr>XI. Hammering Out a Bundle Compromises (cont.)</vt:lpstr>
      <vt:lpstr>PowerPoint Presentation</vt:lpstr>
      <vt:lpstr>XIII. The Clash of Federalists and Antifederalists</vt:lpstr>
      <vt:lpstr>XIII. The Clash of Federalists and Antifederalists (cont.)</vt:lpstr>
      <vt:lpstr>XIII. The Clash of Federalists and Antifederalists (cont.)</vt:lpstr>
      <vt:lpstr>PowerPoint Presentation</vt:lpstr>
      <vt:lpstr>Division of Government Powers</vt:lpstr>
      <vt:lpstr>Separation of Powers</vt:lpstr>
      <vt:lpstr>XIV. The Great Debate in  the States</vt:lpstr>
      <vt:lpstr>PowerPoint Presentation</vt:lpstr>
      <vt:lpstr>PowerPoint Presentation</vt:lpstr>
      <vt:lpstr>XIV. The Great Debate in  the States (cont.)</vt:lpstr>
      <vt:lpstr>XV. The Four Laggard States</vt:lpstr>
      <vt:lpstr>PowerPoint Presentation</vt:lpstr>
      <vt:lpstr>XV. The Four Laggard States (cont.)</vt:lpstr>
      <vt:lpstr>XV.  The Four Laggard States (cont.)</vt:lpstr>
      <vt:lpstr>PowerPoint Presentation</vt:lpstr>
      <vt:lpstr>XV. The Four Laggard States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Chapter 9</dc:title>
  <dc:creator>Anthony Knox</dc:creator>
  <cp:lastModifiedBy>Anthony Knox</cp:lastModifiedBy>
  <cp:revision>2</cp:revision>
  <dcterms:created xsi:type="dcterms:W3CDTF">2021-10-03T09:26:24Z</dcterms:created>
  <dcterms:modified xsi:type="dcterms:W3CDTF">2021-10-09T11:24:23Z</dcterms:modified>
</cp:coreProperties>
</file>