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Default Extension="rels" ContentType="application/vnd.openxmlformats-package.relationships+xml"/>
  <Override PartName="/ppt/slides/slide5.xml" ContentType="application/vnd.openxmlformats-officedocument.presentationml.slide+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Masters/slideMaster2.xml" ContentType="application/vnd.openxmlformats-officedocument.presentationml.slideMaster+xml"/>
  <Default Extension="jpeg" ContentType="image/jpeg"/>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2.xml" ContentType="application/vnd.openxmlformats-officedocument.presentationml.slide+xml"/>
  <Override PartName="/ppt/theme/theme3.xml" ContentType="application/vnd.openxmlformats-officedocument.theme+xml"/>
  <Override PartName="/ppt/slideLayouts/slideLayout2.xml" ContentType="application/vnd.openxmlformats-officedocument.presentationml.slideLayout+xml"/>
  <Default Extension="png" ContentType="image/png"/>
  <Override PartName="/ppt/slides/slide23.xml" ContentType="application/vnd.openxmlformats-officedocument.presentationml.slide+xml"/>
  <Override PartName="/ppt/slides/slide31.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s/slide4.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 id="2147483658" r:id="rId2"/>
  </p:sldMasterIdLst>
  <p:notesMasterIdLst>
    <p:notesMasterId r:id="rId35"/>
  </p:notesMasterIdLst>
  <p:sldIdLst>
    <p:sldId id="260" r:id="rId3"/>
    <p:sldId id="470" r:id="rId4"/>
    <p:sldId id="461" r:id="rId5"/>
    <p:sldId id="483" r:id="rId6"/>
    <p:sldId id="484" r:id="rId7"/>
    <p:sldId id="485" r:id="rId8"/>
    <p:sldId id="487" r:id="rId9"/>
    <p:sldId id="488" r:id="rId10"/>
    <p:sldId id="486" r:id="rId11"/>
    <p:sldId id="472" r:id="rId12"/>
    <p:sldId id="462" r:id="rId13"/>
    <p:sldId id="473" r:id="rId14"/>
    <p:sldId id="469" r:id="rId15"/>
    <p:sldId id="489" r:id="rId16"/>
    <p:sldId id="468" r:id="rId17"/>
    <p:sldId id="490" r:id="rId18"/>
    <p:sldId id="492" r:id="rId19"/>
    <p:sldId id="474" r:id="rId20"/>
    <p:sldId id="480" r:id="rId21"/>
    <p:sldId id="463" r:id="rId22"/>
    <p:sldId id="482" r:id="rId23"/>
    <p:sldId id="481" r:id="rId24"/>
    <p:sldId id="478" r:id="rId25"/>
    <p:sldId id="466" r:id="rId26"/>
    <p:sldId id="479" r:id="rId27"/>
    <p:sldId id="467" r:id="rId28"/>
    <p:sldId id="464" r:id="rId29"/>
    <p:sldId id="475" r:id="rId30"/>
    <p:sldId id="477" r:id="rId31"/>
    <p:sldId id="493" r:id="rId32"/>
    <p:sldId id="476" r:id="rId33"/>
    <p:sldId id="263"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p="http://schemas.openxmlformats.org/presentationml/2006/main" xmlns:r="http://schemas.openxmlformats.org/officeDocument/2006/relationships" xmlns:a="http://schemas.openxmlformats.org/drawingml/2006/main" xmlns="">
        <p14:section name="Default Section" id="{4EF53345-1A6E-7045-BD3D-5021CEFB7936}">
          <p14:sldIdLst>
            <p14:sldId id="260"/>
            <p14:sldId id="259"/>
            <p14:sldId id="470"/>
            <p14:sldId id="461"/>
            <p14:sldId id="472"/>
            <p14:sldId id="462"/>
            <p14:sldId id="471"/>
            <p14:sldId id="465"/>
            <p14:sldId id="473"/>
            <p14:sldId id="469"/>
            <p14:sldId id="468"/>
            <p14:sldId id="474"/>
            <p14:sldId id="480"/>
            <p14:sldId id="463"/>
            <p14:sldId id="482"/>
            <p14:sldId id="481"/>
            <p14:sldId id="478"/>
            <p14:sldId id="466"/>
            <p14:sldId id="479"/>
            <p14:sldId id="467"/>
            <p14:sldId id="464"/>
            <p14:sldId id="475"/>
            <p14:sldId id="477"/>
            <p14:sldId id="476"/>
            <p14:sldId id="263"/>
          </p14:sldIdLst>
        </p14:section>
      </p14:section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C6BE87"/>
    <a:srgbClr val="CC9900"/>
    <a:srgbClr val="666633"/>
    <a:srgbClr val="669933"/>
    <a:srgbClr val="CCFF99"/>
    <a:srgbClr val="999966"/>
    <a:srgbClr val="D2C9D3"/>
    <a:srgbClr val="608D3B"/>
    <a:srgbClr val="7DB64C"/>
    <a:srgbClr val="94D75A"/>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horzBarState="maximized">
    <p:restoredLeft sz="24799" autoAdjust="0"/>
    <p:restoredTop sz="89126" autoAdjust="0"/>
  </p:normalViewPr>
  <p:slideViewPr>
    <p:cSldViewPr snapToGrid="0" snapToObjects="1" showGuides="1">
      <p:cViewPr>
        <p:scale>
          <a:sx n="100" d="100"/>
          <a:sy n="100" d="100"/>
        </p:scale>
        <p:origin x="-200" y="-304"/>
      </p:cViewPr>
      <p:guideLst>
        <p:guide orient="horz" pos="1774"/>
        <p:guide pos="4767"/>
      </p:guideLst>
    </p:cSldViewPr>
  </p:slideViewPr>
  <p:notesTextViewPr>
    <p:cViewPr>
      <p:scale>
        <a:sx n="100" d="100"/>
        <a:sy n="100" d="100"/>
      </p:scale>
      <p:origin x="0" y="0"/>
    </p:cViewPr>
  </p:notesTextViewPr>
  <p:sorterViewPr>
    <p:cViewPr>
      <p:scale>
        <a:sx n="141" d="100"/>
        <a:sy n="141" d="100"/>
      </p:scale>
      <p:origin x="0" y="1848"/>
    </p:cViewPr>
  </p:sorter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notesMaster" Target="notesMasters/notesMaster1.xml"/><Relationship Id="rId36" Type="http://schemas.openxmlformats.org/officeDocument/2006/relationships/printerSettings" Target="printerSettings/printerSettings1.bin"/><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313807-ED68-354E-B2A7-93262C600EB5}" type="datetimeFigureOut">
              <a:rPr lang="en-US" smtClean="0"/>
              <a:pPr/>
              <a:t>10/4/15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669C55-1A15-554C-B13A-F7A4EBB5AD2E}"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516238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231774" y="1676400"/>
            <a:ext cx="8744301" cy="1228725"/>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ext Placeholder 7"/>
          <p:cNvSpPr>
            <a:spLocks noGrp="1"/>
          </p:cNvSpPr>
          <p:nvPr>
            <p:ph type="body" sz="quarter" idx="10" hasCustomPrompt="1"/>
          </p:nvPr>
        </p:nvSpPr>
        <p:spPr>
          <a:xfrm>
            <a:off x="231775" y="3159125"/>
            <a:ext cx="8744300" cy="1889125"/>
          </a:xfrm>
        </p:spPr>
        <p:txBody>
          <a:bodyPr>
            <a:normAutofit/>
          </a:bodyPr>
          <a:lstStyle>
            <a:lvl1pPr marL="0" indent="0" algn="ctr" defTabSz="457200" rtl="0" eaLnBrk="1" latinLnBrk="0" hangingPunct="1">
              <a:spcBef>
                <a:spcPct val="20000"/>
              </a:spcBef>
              <a:buFont typeface="Arial"/>
              <a:buNone/>
              <a:defRPr lang="en-US" sz="2000" kern="1200" dirty="0">
                <a:solidFill>
                  <a:schemeClr val="tx1">
                    <a:tint val="75000"/>
                  </a:schemeClr>
                </a:solidFill>
                <a:latin typeface="+mn-lt"/>
                <a:ea typeface="+mn-ea"/>
                <a:cs typeface="+mn-cs"/>
              </a:defRPr>
            </a:lvl1pPr>
          </a:lstStyle>
          <a:p>
            <a:r>
              <a:rPr lang="en-US" dirty="0" smtClean="0"/>
              <a:t>Click to edit Master subtitle style</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77496746"/>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13110382"/>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147764"/>
            <a:ext cx="4495800" cy="57102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147764"/>
            <a:ext cx="4495800" cy="57102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06306499"/>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0" y="1167607"/>
            <a:ext cx="4497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0" y="1807368"/>
            <a:ext cx="4497388" cy="5050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67607"/>
            <a:ext cx="4498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07368"/>
            <a:ext cx="4498975" cy="5050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8908439"/>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84668899"/>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86221206"/>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465513" cy="13017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0"/>
            <a:ext cx="5568950" cy="6858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0" y="1435100"/>
            <a:ext cx="3465513" cy="5422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99835404"/>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5443538"/>
            <a:ext cx="91440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0" y="0"/>
            <a:ext cx="9144000" cy="54435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0" y="6010276"/>
            <a:ext cx="9144000" cy="8477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06201660"/>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0E95FD8-EAD6-E241-87A7-CB3081A4E632}" type="datetimeFigureOut">
              <a:rPr lang="en-US" smtClean="0">
                <a:solidFill>
                  <a:prstClr val="white">
                    <a:lumMod val="65000"/>
                  </a:prstClr>
                </a:solidFill>
              </a:rPr>
              <a:pPr/>
              <a:t>10/5/15</a:t>
            </a:fld>
            <a:endParaRPr lang="en-US">
              <a:solidFill>
                <a:prstClr val="white">
                  <a:lumMod val="65000"/>
                </a:prstClr>
              </a:solidFill>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endParaRPr>
          </a:p>
        </p:txBody>
      </p:sp>
      <p:sp>
        <p:nvSpPr>
          <p:cNvPr id="6" name="Slide Number Placeholder 5"/>
          <p:cNvSpPr>
            <a:spLocks noGrp="1"/>
          </p:cNvSpPr>
          <p:nvPr>
            <p:ph type="sldNum" sz="quarter" idx="12"/>
          </p:nvPr>
        </p:nvSpPr>
        <p:spPr/>
        <p:txBody>
          <a:bodyPr/>
          <a:lstStyle/>
          <a:p>
            <a:fld id="{987283EF-34E2-9747-B9B7-A9111877A37F}"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4763"/>
            <a:ext cx="9144000" cy="1143000"/>
          </a:xfrm>
          <a:prstGeom prst="rect">
            <a:avLst/>
          </a:prstGeom>
          <a:solidFill>
            <a:srgbClr val="B9CDE5">
              <a:alpha val="78000"/>
            </a:srgbClr>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0" y="1166018"/>
            <a:ext cx="9144000" cy="5691982"/>
          </a:xfrm>
          <a:prstGeom prst="rect">
            <a:avLst/>
          </a:prstGeom>
          <a:solidFill>
            <a:srgbClr val="B9CDE5">
              <a:alpha val="78000"/>
            </a:srgbClr>
          </a:solidFill>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93578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1503" y="2133600"/>
            <a:ext cx="7076747" cy="3992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794936" y="6437032"/>
            <a:ext cx="2133600" cy="365125"/>
          </a:xfrm>
          <a:prstGeom prst="rect">
            <a:avLst/>
          </a:prstGeom>
        </p:spPr>
        <p:txBody>
          <a:bodyPr vert="horz" lIns="91440" tIns="45720" rIns="91440" bIns="45720" rtlCol="0" anchor="ctr"/>
          <a:lstStyle>
            <a:lvl1pPr algn="r">
              <a:defRPr sz="1100" b="1">
                <a:solidFill>
                  <a:schemeClr val="bg1">
                    <a:lumMod val="65000"/>
                  </a:schemeClr>
                </a:solidFill>
              </a:defRPr>
            </a:lvl1pPr>
          </a:lstStyle>
          <a:p>
            <a:fld id="{30E95FD8-EAD6-E241-87A7-CB3081A4E632}" type="datetimeFigureOut">
              <a:rPr lang="en-US" smtClean="0">
                <a:solidFill>
                  <a:prstClr val="white">
                    <a:lumMod val="65000"/>
                  </a:prstClr>
                </a:solidFill>
              </a:rPr>
              <a:pPr/>
              <a:t>10/5/15</a:t>
            </a:fld>
            <a:endParaRPr lang="en-US">
              <a:solidFill>
                <a:prstClr val="white">
                  <a:lumMod val="65000"/>
                </a:prstClr>
              </a:solidFill>
            </a:endParaRPr>
          </a:p>
        </p:txBody>
      </p:sp>
      <p:sp>
        <p:nvSpPr>
          <p:cNvPr id="5" name="Footer Placeholder 4"/>
          <p:cNvSpPr>
            <a:spLocks noGrp="1"/>
          </p:cNvSpPr>
          <p:nvPr>
            <p:ph type="ftr" sz="quarter" idx="3"/>
          </p:nvPr>
        </p:nvSpPr>
        <p:spPr>
          <a:xfrm>
            <a:off x="199698" y="6437032"/>
            <a:ext cx="6124902" cy="365125"/>
          </a:xfrm>
          <a:prstGeom prst="rect">
            <a:avLst/>
          </a:prstGeom>
        </p:spPr>
        <p:txBody>
          <a:bodyPr vert="horz" lIns="91440" tIns="45720" rIns="91440" bIns="45720" rtlCol="0" anchor="ctr"/>
          <a:lstStyle>
            <a:lvl1pPr algn="l">
              <a:defRPr sz="1100" b="1">
                <a:solidFill>
                  <a:schemeClr val="bg1">
                    <a:lumMod val="65000"/>
                  </a:schemeClr>
                </a:solidFill>
              </a:defRPr>
            </a:lvl1pPr>
          </a:lstStyle>
          <a:p>
            <a:endParaRPr lang="en-US">
              <a:solidFill>
                <a:prstClr val="white">
                  <a:lumMod val="65000"/>
                </a:prstClr>
              </a:solidFill>
            </a:endParaRPr>
          </a:p>
        </p:txBody>
      </p:sp>
      <p:sp>
        <p:nvSpPr>
          <p:cNvPr id="6" name="Slide Number Placeholder 5"/>
          <p:cNvSpPr>
            <a:spLocks noGrp="1"/>
          </p:cNvSpPr>
          <p:nvPr>
            <p:ph type="sldNum" sz="quarter" idx="4"/>
          </p:nvPr>
        </p:nvSpPr>
        <p:spPr>
          <a:xfrm>
            <a:off x="8306459" y="167347"/>
            <a:ext cx="630621" cy="359760"/>
          </a:xfrm>
          <a:prstGeom prst="rect">
            <a:avLst/>
          </a:prstGeom>
        </p:spPr>
        <p:txBody>
          <a:bodyPr vert="horz" lIns="91440" tIns="45720" rIns="91440" bIns="45720" rtlCol="0" anchor="ctr"/>
          <a:lstStyle>
            <a:lvl1pPr algn="r">
              <a:defRPr sz="1400" b="1">
                <a:solidFill>
                  <a:schemeClr val="tx1">
                    <a:lumMod val="85000"/>
                    <a:lumOff val="15000"/>
                  </a:schemeClr>
                </a:solidFill>
              </a:defRPr>
            </a:lvl1pPr>
          </a:lstStyle>
          <a:p>
            <a:fld id="{987283EF-34E2-9747-B9B7-A9111877A37F}"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2" name="Title Placeholder 1"/>
          <p:cNvSpPr>
            <a:spLocks noGrp="1"/>
          </p:cNvSpPr>
          <p:nvPr>
            <p:ph type="title"/>
          </p:nvPr>
        </p:nvSpPr>
        <p:spPr>
          <a:xfrm>
            <a:off x="284163" y="630382"/>
            <a:ext cx="8574087" cy="967840"/>
          </a:xfrm>
          <a:prstGeom prst="rect">
            <a:avLst/>
          </a:prstGeom>
          <a:solidFill>
            <a:schemeClr val="tx1">
              <a:lumMod val="85000"/>
              <a:lumOff val="15000"/>
              <a:alpha val="70000"/>
            </a:schemeClr>
          </a:solidFill>
        </p:spPr>
        <p:txBody>
          <a:bodyPr vert="horz" lIns="91440" tIns="45720" rIns="91440" bIns="45720" rtlCol="0" anchor="ctr">
            <a:normAutofit/>
          </a:bodyPr>
          <a:lstStyle/>
          <a:p>
            <a:r>
              <a:rPr lang="en-US" smtClean="0"/>
              <a:t>Click to edit Master title style</a:t>
            </a:r>
            <a:endParaRPr/>
          </a:p>
        </p:txBody>
      </p:sp>
    </p:spTree>
  </p:cSld>
  <p:clrMap bg1="lt1" tx1="dk1" bg2="lt2" tx2="dk2" accent1="accent1" accent2="accent2" accent3="accent3" accent4="accent4" accent5="accent5" accent6="accent6" hlink="hlink" folHlink="folHlink"/>
  <p:sldLayoutIdLst>
    <p:sldLayoutId id="2147483659" r:id="rId1"/>
  </p:sldLayoutIdLst>
  <p:txStyles>
    <p:titleStyle>
      <a:lvl1pPr algn="r" defTabSz="914400" rtl="0" eaLnBrk="1" latinLnBrk="0" hangingPunct="1">
        <a:spcBef>
          <a:spcPct val="0"/>
        </a:spcBef>
        <a:buNone/>
        <a:defRPr sz="4200" kern="1200">
          <a:solidFill>
            <a:schemeClr val="bg1"/>
          </a:solidFill>
          <a:latin typeface="+mj-lt"/>
          <a:ea typeface="+mj-ea"/>
          <a:cs typeface="+mj-cs"/>
        </a:defRPr>
      </a:lvl1pPr>
    </p:titleStyle>
    <p:body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rkive.org/uk-invasive-species/image-G78823" TargetMode="Externa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hyperlink" Target="http://i-biology.net/" TargetMode="External"/><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hyperlink" Target="http://i-biology.net/" TargetMode="External"/><Relationship Id="rId4" Type="http://schemas.openxmlformats.org/officeDocument/2006/relationships/image" Target="../media/image8.png"/><Relationship Id="rId5" Type="http://schemas.openxmlformats.org/officeDocument/2006/relationships/hyperlink" Target="http://www.issg.org/database/welcome/" TargetMode="External"/><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hyperlink" Target="http://wwf.panda.org/?53520/norwegian-killer-whales-most-toxic-mammals-in-arctic" TargetMode="External"/><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hyperlink" Target="http://i-biology.net/" TargetMode="External"/><Relationship Id="rId7"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hyperlink" Target="https://www.youtube.com/watch?v=wF8LvA2iL-s"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hyperlink" Target="http://i-biology.net/" TargetMode="External"/><Relationship Id="rId4" Type="http://schemas.openxmlformats.org/officeDocument/2006/relationships/image" Target="../media/image8.png"/><Relationship Id="rId5" Type="http://schemas.openxmlformats.org/officeDocument/2006/relationships/hyperlink" Target="http://youtu.be/DxqDaTUh08o" TargetMode="External"/><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hyperlink" Target="http://web.stanford.edu/group/stanfordbirds/text/essays/DDT_and_Birds.html" TargetMode="External"/><Relationship Id="rId4" Type="http://schemas.openxmlformats.org/officeDocument/2006/relationships/image" Target="../media/image30.png"/><Relationship Id="rId5" Type="http://schemas.openxmlformats.org/officeDocument/2006/relationships/hyperlink" Target="http://www2.ucsc.edu/scpbrg/Images/Peregrines/crushedegg.jpg" TargetMode="External"/><Relationship Id="rId6" Type="http://schemas.openxmlformats.org/officeDocument/2006/relationships/hyperlink" Target="http://www.nps.gov/yuch/naturescience/images/PeregrineAdultWithChicks.jpg" TargetMode="External"/><Relationship Id="rId7" Type="http://schemas.openxmlformats.org/officeDocument/2006/relationships/image" Target="../media/image31.png"/><Relationship Id="rId8" Type="http://schemas.openxmlformats.org/officeDocument/2006/relationships/hyperlink" Target="http://www.fws.gov/contaminants/images/DDT.jpg" TargetMode="External"/><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youtu.be/9OhdMULRkAs" TargetMode="External"/><Relationship Id="rId5" Type="http://schemas.openxmlformats.org/officeDocument/2006/relationships/image" Target="../media/image3.png"/><Relationship Id="rId6" Type="http://schemas.openxmlformats.org/officeDocument/2006/relationships/hyperlink" Target="http://www.worldwildlife.org/" TargetMode="External"/><Relationship Id="rId7" Type="http://schemas.openxmlformats.org/officeDocument/2006/relationships/image" Target="../media/image4.jpeg"/><Relationship Id="rId8" Type="http://schemas.openxmlformats.org/officeDocument/2006/relationships/image" Target="../media/image5.png"/><Relationship Id="rId9" Type="http://schemas.openxmlformats.org/officeDocument/2006/relationships/hyperlink" Target="http://www.unep.org/wed/" TargetMode="External"/><Relationship Id="rId10"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hyperlink" Target="http://freedocumentaries.org/documentary/the-11th-hour"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hyperlink" Target="https://sites.google.com/site/peregrinefalconcp2014/endangered-species" TargetMode="External"/><Relationship Id="rId5" Type="http://schemas.openxmlformats.org/officeDocument/2006/relationships/hyperlink" Target="http://www.nps.gov/yuch/naturescience/images/PeregrineAdultWithChicks.jpg" TargetMode="External"/><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hyperlink" Target="http://jan.ucc.nau.edu/~doetqp-p/courses/env440/env440_2/lectures/lec25/lec25.html" TargetMode="External"/><Relationship Id="rId5" Type="http://schemas.openxmlformats.org/officeDocument/2006/relationships/hyperlink" Target="http://www.nps.gov/yuch/naturescience/images/PeregrineAdultWithChicks.jpg" TargetMode="External"/><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hyperlink" Target="http://jan.ucc.nau.edu/~doetqp-p/courses/env440/env440_2/lectures/lec25/lec25.html" TargetMode="External"/><Relationship Id="rId5" Type="http://schemas.openxmlformats.org/officeDocument/2006/relationships/hyperlink" Target="http://www.nps.gov/yuch/naturescience/images/PeregrineAdultWithChicks.jpg" TargetMode="External"/><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epa.gov/pbt/pubs/ddt.htm" TargetMode="External"/><Relationship Id="rId3"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hyperlink" Target="http://www.scientificamerican.com/article/ddt-use-to-combat-malaria/" TargetMode="External"/><Relationship Id="rId5" Type="http://schemas.openxmlformats.org/officeDocument/2006/relationships/image" Target="../media/image37.png"/><Relationship Id="rId6" Type="http://schemas.openxmlformats.org/officeDocument/2006/relationships/hyperlink" Target="http://www.telegraph.co.uk/news/science/science-news/10600234/Banned-pesticide-DDT-may-raise-risk-of-Alzheimers-disease.html" TargetMode="External"/><Relationship Id="rId7"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hyperlink" Target="http://www.npr.org/templates/story/story.php?storyId=6083944"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scientificamerican.com/article/ddt-use-to-combat-malaria/"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hyperlink" Target="http://youtu.be/-M9t2fm__K0" TargetMode="External"/><Relationship Id="rId5" Type="http://schemas.openxmlformats.org/officeDocument/2006/relationships/hyperlink" Target="http://ocean.si.edu/slideshow/laysan-albatrosses%E2%80%99-plastic-problem" TargetMode="External"/><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hyperlink" Target="http://projectoceanus.files.wordpress.com/2014/08/garbage-patch.jpg?w=625&amp;h=326"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hyperlink" Target="http://5gyres.org/wp-content/uploads/2014/07/black-pellet-in-fish.png" TargetMode="External"/><Relationship Id="rId6" Type="http://schemas.openxmlformats.org/officeDocument/2006/relationships/image" Target="../media/image44.png"/><Relationship Id="rId7" Type="http://schemas.openxmlformats.org/officeDocument/2006/relationships/hyperlink" Target="http://www.projectaware.org/sites/default/files/GRN_plasticbag_Australia_TroyMayne_web.jpg" TargetMode="External"/><Relationship Id="rId8" Type="http://schemas.openxmlformats.org/officeDocument/2006/relationships/image" Target="../media/image45.png"/><Relationship Id="rId9" Type="http://schemas.openxmlformats.org/officeDocument/2006/relationships/hyperlink" Target="http://images.sciencedaily.com/2013/10/131007122539-large.jpg" TargetMode="External"/><Relationship Id="rId10" Type="http://schemas.openxmlformats.org/officeDocument/2006/relationships/hyperlink" Target="http://img2.wikia.nocookie.net/__cb20130928223451/happyfeet/images/3/3f/2006_happy_feet_034.jpg" TargetMode="External"/><Relationship Id="rId1" Type="http://schemas.openxmlformats.org/officeDocument/2006/relationships/slideLayout" Target="../slideLayouts/slideLayout2.xml"/><Relationship Id="rId2" Type="http://schemas.openxmlformats.org/officeDocument/2006/relationships/hyperlink" Target="http://projectoceanus.files.wordpress.com/2014/08/garbage-patch.jpg?w=625&amp;h=326"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hyperlink" Target="http://www.theguardian.com/world/2013/mar/08/spain-sperm-whale-death-swallowed-plastic"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i-biology.net/" TargetMode="External"/><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ducation.nationalgeographic.com/encyclopedia/great-pacific-garbage-patch/" TargetMode="External"/><Relationship Id="rId3"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hyperlink" Target="http://youtu.be/xzklQprO59g" TargetMode="External"/><Relationship Id="rId5" Type="http://schemas.openxmlformats.org/officeDocument/2006/relationships/image" Target="../media/image50.jpeg"/><Relationship Id="rId6" Type="http://schemas.openxmlformats.org/officeDocument/2006/relationships/hyperlink" Target="http://youtu.be/6IjaZ2g-21E" TargetMode="External"/><Relationship Id="rId7" Type="http://schemas.openxmlformats.org/officeDocument/2006/relationships/image" Target="../media/image51.jpeg"/><Relationship Id="rId1" Type="http://schemas.openxmlformats.org/officeDocument/2006/relationships/slideLayout" Target="../slideLayouts/slideLayout2.xml"/><Relationship Id="rId2" Type="http://schemas.openxmlformats.org/officeDocument/2006/relationships/hyperlink" Target="http://www.montereybayaquarium.org/conservation/research/laysan-albatross-and-plastic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hyperlink" Target="http://i-biology.net/" TargetMode="External"/><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hyperlink" Target="http://www.slideshare.net/jasondenys" TargetMode="External"/><Relationship Id="rId8"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hyperlink" Target="http://ib.bioninja.com.au/"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i-biology.net/" TargetMode="External"/><Relationship Id="rId4" Type="http://schemas.openxmlformats.org/officeDocument/2006/relationships/image" Target="../media/image8.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hyperlink" Target="http://i-biology.net/" TargetMode="External"/><Relationship Id="rId4" Type="http://schemas.openxmlformats.org/officeDocument/2006/relationships/image" Target="../media/image8.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hyperlink" Target="http://i-biology.net/" TargetMode="External"/><Relationship Id="rId4" Type="http://schemas.openxmlformats.org/officeDocument/2006/relationships/image" Target="../media/image8.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hyperlink" Target="http://i-biology.net/" TargetMode="External"/><Relationship Id="rId4" Type="http://schemas.openxmlformats.org/officeDocument/2006/relationships/image" Target="../media/image8.png"/><Relationship Id="rId5" Type="http://schemas.openxmlformats.org/officeDocument/2006/relationships/image" Target="../media/image14.png"/><Relationship Id="rId6"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hyperlink" Target="http://i-biology.net/" TargetMode="External"/><Relationship Id="rId4" Type="http://schemas.openxmlformats.org/officeDocument/2006/relationships/image" Target="../media/image8.png"/><Relationship Id="rId5" Type="http://schemas.openxmlformats.org/officeDocument/2006/relationships/image" Target="../media/image14.png"/><Relationship Id="rId6"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hyperlink" Target="http://www.invasivespeciesinfo.gov/animals/main.shtml" TargetMode="External"/><Relationship Id="rId4" Type="http://schemas.openxmlformats.org/officeDocument/2006/relationships/hyperlink" Target="http://www.issg.org/database/species/search.asp?st=sss&amp;sn=&amp;rn=Egypt&amp;ri=19367&amp;hci=-1&amp;ei=-1&amp;lang=EN" TargetMode="External"/><Relationship Id="rId1" Type="http://schemas.openxmlformats.org/officeDocument/2006/relationships/slideLayout" Target="../slideLayouts/slideLayout2.xml"/><Relationship Id="rId2" Type="http://schemas.openxmlformats.org/officeDocument/2006/relationships/hyperlink" Target="http://io9.com/5833022/10-of-the-worlds-worst-invasive-species"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0" y="1"/>
            <a:ext cx="7366000" cy="858648"/>
          </a:xfrm>
          <a:solidFill>
            <a:schemeClr val="accent1">
              <a:lumMod val="40000"/>
              <a:lumOff val="60000"/>
              <a:alpha val="78000"/>
            </a:schemeClr>
          </a:solidFill>
        </p:spPr>
        <p:txBody>
          <a:bodyPr>
            <a:normAutofit/>
          </a:bodyPr>
          <a:lstStyle/>
          <a:p>
            <a:r>
              <a:rPr lang="en-US" dirty="0" smtClean="0"/>
              <a:t>C.</a:t>
            </a:r>
            <a:r>
              <a:rPr lang="en-US" dirty="0"/>
              <a:t>3</a:t>
            </a:r>
            <a:r>
              <a:rPr lang="en-US" dirty="0" smtClean="0"/>
              <a:t> </a:t>
            </a:r>
            <a:r>
              <a:rPr lang="en-US" dirty="0"/>
              <a:t>Impacts of humans on ecosystems</a:t>
            </a:r>
          </a:p>
        </p:txBody>
      </p:sp>
      <p:sp>
        <p:nvSpPr>
          <p:cNvPr id="3" name="Subtitle 2"/>
          <p:cNvSpPr>
            <a:spLocks noGrp="1"/>
          </p:cNvSpPr>
          <p:nvPr>
            <p:ph type="subTitle" idx="1"/>
          </p:nvPr>
        </p:nvSpPr>
        <p:spPr>
          <a:xfrm>
            <a:off x="1981200" y="1102359"/>
            <a:ext cx="7162800" cy="878841"/>
          </a:xfrm>
          <a:solidFill>
            <a:schemeClr val="accent1">
              <a:lumMod val="40000"/>
              <a:lumOff val="60000"/>
              <a:alpha val="78000"/>
            </a:schemeClr>
          </a:solidFill>
        </p:spPr>
        <p:txBody>
          <a:bodyPr>
            <a:noAutofit/>
          </a:bodyPr>
          <a:lstStyle/>
          <a:p>
            <a:pPr algn="l"/>
            <a:r>
              <a:rPr lang="en-US" sz="2400" dirty="0">
                <a:solidFill>
                  <a:schemeClr val="tx1"/>
                </a:solidFill>
              </a:rPr>
              <a:t>Essential idea: Human activities impact on ecosystem function.</a:t>
            </a:r>
          </a:p>
        </p:txBody>
      </p:sp>
      <p:sp>
        <p:nvSpPr>
          <p:cNvPr id="4" name="Text Placeholder 3"/>
          <p:cNvSpPr>
            <a:spLocks noGrp="1"/>
          </p:cNvSpPr>
          <p:nvPr>
            <p:ph type="body" sz="quarter" idx="10"/>
          </p:nvPr>
        </p:nvSpPr>
        <p:spPr>
          <a:xfrm>
            <a:off x="-1" y="3517901"/>
            <a:ext cx="5139765" cy="1892300"/>
          </a:xfrm>
          <a:solidFill>
            <a:schemeClr val="accent1">
              <a:lumMod val="40000"/>
              <a:lumOff val="60000"/>
              <a:alpha val="78000"/>
            </a:schemeClr>
          </a:solidFill>
        </p:spPr>
        <p:txBody>
          <a:bodyPr>
            <a:noAutofit/>
          </a:bodyPr>
          <a:lstStyle/>
          <a:p>
            <a:pPr algn="l"/>
            <a:r>
              <a:rPr lang="en-US" sz="1600" dirty="0">
                <a:solidFill>
                  <a:schemeClr val="tx1"/>
                </a:solidFill>
              </a:rPr>
              <a:t>Rhododendrons are beautiful eye catching shrubs that grow in many gardens throughout the world. Rhododendrons are native to a</a:t>
            </a:r>
            <a:r>
              <a:rPr lang="en-US" sz="1600" dirty="0" smtClean="0">
                <a:solidFill>
                  <a:schemeClr val="tx1"/>
                </a:solidFill>
              </a:rPr>
              <a:t>lpine </a:t>
            </a:r>
            <a:r>
              <a:rPr lang="en-US" sz="1600" dirty="0">
                <a:solidFill>
                  <a:schemeClr val="tx1"/>
                </a:solidFill>
              </a:rPr>
              <a:t>regions in Asia. Since their introduction to non-native regions they become an invasive species causing major disruptions to ecosystems, e.g. in Western Europe they have out-competed local woodland plants causing major reductions in local biodiversity.</a:t>
            </a:r>
          </a:p>
        </p:txBody>
      </p:sp>
      <p:sp>
        <p:nvSpPr>
          <p:cNvPr id="8" name="TextBox 7"/>
          <p:cNvSpPr txBox="1"/>
          <p:nvPr/>
        </p:nvSpPr>
        <p:spPr>
          <a:xfrm>
            <a:off x="5149387" y="5778101"/>
            <a:ext cx="3573552" cy="484748"/>
          </a:xfrm>
          <a:prstGeom prst="rect">
            <a:avLst/>
          </a:prstGeom>
          <a:solidFill>
            <a:schemeClr val="bg1"/>
          </a:solidFill>
        </p:spPr>
        <p:txBody>
          <a:bodyPr wrap="none" rtlCol="0">
            <a:spAutoFit/>
          </a:bodyPr>
          <a:lstStyle/>
          <a:p>
            <a:pPr>
              <a:lnSpc>
                <a:spcPct val="150000"/>
              </a:lnSpc>
            </a:pPr>
            <a:r>
              <a:rPr lang="en-US" dirty="0" smtClean="0"/>
              <a:t>By </a:t>
            </a:r>
            <a:r>
              <a:rPr lang="en-US" dirty="0"/>
              <a:t>Chris </a:t>
            </a:r>
            <a:r>
              <a:rPr lang="en-US" dirty="0" smtClean="0"/>
              <a:t>Paine (Modified by D. Knox)</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543579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9144000" cy="637708"/>
          </a:xfrm>
        </p:spPr>
        <p:txBody>
          <a:bodyPr>
            <a:noAutofit/>
          </a:bodyPr>
          <a:lstStyle/>
          <a:p>
            <a:r>
              <a:rPr lang="en-US" sz="1600" dirty="0" smtClean="0">
                <a:latin typeface="Arial"/>
                <a:cs typeface="Arial"/>
              </a:rPr>
              <a:t>C.3.</a:t>
            </a:r>
            <a:r>
              <a:rPr lang="en-US" sz="1600" dirty="0">
                <a:latin typeface="Arial"/>
                <a:cs typeface="Arial"/>
              </a:rPr>
              <a:t>U2 Competitive exclusion and the absence of predators can lead to reduction in the numbers of endemic species when alien species become invasive.</a:t>
            </a:r>
          </a:p>
        </p:txBody>
      </p:sp>
      <p:sp>
        <p:nvSpPr>
          <p:cNvPr id="7" name="Rectangle 6"/>
          <p:cNvSpPr/>
          <p:nvPr/>
        </p:nvSpPr>
        <p:spPr>
          <a:xfrm>
            <a:off x="438604" y="879100"/>
            <a:ext cx="8252794" cy="1323439"/>
          </a:xfrm>
          <a:prstGeom prst="rect">
            <a:avLst/>
          </a:prstGeom>
        </p:spPr>
        <p:txBody>
          <a:bodyPr wrap="square">
            <a:spAutoFit/>
          </a:bodyPr>
          <a:lstStyle/>
          <a:p>
            <a:r>
              <a:rPr lang="en-US" sz="2000" b="1" dirty="0">
                <a:latin typeface="Calibri"/>
                <a:cs typeface="Calibri"/>
              </a:rPr>
              <a:t>Competitive exclusion </a:t>
            </a:r>
            <a:r>
              <a:rPr lang="en-US" sz="2000" b="1" dirty="0" smtClean="0">
                <a:latin typeface="Calibri"/>
                <a:cs typeface="Calibri"/>
              </a:rPr>
              <a:t>principle:</a:t>
            </a:r>
            <a:r>
              <a:rPr lang="en-US" sz="2000" dirty="0" smtClean="0">
                <a:latin typeface="Calibri"/>
                <a:cs typeface="Calibri"/>
              </a:rPr>
              <a:t> </a:t>
            </a:r>
            <a:r>
              <a:rPr lang="en-US" sz="2000" dirty="0">
                <a:latin typeface="Calibri"/>
                <a:cs typeface="Calibri"/>
              </a:rPr>
              <a:t>T</a:t>
            </a:r>
            <a:r>
              <a:rPr lang="en-US" sz="2000" dirty="0" smtClean="0">
                <a:latin typeface="Calibri"/>
                <a:cs typeface="Calibri"/>
              </a:rPr>
              <a:t>wo </a:t>
            </a:r>
            <a:r>
              <a:rPr lang="en-US" sz="2000" dirty="0">
                <a:latin typeface="Calibri"/>
                <a:cs typeface="Calibri"/>
              </a:rPr>
              <a:t>species </a:t>
            </a:r>
            <a:r>
              <a:rPr lang="en-US" sz="2000" dirty="0" smtClean="0">
                <a:latin typeface="Calibri"/>
                <a:cs typeface="Calibri"/>
              </a:rPr>
              <a:t>cannot </a:t>
            </a:r>
            <a:r>
              <a:rPr lang="en-US" sz="2000" dirty="0">
                <a:latin typeface="Calibri"/>
                <a:cs typeface="Calibri"/>
              </a:rPr>
              <a:t>occupy the same niche in a community, as there will be competition for the same </a:t>
            </a:r>
            <a:r>
              <a:rPr lang="en-US" sz="2000" dirty="0" smtClean="0">
                <a:latin typeface="Calibri"/>
                <a:cs typeface="Calibri"/>
              </a:rPr>
              <a:t>resources. When </a:t>
            </a:r>
            <a:r>
              <a:rPr lang="en-US" sz="2000" dirty="0">
                <a:latin typeface="Calibri"/>
                <a:cs typeface="Calibri"/>
              </a:rPr>
              <a:t>one species </a:t>
            </a:r>
            <a:r>
              <a:rPr lang="en-US" sz="2000" dirty="0" smtClean="0">
                <a:latin typeface="Calibri"/>
                <a:cs typeface="Calibri"/>
              </a:rPr>
              <a:t>has </a:t>
            </a:r>
            <a:r>
              <a:rPr lang="en-US" sz="2000" dirty="0">
                <a:latin typeface="Calibri"/>
                <a:cs typeface="Calibri"/>
              </a:rPr>
              <a:t>even the slightest advantage or edge over another then the one with the advantage will </a:t>
            </a:r>
            <a:r>
              <a:rPr lang="en-US" sz="2000" dirty="0" smtClean="0">
                <a:latin typeface="Calibri"/>
                <a:cs typeface="Calibri"/>
              </a:rPr>
              <a:t>dominate.</a:t>
            </a:r>
            <a:endParaRPr lang="en-US" sz="2000" dirty="0">
              <a:latin typeface="Calibri"/>
              <a:cs typeface="Calibri"/>
            </a:endParaRPr>
          </a:p>
        </p:txBody>
      </p:sp>
      <p:sp>
        <p:nvSpPr>
          <p:cNvPr id="10" name="TextBox 9"/>
          <p:cNvSpPr txBox="1"/>
          <p:nvPr/>
        </p:nvSpPr>
        <p:spPr>
          <a:xfrm>
            <a:off x="806823" y="2420471"/>
            <a:ext cx="5716404" cy="1631216"/>
          </a:xfrm>
          <a:prstGeom prst="rect">
            <a:avLst/>
          </a:prstGeom>
          <a:noFill/>
        </p:spPr>
        <p:txBody>
          <a:bodyPr wrap="none" rtlCol="0">
            <a:spAutoFit/>
          </a:bodyPr>
          <a:lstStyle/>
          <a:p>
            <a:r>
              <a:rPr lang="en-US" sz="2000" dirty="0" smtClean="0"/>
              <a:t>Advantages can come in different forms for example:</a:t>
            </a:r>
          </a:p>
          <a:p>
            <a:pPr marL="285750" indent="-285750">
              <a:buFont typeface="Arial"/>
              <a:buChar char="•"/>
            </a:pPr>
            <a:r>
              <a:rPr lang="en-US" sz="2000" dirty="0" smtClean="0"/>
              <a:t>High reproductive rate</a:t>
            </a:r>
          </a:p>
          <a:p>
            <a:pPr marL="285750" indent="-285750">
              <a:buFont typeface="Arial"/>
              <a:buChar char="•"/>
            </a:pPr>
            <a:r>
              <a:rPr lang="en-US" sz="2000" dirty="0" smtClean="0"/>
              <a:t>Larger size / more aggressive</a:t>
            </a:r>
          </a:p>
          <a:p>
            <a:pPr marL="285750" indent="-285750">
              <a:buFont typeface="Arial"/>
              <a:buChar char="•"/>
            </a:pPr>
            <a:r>
              <a:rPr lang="en-US" sz="2000" dirty="0" smtClean="0"/>
              <a:t>Faster / more efficient forager</a:t>
            </a:r>
          </a:p>
          <a:p>
            <a:pPr marL="285750" indent="-285750">
              <a:buFont typeface="Arial"/>
              <a:buChar char="•"/>
            </a:pPr>
            <a:r>
              <a:rPr lang="en-US" sz="2000" b="1" dirty="0" smtClean="0"/>
              <a:t>Absence of predator</a:t>
            </a:r>
          </a:p>
        </p:txBody>
      </p:sp>
      <p:cxnSp>
        <p:nvCxnSpPr>
          <p:cNvPr id="12" name="Straight Arrow Connector 11"/>
          <p:cNvCxnSpPr/>
          <p:nvPr/>
        </p:nvCxnSpPr>
        <p:spPr>
          <a:xfrm flipH="1" flipV="1">
            <a:off x="3346824" y="3884706"/>
            <a:ext cx="1882588" cy="821765"/>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rot="21335030">
            <a:off x="2892020" y="4710668"/>
            <a:ext cx="4674784" cy="1200329"/>
          </a:xfrm>
          <a:prstGeom prst="rect">
            <a:avLst/>
          </a:prstGeom>
          <a:noFill/>
          <a:ln>
            <a:solidFill>
              <a:srgbClr val="FF0000"/>
            </a:solidFill>
          </a:ln>
        </p:spPr>
        <p:txBody>
          <a:bodyPr wrap="square" rtlCol="0">
            <a:spAutoFit/>
          </a:bodyPr>
          <a:lstStyle/>
          <a:p>
            <a:r>
              <a:rPr lang="en-US" dirty="0" smtClean="0"/>
              <a:t>Invasive species often lack a predator, due to being in a foreign environment. In the case of invasive plants this can mean an absence of suitable herbivores.</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796918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9144000" cy="637708"/>
          </a:xfrm>
        </p:spPr>
        <p:txBody>
          <a:bodyPr>
            <a:noAutofit/>
          </a:bodyPr>
          <a:lstStyle/>
          <a:p>
            <a:r>
              <a:rPr lang="en-US" sz="1600" dirty="0" smtClean="0">
                <a:latin typeface="Arial"/>
                <a:cs typeface="Arial"/>
              </a:rPr>
              <a:t>C.3.</a:t>
            </a:r>
            <a:r>
              <a:rPr lang="en-US" sz="1600" dirty="0">
                <a:latin typeface="Arial"/>
                <a:cs typeface="Arial"/>
              </a:rPr>
              <a:t>U2 Competitive exclusion and the absence of predators can lead to reduction in the numbers of endemic species when alien species become invasive.</a:t>
            </a:r>
          </a:p>
        </p:txBody>
      </p:sp>
      <p:sp>
        <p:nvSpPr>
          <p:cNvPr id="4" name="Rectangle 3"/>
          <p:cNvSpPr/>
          <p:nvPr/>
        </p:nvSpPr>
        <p:spPr>
          <a:xfrm>
            <a:off x="-1" y="791881"/>
            <a:ext cx="8322235" cy="646331"/>
          </a:xfrm>
          <a:prstGeom prst="rect">
            <a:avLst/>
          </a:prstGeom>
        </p:spPr>
        <p:txBody>
          <a:bodyPr wrap="square">
            <a:spAutoFit/>
          </a:bodyPr>
          <a:lstStyle/>
          <a:p>
            <a:r>
              <a:rPr lang="en-US" dirty="0"/>
              <a:t>The </a:t>
            </a:r>
            <a:r>
              <a:rPr lang="en-US" b="1" dirty="0"/>
              <a:t>harlequin ladybird </a:t>
            </a:r>
            <a:r>
              <a:rPr lang="en-US" dirty="0"/>
              <a:t>was originally introduced to the United Kingdom as a biological control agent to manage populations of aphids and other agricultural pests.</a:t>
            </a:r>
          </a:p>
        </p:txBody>
      </p:sp>
      <p:sp>
        <p:nvSpPr>
          <p:cNvPr id="6" name="Rectangle 5"/>
          <p:cNvSpPr/>
          <p:nvPr/>
        </p:nvSpPr>
        <p:spPr>
          <a:xfrm>
            <a:off x="1038882" y="5540828"/>
            <a:ext cx="7641942" cy="646331"/>
          </a:xfrm>
          <a:prstGeom prst="rect">
            <a:avLst/>
          </a:prstGeom>
        </p:spPr>
        <p:txBody>
          <a:bodyPr wrap="square">
            <a:spAutoFit/>
          </a:bodyPr>
          <a:lstStyle/>
          <a:p>
            <a:r>
              <a:rPr lang="en-US" b="1" dirty="0" smtClean="0"/>
              <a:t>Additional downside: </a:t>
            </a:r>
            <a:r>
              <a:rPr lang="en-US" dirty="0" smtClean="0"/>
              <a:t>In </a:t>
            </a:r>
            <a:r>
              <a:rPr lang="en-US" dirty="0"/>
              <a:t>cooler weather when there is a lack of aphids, the harlequin ladybird may eat fruit crops, which can cause economic loss.</a:t>
            </a:r>
          </a:p>
        </p:txBody>
      </p:sp>
      <p:sp>
        <p:nvSpPr>
          <p:cNvPr id="7" name="Rectangle 6"/>
          <p:cNvSpPr/>
          <p:nvPr/>
        </p:nvSpPr>
        <p:spPr>
          <a:xfrm>
            <a:off x="263677" y="4674158"/>
            <a:ext cx="8252794" cy="646331"/>
          </a:xfrm>
          <a:prstGeom prst="rect">
            <a:avLst/>
          </a:prstGeom>
        </p:spPr>
        <p:txBody>
          <a:bodyPr wrap="square">
            <a:spAutoFit/>
          </a:bodyPr>
          <a:lstStyle/>
          <a:p>
            <a:r>
              <a:rPr lang="en-US" b="1" dirty="0" smtClean="0">
                <a:latin typeface="Arial"/>
                <a:cs typeface="Arial"/>
              </a:rPr>
              <a:t>Consequence: </a:t>
            </a:r>
            <a:r>
              <a:rPr lang="en-US" dirty="0" smtClean="0">
                <a:latin typeface="Arial"/>
                <a:cs typeface="Arial"/>
              </a:rPr>
              <a:t>native ladybird species are being outcompeted and becoming endangered.</a:t>
            </a:r>
            <a:endParaRPr lang="en-US" dirty="0"/>
          </a:p>
        </p:txBody>
      </p:sp>
      <p:sp>
        <p:nvSpPr>
          <p:cNvPr id="10" name="Rectangle 9"/>
          <p:cNvSpPr/>
          <p:nvPr/>
        </p:nvSpPr>
        <p:spPr>
          <a:xfrm>
            <a:off x="4572000" y="6581001"/>
            <a:ext cx="4572000" cy="276999"/>
          </a:xfrm>
          <a:prstGeom prst="rect">
            <a:avLst/>
          </a:prstGeom>
        </p:spPr>
        <p:txBody>
          <a:bodyPr>
            <a:spAutoFit/>
          </a:bodyPr>
          <a:lstStyle/>
          <a:p>
            <a:pPr algn="r"/>
            <a:r>
              <a:rPr lang="en-US" sz="1200" dirty="0">
                <a:hlinkClick r:id="rId2"/>
              </a:rPr>
              <a:t>http://</a:t>
            </a:r>
            <a:r>
              <a:rPr lang="en-US" sz="1200" dirty="0" err="1">
                <a:hlinkClick r:id="rId2"/>
              </a:rPr>
              <a:t>www.arkive.org</a:t>
            </a:r>
            <a:r>
              <a:rPr lang="en-US" sz="1200" dirty="0">
                <a:hlinkClick r:id="rId2"/>
              </a:rPr>
              <a:t>/</a:t>
            </a:r>
            <a:r>
              <a:rPr lang="en-US" sz="1200" dirty="0" err="1">
                <a:hlinkClick r:id="rId2"/>
              </a:rPr>
              <a:t>uk</a:t>
            </a:r>
            <a:r>
              <a:rPr lang="en-US" sz="1200" dirty="0">
                <a:hlinkClick r:id="rId2"/>
              </a:rPr>
              <a:t>-invasive-species/image-G78823</a:t>
            </a:r>
            <a:endParaRPr lang="en-US" sz="1200" dirty="0"/>
          </a:p>
        </p:txBody>
      </p:sp>
      <p:grpSp>
        <p:nvGrpSpPr>
          <p:cNvPr id="13" name="Group 12"/>
          <p:cNvGrpSpPr/>
          <p:nvPr/>
        </p:nvGrpSpPr>
        <p:grpSpPr>
          <a:xfrm>
            <a:off x="0" y="1557740"/>
            <a:ext cx="9137002" cy="2899739"/>
            <a:chOff x="0" y="1288802"/>
            <a:chExt cx="9137002" cy="2899739"/>
          </a:xfrm>
        </p:grpSpPr>
        <p:pic>
          <p:nvPicPr>
            <p:cNvPr id="3" name="Picture 2"/>
            <p:cNvPicPr>
              <a:picLocks noChangeAspect="1"/>
            </p:cNvPicPr>
            <p:nvPr/>
          </p:nvPicPr>
          <p:blipFill>
            <a:blip r:embed="rId3"/>
            <a:stretch>
              <a:fillRect/>
            </a:stretch>
          </p:blipFill>
          <p:spPr>
            <a:xfrm>
              <a:off x="0" y="1288802"/>
              <a:ext cx="4327679" cy="2882900"/>
            </a:xfrm>
            <a:prstGeom prst="rect">
              <a:avLst/>
            </a:prstGeom>
          </p:spPr>
        </p:pic>
        <p:sp>
          <p:nvSpPr>
            <p:cNvPr id="5" name="Rectangle 4"/>
            <p:cNvSpPr/>
            <p:nvPr/>
          </p:nvSpPr>
          <p:spPr>
            <a:xfrm>
              <a:off x="4327679" y="1326218"/>
              <a:ext cx="2455616" cy="2862323"/>
            </a:xfrm>
            <a:prstGeom prst="rect">
              <a:avLst/>
            </a:prstGeom>
          </p:spPr>
          <p:txBody>
            <a:bodyPr wrap="square">
              <a:spAutoFit/>
            </a:bodyPr>
            <a:lstStyle/>
            <a:p>
              <a:pPr marL="285750" indent="-285750">
                <a:buFont typeface="Arial"/>
                <a:buChar char="•"/>
              </a:pPr>
              <a:r>
                <a:rPr lang="en-US" dirty="0" smtClean="0"/>
                <a:t>broad diet</a:t>
              </a:r>
            </a:p>
            <a:p>
              <a:pPr marL="285750" indent="-285750">
                <a:buFont typeface="Arial"/>
                <a:buChar char="•"/>
              </a:pPr>
              <a:r>
                <a:rPr lang="en-US" dirty="0"/>
                <a:t>live in a broad range of </a:t>
              </a:r>
              <a:r>
                <a:rPr lang="en-US" dirty="0" smtClean="0"/>
                <a:t>habitats</a:t>
              </a:r>
            </a:p>
            <a:p>
              <a:endParaRPr lang="en-US" dirty="0" smtClean="0"/>
            </a:p>
            <a:p>
              <a:endParaRPr lang="en-US" dirty="0" smtClean="0"/>
            </a:p>
            <a:p>
              <a:pPr marL="285750" indent="-285750">
                <a:buFont typeface="Arial"/>
                <a:buChar char="•"/>
              </a:pPr>
              <a:r>
                <a:rPr lang="en-US" dirty="0" smtClean="0"/>
                <a:t>The </a:t>
              </a:r>
              <a:r>
                <a:rPr lang="en-US" dirty="0"/>
                <a:t>large size (relative to native ladybirds)</a:t>
              </a:r>
            </a:p>
            <a:p>
              <a:pPr marL="285750" indent="-285750">
                <a:buFont typeface="Arial"/>
                <a:buChar char="•"/>
              </a:pPr>
              <a:r>
                <a:rPr lang="en-US" dirty="0" smtClean="0"/>
                <a:t>high </a:t>
              </a:r>
              <a:r>
                <a:rPr lang="en-US" dirty="0"/>
                <a:t>reproductive </a:t>
              </a:r>
              <a:r>
                <a:rPr lang="en-US" dirty="0" smtClean="0"/>
                <a:t>rate</a:t>
              </a:r>
            </a:p>
          </p:txBody>
        </p:sp>
        <p:sp>
          <p:nvSpPr>
            <p:cNvPr id="8" name="Rectangle 7"/>
            <p:cNvSpPr/>
            <p:nvPr/>
          </p:nvSpPr>
          <p:spPr>
            <a:xfrm>
              <a:off x="7425765" y="1326246"/>
              <a:ext cx="1711235" cy="1138773"/>
            </a:xfrm>
            <a:prstGeom prst="rect">
              <a:avLst/>
            </a:prstGeom>
          </p:spPr>
          <p:txBody>
            <a:bodyPr wrap="square">
              <a:spAutoFit/>
            </a:bodyPr>
            <a:lstStyle/>
            <a:p>
              <a:r>
                <a:rPr lang="en-US" dirty="0"/>
                <a:t>occupies a </a:t>
              </a:r>
              <a:r>
                <a:rPr lang="en-US" b="1" dirty="0" smtClean="0"/>
                <a:t>large fundamental niche</a:t>
              </a:r>
              <a:r>
                <a:rPr lang="en-US" dirty="0" smtClean="0"/>
                <a:t> </a:t>
              </a:r>
              <a:r>
                <a:rPr lang="en-US" sz="1400" i="1" dirty="0" smtClean="0"/>
                <a:t>(can affect many species)</a:t>
              </a:r>
              <a:endParaRPr lang="en-US" sz="1400" i="1" dirty="0"/>
            </a:p>
          </p:txBody>
        </p:sp>
        <p:sp>
          <p:nvSpPr>
            <p:cNvPr id="9" name="Rectangle 8"/>
            <p:cNvSpPr/>
            <p:nvPr/>
          </p:nvSpPr>
          <p:spPr>
            <a:xfrm>
              <a:off x="7425766" y="3133241"/>
              <a:ext cx="1711236" cy="646331"/>
            </a:xfrm>
            <a:prstGeom prst="rect">
              <a:avLst/>
            </a:prstGeom>
          </p:spPr>
          <p:txBody>
            <a:bodyPr wrap="square">
              <a:spAutoFit/>
            </a:bodyPr>
            <a:lstStyle/>
            <a:p>
              <a:r>
                <a:rPr lang="en-US" b="1" dirty="0" smtClean="0"/>
                <a:t>Strong competitor</a:t>
              </a:r>
              <a:endParaRPr lang="en-US" b="1" dirty="0"/>
            </a:p>
          </p:txBody>
        </p:sp>
        <p:sp>
          <p:nvSpPr>
            <p:cNvPr id="11" name="Right Brace 10"/>
            <p:cNvSpPr/>
            <p:nvPr/>
          </p:nvSpPr>
          <p:spPr>
            <a:xfrm>
              <a:off x="6783295" y="1408330"/>
              <a:ext cx="642470" cy="802964"/>
            </a:xfrm>
            <a:prstGeom prst="rightBrace">
              <a:avLst>
                <a:gd name="adj1" fmla="val 10658"/>
                <a:gd name="adj2" fmla="val 49717"/>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Right Brace 11"/>
            <p:cNvSpPr/>
            <p:nvPr/>
          </p:nvSpPr>
          <p:spPr>
            <a:xfrm>
              <a:off x="6783295" y="2845670"/>
              <a:ext cx="642470" cy="1326031"/>
            </a:xfrm>
            <a:prstGeom prst="rightBrace">
              <a:avLst>
                <a:gd name="adj1" fmla="val 10658"/>
                <a:gd name="adj2" fmla="val 49717"/>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74356490"/>
      </p:ext>
    </p:extLst>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2"/>
            <a:ext cx="9144000" cy="548061"/>
          </a:xfrm>
        </p:spPr>
        <p:txBody>
          <a:bodyPr>
            <a:noAutofit/>
          </a:bodyPr>
          <a:lstStyle/>
          <a:p>
            <a:r>
              <a:rPr lang="en-US" sz="1600" dirty="0" smtClean="0">
                <a:latin typeface="Arial"/>
                <a:cs typeface="Arial"/>
              </a:rPr>
              <a:t>C.3</a:t>
            </a:r>
            <a:r>
              <a:rPr lang="en-US" sz="1600" dirty="0">
                <a:latin typeface="Arial"/>
                <a:cs typeface="Arial"/>
              </a:rPr>
              <a:t>.S2 Evaluation of eradication </a:t>
            </a:r>
            <a:r>
              <a:rPr lang="en-US" sz="1600" dirty="0" err="1">
                <a:latin typeface="Arial"/>
                <a:cs typeface="Arial"/>
              </a:rPr>
              <a:t>programmes</a:t>
            </a:r>
            <a:r>
              <a:rPr lang="en-US" sz="1600" dirty="0">
                <a:latin typeface="Arial"/>
                <a:cs typeface="Arial"/>
              </a:rPr>
              <a:t> and biological control as measures to reduce the impact of alien species</a:t>
            </a:r>
            <a:r>
              <a:rPr lang="en-US" sz="1600" dirty="0" smtClean="0">
                <a:latin typeface="Arial"/>
                <a:cs typeface="Arial"/>
              </a:rPr>
              <a:t>.</a:t>
            </a:r>
            <a:endParaRPr lang="en-US" sz="1600" dirty="0">
              <a:latin typeface="Arial"/>
              <a:cs typeface="Arial"/>
            </a:endParaRPr>
          </a:p>
        </p:txBody>
      </p:sp>
      <p:pic>
        <p:nvPicPr>
          <p:cNvPr id="3" name="Picture 2" descr="impactsofhumansonecosystems-090924042011-phpapp01_Page_19.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423319" y="546820"/>
            <a:ext cx="8419757" cy="6314818"/>
          </a:xfrm>
          <a:prstGeom prst="rect">
            <a:avLst/>
          </a:prstGeom>
        </p:spPr>
      </p:pic>
      <p:pic>
        <p:nvPicPr>
          <p:cNvPr id="4" name="Picture 3">
            <a:hlinkClick r:id="rId3"/>
          </p:cNvPr>
          <p:cNvPicPr>
            <a:picLocks noChangeAspect="1"/>
          </p:cNvPicPr>
          <p:nvPr/>
        </p:nvPicPr>
        <p:blipFill>
          <a:blip r:embed="rId4"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 y="6512158"/>
            <a:ext cx="1549399" cy="37124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01166193"/>
      </p:ext>
    </p:extLst>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2"/>
            <a:ext cx="9144000" cy="548061"/>
          </a:xfrm>
        </p:spPr>
        <p:txBody>
          <a:bodyPr>
            <a:noAutofit/>
          </a:bodyPr>
          <a:lstStyle/>
          <a:p>
            <a:r>
              <a:rPr lang="en-US" sz="1600" dirty="0" smtClean="0">
                <a:latin typeface="Arial"/>
                <a:cs typeface="Arial"/>
              </a:rPr>
              <a:t>C.3</a:t>
            </a:r>
            <a:r>
              <a:rPr lang="en-US" sz="1600" dirty="0">
                <a:latin typeface="Arial"/>
                <a:cs typeface="Arial"/>
              </a:rPr>
              <a:t>.S2 Evaluation of eradication </a:t>
            </a:r>
            <a:r>
              <a:rPr lang="en-US" sz="1600" dirty="0" err="1">
                <a:latin typeface="Arial"/>
                <a:cs typeface="Arial"/>
              </a:rPr>
              <a:t>programmes</a:t>
            </a:r>
            <a:r>
              <a:rPr lang="en-US" sz="1600" dirty="0">
                <a:latin typeface="Arial"/>
                <a:cs typeface="Arial"/>
              </a:rPr>
              <a:t> and biological control as measures to reduce the impact of alien species</a:t>
            </a:r>
            <a:r>
              <a:rPr lang="en-US" sz="1600" dirty="0" smtClean="0">
                <a:latin typeface="Arial"/>
                <a:cs typeface="Arial"/>
              </a:rPr>
              <a:t>.</a:t>
            </a:r>
            <a:endParaRPr lang="en-US" sz="1600" dirty="0">
              <a:latin typeface="Arial"/>
              <a:cs typeface="Arial"/>
            </a:endParaRPr>
          </a:p>
        </p:txBody>
      </p:sp>
      <p:pic>
        <p:nvPicPr>
          <p:cNvPr id="3" name="Picture 2" descr="impactsofhumansonecosystems-090924042011-phpapp01_Page_17.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30397" y="532175"/>
            <a:ext cx="8404477" cy="6303358"/>
          </a:xfrm>
          <a:prstGeom prst="rect">
            <a:avLst/>
          </a:prstGeom>
        </p:spPr>
      </p:pic>
      <p:pic>
        <p:nvPicPr>
          <p:cNvPr id="4" name="Picture 3">
            <a:hlinkClick r:id="rId3"/>
          </p:cNvPr>
          <p:cNvPicPr>
            <a:picLocks noChangeAspect="1"/>
          </p:cNvPicPr>
          <p:nvPr/>
        </p:nvPicPr>
        <p:blipFill>
          <a:blip r:embed="rId4"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 y="6512158"/>
            <a:ext cx="1549399" cy="371242"/>
          </a:xfrm>
          <a:prstGeom prst="rect">
            <a:avLst/>
          </a:prstGeom>
        </p:spPr>
      </p:pic>
      <p:sp>
        <p:nvSpPr>
          <p:cNvPr id="5" name="Rectangle 4"/>
          <p:cNvSpPr/>
          <p:nvPr/>
        </p:nvSpPr>
        <p:spPr>
          <a:xfrm>
            <a:off x="2584537" y="1501969"/>
            <a:ext cx="4591275" cy="528350"/>
          </a:xfrm>
          <a:prstGeom prst="rect">
            <a:avLst/>
          </a:prstGeom>
          <a:solidFill>
            <a:srgbClr val="FFFFFF"/>
          </a:solidFill>
        </p:spPr>
        <p:txBody>
          <a:bodyPr wrap="square">
            <a:spAutoFit/>
          </a:bodyPr>
          <a:lstStyle/>
          <a:p>
            <a:pPr>
              <a:lnSpc>
                <a:spcPct val="150000"/>
              </a:lnSpc>
            </a:pPr>
            <a:r>
              <a:rPr lang="en-US" sz="2000" dirty="0">
                <a:hlinkClick r:id="rId5"/>
              </a:rPr>
              <a:t>http://www.issg.org/database/welcome</a:t>
            </a:r>
            <a:r>
              <a:rPr lang="en-US" sz="2000" dirty="0" smtClean="0">
                <a:hlinkClick r:id="rId5"/>
              </a:rPr>
              <a:t>/</a:t>
            </a:r>
            <a:endParaRPr lang="en-US" sz="2000" dirty="0" smtClean="0"/>
          </a:p>
        </p:txBody>
      </p:sp>
      <p:sp>
        <p:nvSpPr>
          <p:cNvPr id="6" name="TextBox 5"/>
          <p:cNvSpPr txBox="1"/>
          <p:nvPr/>
        </p:nvSpPr>
        <p:spPr>
          <a:xfrm>
            <a:off x="2204761" y="5706529"/>
            <a:ext cx="4822569" cy="707886"/>
          </a:xfrm>
          <a:prstGeom prst="rect">
            <a:avLst/>
          </a:prstGeom>
          <a:solidFill>
            <a:srgbClr val="FFFF00"/>
          </a:solidFill>
          <a:ln w="38100" cmpd="sng">
            <a:solidFill>
              <a:srgbClr val="008000"/>
            </a:solidFill>
          </a:ln>
        </p:spPr>
        <p:txBody>
          <a:bodyPr wrap="square" rtlCol="0">
            <a:spAutoFit/>
          </a:bodyPr>
          <a:lstStyle/>
          <a:p>
            <a:r>
              <a:rPr lang="en-US" sz="2000" dirty="0" smtClean="0"/>
              <a:t>Research two different species and evaluate the management strategies</a:t>
            </a:r>
            <a:endParaRPr lang="en-US" sz="20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74356490"/>
      </p:ext>
    </p:extLst>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Biomagnification</a:t>
            </a:r>
            <a:endParaRPr lang="en-US" dirty="0"/>
          </a:p>
        </p:txBody>
      </p:sp>
      <p:sp>
        <p:nvSpPr>
          <p:cNvPr id="3" name="Content Placeholder 2"/>
          <p:cNvSpPr>
            <a:spLocks noGrp="1"/>
          </p:cNvSpPr>
          <p:nvPr>
            <p:ph idx="1"/>
          </p:nvPr>
        </p:nvSpPr>
        <p:spPr>
          <a:xfrm>
            <a:off x="0" y="1166018"/>
            <a:ext cx="3447868" cy="5691982"/>
          </a:xfrm>
        </p:spPr>
        <p:txBody>
          <a:bodyPr>
            <a:normAutofit/>
          </a:bodyPr>
          <a:lstStyle/>
          <a:p>
            <a:r>
              <a:rPr lang="en-US" sz="2700" dirty="0" smtClean="0"/>
              <a:t>Pollutants become concentrated in the tissues of organisms at higher </a:t>
            </a:r>
            <a:r>
              <a:rPr lang="en-US" sz="2700" dirty="0" err="1" smtClean="0"/>
              <a:t>trophic</a:t>
            </a:r>
            <a:r>
              <a:rPr lang="en-US" sz="2700" dirty="0" smtClean="0"/>
              <a:t> levels.</a:t>
            </a:r>
            <a:endParaRPr lang="en-US" sz="2700" dirty="0"/>
          </a:p>
        </p:txBody>
      </p:sp>
      <p:pic>
        <p:nvPicPr>
          <p:cNvPr id="5" name="Picture 4"/>
          <p:cNvPicPr>
            <a:picLocks noChangeAspect="1"/>
          </p:cNvPicPr>
          <p:nvPr/>
        </p:nvPicPr>
        <p:blipFill>
          <a:blip r:embed="rId2"/>
          <a:stretch>
            <a:fillRect/>
          </a:stretch>
        </p:blipFill>
        <p:spPr>
          <a:xfrm>
            <a:off x="3447868" y="4763"/>
            <a:ext cx="5696132" cy="6540500"/>
          </a:xfrm>
          <a:prstGeom prst="rect">
            <a:avLst/>
          </a:prstGeom>
        </p:spPr>
      </p:pic>
      <p:pic>
        <p:nvPicPr>
          <p:cNvPr id="6" name="Picture 5"/>
          <p:cNvPicPr>
            <a:picLocks noChangeAspect="1"/>
          </p:cNvPicPr>
          <p:nvPr/>
        </p:nvPicPr>
        <p:blipFill>
          <a:blip r:embed="rId3"/>
          <a:stretch>
            <a:fillRect/>
          </a:stretch>
        </p:blipFill>
        <p:spPr>
          <a:xfrm>
            <a:off x="205160" y="3581400"/>
            <a:ext cx="3077608" cy="32766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9144000" cy="604378"/>
          </a:xfrm>
        </p:spPr>
        <p:txBody>
          <a:bodyPr>
            <a:noAutofit/>
          </a:bodyPr>
          <a:lstStyle/>
          <a:p>
            <a:r>
              <a:rPr lang="en-US" sz="1600" dirty="0">
                <a:latin typeface="Arial"/>
                <a:cs typeface="Arial"/>
              </a:rPr>
              <a:t>C.3.U3 Pollutants become concentrated in the tissues of organisms at higher trophic levels by </a:t>
            </a:r>
            <a:r>
              <a:rPr lang="en-US" sz="1600" dirty="0" err="1">
                <a:latin typeface="Arial"/>
                <a:cs typeface="Arial"/>
              </a:rPr>
              <a:t>biomagnification</a:t>
            </a:r>
            <a:r>
              <a:rPr lang="en-US" sz="1600" dirty="0" smtClean="0">
                <a:latin typeface="Arial"/>
                <a:cs typeface="Arial"/>
              </a:rPr>
              <a:t>.</a:t>
            </a:r>
            <a:endParaRPr lang="en-US" sz="1600" dirty="0">
              <a:latin typeface="Arial"/>
              <a:cs typeface="Arial"/>
            </a:endParaRPr>
          </a:p>
        </p:txBody>
      </p:sp>
      <p:pic>
        <p:nvPicPr>
          <p:cNvPr id="3" name="Picture 2" descr="impactsofhumansonecosystems-090924042011-phpapp01_Page_20.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78775" y="609140"/>
            <a:ext cx="8327299" cy="6248859"/>
          </a:xfrm>
          <a:prstGeom prst="rect">
            <a:avLst/>
          </a:prstGeom>
        </p:spPr>
      </p:pic>
      <p:pic>
        <p:nvPicPr>
          <p:cNvPr id="4" name="Picture 3">
            <a:hlinkClick r:id="rId3"/>
          </p:cNvPr>
          <p:cNvPicPr>
            <a:picLocks noChangeAspect="1"/>
          </p:cNvPicPr>
          <p:nvPr/>
        </p:nvPicPr>
        <p:blipFill>
          <a:blip r:embed="rId4"/>
          <a:stretch>
            <a:fillRect/>
          </a:stretch>
        </p:blipFill>
        <p:spPr>
          <a:xfrm>
            <a:off x="246222" y="3322939"/>
            <a:ext cx="3434665" cy="2293543"/>
          </a:xfrm>
          <a:prstGeom prst="rect">
            <a:avLst/>
          </a:prstGeom>
        </p:spPr>
      </p:pic>
      <p:sp>
        <p:nvSpPr>
          <p:cNvPr id="5" name="Rectangle 4">
            <a:hlinkClick r:id="rId3"/>
          </p:cNvPr>
          <p:cNvSpPr/>
          <p:nvPr/>
        </p:nvSpPr>
        <p:spPr>
          <a:xfrm>
            <a:off x="278774" y="2683394"/>
            <a:ext cx="3417543" cy="646331"/>
          </a:xfrm>
          <a:prstGeom prst="rect">
            <a:avLst/>
          </a:prstGeom>
          <a:solidFill>
            <a:srgbClr val="FFFFFF"/>
          </a:solidFill>
        </p:spPr>
        <p:txBody>
          <a:bodyPr wrap="square">
            <a:spAutoFit/>
          </a:bodyPr>
          <a:lstStyle/>
          <a:p>
            <a:r>
              <a:rPr lang="en-US" dirty="0" smtClean="0">
                <a:solidFill>
                  <a:schemeClr val="accent1">
                    <a:lumMod val="75000"/>
                  </a:schemeClr>
                </a:solidFill>
              </a:rPr>
              <a:t>Norwegian </a:t>
            </a:r>
            <a:r>
              <a:rPr lang="en-US" dirty="0">
                <a:solidFill>
                  <a:schemeClr val="accent1">
                    <a:lumMod val="75000"/>
                  </a:schemeClr>
                </a:solidFill>
              </a:rPr>
              <a:t>killer whales most toxic mammals in Arctic</a:t>
            </a:r>
          </a:p>
        </p:txBody>
      </p:sp>
      <p:pic>
        <p:nvPicPr>
          <p:cNvPr id="6" name="Picture 5">
            <a:hlinkClick r:id="rId3"/>
          </p:cNvPr>
          <p:cNvPicPr>
            <a:picLocks noChangeAspect="1"/>
          </p:cNvPicPr>
          <p:nvPr/>
        </p:nvPicPr>
        <p:blipFill>
          <a:blip r:embed="rId5"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46222" y="3319401"/>
            <a:ext cx="427275" cy="633482"/>
          </a:xfrm>
          <a:prstGeom prst="rect">
            <a:avLst/>
          </a:prstGeom>
          <a:solidFill>
            <a:schemeClr val="bg1"/>
          </a:solidFill>
        </p:spPr>
      </p:pic>
      <p:sp>
        <p:nvSpPr>
          <p:cNvPr id="7" name="Rectangle 6"/>
          <p:cNvSpPr/>
          <p:nvPr/>
        </p:nvSpPr>
        <p:spPr>
          <a:xfrm>
            <a:off x="153297" y="5602816"/>
            <a:ext cx="3573996" cy="461665"/>
          </a:xfrm>
          <a:prstGeom prst="rect">
            <a:avLst/>
          </a:prstGeom>
          <a:solidFill>
            <a:srgbClr val="FFFFFF"/>
          </a:solidFill>
        </p:spPr>
        <p:txBody>
          <a:bodyPr wrap="square">
            <a:spAutoFit/>
          </a:bodyPr>
          <a:lstStyle/>
          <a:p>
            <a:r>
              <a:rPr lang="en-US" sz="1200" dirty="0">
                <a:hlinkClick r:id="rId3"/>
              </a:rPr>
              <a:t>http://</a:t>
            </a:r>
            <a:r>
              <a:rPr lang="en-US" sz="1200" dirty="0" err="1">
                <a:hlinkClick r:id="rId3"/>
              </a:rPr>
              <a:t>wwf.panda.org</a:t>
            </a:r>
            <a:r>
              <a:rPr lang="en-US" sz="1200" dirty="0">
                <a:hlinkClick r:id="rId3"/>
              </a:rPr>
              <a:t>/?53520/</a:t>
            </a:r>
            <a:r>
              <a:rPr lang="en-US" sz="1200" dirty="0" err="1">
                <a:hlinkClick r:id="rId3"/>
              </a:rPr>
              <a:t>norwegian</a:t>
            </a:r>
            <a:r>
              <a:rPr lang="en-US" sz="1200" dirty="0">
                <a:hlinkClick r:id="rId3"/>
              </a:rPr>
              <a:t>-killer-whales-most-toxic-mammals-in-arctic</a:t>
            </a:r>
            <a:endParaRPr lang="en-US" sz="1200" dirty="0"/>
          </a:p>
        </p:txBody>
      </p:sp>
      <p:pic>
        <p:nvPicPr>
          <p:cNvPr id="8" name="Picture 7">
            <a:hlinkClick r:id="rId6"/>
          </p:cNvPr>
          <p:cNvPicPr>
            <a:picLocks noChangeAspect="1"/>
          </p:cNvPicPr>
          <p:nvPr/>
        </p:nvPicPr>
        <p:blipFill>
          <a:blip r:embed="rId7"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 y="6512158"/>
            <a:ext cx="1549399" cy="37124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74356490"/>
      </p:ext>
    </p:extLst>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DDT – (dichlorodiphenyltrichloroethane</a:t>
            </a:r>
            <a:r>
              <a:rPr lang="en-US" dirty="0" smtClean="0"/>
              <a:t>) was applied to crops to control insect damage.</a:t>
            </a:r>
            <a:endParaRPr lang="en-US" dirty="0"/>
          </a:p>
        </p:txBody>
      </p:sp>
      <p:sp>
        <p:nvSpPr>
          <p:cNvPr id="3" name="Content Placeholder 2"/>
          <p:cNvSpPr>
            <a:spLocks noGrp="1"/>
          </p:cNvSpPr>
          <p:nvPr>
            <p:ph idx="1"/>
          </p:nvPr>
        </p:nvSpPr>
        <p:spPr/>
        <p:txBody>
          <a:bodyPr/>
          <a:lstStyle/>
          <a:p>
            <a:r>
              <a:rPr lang="en-US" b="1" dirty="0" smtClean="0">
                <a:hlinkClick r:id="rId2"/>
              </a:rPr>
              <a:t>DDT Preparation </a:t>
            </a:r>
            <a:r>
              <a:rPr lang="en-US" b="1" dirty="0" smtClean="0"/>
              <a:t>and Use in 1946 Health Campaign Against Malaria in Kenya</a:t>
            </a:r>
          </a:p>
          <a:p>
            <a:endParaRPr lang="en-US" dirty="0"/>
          </a:p>
        </p:txBody>
      </p:sp>
      <p:pic>
        <p:nvPicPr>
          <p:cNvPr id="4" name="Picture 4"/>
          <p:cNvPicPr>
            <a:picLocks noChangeAspect="1" noChangeArrowheads="1"/>
          </p:cNvPicPr>
          <p:nvPr/>
        </p:nvPicPr>
        <p:blipFill>
          <a:blip r:embed="rId3"/>
          <a:srcRect/>
          <a:stretch>
            <a:fillRect/>
          </a:stretch>
        </p:blipFill>
        <p:spPr bwMode="auto">
          <a:xfrm>
            <a:off x="5435600" y="2052380"/>
            <a:ext cx="3212206" cy="4589720"/>
          </a:xfrm>
          <a:prstGeom prst="rect">
            <a:avLst/>
          </a:prstGeom>
          <a:noFill/>
          <a:ln w="9525">
            <a:noFill/>
            <a:miter lim="800000"/>
            <a:headEnd/>
            <a:tailEnd/>
          </a:ln>
          <a:effectLst/>
        </p:spPr>
      </p:pic>
      <p:pic>
        <p:nvPicPr>
          <p:cNvPr id="5" name="Picture 4"/>
          <p:cNvPicPr>
            <a:picLocks noChangeAspect="1"/>
          </p:cNvPicPr>
          <p:nvPr/>
        </p:nvPicPr>
        <p:blipFill>
          <a:blip r:embed="rId4"/>
          <a:stretch>
            <a:fillRect/>
          </a:stretch>
        </p:blipFill>
        <p:spPr>
          <a:xfrm>
            <a:off x="396272" y="2492062"/>
            <a:ext cx="2404823" cy="4150038"/>
          </a:xfrm>
          <a:prstGeom prst="rect">
            <a:avLst/>
          </a:prstGeom>
        </p:spPr>
      </p:pic>
      <p:cxnSp>
        <p:nvCxnSpPr>
          <p:cNvPr id="6" name="Straight Arrow Connector 5"/>
          <p:cNvCxnSpPr/>
          <p:nvPr/>
        </p:nvCxnSpPr>
        <p:spPr>
          <a:xfrm rot="10800000" flipV="1">
            <a:off x="2647419" y="4596660"/>
            <a:ext cx="1084192" cy="4825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058511" y="4227328"/>
            <a:ext cx="1796662" cy="369332"/>
          </a:xfrm>
          <a:prstGeom prst="rect">
            <a:avLst/>
          </a:prstGeom>
          <a:noFill/>
        </p:spPr>
        <p:txBody>
          <a:bodyPr wrap="square" rtlCol="0">
            <a:spAutoFit/>
          </a:bodyPr>
          <a:lstStyle/>
          <a:p>
            <a:r>
              <a:rPr lang="en-US" dirty="0" smtClean="0"/>
              <a:t>Relatively Cheap</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DDT</a:t>
            </a:r>
            <a:endParaRPr lang="en-US" dirty="0"/>
          </a:p>
        </p:txBody>
      </p:sp>
      <p:sp>
        <p:nvSpPr>
          <p:cNvPr id="3" name="Content Placeholder 2"/>
          <p:cNvSpPr>
            <a:spLocks noGrp="1"/>
          </p:cNvSpPr>
          <p:nvPr>
            <p:ph idx="1"/>
          </p:nvPr>
        </p:nvSpPr>
        <p:spPr>
          <a:xfrm>
            <a:off x="284163" y="2133600"/>
            <a:ext cx="8574087" cy="3992563"/>
          </a:xfrm>
        </p:spPr>
        <p:txBody>
          <a:bodyPr/>
          <a:lstStyle/>
          <a:p>
            <a:r>
              <a:rPr lang="en-US" dirty="0" smtClean="0"/>
              <a:t>DDT (dichlorodiphenyltrichloroethane) was applied to crops to control insect </a:t>
            </a:r>
            <a:r>
              <a:rPr lang="en-US" dirty="0" smtClean="0"/>
              <a:t>damage starting in the 1940s</a:t>
            </a:r>
          </a:p>
          <a:p>
            <a:r>
              <a:rPr lang="en-US" dirty="0" smtClean="0"/>
              <a:t>In the early 1970s, it was discovered that DDT had entered the food chain.</a:t>
            </a:r>
          </a:p>
          <a:p>
            <a:r>
              <a:rPr lang="en-US" dirty="0" smtClean="0"/>
              <a:t>Fish ate insects sprayed with DDT.</a:t>
            </a:r>
          </a:p>
          <a:p>
            <a:r>
              <a:rPr lang="en-US" dirty="0" smtClean="0"/>
              <a:t>Hawks, eagles, and pelicans ate the fish.</a:t>
            </a:r>
          </a:p>
          <a:p>
            <a:endParaRPr lang="en-US" dirty="0"/>
          </a:p>
        </p:txBody>
      </p:sp>
      <p:pic>
        <p:nvPicPr>
          <p:cNvPr id="4" name="Picture 4"/>
          <p:cNvPicPr>
            <a:picLocks noChangeAspect="1" noChangeArrowheads="1"/>
          </p:cNvPicPr>
          <p:nvPr/>
        </p:nvPicPr>
        <p:blipFill>
          <a:blip r:embed="rId2"/>
          <a:srcRect/>
          <a:stretch>
            <a:fillRect/>
          </a:stretch>
        </p:blipFill>
        <p:spPr bwMode="auto">
          <a:xfrm>
            <a:off x="5865657" y="4148912"/>
            <a:ext cx="3278343" cy="1977251"/>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9144000" cy="604378"/>
          </a:xfrm>
        </p:spPr>
        <p:txBody>
          <a:bodyPr>
            <a:noAutofit/>
          </a:bodyPr>
          <a:lstStyle/>
          <a:p>
            <a:r>
              <a:rPr lang="en-US" sz="1600" dirty="0">
                <a:latin typeface="Arial"/>
                <a:cs typeface="Arial"/>
              </a:rPr>
              <a:t>C.3.U3 Pollutants become concentrated in the tissues of organisms at higher trophic levels by </a:t>
            </a:r>
            <a:r>
              <a:rPr lang="en-US" sz="1600" dirty="0" err="1">
                <a:latin typeface="Arial"/>
                <a:cs typeface="Arial"/>
              </a:rPr>
              <a:t>biomagnification</a:t>
            </a:r>
            <a:r>
              <a:rPr lang="en-US" sz="1600" dirty="0">
                <a:latin typeface="Arial"/>
                <a:cs typeface="Arial"/>
              </a:rPr>
              <a:t>.</a:t>
            </a:r>
          </a:p>
        </p:txBody>
      </p:sp>
      <p:pic>
        <p:nvPicPr>
          <p:cNvPr id="4" name="Picture 3" descr="impactsofhumansonecosystems-090924042011-phpapp01_Page_21.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51047" y="628705"/>
            <a:ext cx="8301229" cy="6229295"/>
          </a:xfrm>
          <a:prstGeom prst="rect">
            <a:avLst/>
          </a:prstGeom>
        </p:spPr>
      </p:pic>
      <p:pic>
        <p:nvPicPr>
          <p:cNvPr id="5" name="Picture 4">
            <a:hlinkClick r:id="rId3"/>
          </p:cNvPr>
          <p:cNvPicPr>
            <a:picLocks noChangeAspect="1"/>
          </p:cNvPicPr>
          <p:nvPr/>
        </p:nvPicPr>
        <p:blipFill>
          <a:blip r:embed="rId4"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 y="6512158"/>
            <a:ext cx="1549399" cy="371242"/>
          </a:xfrm>
          <a:prstGeom prst="rect">
            <a:avLst/>
          </a:prstGeom>
        </p:spPr>
      </p:pic>
      <p:sp>
        <p:nvSpPr>
          <p:cNvPr id="7" name="Rectangle 6">
            <a:hlinkClick r:id="rId5"/>
          </p:cNvPr>
          <p:cNvSpPr/>
          <p:nvPr/>
        </p:nvSpPr>
        <p:spPr>
          <a:xfrm>
            <a:off x="4842385" y="712381"/>
            <a:ext cx="3809892" cy="282531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08644497"/>
      </p:ext>
    </p:extLst>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261129" y="0"/>
            <a:ext cx="11422062" cy="6853237"/>
          </a:xfrm>
          <a:prstGeom prst="rect">
            <a:avLst/>
          </a:prstGeom>
        </p:spPr>
      </p:pic>
      <p:sp>
        <p:nvSpPr>
          <p:cNvPr id="2" name="Title 1"/>
          <p:cNvSpPr>
            <a:spLocks noGrp="1"/>
          </p:cNvSpPr>
          <p:nvPr>
            <p:ph type="title"/>
          </p:nvPr>
        </p:nvSpPr>
        <p:spPr>
          <a:xfrm>
            <a:off x="0" y="4763"/>
            <a:ext cx="9144000" cy="377242"/>
          </a:xfrm>
        </p:spPr>
        <p:txBody>
          <a:bodyPr>
            <a:noAutofit/>
          </a:bodyPr>
          <a:lstStyle/>
          <a:p>
            <a:r>
              <a:rPr lang="en-US" sz="1600" dirty="0">
                <a:latin typeface="Arial"/>
                <a:cs typeface="Arial"/>
              </a:rPr>
              <a:t>C.3.S1 Analysis of data illustrating the causes and consequences of </a:t>
            </a:r>
            <a:r>
              <a:rPr lang="en-US" sz="1600" dirty="0" err="1">
                <a:latin typeface="Arial"/>
                <a:cs typeface="Arial"/>
              </a:rPr>
              <a:t>biomagnification</a:t>
            </a:r>
            <a:r>
              <a:rPr lang="en-US" sz="1600" dirty="0">
                <a:latin typeface="Arial"/>
                <a:cs typeface="Arial"/>
              </a:rPr>
              <a:t>.</a:t>
            </a:r>
          </a:p>
        </p:txBody>
      </p:sp>
      <p:sp>
        <p:nvSpPr>
          <p:cNvPr id="3" name="TextBox 2"/>
          <p:cNvSpPr txBox="1"/>
          <p:nvPr/>
        </p:nvSpPr>
        <p:spPr>
          <a:xfrm flipH="1">
            <a:off x="0" y="529166"/>
            <a:ext cx="8597900" cy="738664"/>
          </a:xfrm>
          <a:prstGeom prst="rect">
            <a:avLst/>
          </a:prstGeom>
          <a:solidFill>
            <a:srgbClr val="FFFFFF">
              <a:alpha val="80000"/>
            </a:srgbClr>
          </a:solidFill>
        </p:spPr>
        <p:txBody>
          <a:bodyPr wrap="square" rtlCol="0">
            <a:spAutoFit/>
          </a:bodyPr>
          <a:lstStyle/>
          <a:p>
            <a:r>
              <a:rPr lang="en-US" dirty="0" smtClean="0"/>
              <a:t>R</a:t>
            </a:r>
            <a:r>
              <a:rPr lang="en-US" dirty="0" smtClean="0"/>
              <a:t>ead </a:t>
            </a:r>
            <a:r>
              <a:rPr lang="en-US" dirty="0" smtClean="0">
                <a:hlinkClick r:id="rId3"/>
              </a:rPr>
              <a:t>the essay </a:t>
            </a:r>
            <a:r>
              <a:rPr lang="en-US" dirty="0" smtClean="0"/>
              <a:t>on the </a:t>
            </a:r>
            <a:r>
              <a:rPr lang="en-US" sz="2000" b="1" dirty="0" err="1" smtClean="0"/>
              <a:t>biomagnification</a:t>
            </a:r>
            <a:r>
              <a:rPr lang="en-US" sz="2400" b="1" dirty="0" smtClean="0"/>
              <a:t> </a:t>
            </a:r>
            <a:r>
              <a:rPr lang="en-US" dirty="0" smtClean="0"/>
              <a:t>of</a:t>
            </a:r>
            <a:r>
              <a:rPr lang="en-US" sz="2400" b="1" dirty="0" smtClean="0"/>
              <a:t> DDT</a:t>
            </a:r>
            <a:r>
              <a:rPr lang="en-US" sz="2400" dirty="0" smtClean="0"/>
              <a:t> </a:t>
            </a:r>
            <a:r>
              <a:rPr lang="en-US" dirty="0" smtClean="0"/>
              <a:t>and the effect on </a:t>
            </a:r>
            <a:r>
              <a:rPr lang="en-US" sz="2000" b="1" dirty="0" smtClean="0"/>
              <a:t>Peregrine Falcons</a:t>
            </a:r>
            <a:r>
              <a:rPr lang="en-US" sz="2400" b="1" dirty="0" smtClean="0"/>
              <a:t> </a:t>
            </a:r>
            <a:r>
              <a:rPr lang="en-US" dirty="0" smtClean="0"/>
              <a:t>(</a:t>
            </a:r>
            <a:r>
              <a:rPr lang="en-US" i="1" dirty="0"/>
              <a:t>Falco </a:t>
            </a:r>
            <a:r>
              <a:rPr lang="en-US" i="1" dirty="0" err="1" smtClean="0"/>
              <a:t>peregrinus</a:t>
            </a:r>
            <a:r>
              <a:rPr lang="en-US" dirty="0" smtClean="0"/>
              <a:t>)</a:t>
            </a:r>
            <a:r>
              <a:rPr lang="en-US" dirty="0" smtClean="0"/>
              <a:t>:</a:t>
            </a:r>
            <a:endParaRPr lang="en-US" sz="1400" dirty="0"/>
          </a:p>
        </p:txBody>
      </p:sp>
      <p:sp>
        <p:nvSpPr>
          <p:cNvPr id="5" name="Rectangle 4"/>
          <p:cNvSpPr/>
          <p:nvPr/>
        </p:nvSpPr>
        <p:spPr>
          <a:xfrm>
            <a:off x="6515100" y="1520675"/>
            <a:ext cx="2683932" cy="1785104"/>
          </a:xfrm>
          <a:prstGeom prst="rect">
            <a:avLst/>
          </a:prstGeom>
          <a:solidFill>
            <a:srgbClr val="FFFFFF">
              <a:alpha val="62000"/>
            </a:srgbClr>
          </a:solidFill>
          <a:ln>
            <a:noFill/>
          </a:ln>
        </p:spPr>
        <p:txBody>
          <a:bodyPr wrap="square">
            <a:spAutoFit/>
          </a:bodyPr>
          <a:lstStyle/>
          <a:p>
            <a:r>
              <a:rPr lang="en-US" sz="2000" b="1" dirty="0" smtClean="0"/>
              <a:t>Key dates:</a:t>
            </a:r>
          </a:p>
          <a:p>
            <a:r>
              <a:rPr lang="en-US" dirty="0" smtClean="0"/>
              <a:t>1955 – DDT use as a pesticide becomes widespread in the US</a:t>
            </a:r>
          </a:p>
          <a:p>
            <a:r>
              <a:rPr lang="en-US" dirty="0" smtClean="0"/>
              <a:t>1972 – DDT usage in the US is banned</a:t>
            </a:r>
            <a:endParaRPr lang="en-US" dirty="0"/>
          </a:p>
        </p:txBody>
      </p:sp>
      <p:pic>
        <p:nvPicPr>
          <p:cNvPr id="9" name="Picture 8"/>
          <p:cNvPicPr>
            <a:picLocks noChangeAspect="1"/>
          </p:cNvPicPr>
          <p:nvPr/>
        </p:nvPicPr>
        <p:blipFill>
          <a:blip r:embed="rId4"/>
          <a:stretch>
            <a:fillRect/>
          </a:stretch>
        </p:blipFill>
        <p:spPr>
          <a:xfrm>
            <a:off x="6921500" y="3871466"/>
            <a:ext cx="2239433" cy="2239433"/>
          </a:xfrm>
          <a:prstGeom prst="rect">
            <a:avLst/>
          </a:prstGeom>
        </p:spPr>
      </p:pic>
      <p:sp>
        <p:nvSpPr>
          <p:cNvPr id="10" name="Rectangle 9"/>
          <p:cNvSpPr/>
          <p:nvPr/>
        </p:nvSpPr>
        <p:spPr>
          <a:xfrm>
            <a:off x="4622800" y="6352353"/>
            <a:ext cx="4538133" cy="276999"/>
          </a:xfrm>
          <a:prstGeom prst="rect">
            <a:avLst/>
          </a:prstGeom>
        </p:spPr>
        <p:txBody>
          <a:bodyPr wrap="square">
            <a:spAutoFit/>
          </a:bodyPr>
          <a:lstStyle/>
          <a:p>
            <a:pPr algn="r"/>
            <a:r>
              <a:rPr lang="en-US" sz="1200" dirty="0">
                <a:hlinkClick r:id="rId5"/>
              </a:rPr>
              <a:t>http://www2.ucsc.edu/</a:t>
            </a:r>
            <a:r>
              <a:rPr lang="en-US" sz="1200" dirty="0" err="1">
                <a:hlinkClick r:id="rId5"/>
              </a:rPr>
              <a:t>scpbrg</a:t>
            </a:r>
            <a:r>
              <a:rPr lang="en-US" sz="1200" dirty="0">
                <a:hlinkClick r:id="rId5"/>
              </a:rPr>
              <a:t>/Images/Peregrines/</a:t>
            </a:r>
            <a:r>
              <a:rPr lang="en-US" sz="1200" dirty="0" err="1">
                <a:hlinkClick r:id="rId5"/>
              </a:rPr>
              <a:t>crushedegg.jpg</a:t>
            </a:r>
            <a:endParaRPr lang="en-US" sz="1200" dirty="0"/>
          </a:p>
        </p:txBody>
      </p:sp>
      <p:sp>
        <p:nvSpPr>
          <p:cNvPr id="12" name="Rectangle 11"/>
          <p:cNvSpPr/>
          <p:nvPr/>
        </p:nvSpPr>
        <p:spPr>
          <a:xfrm>
            <a:off x="3031067" y="6576238"/>
            <a:ext cx="6129866" cy="276999"/>
          </a:xfrm>
          <a:prstGeom prst="rect">
            <a:avLst/>
          </a:prstGeom>
        </p:spPr>
        <p:txBody>
          <a:bodyPr wrap="square">
            <a:spAutoFit/>
          </a:bodyPr>
          <a:lstStyle/>
          <a:p>
            <a:pPr algn="r"/>
            <a:r>
              <a:rPr lang="en-US" sz="1200" dirty="0">
                <a:hlinkClick r:id="rId6"/>
              </a:rPr>
              <a:t>http://</a:t>
            </a:r>
            <a:r>
              <a:rPr lang="en-US" sz="1200" dirty="0" err="1">
                <a:hlinkClick r:id="rId6"/>
              </a:rPr>
              <a:t>www.nps.gov</a:t>
            </a:r>
            <a:r>
              <a:rPr lang="en-US" sz="1200" dirty="0">
                <a:hlinkClick r:id="rId6"/>
              </a:rPr>
              <a:t>/</a:t>
            </a:r>
            <a:r>
              <a:rPr lang="en-US" sz="1200" dirty="0" err="1">
                <a:hlinkClick r:id="rId6"/>
              </a:rPr>
              <a:t>yuch</a:t>
            </a:r>
            <a:r>
              <a:rPr lang="en-US" sz="1200" dirty="0">
                <a:hlinkClick r:id="rId6"/>
              </a:rPr>
              <a:t>/</a:t>
            </a:r>
            <a:r>
              <a:rPr lang="en-US" sz="1200" dirty="0" err="1">
                <a:hlinkClick r:id="rId6"/>
              </a:rPr>
              <a:t>naturescience</a:t>
            </a:r>
            <a:r>
              <a:rPr lang="en-US" sz="1200" dirty="0">
                <a:hlinkClick r:id="rId6"/>
              </a:rPr>
              <a:t>/images/</a:t>
            </a:r>
            <a:r>
              <a:rPr lang="en-US" sz="1200" dirty="0" err="1">
                <a:hlinkClick r:id="rId6"/>
              </a:rPr>
              <a:t>PeregrineAdultWithChicks.jpg</a:t>
            </a:r>
            <a:endParaRPr lang="en-US" sz="1200" dirty="0"/>
          </a:p>
        </p:txBody>
      </p:sp>
      <p:pic>
        <p:nvPicPr>
          <p:cNvPr id="13" name="Picture 12"/>
          <p:cNvPicPr>
            <a:picLocks noChangeAspect="1"/>
          </p:cNvPicPr>
          <p:nvPr/>
        </p:nvPicPr>
        <p:blipFill>
          <a:blip r:embed="rId7"/>
          <a:stretch>
            <a:fillRect/>
          </a:stretch>
        </p:blipFill>
        <p:spPr>
          <a:xfrm>
            <a:off x="0" y="2522764"/>
            <a:ext cx="3700787" cy="4330473"/>
          </a:xfrm>
          <a:prstGeom prst="rect">
            <a:avLst/>
          </a:prstGeom>
        </p:spPr>
      </p:pic>
      <p:sp>
        <p:nvSpPr>
          <p:cNvPr id="14" name="Rectangle 13"/>
          <p:cNvSpPr/>
          <p:nvPr/>
        </p:nvSpPr>
        <p:spPr>
          <a:xfrm>
            <a:off x="5702301" y="6110899"/>
            <a:ext cx="3458632" cy="276999"/>
          </a:xfrm>
          <a:prstGeom prst="rect">
            <a:avLst/>
          </a:prstGeom>
        </p:spPr>
        <p:txBody>
          <a:bodyPr wrap="square">
            <a:spAutoFit/>
          </a:bodyPr>
          <a:lstStyle/>
          <a:p>
            <a:pPr algn="r"/>
            <a:r>
              <a:rPr lang="en-US" sz="1200" dirty="0">
                <a:hlinkClick r:id="rId8"/>
              </a:rPr>
              <a:t>http://</a:t>
            </a:r>
            <a:r>
              <a:rPr lang="en-US" sz="1200" dirty="0" err="1">
                <a:hlinkClick r:id="rId8"/>
              </a:rPr>
              <a:t>www.fws.gov</a:t>
            </a:r>
            <a:r>
              <a:rPr lang="en-US" sz="1200" dirty="0">
                <a:hlinkClick r:id="rId8"/>
              </a:rPr>
              <a:t>/contaminants/images/</a:t>
            </a:r>
            <a:r>
              <a:rPr lang="en-US" sz="1200" dirty="0" err="1">
                <a:hlinkClick r:id="rId8"/>
              </a:rPr>
              <a:t>DDT.jpg</a:t>
            </a:r>
            <a:endParaRPr lang="en-US" sz="1200" dirty="0"/>
          </a:p>
        </p:txBody>
      </p:sp>
      <p:sp>
        <p:nvSpPr>
          <p:cNvPr id="15" name="TextBox 14"/>
          <p:cNvSpPr txBox="1"/>
          <p:nvPr/>
        </p:nvSpPr>
        <p:spPr>
          <a:xfrm>
            <a:off x="0" y="2408464"/>
            <a:ext cx="3700787" cy="646331"/>
          </a:xfrm>
          <a:prstGeom prst="rect">
            <a:avLst/>
          </a:prstGeom>
          <a:solidFill>
            <a:srgbClr val="FFFFFF"/>
          </a:solidFill>
        </p:spPr>
        <p:txBody>
          <a:bodyPr wrap="square" rtlCol="0">
            <a:spAutoFit/>
          </a:bodyPr>
          <a:lstStyle/>
          <a:p>
            <a:r>
              <a:rPr lang="en-US" dirty="0" err="1" smtClean="0"/>
              <a:t>Biomagnification</a:t>
            </a:r>
            <a:r>
              <a:rPr lang="en-US" dirty="0" smtClean="0"/>
              <a:t> of DDT in a different predatory bird</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17218395"/>
      </p:ext>
    </p:extLst>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a:hlinkClick r:id="rId2"/>
          </p:cNvPr>
          <p:cNvPicPr>
            <a:picLocks noChangeAspect="1"/>
          </p:cNvPicPr>
          <p:nvPr/>
        </p:nvPicPr>
        <p:blipFill>
          <a:blip r:embed="rId3"/>
          <a:stretch>
            <a:fillRect/>
          </a:stretch>
        </p:blipFill>
        <p:spPr>
          <a:xfrm>
            <a:off x="6350000" y="-25685"/>
            <a:ext cx="2794000" cy="3937000"/>
          </a:xfrm>
          <a:prstGeom prst="rect">
            <a:avLst/>
          </a:prstGeom>
        </p:spPr>
      </p:pic>
      <p:pic>
        <p:nvPicPr>
          <p:cNvPr id="7" name="Picture 6" descr="Screen Shot 2014-12-25 at 11.26.11 AM.png">
            <a:hlinkClick r:id="rId4"/>
          </p:cNvPr>
          <p:cNvPicPr>
            <a:picLocks noChangeAspect="1"/>
          </p:cNvPicPr>
          <p:nvPr/>
        </p:nvPicPr>
        <p:blipFill>
          <a:blip r:embed="rId5"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672634" y="1434963"/>
            <a:ext cx="3510654" cy="2192991"/>
          </a:xfrm>
          <a:prstGeom prst="rect">
            <a:avLst/>
          </a:prstGeom>
        </p:spPr>
      </p:pic>
      <p:pic>
        <p:nvPicPr>
          <p:cNvPr id="8" name="Picture 7" descr="Screen Shot 2014-12-25 at 11.28.22 AM.png">
            <a:hlinkClick r:id="rId6"/>
          </p:cNvPr>
          <p:cNvPicPr>
            <a:picLocks noChangeAspect="1"/>
          </p:cNvPicPr>
          <p:nvPr/>
        </p:nvPicPr>
        <p:blipFill>
          <a:blip r:embed="rId7"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069481" y="4448739"/>
            <a:ext cx="4112112" cy="2178928"/>
          </a:xfrm>
          <a:prstGeom prst="rect">
            <a:avLst/>
          </a:prstGeom>
        </p:spPr>
      </p:pic>
      <p:pic>
        <p:nvPicPr>
          <p:cNvPr id="10" name="Picture 9">
            <a:hlinkClick r:id="rId6"/>
          </p:cNvPr>
          <p:cNvPicPr>
            <a:picLocks noChangeAspect="1"/>
          </p:cNvPicPr>
          <p:nvPr/>
        </p:nvPicPr>
        <p:blipFill>
          <a:blip r:embed="rId8"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57418" y="4010274"/>
            <a:ext cx="1005777" cy="1491174"/>
          </a:xfrm>
          <a:prstGeom prst="rect">
            <a:avLst/>
          </a:prstGeom>
          <a:solidFill>
            <a:schemeClr val="bg1"/>
          </a:solidFill>
        </p:spPr>
      </p:pic>
      <p:sp>
        <p:nvSpPr>
          <p:cNvPr id="11" name="TextBox 10"/>
          <p:cNvSpPr txBox="1"/>
          <p:nvPr/>
        </p:nvSpPr>
        <p:spPr>
          <a:xfrm>
            <a:off x="0" y="-25685"/>
            <a:ext cx="4706036" cy="523220"/>
          </a:xfrm>
          <a:prstGeom prst="rect">
            <a:avLst/>
          </a:prstGeom>
          <a:noFill/>
        </p:spPr>
        <p:txBody>
          <a:bodyPr wrap="none" rtlCol="0">
            <a:spAutoFit/>
          </a:bodyPr>
          <a:lstStyle/>
          <a:p>
            <a:r>
              <a:rPr lang="en-US" sz="2800" dirty="0" smtClean="0"/>
              <a:t>Human Impacts on ecosystems</a:t>
            </a:r>
            <a:endParaRPr lang="en-US" sz="2800" dirty="0"/>
          </a:p>
        </p:txBody>
      </p:sp>
      <p:sp>
        <p:nvSpPr>
          <p:cNvPr id="15" name="TextBox 14"/>
          <p:cNvSpPr txBox="1"/>
          <p:nvPr/>
        </p:nvSpPr>
        <p:spPr>
          <a:xfrm>
            <a:off x="261864" y="572240"/>
            <a:ext cx="5921424" cy="646331"/>
          </a:xfrm>
          <a:prstGeom prst="rect">
            <a:avLst/>
          </a:prstGeom>
          <a:noFill/>
        </p:spPr>
        <p:txBody>
          <a:bodyPr wrap="square" rtlCol="0">
            <a:spAutoFit/>
          </a:bodyPr>
          <a:lstStyle/>
          <a:p>
            <a:r>
              <a:rPr lang="en-US" dirty="0" smtClean="0"/>
              <a:t>Watch Leonardo </a:t>
            </a:r>
            <a:r>
              <a:rPr lang="en-US" dirty="0" smtClean="0">
                <a:hlinkClick r:id="rId4"/>
              </a:rPr>
              <a:t>Di Caprio’s message</a:t>
            </a:r>
            <a:r>
              <a:rPr lang="en-US" dirty="0" smtClean="0">
                <a:hlinkClick r:id="rId4"/>
              </a:rPr>
              <a:t> </a:t>
            </a:r>
            <a:r>
              <a:rPr lang="en-US" dirty="0" smtClean="0"/>
              <a:t> </a:t>
            </a:r>
            <a:r>
              <a:rPr lang="en-US" dirty="0" smtClean="0"/>
              <a:t>before watching his very poignant movie </a:t>
            </a:r>
            <a:r>
              <a:rPr lang="en-US" dirty="0" smtClean="0">
                <a:hlinkClick r:id="rId2"/>
              </a:rPr>
              <a:t>“The 11</a:t>
            </a:r>
            <a:r>
              <a:rPr lang="en-US" baseline="30000" dirty="0" smtClean="0">
                <a:hlinkClick r:id="rId2"/>
              </a:rPr>
              <a:t>th</a:t>
            </a:r>
            <a:r>
              <a:rPr lang="en-US" dirty="0" smtClean="0">
                <a:hlinkClick r:id="rId2"/>
              </a:rPr>
              <a:t> Hour”</a:t>
            </a:r>
            <a:endParaRPr lang="en-US" dirty="0"/>
          </a:p>
        </p:txBody>
      </p:sp>
      <p:sp>
        <p:nvSpPr>
          <p:cNvPr id="17" name="TextBox 16"/>
          <p:cNvSpPr txBox="1"/>
          <p:nvPr/>
        </p:nvSpPr>
        <p:spPr>
          <a:xfrm>
            <a:off x="241434" y="1932873"/>
            <a:ext cx="2134214" cy="2031325"/>
          </a:xfrm>
          <a:prstGeom prst="rect">
            <a:avLst/>
          </a:prstGeom>
          <a:noFill/>
        </p:spPr>
        <p:txBody>
          <a:bodyPr wrap="square" rtlCol="0">
            <a:spAutoFit/>
          </a:bodyPr>
          <a:lstStyle/>
          <a:p>
            <a:r>
              <a:rPr lang="en-US" dirty="0" smtClean="0">
                <a:hlinkClick r:id="rId6"/>
              </a:rPr>
              <a:t>The WWF </a:t>
            </a:r>
            <a:r>
              <a:rPr lang="en-US" dirty="0" smtClean="0"/>
              <a:t>and </a:t>
            </a:r>
            <a:r>
              <a:rPr lang="en-US" dirty="0" smtClean="0">
                <a:hlinkClick r:id="rId9"/>
              </a:rPr>
              <a:t>UNEP</a:t>
            </a:r>
            <a:r>
              <a:rPr lang="en-US" dirty="0" smtClean="0"/>
              <a:t> links gives more information about the issues and what can and is being done to solve problems</a:t>
            </a:r>
            <a:endParaRPr lang="en-US" dirty="0"/>
          </a:p>
        </p:txBody>
      </p:sp>
      <p:pic>
        <p:nvPicPr>
          <p:cNvPr id="21" name="Picture 20">
            <a:hlinkClick r:id="rId9"/>
          </p:cNvPr>
          <p:cNvPicPr>
            <a:picLocks noChangeAspect="1"/>
          </p:cNvPicPr>
          <p:nvPr/>
        </p:nvPicPr>
        <p:blipFill>
          <a:blip r:embed="rId10"/>
          <a:stretch>
            <a:fillRect/>
          </a:stretch>
        </p:blipFill>
        <p:spPr>
          <a:xfrm>
            <a:off x="5728449" y="4448739"/>
            <a:ext cx="3251200" cy="20955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08416373"/>
      </p:ext>
    </p:extLst>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261129" y="0"/>
            <a:ext cx="11422062" cy="6853237"/>
          </a:xfrm>
          <a:prstGeom prst="rect">
            <a:avLst/>
          </a:prstGeom>
        </p:spPr>
      </p:pic>
      <p:sp>
        <p:nvSpPr>
          <p:cNvPr id="2" name="Title 1"/>
          <p:cNvSpPr>
            <a:spLocks noGrp="1"/>
          </p:cNvSpPr>
          <p:nvPr>
            <p:ph type="title"/>
          </p:nvPr>
        </p:nvSpPr>
        <p:spPr>
          <a:xfrm>
            <a:off x="0" y="4763"/>
            <a:ext cx="9144000" cy="377242"/>
          </a:xfrm>
        </p:spPr>
        <p:txBody>
          <a:bodyPr>
            <a:noAutofit/>
          </a:bodyPr>
          <a:lstStyle/>
          <a:p>
            <a:r>
              <a:rPr lang="en-US" sz="1600" dirty="0">
                <a:latin typeface="Arial"/>
                <a:cs typeface="Arial"/>
              </a:rPr>
              <a:t>C.3.S1 Analysis of data illustrating the causes and consequences of </a:t>
            </a:r>
            <a:r>
              <a:rPr lang="en-US" sz="1600" dirty="0" err="1">
                <a:latin typeface="Arial"/>
                <a:cs typeface="Arial"/>
              </a:rPr>
              <a:t>biomagnification</a:t>
            </a:r>
            <a:r>
              <a:rPr lang="en-US" sz="1600" dirty="0">
                <a:latin typeface="Arial"/>
                <a:cs typeface="Arial"/>
              </a:rPr>
              <a:t>.</a:t>
            </a:r>
          </a:p>
        </p:txBody>
      </p:sp>
      <p:pic>
        <p:nvPicPr>
          <p:cNvPr id="4" name="Picture 3"/>
          <p:cNvPicPr>
            <a:picLocks noChangeAspect="1"/>
          </p:cNvPicPr>
          <p:nvPr/>
        </p:nvPicPr>
        <p:blipFill>
          <a:blip r:embed="rId3"/>
          <a:stretch>
            <a:fillRect/>
          </a:stretch>
        </p:blipFill>
        <p:spPr>
          <a:xfrm>
            <a:off x="3031067" y="1607941"/>
            <a:ext cx="5939367" cy="4452449"/>
          </a:xfrm>
          <a:prstGeom prst="rect">
            <a:avLst/>
          </a:prstGeom>
        </p:spPr>
      </p:pic>
      <p:sp>
        <p:nvSpPr>
          <p:cNvPr id="5" name="Rectangle 4"/>
          <p:cNvSpPr/>
          <p:nvPr/>
        </p:nvSpPr>
        <p:spPr>
          <a:xfrm>
            <a:off x="3488788" y="6581001"/>
            <a:ext cx="5655212" cy="276999"/>
          </a:xfrm>
          <a:prstGeom prst="rect">
            <a:avLst/>
          </a:prstGeom>
        </p:spPr>
        <p:txBody>
          <a:bodyPr wrap="square">
            <a:spAutoFit/>
          </a:bodyPr>
          <a:lstStyle/>
          <a:p>
            <a:pPr algn="r"/>
            <a:r>
              <a:rPr lang="en-US" sz="1200" dirty="0">
                <a:hlinkClick r:id="rId4"/>
              </a:rPr>
              <a:t>https://</a:t>
            </a:r>
            <a:r>
              <a:rPr lang="en-US" sz="1200" dirty="0" err="1">
                <a:hlinkClick r:id="rId4"/>
              </a:rPr>
              <a:t>sites.google.com</a:t>
            </a:r>
            <a:r>
              <a:rPr lang="en-US" sz="1200" dirty="0">
                <a:hlinkClick r:id="rId4"/>
              </a:rPr>
              <a:t>/site/peregrinefalconcp2014/endangered-species</a:t>
            </a:r>
            <a:endParaRPr lang="en-US" sz="1200" dirty="0"/>
          </a:p>
        </p:txBody>
      </p:sp>
      <p:sp>
        <p:nvSpPr>
          <p:cNvPr id="9" name="Rectangle 8"/>
          <p:cNvSpPr/>
          <p:nvPr/>
        </p:nvSpPr>
        <p:spPr>
          <a:xfrm>
            <a:off x="3031067" y="6296877"/>
            <a:ext cx="6129866" cy="276999"/>
          </a:xfrm>
          <a:prstGeom prst="rect">
            <a:avLst/>
          </a:prstGeom>
        </p:spPr>
        <p:txBody>
          <a:bodyPr wrap="square">
            <a:spAutoFit/>
          </a:bodyPr>
          <a:lstStyle/>
          <a:p>
            <a:pPr algn="r"/>
            <a:r>
              <a:rPr lang="en-US" sz="1200" dirty="0">
                <a:hlinkClick r:id="rId5"/>
              </a:rPr>
              <a:t>http://</a:t>
            </a:r>
            <a:r>
              <a:rPr lang="en-US" sz="1200" dirty="0" err="1">
                <a:hlinkClick r:id="rId5"/>
              </a:rPr>
              <a:t>www.nps.gov</a:t>
            </a:r>
            <a:r>
              <a:rPr lang="en-US" sz="1200" dirty="0">
                <a:hlinkClick r:id="rId5"/>
              </a:rPr>
              <a:t>/</a:t>
            </a:r>
            <a:r>
              <a:rPr lang="en-US" sz="1200" dirty="0" err="1">
                <a:hlinkClick r:id="rId5"/>
              </a:rPr>
              <a:t>yuch</a:t>
            </a:r>
            <a:r>
              <a:rPr lang="en-US" sz="1200" dirty="0">
                <a:hlinkClick r:id="rId5"/>
              </a:rPr>
              <a:t>/</a:t>
            </a:r>
            <a:r>
              <a:rPr lang="en-US" sz="1200" dirty="0" err="1">
                <a:hlinkClick r:id="rId5"/>
              </a:rPr>
              <a:t>naturescience</a:t>
            </a:r>
            <a:r>
              <a:rPr lang="en-US" sz="1200" dirty="0">
                <a:hlinkClick r:id="rId5"/>
              </a:rPr>
              <a:t>/images/</a:t>
            </a:r>
            <a:r>
              <a:rPr lang="en-US" sz="1200" dirty="0" err="1">
                <a:hlinkClick r:id="rId5"/>
              </a:rPr>
              <a:t>PeregrineAdultWithChicks.jpg</a:t>
            </a:r>
            <a:endParaRPr lang="en-US" sz="1200" dirty="0"/>
          </a:p>
        </p:txBody>
      </p:sp>
      <p:sp>
        <p:nvSpPr>
          <p:cNvPr id="10" name="Rectangle 9"/>
          <p:cNvSpPr/>
          <p:nvPr/>
        </p:nvSpPr>
        <p:spPr>
          <a:xfrm>
            <a:off x="0" y="542001"/>
            <a:ext cx="2921000" cy="3754875"/>
          </a:xfrm>
          <a:prstGeom prst="rect">
            <a:avLst/>
          </a:prstGeom>
          <a:solidFill>
            <a:srgbClr val="FFFFFF">
              <a:alpha val="62000"/>
            </a:srgbClr>
          </a:solidFill>
          <a:ln>
            <a:noFill/>
          </a:ln>
        </p:spPr>
        <p:txBody>
          <a:bodyPr wrap="square">
            <a:spAutoFit/>
          </a:bodyPr>
          <a:lstStyle/>
          <a:p>
            <a:r>
              <a:rPr lang="en-US" sz="2000" b="1" dirty="0" smtClean="0"/>
              <a:t>Analysis questions:</a:t>
            </a:r>
          </a:p>
          <a:p>
            <a:endParaRPr lang="en-US" sz="2000" b="1" dirty="0" smtClean="0"/>
          </a:p>
          <a:p>
            <a:pPr marL="342900" indent="-342900">
              <a:buFont typeface="+mj-lt"/>
              <a:buAutoNum type="arabicPeriod"/>
            </a:pPr>
            <a:r>
              <a:rPr lang="en-US" dirty="0" smtClean="0"/>
              <a:t>Describe the trend shown by the data.</a:t>
            </a:r>
          </a:p>
          <a:p>
            <a:pPr marL="342900" indent="-342900">
              <a:buFont typeface="+mj-lt"/>
              <a:buAutoNum type="arabicPeriod"/>
            </a:pPr>
            <a:endParaRPr lang="en-US" dirty="0" smtClean="0"/>
          </a:p>
          <a:p>
            <a:pPr marL="342900" indent="-342900">
              <a:buFont typeface="+mj-lt"/>
              <a:buAutoNum type="arabicPeriod"/>
            </a:pPr>
            <a:r>
              <a:rPr lang="en-US" dirty="0" smtClean="0"/>
              <a:t>Deduce the strength of the correlation</a:t>
            </a:r>
          </a:p>
          <a:p>
            <a:pPr marL="342900" indent="-342900">
              <a:buFont typeface="+mj-lt"/>
              <a:buAutoNum type="arabicPeriod"/>
            </a:pPr>
            <a:endParaRPr lang="en-US" dirty="0" smtClean="0"/>
          </a:p>
          <a:p>
            <a:pPr marL="342900" indent="-342900">
              <a:buFont typeface="+mj-lt"/>
              <a:buAutoNum type="arabicPeriod"/>
            </a:pPr>
            <a:r>
              <a:rPr lang="en-US" dirty="0" smtClean="0"/>
              <a:t>Evaluate the limitations of the data in supporting the link between DDT and the decrease in Peregrine Falcons.</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74356490"/>
      </p:ext>
    </p:extLst>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261129" y="0"/>
            <a:ext cx="11422062" cy="6853237"/>
          </a:xfrm>
          <a:prstGeom prst="rect">
            <a:avLst/>
          </a:prstGeom>
        </p:spPr>
      </p:pic>
      <p:sp>
        <p:nvSpPr>
          <p:cNvPr id="2" name="Title 1"/>
          <p:cNvSpPr>
            <a:spLocks noGrp="1"/>
          </p:cNvSpPr>
          <p:nvPr>
            <p:ph type="title"/>
          </p:nvPr>
        </p:nvSpPr>
        <p:spPr>
          <a:xfrm>
            <a:off x="0" y="4763"/>
            <a:ext cx="9144000" cy="377242"/>
          </a:xfrm>
        </p:spPr>
        <p:txBody>
          <a:bodyPr>
            <a:noAutofit/>
          </a:bodyPr>
          <a:lstStyle/>
          <a:p>
            <a:r>
              <a:rPr lang="en-US" sz="1600" dirty="0">
                <a:latin typeface="Arial"/>
                <a:cs typeface="Arial"/>
              </a:rPr>
              <a:t>C.3.S1 Analysis of data illustrating the causes and consequences of </a:t>
            </a:r>
            <a:r>
              <a:rPr lang="en-US" sz="1600" dirty="0" err="1">
                <a:latin typeface="Arial"/>
                <a:cs typeface="Arial"/>
              </a:rPr>
              <a:t>biomagnification</a:t>
            </a:r>
            <a:r>
              <a:rPr lang="en-US" sz="1600" dirty="0">
                <a:latin typeface="Arial"/>
                <a:cs typeface="Arial"/>
              </a:rPr>
              <a:t>.</a:t>
            </a:r>
          </a:p>
        </p:txBody>
      </p:sp>
      <p:pic>
        <p:nvPicPr>
          <p:cNvPr id="6" name="Picture 5"/>
          <p:cNvPicPr>
            <a:picLocks noChangeAspect="1"/>
          </p:cNvPicPr>
          <p:nvPr/>
        </p:nvPicPr>
        <p:blipFill>
          <a:blip r:embed="rId3"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094567" y="1532601"/>
            <a:ext cx="5930900" cy="4699184"/>
          </a:xfrm>
          <a:prstGeom prst="rect">
            <a:avLst/>
          </a:prstGeom>
        </p:spPr>
      </p:pic>
      <p:sp>
        <p:nvSpPr>
          <p:cNvPr id="3" name="Rectangle 2"/>
          <p:cNvSpPr/>
          <p:nvPr/>
        </p:nvSpPr>
        <p:spPr>
          <a:xfrm>
            <a:off x="2915858" y="6588036"/>
            <a:ext cx="6228142" cy="276999"/>
          </a:xfrm>
          <a:prstGeom prst="rect">
            <a:avLst/>
          </a:prstGeom>
        </p:spPr>
        <p:txBody>
          <a:bodyPr wrap="square">
            <a:spAutoFit/>
          </a:bodyPr>
          <a:lstStyle/>
          <a:p>
            <a:pPr algn="r"/>
            <a:r>
              <a:rPr lang="en-US" sz="1200" dirty="0">
                <a:hlinkClick r:id="rId4"/>
              </a:rPr>
              <a:t>http://</a:t>
            </a:r>
            <a:r>
              <a:rPr lang="en-US" sz="1200" dirty="0" err="1">
                <a:hlinkClick r:id="rId4"/>
              </a:rPr>
              <a:t>jan.ucc.nau.edu</a:t>
            </a:r>
            <a:r>
              <a:rPr lang="en-US" sz="1200" dirty="0">
                <a:hlinkClick r:id="rId4"/>
              </a:rPr>
              <a:t>/~</a:t>
            </a:r>
            <a:r>
              <a:rPr lang="en-US" sz="1200" dirty="0" err="1">
                <a:hlinkClick r:id="rId4"/>
              </a:rPr>
              <a:t>doetqp</a:t>
            </a:r>
            <a:r>
              <a:rPr lang="en-US" sz="1200" dirty="0">
                <a:hlinkClick r:id="rId4"/>
              </a:rPr>
              <a:t>-p/courses/env440/env440_2/lectures/lec25/lec25.html</a:t>
            </a:r>
            <a:endParaRPr lang="en-US" sz="1200" dirty="0"/>
          </a:p>
        </p:txBody>
      </p:sp>
      <p:sp>
        <p:nvSpPr>
          <p:cNvPr id="9" name="Rectangle 8"/>
          <p:cNvSpPr/>
          <p:nvPr/>
        </p:nvSpPr>
        <p:spPr>
          <a:xfrm>
            <a:off x="3031067" y="6321375"/>
            <a:ext cx="6129866" cy="276999"/>
          </a:xfrm>
          <a:prstGeom prst="rect">
            <a:avLst/>
          </a:prstGeom>
        </p:spPr>
        <p:txBody>
          <a:bodyPr wrap="square">
            <a:spAutoFit/>
          </a:bodyPr>
          <a:lstStyle/>
          <a:p>
            <a:pPr algn="r"/>
            <a:r>
              <a:rPr lang="en-US" sz="1200" dirty="0">
                <a:hlinkClick r:id="rId5"/>
              </a:rPr>
              <a:t>http://</a:t>
            </a:r>
            <a:r>
              <a:rPr lang="en-US" sz="1200" dirty="0" err="1">
                <a:hlinkClick r:id="rId5"/>
              </a:rPr>
              <a:t>www.nps.gov</a:t>
            </a:r>
            <a:r>
              <a:rPr lang="en-US" sz="1200" dirty="0">
                <a:hlinkClick r:id="rId5"/>
              </a:rPr>
              <a:t>/</a:t>
            </a:r>
            <a:r>
              <a:rPr lang="en-US" sz="1200" dirty="0" err="1">
                <a:hlinkClick r:id="rId5"/>
              </a:rPr>
              <a:t>yuch</a:t>
            </a:r>
            <a:r>
              <a:rPr lang="en-US" sz="1200" dirty="0">
                <a:hlinkClick r:id="rId5"/>
              </a:rPr>
              <a:t>/</a:t>
            </a:r>
            <a:r>
              <a:rPr lang="en-US" sz="1200" dirty="0" err="1">
                <a:hlinkClick r:id="rId5"/>
              </a:rPr>
              <a:t>naturescience</a:t>
            </a:r>
            <a:r>
              <a:rPr lang="en-US" sz="1200" dirty="0">
                <a:hlinkClick r:id="rId5"/>
              </a:rPr>
              <a:t>/images/</a:t>
            </a:r>
            <a:r>
              <a:rPr lang="en-US" sz="1200" dirty="0" err="1">
                <a:hlinkClick r:id="rId5"/>
              </a:rPr>
              <a:t>PeregrineAdultWithChicks.jpg</a:t>
            </a:r>
            <a:endParaRPr lang="en-US" sz="1200" dirty="0"/>
          </a:p>
        </p:txBody>
      </p:sp>
      <p:sp>
        <p:nvSpPr>
          <p:cNvPr id="10" name="Rectangle 9"/>
          <p:cNvSpPr/>
          <p:nvPr/>
        </p:nvSpPr>
        <p:spPr>
          <a:xfrm>
            <a:off x="0" y="580101"/>
            <a:ext cx="2921000" cy="4031873"/>
          </a:xfrm>
          <a:prstGeom prst="rect">
            <a:avLst/>
          </a:prstGeom>
          <a:solidFill>
            <a:srgbClr val="FFFFFF">
              <a:alpha val="62000"/>
            </a:srgbClr>
          </a:solidFill>
          <a:ln>
            <a:noFill/>
          </a:ln>
        </p:spPr>
        <p:txBody>
          <a:bodyPr wrap="square">
            <a:spAutoFit/>
          </a:bodyPr>
          <a:lstStyle/>
          <a:p>
            <a:r>
              <a:rPr lang="en-US" sz="2000" b="1" dirty="0" smtClean="0"/>
              <a:t>Analysis questions:</a:t>
            </a:r>
          </a:p>
          <a:p>
            <a:endParaRPr lang="en-US" sz="2000" b="1" dirty="0" smtClean="0"/>
          </a:p>
          <a:p>
            <a:pPr marL="342900" indent="-342900">
              <a:buFont typeface="+mj-lt"/>
              <a:buAutoNum type="arabicPeriod" startAt="4"/>
            </a:pPr>
            <a:r>
              <a:rPr lang="en-US" dirty="0" smtClean="0"/>
              <a:t>Describe the trend shown by the data in relation to the use of DDT</a:t>
            </a:r>
          </a:p>
          <a:p>
            <a:pPr marL="342900" indent="-342900">
              <a:buFont typeface="+mj-lt"/>
              <a:buAutoNum type="arabicPeriod" startAt="4"/>
            </a:pPr>
            <a:endParaRPr lang="en-US" dirty="0" smtClean="0"/>
          </a:p>
          <a:p>
            <a:pPr marL="342900" indent="-342900">
              <a:buFont typeface="+mj-lt"/>
              <a:buAutoNum type="arabicPeriod" startAt="4"/>
            </a:pPr>
            <a:r>
              <a:rPr lang="en-US" dirty="0" smtClean="0"/>
              <a:t>Estimate the percentage change in egg shell thickness between 1950 and 1958</a:t>
            </a:r>
          </a:p>
          <a:p>
            <a:pPr marL="342900" indent="-342900">
              <a:buFont typeface="+mj-lt"/>
              <a:buAutoNum type="arabicPeriod" startAt="4"/>
            </a:pPr>
            <a:endParaRPr lang="en-US" dirty="0" smtClean="0"/>
          </a:p>
          <a:p>
            <a:pPr marL="342900" indent="-342900">
              <a:buFont typeface="+mj-lt"/>
              <a:buAutoNum type="arabicPeriod" startAt="4"/>
            </a:pPr>
            <a:r>
              <a:rPr lang="en-US" dirty="0"/>
              <a:t>Suggest </a:t>
            </a:r>
            <a:r>
              <a:rPr lang="en-US" dirty="0" smtClean="0"/>
              <a:t>why the range of egg shell thickness increased after 1966.</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32742830"/>
      </p:ext>
    </p:extLst>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261129" y="0"/>
            <a:ext cx="11422062" cy="6853237"/>
          </a:xfrm>
          <a:prstGeom prst="rect">
            <a:avLst/>
          </a:prstGeom>
        </p:spPr>
      </p:pic>
      <p:sp>
        <p:nvSpPr>
          <p:cNvPr id="2" name="Title 1"/>
          <p:cNvSpPr>
            <a:spLocks noGrp="1"/>
          </p:cNvSpPr>
          <p:nvPr>
            <p:ph type="title"/>
          </p:nvPr>
        </p:nvSpPr>
        <p:spPr>
          <a:xfrm>
            <a:off x="0" y="4763"/>
            <a:ext cx="9144000" cy="377242"/>
          </a:xfrm>
        </p:spPr>
        <p:txBody>
          <a:bodyPr>
            <a:noAutofit/>
          </a:bodyPr>
          <a:lstStyle/>
          <a:p>
            <a:r>
              <a:rPr lang="en-US" sz="1600" dirty="0">
                <a:latin typeface="Arial"/>
                <a:cs typeface="Arial"/>
              </a:rPr>
              <a:t>C.3.S1 Analysis of data illustrating the causes and consequences of </a:t>
            </a:r>
            <a:r>
              <a:rPr lang="en-US" sz="1600" dirty="0" err="1">
                <a:latin typeface="Arial"/>
                <a:cs typeface="Arial"/>
              </a:rPr>
              <a:t>biomagnification</a:t>
            </a:r>
            <a:r>
              <a:rPr lang="en-US" sz="1600" dirty="0">
                <a:latin typeface="Arial"/>
                <a:cs typeface="Arial"/>
              </a:rPr>
              <a:t>.</a:t>
            </a:r>
          </a:p>
        </p:txBody>
      </p:sp>
      <p:pic>
        <p:nvPicPr>
          <p:cNvPr id="8" name="Picture 7"/>
          <p:cNvPicPr>
            <a:picLocks noChangeAspect="1"/>
          </p:cNvPicPr>
          <p:nvPr/>
        </p:nvPicPr>
        <p:blipFill>
          <a:blip r:embed="rId3"/>
          <a:stretch>
            <a:fillRect/>
          </a:stretch>
        </p:blipFill>
        <p:spPr>
          <a:xfrm>
            <a:off x="2750767" y="1955839"/>
            <a:ext cx="6219666" cy="4343400"/>
          </a:xfrm>
          <a:prstGeom prst="rect">
            <a:avLst/>
          </a:prstGeom>
        </p:spPr>
      </p:pic>
      <p:sp>
        <p:nvSpPr>
          <p:cNvPr id="9" name="Rectangle 8"/>
          <p:cNvSpPr/>
          <p:nvPr/>
        </p:nvSpPr>
        <p:spPr>
          <a:xfrm>
            <a:off x="2915858" y="6588036"/>
            <a:ext cx="6228142" cy="276999"/>
          </a:xfrm>
          <a:prstGeom prst="rect">
            <a:avLst/>
          </a:prstGeom>
        </p:spPr>
        <p:txBody>
          <a:bodyPr wrap="square">
            <a:spAutoFit/>
          </a:bodyPr>
          <a:lstStyle/>
          <a:p>
            <a:pPr algn="r"/>
            <a:r>
              <a:rPr lang="en-US" sz="1200" dirty="0">
                <a:hlinkClick r:id="rId4"/>
              </a:rPr>
              <a:t>http://</a:t>
            </a:r>
            <a:r>
              <a:rPr lang="en-US" sz="1200" dirty="0" err="1">
                <a:hlinkClick r:id="rId4"/>
              </a:rPr>
              <a:t>jan.ucc.nau.edu</a:t>
            </a:r>
            <a:r>
              <a:rPr lang="en-US" sz="1200" dirty="0">
                <a:hlinkClick r:id="rId4"/>
              </a:rPr>
              <a:t>/~</a:t>
            </a:r>
            <a:r>
              <a:rPr lang="en-US" sz="1200" dirty="0" err="1">
                <a:hlinkClick r:id="rId4"/>
              </a:rPr>
              <a:t>doetqp</a:t>
            </a:r>
            <a:r>
              <a:rPr lang="en-US" sz="1200" dirty="0">
                <a:hlinkClick r:id="rId4"/>
              </a:rPr>
              <a:t>-p/courses/env440/env440_2/lectures/lec25/lec25.html</a:t>
            </a:r>
            <a:endParaRPr lang="en-US" sz="1200" dirty="0"/>
          </a:p>
        </p:txBody>
      </p:sp>
      <p:sp>
        <p:nvSpPr>
          <p:cNvPr id="12" name="Rectangle 11"/>
          <p:cNvSpPr/>
          <p:nvPr/>
        </p:nvSpPr>
        <p:spPr>
          <a:xfrm>
            <a:off x="3031067" y="6299239"/>
            <a:ext cx="6129866" cy="276999"/>
          </a:xfrm>
          <a:prstGeom prst="rect">
            <a:avLst/>
          </a:prstGeom>
        </p:spPr>
        <p:txBody>
          <a:bodyPr wrap="square">
            <a:spAutoFit/>
          </a:bodyPr>
          <a:lstStyle/>
          <a:p>
            <a:pPr algn="r"/>
            <a:r>
              <a:rPr lang="en-US" sz="1200" dirty="0">
                <a:hlinkClick r:id="rId5"/>
              </a:rPr>
              <a:t>http://</a:t>
            </a:r>
            <a:r>
              <a:rPr lang="en-US" sz="1200" dirty="0" err="1">
                <a:hlinkClick r:id="rId5"/>
              </a:rPr>
              <a:t>www.nps.gov</a:t>
            </a:r>
            <a:r>
              <a:rPr lang="en-US" sz="1200" dirty="0">
                <a:hlinkClick r:id="rId5"/>
              </a:rPr>
              <a:t>/</a:t>
            </a:r>
            <a:r>
              <a:rPr lang="en-US" sz="1200" dirty="0" err="1">
                <a:hlinkClick r:id="rId5"/>
              </a:rPr>
              <a:t>yuch</a:t>
            </a:r>
            <a:r>
              <a:rPr lang="en-US" sz="1200" dirty="0">
                <a:hlinkClick r:id="rId5"/>
              </a:rPr>
              <a:t>/</a:t>
            </a:r>
            <a:r>
              <a:rPr lang="en-US" sz="1200" dirty="0" err="1">
                <a:hlinkClick r:id="rId5"/>
              </a:rPr>
              <a:t>naturescience</a:t>
            </a:r>
            <a:r>
              <a:rPr lang="en-US" sz="1200" dirty="0">
                <a:hlinkClick r:id="rId5"/>
              </a:rPr>
              <a:t>/images/</a:t>
            </a:r>
            <a:r>
              <a:rPr lang="en-US" sz="1200" dirty="0" err="1">
                <a:hlinkClick r:id="rId5"/>
              </a:rPr>
              <a:t>PeregrineAdultWithChicks.jpg</a:t>
            </a:r>
            <a:endParaRPr lang="en-US" sz="1200" dirty="0"/>
          </a:p>
        </p:txBody>
      </p:sp>
      <p:sp>
        <p:nvSpPr>
          <p:cNvPr id="13" name="Rectangle 12"/>
          <p:cNvSpPr/>
          <p:nvPr/>
        </p:nvSpPr>
        <p:spPr>
          <a:xfrm>
            <a:off x="0" y="605372"/>
            <a:ext cx="2501899" cy="5693867"/>
          </a:xfrm>
          <a:prstGeom prst="rect">
            <a:avLst/>
          </a:prstGeom>
          <a:solidFill>
            <a:srgbClr val="FFFFFF">
              <a:alpha val="62000"/>
            </a:srgbClr>
          </a:solidFill>
          <a:ln>
            <a:noFill/>
          </a:ln>
        </p:spPr>
        <p:txBody>
          <a:bodyPr wrap="square">
            <a:spAutoFit/>
          </a:bodyPr>
          <a:lstStyle/>
          <a:p>
            <a:r>
              <a:rPr lang="en-US" sz="2000" b="1" dirty="0" smtClean="0"/>
              <a:t>Analysis questions:</a:t>
            </a:r>
          </a:p>
          <a:p>
            <a:endParaRPr lang="en-US" sz="2000" b="1" dirty="0" smtClean="0"/>
          </a:p>
          <a:p>
            <a:pPr marL="342900" indent="-342900">
              <a:buFont typeface="+mj-lt"/>
              <a:buAutoNum type="arabicPeriod" startAt="7"/>
            </a:pPr>
            <a:r>
              <a:rPr lang="en-US" dirty="0" smtClean="0"/>
              <a:t>Describe the correlation between DDE and egg shell thickness.</a:t>
            </a:r>
          </a:p>
          <a:p>
            <a:pPr marL="342900" indent="-342900">
              <a:buFont typeface="+mj-lt"/>
              <a:buAutoNum type="arabicPeriod" startAt="7"/>
            </a:pPr>
            <a:endParaRPr lang="en-US" dirty="0" smtClean="0"/>
          </a:p>
          <a:p>
            <a:pPr marL="342900" indent="-342900">
              <a:buFont typeface="+mj-lt"/>
              <a:buAutoNum type="arabicPeriod" startAt="7"/>
            </a:pPr>
            <a:r>
              <a:rPr lang="en-US" dirty="0" smtClean="0"/>
              <a:t>Evaluate the limitations of the data supporting the link between DDT and egg shell thickness in Peregrine Falcons.</a:t>
            </a:r>
          </a:p>
          <a:p>
            <a:pPr marL="342900" indent="-342900">
              <a:buFont typeface="+mj-lt"/>
              <a:buAutoNum type="arabicPeriod" startAt="7"/>
            </a:pPr>
            <a:endParaRPr lang="en-US" dirty="0" smtClean="0"/>
          </a:p>
          <a:p>
            <a:pPr marL="342900" indent="-342900">
              <a:buFont typeface="+mj-lt"/>
              <a:buAutoNum type="arabicPeriod" startAt="7"/>
            </a:pPr>
            <a:r>
              <a:rPr lang="en-US" dirty="0" smtClean="0"/>
              <a:t>Explain why egg shell thickness is correlated with sightings of Peregrine Falcons</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34566944"/>
      </p:ext>
    </p:extLst>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9144000" cy="427170"/>
          </a:xfrm>
        </p:spPr>
        <p:txBody>
          <a:bodyPr>
            <a:noAutofit/>
          </a:bodyPr>
          <a:lstStyle/>
          <a:p>
            <a:r>
              <a:rPr lang="en-US" sz="1600" dirty="0" smtClean="0">
                <a:latin typeface="Arial"/>
                <a:cs typeface="Arial"/>
              </a:rPr>
              <a:t>C.3</a:t>
            </a:r>
            <a:r>
              <a:rPr lang="en-US" sz="1600" dirty="0">
                <a:latin typeface="Arial"/>
                <a:cs typeface="Arial"/>
              </a:rPr>
              <a:t>.A2 Discussion of the trade-off between control of the malarial parasite and DDT pollution</a:t>
            </a:r>
            <a:r>
              <a:rPr lang="en-US" sz="1600" dirty="0" smtClean="0">
                <a:latin typeface="Arial"/>
                <a:cs typeface="Arial"/>
              </a:rPr>
              <a:t>.</a:t>
            </a:r>
            <a:endParaRPr lang="en-US" sz="1600" dirty="0">
              <a:latin typeface="Arial"/>
              <a:cs typeface="Arial"/>
            </a:endParaRPr>
          </a:p>
        </p:txBody>
      </p:sp>
      <p:sp>
        <p:nvSpPr>
          <p:cNvPr id="5" name="Rectangle 4"/>
          <p:cNvSpPr/>
          <p:nvPr/>
        </p:nvSpPr>
        <p:spPr>
          <a:xfrm>
            <a:off x="194040" y="4848154"/>
            <a:ext cx="8949960" cy="1846659"/>
          </a:xfrm>
          <a:prstGeom prst="rect">
            <a:avLst/>
          </a:prstGeom>
        </p:spPr>
        <p:txBody>
          <a:bodyPr wrap="square">
            <a:spAutoFit/>
          </a:bodyPr>
          <a:lstStyle/>
          <a:p>
            <a:r>
              <a:rPr lang="en-US" b="1" dirty="0" smtClean="0"/>
              <a:t>Sources of DDT</a:t>
            </a:r>
          </a:p>
          <a:p>
            <a:pPr marL="285750" indent="-285750">
              <a:buFont typeface="Arial"/>
              <a:buChar char="•"/>
            </a:pPr>
            <a:r>
              <a:rPr lang="en-US" sz="1600" dirty="0" smtClean="0"/>
              <a:t>DDT </a:t>
            </a:r>
            <a:r>
              <a:rPr lang="en-US" sz="1600" dirty="0"/>
              <a:t>in soil can be absorbed by some growing plants and by the animals or people who eat those </a:t>
            </a:r>
            <a:r>
              <a:rPr lang="en-US" sz="1600" dirty="0" smtClean="0"/>
              <a:t>plants</a:t>
            </a:r>
          </a:p>
          <a:p>
            <a:pPr marL="285750" indent="-285750">
              <a:buFont typeface="Arial"/>
              <a:buChar char="•"/>
            </a:pPr>
            <a:r>
              <a:rPr lang="en-US" sz="1600" dirty="0" smtClean="0"/>
              <a:t>DDT </a:t>
            </a:r>
            <a:r>
              <a:rPr lang="en-US" sz="1600" dirty="0"/>
              <a:t>in water is absorbed by fish and shellfish in those </a:t>
            </a:r>
            <a:r>
              <a:rPr lang="en-US" sz="1600" dirty="0" smtClean="0"/>
              <a:t>waterways</a:t>
            </a:r>
          </a:p>
          <a:p>
            <a:pPr marL="285750" indent="-285750">
              <a:buFont typeface="Arial"/>
              <a:buChar char="•"/>
            </a:pPr>
            <a:r>
              <a:rPr lang="en-US" sz="1600" dirty="0" smtClean="0"/>
              <a:t>Atmospheric deposition</a:t>
            </a:r>
          </a:p>
          <a:p>
            <a:pPr marL="285750" indent="-285750">
              <a:buFont typeface="Arial"/>
              <a:buChar char="•"/>
            </a:pPr>
            <a:r>
              <a:rPr lang="en-US" sz="1600" dirty="0" smtClean="0"/>
              <a:t>Soil </a:t>
            </a:r>
            <a:r>
              <a:rPr lang="en-US" sz="1600" dirty="0"/>
              <a:t>and sediment </a:t>
            </a:r>
            <a:r>
              <a:rPr lang="en-US" sz="1600" dirty="0" smtClean="0"/>
              <a:t>runoff</a:t>
            </a:r>
          </a:p>
          <a:p>
            <a:pPr marL="285750" indent="-285750">
              <a:buFont typeface="Arial"/>
              <a:buChar char="•"/>
            </a:pPr>
            <a:r>
              <a:rPr lang="en-US" sz="1600" dirty="0" smtClean="0"/>
              <a:t>Improper </a:t>
            </a:r>
            <a:r>
              <a:rPr lang="en-US" sz="1600" dirty="0"/>
              <a:t>use and disposal</a:t>
            </a:r>
          </a:p>
        </p:txBody>
      </p:sp>
      <p:pic>
        <p:nvPicPr>
          <p:cNvPr id="13" name="Picture 12">
            <a:hlinkClick r:id="rId2"/>
          </p:cNvPr>
          <p:cNvPicPr>
            <a:picLocks noChangeAspect="1"/>
          </p:cNvPicPr>
          <p:nvPr/>
        </p:nvPicPr>
        <p:blipFill>
          <a:blip r:embed="rId3"/>
          <a:stretch>
            <a:fillRect/>
          </a:stretch>
        </p:blipFill>
        <p:spPr>
          <a:xfrm>
            <a:off x="114300" y="508133"/>
            <a:ext cx="1270000" cy="1409700"/>
          </a:xfrm>
          <a:prstGeom prst="rect">
            <a:avLst/>
          </a:prstGeom>
        </p:spPr>
      </p:pic>
      <p:sp>
        <p:nvSpPr>
          <p:cNvPr id="14" name="Rectangle 13"/>
          <p:cNvSpPr/>
          <p:nvPr/>
        </p:nvSpPr>
        <p:spPr>
          <a:xfrm>
            <a:off x="6476308" y="6581001"/>
            <a:ext cx="2667692" cy="276999"/>
          </a:xfrm>
          <a:prstGeom prst="rect">
            <a:avLst/>
          </a:prstGeom>
        </p:spPr>
        <p:txBody>
          <a:bodyPr wrap="none">
            <a:spAutoFit/>
          </a:bodyPr>
          <a:lstStyle/>
          <a:p>
            <a:pPr algn="r"/>
            <a:r>
              <a:rPr lang="en-US" sz="1200" dirty="0">
                <a:hlinkClick r:id="rId2"/>
              </a:rPr>
              <a:t>http://</a:t>
            </a:r>
            <a:r>
              <a:rPr lang="en-US" sz="1200" dirty="0" err="1">
                <a:hlinkClick r:id="rId2"/>
              </a:rPr>
              <a:t>www.epa.gov</a:t>
            </a:r>
            <a:r>
              <a:rPr lang="en-US" sz="1200" dirty="0">
                <a:hlinkClick r:id="rId2"/>
              </a:rPr>
              <a:t>/</a:t>
            </a:r>
            <a:r>
              <a:rPr lang="en-US" sz="1200" dirty="0" err="1">
                <a:hlinkClick r:id="rId2"/>
              </a:rPr>
              <a:t>pbt</a:t>
            </a:r>
            <a:r>
              <a:rPr lang="en-US" sz="1200" dirty="0">
                <a:hlinkClick r:id="rId2"/>
              </a:rPr>
              <a:t>/pubs/</a:t>
            </a:r>
            <a:r>
              <a:rPr lang="en-US" sz="1200" dirty="0" err="1">
                <a:hlinkClick r:id="rId2"/>
              </a:rPr>
              <a:t>ddt.htm</a:t>
            </a:r>
            <a:endParaRPr lang="en-US" sz="1200" dirty="0"/>
          </a:p>
        </p:txBody>
      </p:sp>
      <p:sp>
        <p:nvSpPr>
          <p:cNvPr id="15" name="Rectangle 14"/>
          <p:cNvSpPr/>
          <p:nvPr/>
        </p:nvSpPr>
        <p:spPr>
          <a:xfrm>
            <a:off x="1439332" y="463736"/>
            <a:ext cx="7704667" cy="954107"/>
          </a:xfrm>
          <a:prstGeom prst="rect">
            <a:avLst/>
          </a:prstGeom>
        </p:spPr>
        <p:txBody>
          <a:bodyPr wrap="square">
            <a:spAutoFit/>
          </a:bodyPr>
          <a:lstStyle/>
          <a:p>
            <a:r>
              <a:rPr lang="en-US" sz="2000" b="1" dirty="0"/>
              <a:t>What is </a:t>
            </a:r>
            <a:r>
              <a:rPr lang="en-US" sz="2000" b="1" dirty="0" smtClean="0"/>
              <a:t>DDT (d</a:t>
            </a:r>
            <a:r>
              <a:rPr lang="en-US" sz="2000" dirty="0" smtClean="0"/>
              <a:t>ichloro</a:t>
            </a:r>
            <a:r>
              <a:rPr lang="en-US" sz="2000" b="1" dirty="0" smtClean="0"/>
              <a:t>d</a:t>
            </a:r>
            <a:r>
              <a:rPr lang="en-US" sz="2000" dirty="0" smtClean="0"/>
              <a:t>iphenyl</a:t>
            </a:r>
            <a:r>
              <a:rPr lang="en-US" sz="2000" b="1" dirty="0" smtClean="0"/>
              <a:t>t</a:t>
            </a:r>
            <a:r>
              <a:rPr lang="en-US" sz="2000" dirty="0" smtClean="0"/>
              <a:t>richloroethane)</a:t>
            </a:r>
            <a:r>
              <a:rPr lang="en-US" sz="2000" b="1" dirty="0" smtClean="0"/>
              <a:t>?</a:t>
            </a:r>
            <a:endParaRPr lang="en-US" sz="2000" b="1" dirty="0"/>
          </a:p>
          <a:p>
            <a:r>
              <a:rPr lang="en-US" dirty="0"/>
              <a:t>Prior to 1972 when its use was banned (in the US), </a:t>
            </a:r>
            <a:r>
              <a:rPr lang="en-US" dirty="0" smtClean="0"/>
              <a:t>DDT </a:t>
            </a:r>
            <a:r>
              <a:rPr lang="en-US" dirty="0"/>
              <a:t>was a commonly used pesticide</a:t>
            </a:r>
            <a:r>
              <a:rPr lang="en-US" dirty="0" smtClean="0"/>
              <a:t>.</a:t>
            </a:r>
            <a:endParaRPr lang="en-US" dirty="0"/>
          </a:p>
        </p:txBody>
      </p:sp>
      <p:sp>
        <p:nvSpPr>
          <p:cNvPr id="16" name="Rectangle 15"/>
          <p:cNvSpPr/>
          <p:nvPr/>
        </p:nvSpPr>
        <p:spPr>
          <a:xfrm>
            <a:off x="1439333" y="1413286"/>
            <a:ext cx="7704667" cy="615553"/>
          </a:xfrm>
          <a:prstGeom prst="rect">
            <a:avLst/>
          </a:prstGeom>
        </p:spPr>
        <p:txBody>
          <a:bodyPr wrap="square">
            <a:spAutoFit/>
          </a:bodyPr>
          <a:lstStyle/>
          <a:p>
            <a:r>
              <a:rPr lang="en-US" b="1" dirty="0" smtClean="0"/>
              <a:t>What is it used for now?</a:t>
            </a:r>
          </a:p>
          <a:p>
            <a:r>
              <a:rPr lang="en-US" sz="1600" dirty="0" smtClean="0"/>
              <a:t>Some </a:t>
            </a:r>
            <a:r>
              <a:rPr lang="en-US" sz="1600" dirty="0"/>
              <a:t>parts of the world continue to use DDT in disease-control programs.</a:t>
            </a:r>
          </a:p>
        </p:txBody>
      </p:sp>
      <p:sp>
        <p:nvSpPr>
          <p:cNvPr id="17" name="Rectangle 16"/>
          <p:cNvSpPr/>
          <p:nvPr/>
        </p:nvSpPr>
        <p:spPr>
          <a:xfrm>
            <a:off x="220133" y="2056386"/>
            <a:ext cx="8923867" cy="923330"/>
          </a:xfrm>
          <a:prstGeom prst="rect">
            <a:avLst/>
          </a:prstGeom>
        </p:spPr>
        <p:txBody>
          <a:bodyPr wrap="square">
            <a:spAutoFit/>
          </a:bodyPr>
          <a:lstStyle/>
          <a:p>
            <a:r>
              <a:rPr lang="en-US" b="1" dirty="0"/>
              <a:t>Why Are We Concerned About DDT?</a:t>
            </a:r>
          </a:p>
          <a:p>
            <a:r>
              <a:rPr lang="en-US" sz="1600" dirty="0"/>
              <a:t>Even though DDT has been banned since 1972, it can take more than 15 years to break down in our environment</a:t>
            </a:r>
            <a:r>
              <a:rPr lang="en-US" dirty="0"/>
              <a:t>.</a:t>
            </a:r>
          </a:p>
        </p:txBody>
      </p:sp>
      <p:sp>
        <p:nvSpPr>
          <p:cNvPr id="18" name="Rectangle 17"/>
          <p:cNvSpPr/>
          <p:nvPr/>
        </p:nvSpPr>
        <p:spPr>
          <a:xfrm>
            <a:off x="4571999" y="2954064"/>
            <a:ext cx="4572000" cy="2092881"/>
          </a:xfrm>
          <a:prstGeom prst="rect">
            <a:avLst/>
          </a:prstGeom>
        </p:spPr>
        <p:txBody>
          <a:bodyPr>
            <a:spAutoFit/>
          </a:bodyPr>
          <a:lstStyle/>
          <a:p>
            <a:r>
              <a:rPr lang="en-US" b="1" dirty="0" smtClean="0"/>
              <a:t>What </a:t>
            </a:r>
            <a:r>
              <a:rPr lang="en-US" b="1" dirty="0"/>
              <a:t>harmful effects can DDT have on us?</a:t>
            </a:r>
          </a:p>
          <a:p>
            <a:pPr marL="285750" indent="-285750">
              <a:buFont typeface="Arial"/>
              <a:buChar char="•"/>
            </a:pPr>
            <a:r>
              <a:rPr lang="en-US" sz="1600" dirty="0" smtClean="0"/>
              <a:t>Human carcinogen (e.g. liver cancer)</a:t>
            </a:r>
            <a:endParaRPr lang="en-US" sz="1600" dirty="0"/>
          </a:p>
          <a:p>
            <a:pPr marL="285750" indent="-285750">
              <a:buFont typeface="Arial"/>
              <a:buChar char="•"/>
            </a:pPr>
            <a:r>
              <a:rPr lang="en-US" sz="1600" dirty="0"/>
              <a:t>Damages the liver</a:t>
            </a:r>
          </a:p>
          <a:p>
            <a:pPr marL="285750" indent="-285750">
              <a:buFont typeface="Arial"/>
              <a:buChar char="•"/>
            </a:pPr>
            <a:r>
              <a:rPr lang="en-US" sz="1600" dirty="0"/>
              <a:t>Temporarily damages the nervous </a:t>
            </a:r>
            <a:r>
              <a:rPr lang="en-US" sz="1600" dirty="0" smtClean="0"/>
              <a:t>system (damages developing brains)</a:t>
            </a:r>
            <a:endParaRPr lang="en-US" sz="1600" dirty="0"/>
          </a:p>
          <a:p>
            <a:pPr marL="285750" indent="-285750">
              <a:buFont typeface="Arial"/>
              <a:buChar char="•"/>
            </a:pPr>
            <a:r>
              <a:rPr lang="en-US" sz="1600" dirty="0"/>
              <a:t>Reduces reproductive </a:t>
            </a:r>
            <a:r>
              <a:rPr lang="en-US" sz="1600" dirty="0" smtClean="0"/>
              <a:t>success (lower fertility and genital </a:t>
            </a:r>
            <a:r>
              <a:rPr lang="en-US" sz="1600" dirty="0"/>
              <a:t>birth </a:t>
            </a:r>
            <a:r>
              <a:rPr lang="en-US" sz="1600" dirty="0" smtClean="0"/>
              <a:t>defects</a:t>
            </a:r>
            <a:r>
              <a:rPr lang="en-US" sz="1600" dirty="0"/>
              <a:t>)</a:t>
            </a:r>
          </a:p>
          <a:p>
            <a:pPr marL="285750" indent="-285750">
              <a:buFont typeface="Arial"/>
              <a:buChar char="•"/>
            </a:pPr>
            <a:r>
              <a:rPr lang="en-US" sz="1600" dirty="0" smtClean="0"/>
              <a:t>Damages </a:t>
            </a:r>
            <a:r>
              <a:rPr lang="en-US" sz="1600" dirty="0"/>
              <a:t>reproductive </a:t>
            </a:r>
            <a:r>
              <a:rPr lang="en-US" sz="1600" dirty="0" smtClean="0"/>
              <a:t>system</a:t>
            </a:r>
          </a:p>
        </p:txBody>
      </p:sp>
      <p:sp>
        <p:nvSpPr>
          <p:cNvPr id="19" name="Rectangle 18"/>
          <p:cNvSpPr/>
          <p:nvPr/>
        </p:nvSpPr>
        <p:spPr>
          <a:xfrm>
            <a:off x="220133" y="2974932"/>
            <a:ext cx="4224867" cy="1600438"/>
          </a:xfrm>
          <a:prstGeom prst="rect">
            <a:avLst/>
          </a:prstGeom>
        </p:spPr>
        <p:txBody>
          <a:bodyPr wrap="square">
            <a:spAutoFit/>
          </a:bodyPr>
          <a:lstStyle/>
          <a:p>
            <a:r>
              <a:rPr lang="en-US" b="1" dirty="0"/>
              <a:t>How are we exposed to DDT?</a:t>
            </a:r>
          </a:p>
          <a:p>
            <a:pPr marL="285750" indent="-285750">
              <a:buFont typeface="Arial"/>
              <a:buChar char="•"/>
            </a:pPr>
            <a:r>
              <a:rPr lang="en-US" sz="1600" dirty="0"/>
              <a:t>By eating contaminated fish and shellfish</a:t>
            </a:r>
          </a:p>
          <a:p>
            <a:pPr marL="285750" indent="-285750">
              <a:buFont typeface="Arial"/>
              <a:buChar char="•"/>
            </a:pPr>
            <a:r>
              <a:rPr lang="en-US" sz="1600" dirty="0"/>
              <a:t>Infants may be exposed through breast milk</a:t>
            </a:r>
          </a:p>
          <a:p>
            <a:pPr marL="285750" indent="-285750">
              <a:buFont typeface="Arial"/>
              <a:buChar char="•"/>
            </a:pPr>
            <a:r>
              <a:rPr lang="en-US" sz="1600" dirty="0"/>
              <a:t>By eating imported food directly exposed to DDT</a:t>
            </a:r>
          </a:p>
          <a:p>
            <a:pPr marL="285750" indent="-285750">
              <a:buFont typeface="Arial"/>
              <a:buChar char="•"/>
            </a:pPr>
            <a:r>
              <a:rPr lang="en-US" sz="1600" dirty="0"/>
              <a:t>By eating crops grown in contaminated </a:t>
            </a:r>
            <a:r>
              <a:rPr lang="en-US" sz="1600" dirty="0" smtClean="0"/>
              <a:t>soil</a:t>
            </a:r>
            <a:endParaRPr lang="en-US" sz="16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55597422"/>
      </p:ext>
    </p:extLst>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9144000" cy="427170"/>
          </a:xfrm>
        </p:spPr>
        <p:txBody>
          <a:bodyPr>
            <a:noAutofit/>
          </a:bodyPr>
          <a:lstStyle/>
          <a:p>
            <a:r>
              <a:rPr lang="en-US" sz="1600" dirty="0" smtClean="0">
                <a:latin typeface="Arial"/>
                <a:cs typeface="Arial"/>
              </a:rPr>
              <a:t>C.3</a:t>
            </a:r>
            <a:r>
              <a:rPr lang="en-US" sz="1600" dirty="0">
                <a:latin typeface="Arial"/>
                <a:cs typeface="Arial"/>
              </a:rPr>
              <a:t>.A2 Discussion of the trade-off between control of the malarial parasite and DDT pollution</a:t>
            </a:r>
            <a:r>
              <a:rPr lang="en-US" sz="1600" dirty="0" smtClean="0">
                <a:latin typeface="Arial"/>
                <a:cs typeface="Arial"/>
              </a:rPr>
              <a:t>.</a:t>
            </a:r>
            <a:endParaRPr lang="en-US" sz="1600" dirty="0">
              <a:latin typeface="Arial"/>
              <a:cs typeface="Arial"/>
            </a:endParaRPr>
          </a:p>
        </p:txBody>
      </p:sp>
      <p:grpSp>
        <p:nvGrpSpPr>
          <p:cNvPr id="10" name="Group 9"/>
          <p:cNvGrpSpPr/>
          <p:nvPr/>
        </p:nvGrpSpPr>
        <p:grpSpPr>
          <a:xfrm>
            <a:off x="305229" y="747922"/>
            <a:ext cx="8096035" cy="912097"/>
            <a:chOff x="305229" y="747922"/>
            <a:chExt cx="8096035" cy="912097"/>
          </a:xfrm>
        </p:grpSpPr>
        <p:pic>
          <p:nvPicPr>
            <p:cNvPr id="3" name="Picture 2" descr="Screen Shot 2014-12-26 at 1.57.43 PM.png">
              <a:hlinkClick r:id="rId2"/>
            </p:cNvPr>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05229" y="747922"/>
              <a:ext cx="8096035" cy="912097"/>
            </a:xfrm>
            <a:prstGeom prst="rect">
              <a:avLst/>
            </a:prstGeom>
          </p:spPr>
        </p:pic>
        <p:sp>
          <p:nvSpPr>
            <p:cNvPr id="4" name="Rectangle 3"/>
            <p:cNvSpPr/>
            <p:nvPr/>
          </p:nvSpPr>
          <p:spPr>
            <a:xfrm>
              <a:off x="3829264" y="1383020"/>
              <a:ext cx="4572000" cy="276999"/>
            </a:xfrm>
            <a:prstGeom prst="rect">
              <a:avLst/>
            </a:prstGeom>
          </p:spPr>
          <p:txBody>
            <a:bodyPr>
              <a:spAutoFit/>
            </a:bodyPr>
            <a:lstStyle/>
            <a:p>
              <a:r>
                <a:rPr lang="en-US" sz="1200" dirty="0">
                  <a:hlinkClick r:id="rId2"/>
                </a:rPr>
                <a:t>http://</a:t>
              </a:r>
              <a:r>
                <a:rPr lang="en-US" sz="1200" dirty="0" err="1">
                  <a:hlinkClick r:id="rId2"/>
                </a:rPr>
                <a:t>www.npr.org</a:t>
              </a:r>
              <a:r>
                <a:rPr lang="en-US" sz="1200" dirty="0">
                  <a:hlinkClick r:id="rId2"/>
                </a:rPr>
                <a:t>/templates/story/</a:t>
              </a:r>
              <a:r>
                <a:rPr lang="en-US" sz="1200" dirty="0" err="1">
                  <a:hlinkClick r:id="rId2"/>
                </a:rPr>
                <a:t>story.php?storyId</a:t>
              </a:r>
              <a:r>
                <a:rPr lang="en-US" sz="1200" dirty="0">
                  <a:hlinkClick r:id="rId2"/>
                </a:rPr>
                <a:t>=6083944</a:t>
              </a:r>
              <a:endParaRPr lang="en-US" sz="1200" dirty="0"/>
            </a:p>
          </p:txBody>
        </p:sp>
      </p:grpSp>
      <p:grpSp>
        <p:nvGrpSpPr>
          <p:cNvPr id="9" name="Group 8"/>
          <p:cNvGrpSpPr/>
          <p:nvPr/>
        </p:nvGrpSpPr>
        <p:grpSpPr>
          <a:xfrm>
            <a:off x="305229" y="4453467"/>
            <a:ext cx="7772400" cy="1865699"/>
            <a:chOff x="262467" y="3928533"/>
            <a:chExt cx="7772400" cy="1865699"/>
          </a:xfrm>
        </p:grpSpPr>
        <p:pic>
          <p:nvPicPr>
            <p:cNvPr id="6" name="Picture 5" descr="Screen Shot 2014-12-26 at 1.59.20 PM.png">
              <a:hlinkClick r:id="rId4"/>
            </p:cNvPr>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62467" y="3928533"/>
              <a:ext cx="7772400" cy="1727200"/>
            </a:xfrm>
            <a:prstGeom prst="rect">
              <a:avLst/>
            </a:prstGeom>
          </p:spPr>
        </p:pic>
        <p:sp>
          <p:nvSpPr>
            <p:cNvPr id="7" name="Rectangle 6"/>
            <p:cNvSpPr/>
            <p:nvPr/>
          </p:nvSpPr>
          <p:spPr>
            <a:xfrm>
              <a:off x="2108200" y="5517233"/>
              <a:ext cx="5926667" cy="276999"/>
            </a:xfrm>
            <a:prstGeom prst="rect">
              <a:avLst/>
            </a:prstGeom>
          </p:spPr>
          <p:txBody>
            <a:bodyPr wrap="square">
              <a:spAutoFit/>
            </a:bodyPr>
            <a:lstStyle/>
            <a:p>
              <a:pPr algn="r"/>
              <a:r>
                <a:rPr lang="en-US" sz="1200" dirty="0">
                  <a:hlinkClick r:id="rId4"/>
                </a:rPr>
                <a:t>http://</a:t>
              </a:r>
              <a:r>
                <a:rPr lang="en-US" sz="1200" dirty="0" err="1">
                  <a:hlinkClick r:id="rId4"/>
                </a:rPr>
                <a:t>www.scientificamerican.com</a:t>
              </a:r>
              <a:r>
                <a:rPr lang="en-US" sz="1200" dirty="0">
                  <a:hlinkClick r:id="rId4"/>
                </a:rPr>
                <a:t>/article/</a:t>
              </a:r>
              <a:r>
                <a:rPr lang="en-US" sz="1200" dirty="0" err="1">
                  <a:hlinkClick r:id="rId4"/>
                </a:rPr>
                <a:t>ddt</a:t>
              </a:r>
              <a:r>
                <a:rPr lang="en-US" sz="1200" dirty="0">
                  <a:hlinkClick r:id="rId4"/>
                </a:rPr>
                <a:t>-use-to-combat-malaria/</a:t>
              </a:r>
              <a:endParaRPr lang="en-US" sz="1200" dirty="0"/>
            </a:p>
          </p:txBody>
        </p:sp>
      </p:grpSp>
      <p:grpSp>
        <p:nvGrpSpPr>
          <p:cNvPr id="12" name="Group 11"/>
          <p:cNvGrpSpPr/>
          <p:nvPr/>
        </p:nvGrpSpPr>
        <p:grpSpPr>
          <a:xfrm>
            <a:off x="743164" y="2021416"/>
            <a:ext cx="7658100" cy="2176165"/>
            <a:chOff x="743164" y="2021416"/>
            <a:chExt cx="7658100" cy="2176165"/>
          </a:xfrm>
        </p:grpSpPr>
        <p:pic>
          <p:nvPicPr>
            <p:cNvPr id="8" name="Picture 7" descr="Screen Shot 2014-12-26 at 2.18.05 PM.png">
              <a:hlinkClick r:id="rId6"/>
            </p:cNvPr>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743164" y="2021416"/>
              <a:ext cx="7658100" cy="1714500"/>
            </a:xfrm>
            <a:prstGeom prst="rect">
              <a:avLst/>
            </a:prstGeom>
          </p:spPr>
        </p:pic>
        <p:sp>
          <p:nvSpPr>
            <p:cNvPr id="11" name="Rectangle 10"/>
            <p:cNvSpPr/>
            <p:nvPr/>
          </p:nvSpPr>
          <p:spPr>
            <a:xfrm>
              <a:off x="743164" y="3735916"/>
              <a:ext cx="7658100" cy="461665"/>
            </a:xfrm>
            <a:prstGeom prst="rect">
              <a:avLst/>
            </a:prstGeom>
          </p:spPr>
          <p:txBody>
            <a:bodyPr wrap="square">
              <a:spAutoFit/>
            </a:bodyPr>
            <a:lstStyle/>
            <a:p>
              <a:pPr algn="r"/>
              <a:r>
                <a:rPr lang="en-US" sz="1200" dirty="0">
                  <a:hlinkClick r:id="rId6"/>
                </a:rPr>
                <a:t>http://</a:t>
              </a:r>
              <a:r>
                <a:rPr lang="en-US" sz="1200" dirty="0" err="1">
                  <a:hlinkClick r:id="rId6"/>
                </a:rPr>
                <a:t>www.telegraph.co.uk</a:t>
              </a:r>
              <a:r>
                <a:rPr lang="en-US" sz="1200" dirty="0">
                  <a:hlinkClick r:id="rId6"/>
                </a:rPr>
                <a:t>/news/science/science-news/10600234/Banned-pesticide-DDT-may-raise-risk-of-</a:t>
              </a:r>
              <a:r>
                <a:rPr lang="en-US" sz="1200" dirty="0" err="1">
                  <a:hlinkClick r:id="rId6"/>
                </a:rPr>
                <a:t>Alzheimers</a:t>
              </a:r>
              <a:r>
                <a:rPr lang="en-US" sz="1200" dirty="0">
                  <a:hlinkClick r:id="rId6"/>
                </a:rPr>
                <a:t>-</a:t>
              </a:r>
              <a:r>
                <a:rPr lang="en-US" sz="1200" dirty="0" err="1">
                  <a:hlinkClick r:id="rId6"/>
                </a:rPr>
                <a:t>disease.html</a:t>
              </a:r>
              <a:endParaRPr lang="en-US" sz="1200" dirty="0"/>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74356490"/>
      </p:ext>
    </p:extLst>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9144000" cy="427170"/>
          </a:xfrm>
        </p:spPr>
        <p:txBody>
          <a:bodyPr>
            <a:noAutofit/>
          </a:bodyPr>
          <a:lstStyle/>
          <a:p>
            <a:r>
              <a:rPr lang="en-US" sz="1600" dirty="0" smtClean="0">
                <a:latin typeface="Arial"/>
                <a:cs typeface="Arial"/>
              </a:rPr>
              <a:t>C.3</a:t>
            </a:r>
            <a:r>
              <a:rPr lang="en-US" sz="1600" dirty="0">
                <a:latin typeface="Arial"/>
                <a:cs typeface="Arial"/>
              </a:rPr>
              <a:t>.A2 Discussion of the trade-off between control of the malarial parasite and DDT pollution</a:t>
            </a:r>
            <a:r>
              <a:rPr lang="en-US" sz="1600" dirty="0" smtClean="0">
                <a:latin typeface="Arial"/>
                <a:cs typeface="Arial"/>
              </a:rPr>
              <a:t>.</a:t>
            </a:r>
            <a:endParaRPr lang="en-US" sz="1600" dirty="0">
              <a:latin typeface="Arial"/>
              <a:cs typeface="Arial"/>
            </a:endParaRPr>
          </a:p>
        </p:txBody>
      </p:sp>
      <p:graphicFrame>
        <p:nvGraphicFramePr>
          <p:cNvPr id="5" name="Table 4"/>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4201680725"/>
              </p:ext>
            </p:extLst>
          </p:nvPr>
        </p:nvGraphicFramePr>
        <p:xfrm>
          <a:off x="491067" y="804333"/>
          <a:ext cx="7857066" cy="3566160"/>
        </p:xfrm>
        <a:graphic>
          <a:graphicData uri="http://schemas.openxmlformats.org/drawingml/2006/table">
            <a:tbl>
              <a:tblPr firstRow="1" bandRow="1">
                <a:tableStyleId>{2D5ABB26-0587-4C30-8999-92F81FD0307C}</a:tableStyleId>
              </a:tblPr>
              <a:tblGrid>
                <a:gridCol w="3928533"/>
                <a:gridCol w="3928533"/>
              </a:tblGrid>
              <a:tr h="370840">
                <a:tc>
                  <a:txBody>
                    <a:bodyPr/>
                    <a:lstStyle/>
                    <a:p>
                      <a:pPr algn="ctr"/>
                      <a:r>
                        <a:rPr lang="en-US" sz="2400" b="1" dirty="0" smtClean="0"/>
                        <a:t>Pros</a:t>
                      </a:r>
                      <a:endParaRPr lang="en-US" sz="2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400" b="1" dirty="0" smtClean="0"/>
                        <a:t>Cons</a:t>
                      </a:r>
                      <a:endParaRPr lang="en-US" sz="2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marL="285750" indent="-285750">
                        <a:buFont typeface="Arial"/>
                        <a:buChar char="•"/>
                      </a:pPr>
                      <a:r>
                        <a:rPr lang="en-US" dirty="0" smtClean="0"/>
                        <a:t>Affordable and effective</a:t>
                      </a:r>
                      <a:r>
                        <a:rPr lang="en-US" baseline="0" dirty="0" smtClean="0"/>
                        <a:t> at </a:t>
                      </a:r>
                      <a:r>
                        <a:rPr lang="en-US" dirty="0" smtClean="0"/>
                        <a:t>killing mosquitoes that carry malaria</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rowSpan="2">
                  <a:txBody>
                    <a:bodyPr/>
                    <a:lstStyle/>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dirty="0" smtClean="0"/>
                        <a:t>It is sprayed inside homes and buildings and people exposed may suffer serious health effects (</a:t>
                      </a:r>
                      <a:r>
                        <a:rPr lang="en-US" dirty="0" err="1" smtClean="0"/>
                        <a:t>inc.</a:t>
                      </a:r>
                      <a:r>
                        <a:rPr lang="en-US" dirty="0" smtClean="0"/>
                        <a:t> </a:t>
                      </a:r>
                      <a:r>
                        <a:rPr lang="en-US" sz="1800" kern="1200" dirty="0" smtClean="0">
                          <a:effectLst/>
                        </a:rPr>
                        <a:t>reduced fertility, genital birth defects, cancer and damage to developing brains)</a:t>
                      </a:r>
                      <a:endParaRPr lang="en-US" dirty="0" smtClean="0">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r>
              <a:tr h="370840">
                <a:tc>
                  <a:txBody>
                    <a:bodyPr/>
                    <a:lstStyle/>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sz="1800" kern="1200" dirty="0" smtClean="0">
                          <a:effectLst/>
                        </a:rPr>
                        <a:t>Where the use of DDT was discontinued for malaria vector control malarial rates and deaths increased. </a:t>
                      </a:r>
                      <a:endParaRPr lang="en-US" dirty="0" smtClean="0">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vMerge="1">
                  <a:txBody>
                    <a:bodyPr/>
                    <a:lstStyle/>
                    <a:p>
                      <a:endParaRPr lang="en-US" dirty="0"/>
                    </a:p>
                  </a:txBody>
                  <a:tcPr/>
                </a:tc>
              </a:tr>
              <a:tr h="370840">
                <a:tc>
                  <a:txBody>
                    <a:bodyPr/>
                    <a:lstStyle/>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sz="1800" kern="1200" dirty="0" smtClean="0">
                          <a:effectLst/>
                        </a:rPr>
                        <a:t>Alternative strategies were not as successful.</a:t>
                      </a:r>
                      <a:endParaRPr lang="en-US" dirty="0" smtClean="0">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dirty="0" smtClean="0"/>
                        <a:t>Persists in</a:t>
                      </a:r>
                      <a:r>
                        <a:rPr lang="en-US" baseline="0" dirty="0" smtClean="0"/>
                        <a:t> the environment for long periods of time (more than 15 years)</a:t>
                      </a:r>
                      <a:endParaRPr lang="en-US"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70840">
                <a:tc>
                  <a:txBody>
                    <a:bodyPr/>
                    <a:lstStyle/>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dirty="0" smtClean="0"/>
                        <a:t>Health costs</a:t>
                      </a:r>
                      <a:r>
                        <a:rPr lang="en-US" baseline="0" dirty="0" smtClean="0"/>
                        <a:t> (of treating malaria) greatly reduced</a:t>
                      </a:r>
                      <a:endParaRPr lang="en-US"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pPr marL="285750" indent="-285750">
                        <a:buFont typeface="Arial"/>
                        <a:buChar char="•"/>
                      </a:pP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r>
            </a:tbl>
          </a:graphicData>
        </a:graphic>
      </p:graphicFrame>
      <p:sp>
        <p:nvSpPr>
          <p:cNvPr id="13" name="Rectangle 12"/>
          <p:cNvSpPr/>
          <p:nvPr/>
        </p:nvSpPr>
        <p:spPr>
          <a:xfrm rot="21371767">
            <a:off x="931334" y="5030464"/>
            <a:ext cx="6519334" cy="707886"/>
          </a:xfrm>
          <a:prstGeom prst="rect">
            <a:avLst/>
          </a:prstGeom>
        </p:spPr>
        <p:txBody>
          <a:bodyPr wrap="square">
            <a:spAutoFit/>
          </a:bodyPr>
          <a:lstStyle/>
          <a:p>
            <a:r>
              <a:rPr lang="en-US" sz="2000" dirty="0" smtClean="0"/>
              <a:t>“DDT </a:t>
            </a:r>
            <a:r>
              <a:rPr lang="en-US" sz="2000" dirty="0"/>
              <a:t>should </a:t>
            </a:r>
            <a:r>
              <a:rPr lang="en-US" sz="2000" dirty="0" smtClean="0"/>
              <a:t>really be </a:t>
            </a:r>
            <a:r>
              <a:rPr lang="en-US" sz="2000" dirty="0"/>
              <a:t>the last resort against malaria, rather than the first line of </a:t>
            </a:r>
            <a:r>
              <a:rPr lang="en-US" sz="2000" dirty="0" smtClean="0"/>
              <a:t>defense”</a:t>
            </a:r>
            <a:endParaRPr lang="en-US" sz="2000" dirty="0"/>
          </a:p>
        </p:txBody>
      </p:sp>
      <p:sp>
        <p:nvSpPr>
          <p:cNvPr id="14" name="Rectangle 13"/>
          <p:cNvSpPr/>
          <p:nvPr/>
        </p:nvSpPr>
        <p:spPr>
          <a:xfrm rot="21291779">
            <a:off x="4148667" y="5230200"/>
            <a:ext cx="5520267" cy="276999"/>
          </a:xfrm>
          <a:prstGeom prst="rect">
            <a:avLst/>
          </a:prstGeom>
        </p:spPr>
        <p:txBody>
          <a:bodyPr wrap="square">
            <a:spAutoFit/>
          </a:bodyPr>
          <a:lstStyle/>
          <a:p>
            <a:r>
              <a:rPr lang="en-US" sz="1200" dirty="0">
                <a:hlinkClick r:id="rId2"/>
              </a:rPr>
              <a:t>http://</a:t>
            </a:r>
            <a:r>
              <a:rPr lang="en-US" sz="1200" dirty="0" err="1">
                <a:hlinkClick r:id="rId2"/>
              </a:rPr>
              <a:t>www.scientificamerican.com</a:t>
            </a:r>
            <a:r>
              <a:rPr lang="en-US" sz="1200" dirty="0">
                <a:hlinkClick r:id="rId2"/>
              </a:rPr>
              <a:t>/article/</a:t>
            </a:r>
            <a:r>
              <a:rPr lang="en-US" sz="1200" dirty="0" err="1">
                <a:hlinkClick r:id="rId2"/>
              </a:rPr>
              <a:t>ddt</a:t>
            </a:r>
            <a:r>
              <a:rPr lang="en-US" sz="1200" dirty="0">
                <a:hlinkClick r:id="rId2"/>
              </a:rPr>
              <a:t>-use-to-combat-malaria/</a:t>
            </a:r>
            <a:endParaRPr lang="en-US" sz="1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21964085"/>
      </p:ext>
    </p:extLst>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C6BE87"/>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 y="-12171"/>
            <a:ext cx="9144001" cy="6976171"/>
          </a:xfrm>
          <a:prstGeom prst="rect">
            <a:avLst/>
          </a:prstGeom>
        </p:spPr>
      </p:pic>
      <p:sp>
        <p:nvSpPr>
          <p:cNvPr id="2" name="Title 1"/>
          <p:cNvSpPr>
            <a:spLocks noGrp="1"/>
          </p:cNvSpPr>
          <p:nvPr>
            <p:ph type="title"/>
          </p:nvPr>
        </p:nvSpPr>
        <p:spPr>
          <a:xfrm>
            <a:off x="0" y="4763"/>
            <a:ext cx="9144000" cy="592884"/>
          </a:xfrm>
        </p:spPr>
        <p:txBody>
          <a:bodyPr>
            <a:noAutofit/>
          </a:bodyPr>
          <a:lstStyle/>
          <a:p>
            <a:r>
              <a:rPr lang="en-US" sz="1600" dirty="0" smtClean="0">
                <a:latin typeface="Arial"/>
                <a:cs typeface="Arial"/>
              </a:rPr>
              <a:t>C.3</a:t>
            </a:r>
            <a:r>
              <a:rPr lang="en-US" sz="1600" dirty="0">
                <a:latin typeface="Arial"/>
                <a:cs typeface="Arial"/>
              </a:rPr>
              <a:t>.A3 Case study of the impact of marine plastic debris on Laysan albatrosses and one other named species</a:t>
            </a:r>
            <a:r>
              <a:rPr lang="en-US" sz="1600" dirty="0" smtClean="0">
                <a:latin typeface="Arial"/>
                <a:cs typeface="Arial"/>
              </a:rPr>
              <a:t>.</a:t>
            </a:r>
            <a:endParaRPr lang="en-US" sz="1600" dirty="0">
              <a:latin typeface="Arial"/>
              <a:cs typeface="Arial"/>
            </a:endParaRPr>
          </a:p>
        </p:txBody>
      </p:sp>
      <p:pic>
        <p:nvPicPr>
          <p:cNvPr id="6" name="Picture 5" descr="Screen Shot 2014-12-26 at 12.15.18 PM.png"/>
          <p:cNvPicPr>
            <a:picLocks noChangeAspect="1"/>
          </p:cNvPicPr>
          <p:nvPr/>
        </p:nvPicPr>
        <p:blipFill>
          <a:blip r:embed="rId3"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0" y="4556217"/>
            <a:ext cx="3301999" cy="2009913"/>
          </a:xfrm>
          <a:prstGeom prst="rect">
            <a:avLst/>
          </a:prstGeom>
        </p:spPr>
      </p:pic>
      <p:sp>
        <p:nvSpPr>
          <p:cNvPr id="8" name="TextBox 7"/>
          <p:cNvSpPr txBox="1"/>
          <p:nvPr/>
        </p:nvSpPr>
        <p:spPr>
          <a:xfrm>
            <a:off x="-10583" y="3658524"/>
            <a:ext cx="3301999" cy="923330"/>
          </a:xfrm>
          <a:prstGeom prst="rect">
            <a:avLst/>
          </a:prstGeom>
          <a:solidFill>
            <a:srgbClr val="FFFFFF">
              <a:alpha val="67000"/>
            </a:srgbClr>
          </a:solidFill>
        </p:spPr>
        <p:txBody>
          <a:bodyPr wrap="square" rtlCol="0">
            <a:spAutoFit/>
          </a:bodyPr>
          <a:lstStyle/>
          <a:p>
            <a:r>
              <a:rPr lang="en-US" dirty="0" smtClean="0">
                <a:hlinkClick r:id="rId4"/>
              </a:rPr>
              <a:t>Watch the video </a:t>
            </a:r>
            <a:r>
              <a:rPr lang="en-US" dirty="0" smtClean="0"/>
              <a:t>to learn about the impact of plastics on </a:t>
            </a:r>
            <a:r>
              <a:rPr lang="en-US" dirty="0">
                <a:latin typeface="Arial"/>
                <a:cs typeface="Arial"/>
              </a:rPr>
              <a:t>Laysan albatrosses</a:t>
            </a:r>
            <a:endParaRPr lang="en-US" dirty="0"/>
          </a:p>
        </p:txBody>
      </p:sp>
      <p:sp>
        <p:nvSpPr>
          <p:cNvPr id="11" name="Rectangle 10"/>
          <p:cNvSpPr/>
          <p:nvPr/>
        </p:nvSpPr>
        <p:spPr>
          <a:xfrm>
            <a:off x="5300133" y="597647"/>
            <a:ext cx="3843866" cy="5632312"/>
          </a:xfrm>
          <a:prstGeom prst="rect">
            <a:avLst/>
          </a:prstGeom>
          <a:solidFill>
            <a:srgbClr val="FFFFFF">
              <a:alpha val="66000"/>
            </a:srgbClr>
          </a:solidFill>
        </p:spPr>
        <p:txBody>
          <a:bodyPr wrap="square">
            <a:spAutoFit/>
          </a:bodyPr>
          <a:lstStyle/>
          <a:p>
            <a:r>
              <a:rPr lang="en-US" dirty="0" smtClean="0"/>
              <a:t>“Many </a:t>
            </a:r>
            <a:r>
              <a:rPr lang="en-US" dirty="0"/>
              <a:t>birds accidentally eat plastic and other marine debris floating in the ocean, mistaking it for food. But the problem is intensified in Laysan albatrosses because of the way they catch fish, squid and other seafood: by skimming the surface of the water with their beak. Along the way, they accidentally pick up a lot of floating plastic, which they then feed to their chicks. Adults can regurgitate plastic they’ve swallowed, but chicks are unable to, so it fills up their stomachs</a:t>
            </a:r>
            <a:r>
              <a:rPr lang="en-US" dirty="0" smtClean="0"/>
              <a:t>.”</a:t>
            </a:r>
            <a:endParaRPr lang="en-US" dirty="0"/>
          </a:p>
          <a:p>
            <a:endParaRPr lang="en-US" dirty="0"/>
          </a:p>
          <a:p>
            <a:r>
              <a:rPr lang="en-US" dirty="0" smtClean="0"/>
              <a:t>“The </a:t>
            </a:r>
            <a:r>
              <a:rPr lang="en-US" dirty="0"/>
              <a:t>effects of plastic on the chicks hasn't been scientifically proven. It’s probable that it injures or kills the birds by cutting their stomachs or taking up space, making them feel “full” when they are starving</a:t>
            </a:r>
            <a:r>
              <a:rPr lang="en-US" dirty="0" smtClean="0"/>
              <a:t>.”</a:t>
            </a:r>
            <a:endParaRPr lang="en-US" dirty="0"/>
          </a:p>
        </p:txBody>
      </p:sp>
      <p:sp>
        <p:nvSpPr>
          <p:cNvPr id="12" name="Rectangle 11"/>
          <p:cNvSpPr/>
          <p:nvPr/>
        </p:nvSpPr>
        <p:spPr>
          <a:xfrm>
            <a:off x="5300133" y="6229959"/>
            <a:ext cx="3843867" cy="461665"/>
          </a:xfrm>
          <a:prstGeom prst="rect">
            <a:avLst/>
          </a:prstGeom>
          <a:solidFill>
            <a:srgbClr val="FFFFFF">
              <a:alpha val="66000"/>
            </a:srgbClr>
          </a:solidFill>
        </p:spPr>
        <p:txBody>
          <a:bodyPr wrap="square">
            <a:spAutoFit/>
          </a:bodyPr>
          <a:lstStyle/>
          <a:p>
            <a:r>
              <a:rPr lang="en-US" sz="1200" dirty="0">
                <a:hlinkClick r:id="rId5"/>
              </a:rPr>
              <a:t>http://</a:t>
            </a:r>
            <a:r>
              <a:rPr lang="en-US" sz="1200" dirty="0" err="1">
                <a:hlinkClick r:id="rId5"/>
              </a:rPr>
              <a:t>ocean.si.edu</a:t>
            </a:r>
            <a:r>
              <a:rPr lang="en-US" sz="1200" dirty="0">
                <a:hlinkClick r:id="rId5"/>
              </a:rPr>
              <a:t>/slideshow/laysan-albatrosses%E2%80%99-plastic-problem</a:t>
            </a:r>
            <a:endParaRPr lang="en-US" sz="1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74356490"/>
      </p:ext>
    </p:extLst>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16404"/>
            <a:ext cx="13179455" cy="6874404"/>
          </a:xfrm>
          <a:prstGeom prst="rect">
            <a:avLst/>
          </a:prstGeom>
        </p:spPr>
      </p:pic>
      <p:sp>
        <p:nvSpPr>
          <p:cNvPr id="2" name="Title 1"/>
          <p:cNvSpPr>
            <a:spLocks noGrp="1"/>
          </p:cNvSpPr>
          <p:nvPr>
            <p:ph type="title"/>
          </p:nvPr>
        </p:nvSpPr>
        <p:spPr>
          <a:xfrm>
            <a:off x="0" y="4763"/>
            <a:ext cx="9144000" cy="427170"/>
          </a:xfrm>
        </p:spPr>
        <p:txBody>
          <a:bodyPr>
            <a:noAutofit/>
          </a:bodyPr>
          <a:lstStyle/>
          <a:p>
            <a:r>
              <a:rPr lang="en-US" sz="1600" dirty="0" smtClean="0">
                <a:latin typeface="Arial"/>
                <a:cs typeface="Arial"/>
              </a:rPr>
              <a:t>C.3.</a:t>
            </a:r>
            <a:r>
              <a:rPr lang="en-US" sz="1600" dirty="0">
                <a:latin typeface="Arial"/>
                <a:cs typeface="Arial"/>
              </a:rPr>
              <a:t>U4 </a:t>
            </a:r>
            <a:r>
              <a:rPr lang="en-US" sz="1600" dirty="0" err="1">
                <a:latin typeface="Arial"/>
                <a:cs typeface="Arial"/>
              </a:rPr>
              <a:t>Macroplastic</a:t>
            </a:r>
            <a:r>
              <a:rPr lang="en-US" sz="1600" dirty="0">
                <a:latin typeface="Arial"/>
                <a:cs typeface="Arial"/>
              </a:rPr>
              <a:t> and </a:t>
            </a:r>
            <a:r>
              <a:rPr lang="en-US" sz="1600" dirty="0" err="1">
                <a:latin typeface="Arial"/>
                <a:cs typeface="Arial"/>
              </a:rPr>
              <a:t>microplastic</a:t>
            </a:r>
            <a:r>
              <a:rPr lang="en-US" sz="1600" dirty="0">
                <a:latin typeface="Arial"/>
                <a:cs typeface="Arial"/>
              </a:rPr>
              <a:t> debris has accumulated in marine environments.</a:t>
            </a:r>
          </a:p>
        </p:txBody>
      </p:sp>
      <p:sp>
        <p:nvSpPr>
          <p:cNvPr id="6" name="Rectangle 5"/>
          <p:cNvSpPr/>
          <p:nvPr/>
        </p:nvSpPr>
        <p:spPr>
          <a:xfrm>
            <a:off x="3115733" y="6581001"/>
            <a:ext cx="6028267" cy="276999"/>
          </a:xfrm>
          <a:prstGeom prst="rect">
            <a:avLst/>
          </a:prstGeom>
        </p:spPr>
        <p:txBody>
          <a:bodyPr wrap="square">
            <a:spAutoFit/>
          </a:bodyPr>
          <a:lstStyle/>
          <a:p>
            <a:pPr algn="r"/>
            <a:r>
              <a:rPr lang="en-US" sz="1200" dirty="0">
                <a:hlinkClick r:id="rId3"/>
              </a:rPr>
              <a:t>http://</a:t>
            </a:r>
            <a:r>
              <a:rPr lang="en-US" sz="1200" dirty="0" err="1">
                <a:hlinkClick r:id="rId3"/>
              </a:rPr>
              <a:t>projectoceanus.files.wordpress.com</a:t>
            </a:r>
            <a:r>
              <a:rPr lang="en-US" sz="1200" dirty="0">
                <a:hlinkClick r:id="rId3"/>
              </a:rPr>
              <a:t>/2014/08/</a:t>
            </a:r>
            <a:r>
              <a:rPr lang="en-US" sz="1200" dirty="0" err="1">
                <a:hlinkClick r:id="rId3"/>
              </a:rPr>
              <a:t>garbage-patch.jpg?w</a:t>
            </a:r>
            <a:r>
              <a:rPr lang="en-US" sz="1200" dirty="0">
                <a:hlinkClick r:id="rId3"/>
              </a:rPr>
              <a:t>=625&amp;h=326</a:t>
            </a:r>
            <a:endParaRPr lang="en-US" sz="1200" dirty="0"/>
          </a:p>
        </p:txBody>
      </p:sp>
      <p:sp>
        <p:nvSpPr>
          <p:cNvPr id="7" name="Rectangle 6"/>
          <p:cNvSpPr/>
          <p:nvPr/>
        </p:nvSpPr>
        <p:spPr>
          <a:xfrm>
            <a:off x="346854" y="596008"/>
            <a:ext cx="2785814" cy="1015663"/>
          </a:xfrm>
          <a:prstGeom prst="rect">
            <a:avLst/>
          </a:prstGeom>
          <a:solidFill>
            <a:srgbClr val="FFFFFF"/>
          </a:solidFill>
        </p:spPr>
        <p:txBody>
          <a:bodyPr wrap="square">
            <a:spAutoFit/>
          </a:bodyPr>
          <a:lstStyle/>
          <a:p>
            <a:r>
              <a:rPr lang="en-US" sz="2400" b="1" dirty="0"/>
              <a:t>Plastic</a:t>
            </a:r>
            <a:r>
              <a:rPr lang="en-US" dirty="0"/>
              <a:t> is a broad term that describes a number of different polymers</a:t>
            </a:r>
          </a:p>
        </p:txBody>
      </p:sp>
      <p:sp>
        <p:nvSpPr>
          <p:cNvPr id="8" name="Rectangle 7"/>
          <p:cNvSpPr/>
          <p:nvPr/>
        </p:nvSpPr>
        <p:spPr>
          <a:xfrm>
            <a:off x="4047067" y="569810"/>
            <a:ext cx="4825999" cy="923330"/>
          </a:xfrm>
          <a:prstGeom prst="rect">
            <a:avLst/>
          </a:prstGeom>
          <a:solidFill>
            <a:srgbClr val="FFFFFF"/>
          </a:solidFill>
        </p:spPr>
        <p:txBody>
          <a:bodyPr wrap="square">
            <a:spAutoFit/>
          </a:bodyPr>
          <a:lstStyle/>
          <a:p>
            <a:r>
              <a:rPr lang="en-US" dirty="0"/>
              <a:t>Plastic debris </a:t>
            </a:r>
            <a:r>
              <a:rPr lang="en-US" b="1" dirty="0"/>
              <a:t>&lt; 1mm</a:t>
            </a:r>
            <a:r>
              <a:rPr lang="en-US" dirty="0"/>
              <a:t> is defined as </a:t>
            </a:r>
            <a:r>
              <a:rPr lang="en-US" b="1" dirty="0" err="1"/>
              <a:t>Microplastic</a:t>
            </a:r>
            <a:r>
              <a:rPr lang="en-US" dirty="0"/>
              <a:t> &lt; </a:t>
            </a:r>
            <a:r>
              <a:rPr lang="en-US" dirty="0" smtClean="0"/>
              <a:t>1mm. It is harder to see but it is estimated to account for 65% of all ocean debris</a:t>
            </a:r>
            <a:endParaRPr lang="en-US" dirty="0"/>
          </a:p>
        </p:txBody>
      </p:sp>
      <p:sp>
        <p:nvSpPr>
          <p:cNvPr id="9" name="Rectangle 8"/>
          <p:cNvSpPr/>
          <p:nvPr/>
        </p:nvSpPr>
        <p:spPr>
          <a:xfrm>
            <a:off x="4218460" y="1649567"/>
            <a:ext cx="4654606" cy="646331"/>
          </a:xfrm>
          <a:prstGeom prst="rect">
            <a:avLst/>
          </a:prstGeom>
          <a:solidFill>
            <a:srgbClr val="FFFFFF"/>
          </a:solidFill>
        </p:spPr>
        <p:txBody>
          <a:bodyPr wrap="square">
            <a:spAutoFit/>
          </a:bodyPr>
          <a:lstStyle/>
          <a:p>
            <a:r>
              <a:rPr lang="en-US" dirty="0"/>
              <a:t>large visible p</a:t>
            </a:r>
            <a:r>
              <a:rPr lang="en-US" dirty="0" smtClean="0"/>
              <a:t>lastic </a:t>
            </a:r>
            <a:r>
              <a:rPr lang="en-US" dirty="0"/>
              <a:t>debris </a:t>
            </a:r>
            <a:r>
              <a:rPr lang="en-US" b="1" dirty="0"/>
              <a:t>&gt; 1mm</a:t>
            </a:r>
            <a:r>
              <a:rPr lang="en-US" dirty="0"/>
              <a:t> </a:t>
            </a:r>
            <a:r>
              <a:rPr lang="en-US" dirty="0" smtClean="0"/>
              <a:t>(</a:t>
            </a:r>
            <a:r>
              <a:rPr lang="en-US" dirty="0"/>
              <a:t>e.g. bottles, nets, bags, </a:t>
            </a:r>
            <a:r>
              <a:rPr lang="en-US" dirty="0" smtClean="0"/>
              <a:t>buoys) is </a:t>
            </a:r>
            <a:r>
              <a:rPr lang="en-US" dirty="0"/>
              <a:t>defined as </a:t>
            </a:r>
            <a:r>
              <a:rPr lang="en-US" b="1" dirty="0" err="1" smtClean="0"/>
              <a:t>Macroplastic</a:t>
            </a:r>
            <a:endParaRPr lang="en-US" dirty="0"/>
          </a:p>
        </p:txBody>
      </p:sp>
      <p:sp>
        <p:nvSpPr>
          <p:cNvPr id="10" name="Rectangle 9"/>
          <p:cNvSpPr/>
          <p:nvPr/>
        </p:nvSpPr>
        <p:spPr>
          <a:xfrm>
            <a:off x="355601" y="2505670"/>
            <a:ext cx="2777067" cy="1692771"/>
          </a:xfrm>
          <a:prstGeom prst="rect">
            <a:avLst/>
          </a:prstGeom>
          <a:solidFill>
            <a:srgbClr val="FFFFFF"/>
          </a:solidFill>
        </p:spPr>
        <p:txBody>
          <a:bodyPr wrap="square">
            <a:spAutoFit/>
          </a:bodyPr>
          <a:lstStyle/>
          <a:p>
            <a:r>
              <a:rPr lang="en-US" dirty="0"/>
              <a:t>Sources include:</a:t>
            </a:r>
          </a:p>
          <a:p>
            <a:pPr marL="285750" indent="-285750">
              <a:buFont typeface="Arial"/>
              <a:buChar char="•"/>
            </a:pPr>
            <a:r>
              <a:rPr lang="en-US" dirty="0"/>
              <a:t>plastic bottles and bags</a:t>
            </a:r>
          </a:p>
          <a:p>
            <a:pPr marL="285750" indent="-285750">
              <a:buFont typeface="Arial"/>
              <a:buChar char="•"/>
            </a:pPr>
            <a:r>
              <a:rPr lang="en-US" dirty="0"/>
              <a:t>detergent containers</a:t>
            </a:r>
          </a:p>
          <a:p>
            <a:pPr marL="285750" indent="-285750">
              <a:buFont typeface="Arial"/>
              <a:buChar char="•"/>
            </a:pPr>
            <a:r>
              <a:rPr lang="en-US" dirty="0"/>
              <a:t>food </a:t>
            </a:r>
            <a:r>
              <a:rPr lang="en-US" dirty="0" smtClean="0"/>
              <a:t>wrapping</a:t>
            </a:r>
          </a:p>
          <a:p>
            <a:pPr marL="285750" indent="-285750">
              <a:buFont typeface="Arial"/>
              <a:buChar char="•"/>
            </a:pPr>
            <a:r>
              <a:rPr lang="en-US" dirty="0"/>
              <a:t>synthetic </a:t>
            </a:r>
            <a:r>
              <a:rPr lang="en-US" dirty="0" smtClean="0"/>
              <a:t>clothes </a:t>
            </a:r>
            <a:r>
              <a:rPr lang="en-US" sz="1400" i="1" dirty="0" smtClean="0"/>
              <a:t>(</a:t>
            </a:r>
            <a:r>
              <a:rPr lang="en-US" sz="1400" i="1" dirty="0" err="1" smtClean="0"/>
              <a:t>fibres</a:t>
            </a:r>
            <a:r>
              <a:rPr lang="en-US" sz="1400" i="1" dirty="0" smtClean="0"/>
              <a:t> released  after every wash)</a:t>
            </a:r>
            <a:endParaRPr lang="en-US" sz="1400" i="1" dirty="0"/>
          </a:p>
        </p:txBody>
      </p:sp>
      <p:sp>
        <p:nvSpPr>
          <p:cNvPr id="11" name="Rectangle 10"/>
          <p:cNvSpPr/>
          <p:nvPr/>
        </p:nvSpPr>
        <p:spPr>
          <a:xfrm>
            <a:off x="4487333" y="2828835"/>
            <a:ext cx="2556934" cy="923330"/>
          </a:xfrm>
          <a:prstGeom prst="rect">
            <a:avLst/>
          </a:prstGeom>
          <a:solidFill>
            <a:srgbClr val="FFFFFF"/>
          </a:solidFill>
        </p:spPr>
        <p:txBody>
          <a:bodyPr wrap="square">
            <a:spAutoFit/>
          </a:bodyPr>
          <a:lstStyle/>
          <a:p>
            <a:r>
              <a:rPr lang="en-US" dirty="0"/>
              <a:t>Majority </a:t>
            </a:r>
            <a:r>
              <a:rPr lang="en-US" dirty="0" smtClean="0"/>
              <a:t>of debris is </a:t>
            </a:r>
            <a:r>
              <a:rPr lang="en-US" dirty="0"/>
              <a:t>litter blown or disposed of into water systems</a:t>
            </a:r>
          </a:p>
        </p:txBody>
      </p:sp>
      <p:sp>
        <p:nvSpPr>
          <p:cNvPr id="12" name="Right Arrow 11"/>
          <p:cNvSpPr/>
          <p:nvPr/>
        </p:nvSpPr>
        <p:spPr>
          <a:xfrm>
            <a:off x="2997201" y="596008"/>
            <a:ext cx="1049866" cy="487721"/>
          </a:xfrm>
          <a:prstGeom prst="rightArrow">
            <a:avLst/>
          </a:prstGeom>
          <a:solidFill>
            <a:srgbClr val="FFFFFF"/>
          </a:solidFill>
        </p:spPr>
        <p:txBody>
          <a:bodyPr wrap="square">
            <a:spAutoFit/>
          </a:bodyPr>
          <a:lstStyle/>
          <a:p>
            <a:endParaRPr lang="en-US">
              <a:solidFill>
                <a:schemeClr val="tx1"/>
              </a:solidFill>
            </a:endParaRPr>
          </a:p>
        </p:txBody>
      </p:sp>
      <p:sp>
        <p:nvSpPr>
          <p:cNvPr id="13" name="Rectangle 12"/>
          <p:cNvSpPr/>
          <p:nvPr/>
        </p:nvSpPr>
        <p:spPr>
          <a:xfrm>
            <a:off x="5469466" y="4153117"/>
            <a:ext cx="3403600" cy="923330"/>
          </a:xfrm>
          <a:prstGeom prst="rect">
            <a:avLst/>
          </a:prstGeom>
          <a:solidFill>
            <a:srgbClr val="FFFFFF"/>
          </a:solidFill>
        </p:spPr>
        <p:txBody>
          <a:bodyPr wrap="square">
            <a:spAutoFit/>
          </a:bodyPr>
          <a:lstStyle/>
          <a:p>
            <a:r>
              <a:rPr lang="en-US" dirty="0" smtClean="0"/>
              <a:t>Ocean currents concentrate plastic debris in large circular currents called gyres.</a:t>
            </a:r>
            <a:endParaRPr lang="en-US" dirty="0"/>
          </a:p>
        </p:txBody>
      </p:sp>
      <p:sp>
        <p:nvSpPr>
          <p:cNvPr id="14" name="Rectangle 13"/>
          <p:cNvSpPr/>
          <p:nvPr/>
        </p:nvSpPr>
        <p:spPr>
          <a:xfrm>
            <a:off x="355601" y="5478482"/>
            <a:ext cx="4572000" cy="646331"/>
          </a:xfrm>
          <a:prstGeom prst="rect">
            <a:avLst/>
          </a:prstGeom>
          <a:solidFill>
            <a:srgbClr val="FFFFFF"/>
          </a:solidFill>
        </p:spPr>
        <p:txBody>
          <a:bodyPr>
            <a:spAutoFit/>
          </a:bodyPr>
          <a:lstStyle/>
          <a:p>
            <a:r>
              <a:rPr lang="en-US" dirty="0" smtClean="0"/>
              <a:t>Most plastics are not biodegradable and may persist </a:t>
            </a:r>
            <a:r>
              <a:rPr lang="en-US" dirty="0"/>
              <a:t>for centuries. </a:t>
            </a:r>
          </a:p>
        </p:txBody>
      </p:sp>
      <p:sp>
        <p:nvSpPr>
          <p:cNvPr id="15" name="Right Arrow 14"/>
          <p:cNvSpPr/>
          <p:nvPr/>
        </p:nvSpPr>
        <p:spPr>
          <a:xfrm>
            <a:off x="3115733" y="2785169"/>
            <a:ext cx="1371600" cy="733663"/>
          </a:xfrm>
          <a:prstGeom prst="rightArrow">
            <a:avLst/>
          </a:prstGeom>
          <a:solidFill>
            <a:srgbClr val="FFFFFF"/>
          </a:solidFill>
        </p:spPr>
        <p:txBody>
          <a:bodyPr wrap="square">
            <a:spAutoFit/>
          </a:bodyPr>
          <a:lstStyle/>
          <a:p>
            <a:endParaRPr lang="en-US">
              <a:solidFill>
                <a:schemeClr val="tx1"/>
              </a:solidFill>
            </a:endParaRPr>
          </a:p>
        </p:txBody>
      </p:sp>
      <p:sp>
        <p:nvSpPr>
          <p:cNvPr id="16" name="Right Arrow 15"/>
          <p:cNvSpPr/>
          <p:nvPr/>
        </p:nvSpPr>
        <p:spPr>
          <a:xfrm rot="5400000">
            <a:off x="1329501" y="1673407"/>
            <a:ext cx="930866" cy="733663"/>
          </a:xfrm>
          <a:prstGeom prst="rightArrow">
            <a:avLst/>
          </a:prstGeom>
          <a:solidFill>
            <a:srgbClr val="FFFFFF"/>
          </a:solidFill>
        </p:spPr>
        <p:txBody>
          <a:bodyPr wrap="square">
            <a:spAutoFit/>
          </a:bodyPr>
          <a:lstStyle/>
          <a:p>
            <a:endParaRPr lang="en-US">
              <a:solidFill>
                <a:schemeClr val="tx1"/>
              </a:solidFill>
            </a:endParaRPr>
          </a:p>
        </p:txBody>
      </p:sp>
      <p:sp>
        <p:nvSpPr>
          <p:cNvPr id="17" name="Right Arrow 16"/>
          <p:cNvSpPr/>
          <p:nvPr/>
        </p:nvSpPr>
        <p:spPr>
          <a:xfrm rot="1373281">
            <a:off x="3043898" y="1405705"/>
            <a:ext cx="1223068" cy="487721"/>
          </a:xfrm>
          <a:prstGeom prst="rightArrow">
            <a:avLst/>
          </a:prstGeom>
          <a:solidFill>
            <a:srgbClr val="FFFFFF"/>
          </a:solidFill>
        </p:spPr>
        <p:txBody>
          <a:bodyPr wrap="square">
            <a:spAutoFit/>
          </a:bodyPr>
          <a:lstStyle/>
          <a:p>
            <a:endParaRPr lang="en-US">
              <a:solidFill>
                <a:schemeClr val="tx1"/>
              </a:solidFill>
            </a:endParaRPr>
          </a:p>
        </p:txBody>
      </p:sp>
      <p:sp>
        <p:nvSpPr>
          <p:cNvPr id="18" name="Bent-Up Arrow 17"/>
          <p:cNvSpPr/>
          <p:nvPr/>
        </p:nvSpPr>
        <p:spPr>
          <a:xfrm flipV="1">
            <a:off x="7044267" y="3067326"/>
            <a:ext cx="1524000" cy="1085791"/>
          </a:xfrm>
          <a:prstGeom prst="bentUpArrow">
            <a:avLst>
              <a:gd name="adj1" fmla="val 37006"/>
              <a:gd name="adj2" fmla="val 35137"/>
              <a:gd name="adj3" fmla="val 31238"/>
            </a:avLst>
          </a:prstGeom>
          <a:solidFill>
            <a:srgbClr val="FFFFFF"/>
          </a:solidFill>
        </p:spPr>
        <p:txBody>
          <a:bodyPr wrap="square">
            <a:spAutoFit/>
          </a:bodyPr>
          <a:lstStyle/>
          <a:p>
            <a:endParaRPr lang="en-US">
              <a:solidFill>
                <a:schemeClr val="tx1"/>
              </a:solidFill>
            </a:endParaRPr>
          </a:p>
        </p:txBody>
      </p:sp>
      <p:sp>
        <p:nvSpPr>
          <p:cNvPr id="19" name="Bent-Up Arrow 18"/>
          <p:cNvSpPr/>
          <p:nvPr/>
        </p:nvSpPr>
        <p:spPr>
          <a:xfrm rot="5400000" flipV="1">
            <a:off x="5220735" y="4773357"/>
            <a:ext cx="1041390" cy="1627657"/>
          </a:xfrm>
          <a:prstGeom prst="bentUpArrow">
            <a:avLst>
              <a:gd name="adj1" fmla="val 37006"/>
              <a:gd name="adj2" fmla="val 35137"/>
              <a:gd name="adj3" fmla="val 31238"/>
            </a:avLst>
          </a:prstGeom>
          <a:solidFill>
            <a:srgbClr val="FFFFFF"/>
          </a:solidFill>
        </p:spPr>
        <p:txBody>
          <a:bodyPr wrap="square">
            <a:spAutoFit/>
          </a:bodyPr>
          <a:lstStyle/>
          <a:p>
            <a:endParaRPr lang="en-US">
              <a:solidFill>
                <a:schemeClr val="tx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74356490"/>
      </p:ext>
    </p:extLst>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9144000" cy="427170"/>
          </a:xfrm>
        </p:spPr>
        <p:txBody>
          <a:bodyPr>
            <a:noAutofit/>
          </a:bodyPr>
          <a:lstStyle/>
          <a:p>
            <a:r>
              <a:rPr lang="en-US" sz="1600" dirty="0" smtClean="0">
                <a:latin typeface="Arial"/>
                <a:cs typeface="Arial"/>
              </a:rPr>
              <a:t>C.3.</a:t>
            </a:r>
            <a:r>
              <a:rPr lang="en-US" sz="1600" dirty="0">
                <a:latin typeface="Arial"/>
                <a:cs typeface="Arial"/>
              </a:rPr>
              <a:t>U4 </a:t>
            </a:r>
            <a:r>
              <a:rPr lang="en-US" sz="1600" dirty="0" err="1">
                <a:latin typeface="Arial"/>
                <a:cs typeface="Arial"/>
              </a:rPr>
              <a:t>Macroplastic</a:t>
            </a:r>
            <a:r>
              <a:rPr lang="en-US" sz="1600" dirty="0">
                <a:latin typeface="Arial"/>
                <a:cs typeface="Arial"/>
              </a:rPr>
              <a:t> and </a:t>
            </a:r>
            <a:r>
              <a:rPr lang="en-US" sz="1600" dirty="0" err="1">
                <a:latin typeface="Arial"/>
                <a:cs typeface="Arial"/>
              </a:rPr>
              <a:t>microplastic</a:t>
            </a:r>
            <a:r>
              <a:rPr lang="en-US" sz="1600" dirty="0">
                <a:latin typeface="Arial"/>
                <a:cs typeface="Arial"/>
              </a:rPr>
              <a:t> debris has accumulated in marine environments.</a:t>
            </a:r>
          </a:p>
        </p:txBody>
      </p:sp>
      <p:sp>
        <p:nvSpPr>
          <p:cNvPr id="6" name="Rectangle 5"/>
          <p:cNvSpPr/>
          <p:nvPr/>
        </p:nvSpPr>
        <p:spPr>
          <a:xfrm>
            <a:off x="3115733" y="6581001"/>
            <a:ext cx="6028267" cy="276999"/>
          </a:xfrm>
          <a:prstGeom prst="rect">
            <a:avLst/>
          </a:prstGeom>
        </p:spPr>
        <p:txBody>
          <a:bodyPr wrap="square">
            <a:spAutoFit/>
          </a:bodyPr>
          <a:lstStyle/>
          <a:p>
            <a:pPr algn="r"/>
            <a:r>
              <a:rPr lang="en-US" sz="1200" dirty="0">
                <a:hlinkClick r:id="rId2"/>
              </a:rPr>
              <a:t>http://</a:t>
            </a:r>
            <a:r>
              <a:rPr lang="en-US" sz="1200" dirty="0" err="1">
                <a:hlinkClick r:id="rId2"/>
              </a:rPr>
              <a:t>projectoceanus.files.wordpress.com</a:t>
            </a:r>
            <a:r>
              <a:rPr lang="en-US" sz="1200" dirty="0">
                <a:hlinkClick r:id="rId2"/>
              </a:rPr>
              <a:t>/2014/08/</a:t>
            </a:r>
            <a:r>
              <a:rPr lang="en-US" sz="1200" dirty="0" err="1">
                <a:hlinkClick r:id="rId2"/>
              </a:rPr>
              <a:t>garbage-patch.jpg?w</a:t>
            </a:r>
            <a:r>
              <a:rPr lang="en-US" sz="1200" dirty="0">
                <a:hlinkClick r:id="rId2"/>
              </a:rPr>
              <a:t>=625&amp;h=326</a:t>
            </a:r>
            <a:endParaRPr lang="en-US" sz="1200"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659458" y="431933"/>
            <a:ext cx="7783196" cy="3308807"/>
          </a:xfrm>
          <a:prstGeom prst="rect">
            <a:avLst/>
          </a:prstGeom>
        </p:spPr>
      </p:pic>
      <p:pic>
        <p:nvPicPr>
          <p:cNvPr id="8" name="Picture 7"/>
          <p:cNvPicPr>
            <a:picLocks noChangeAspect="1"/>
          </p:cNvPicPr>
          <p:nvPr/>
        </p:nvPicPr>
        <p:blipFill>
          <a:blip r:embed="rId4"/>
          <a:stretch>
            <a:fillRect/>
          </a:stretch>
        </p:blipFill>
        <p:spPr>
          <a:xfrm>
            <a:off x="2861733" y="3708894"/>
            <a:ext cx="6282266" cy="3149105"/>
          </a:xfrm>
          <a:prstGeom prst="rect">
            <a:avLst/>
          </a:prstGeom>
        </p:spPr>
      </p:pic>
      <p:sp>
        <p:nvSpPr>
          <p:cNvPr id="9" name="Rectangle 8"/>
          <p:cNvSpPr/>
          <p:nvPr/>
        </p:nvSpPr>
        <p:spPr>
          <a:xfrm>
            <a:off x="3657600" y="6581001"/>
            <a:ext cx="5486400" cy="276999"/>
          </a:xfrm>
          <a:prstGeom prst="rect">
            <a:avLst/>
          </a:prstGeom>
        </p:spPr>
        <p:txBody>
          <a:bodyPr wrap="square">
            <a:spAutoFit/>
          </a:bodyPr>
          <a:lstStyle/>
          <a:p>
            <a:pPr algn="r"/>
            <a:r>
              <a:rPr lang="en-US" sz="1200" dirty="0">
                <a:hlinkClick r:id="rId5"/>
              </a:rPr>
              <a:t>http://5gyres.org/</a:t>
            </a:r>
            <a:r>
              <a:rPr lang="en-US" sz="1200" dirty="0" err="1">
                <a:hlinkClick r:id="rId5"/>
              </a:rPr>
              <a:t>wp</a:t>
            </a:r>
            <a:r>
              <a:rPr lang="en-US" sz="1200" dirty="0">
                <a:hlinkClick r:id="rId5"/>
              </a:rPr>
              <a:t>-content/uploads/2014/07/black-pellet-in-</a:t>
            </a:r>
            <a:r>
              <a:rPr lang="en-US" sz="1200" dirty="0" err="1">
                <a:hlinkClick r:id="rId5"/>
              </a:rPr>
              <a:t>fish.png</a:t>
            </a:r>
            <a:endParaRPr lang="en-US" sz="1200" dirty="0"/>
          </a:p>
        </p:txBody>
      </p:sp>
      <p:pic>
        <p:nvPicPr>
          <p:cNvPr id="10" name="Picture 9"/>
          <p:cNvPicPr>
            <a:picLocks noChangeAspect="1"/>
          </p:cNvPicPr>
          <p:nvPr/>
        </p:nvPicPr>
        <p:blipFill>
          <a:blip r:embed="rId6"/>
          <a:stretch>
            <a:fillRect/>
          </a:stretch>
        </p:blipFill>
        <p:spPr>
          <a:xfrm>
            <a:off x="4248662" y="431933"/>
            <a:ext cx="4895339" cy="3279877"/>
          </a:xfrm>
          <a:prstGeom prst="rect">
            <a:avLst/>
          </a:prstGeom>
        </p:spPr>
      </p:pic>
      <p:sp>
        <p:nvSpPr>
          <p:cNvPr id="12" name="Rectangle 11"/>
          <p:cNvSpPr/>
          <p:nvPr/>
        </p:nvSpPr>
        <p:spPr>
          <a:xfrm>
            <a:off x="4248661" y="3279498"/>
            <a:ext cx="4895337" cy="461665"/>
          </a:xfrm>
          <a:prstGeom prst="rect">
            <a:avLst/>
          </a:prstGeom>
        </p:spPr>
        <p:txBody>
          <a:bodyPr wrap="square">
            <a:spAutoFit/>
          </a:bodyPr>
          <a:lstStyle/>
          <a:p>
            <a:pPr algn="r"/>
            <a:r>
              <a:rPr lang="en-US" sz="1200" dirty="0">
                <a:hlinkClick r:id="rId7"/>
              </a:rPr>
              <a:t>http://</a:t>
            </a:r>
            <a:r>
              <a:rPr lang="en-US" sz="1200" dirty="0" err="1">
                <a:hlinkClick r:id="rId7"/>
              </a:rPr>
              <a:t>www.projectaware.org</a:t>
            </a:r>
            <a:r>
              <a:rPr lang="en-US" sz="1200" dirty="0">
                <a:hlinkClick r:id="rId7"/>
              </a:rPr>
              <a:t>/sites/default/files/</a:t>
            </a:r>
            <a:r>
              <a:rPr lang="en-US" sz="1200" dirty="0" err="1">
                <a:hlinkClick r:id="rId7"/>
              </a:rPr>
              <a:t>GRN_plasticbag_Australia_TroyMayne_web.jpg</a:t>
            </a:r>
            <a:endParaRPr lang="en-US" sz="1200" dirty="0"/>
          </a:p>
        </p:txBody>
      </p:sp>
      <p:pic>
        <p:nvPicPr>
          <p:cNvPr id="13" name="Picture 12"/>
          <p:cNvPicPr>
            <a:picLocks noChangeAspect="1"/>
          </p:cNvPicPr>
          <p:nvPr/>
        </p:nvPicPr>
        <p:blipFill>
          <a:blip r:embed="rId8"/>
          <a:stretch>
            <a:fillRect/>
          </a:stretch>
        </p:blipFill>
        <p:spPr>
          <a:xfrm>
            <a:off x="-3934893" y="3740741"/>
            <a:ext cx="6965950" cy="3458273"/>
          </a:xfrm>
          <a:prstGeom prst="rect">
            <a:avLst/>
          </a:prstGeom>
        </p:spPr>
      </p:pic>
      <p:sp>
        <p:nvSpPr>
          <p:cNvPr id="14" name="Rectangle 13"/>
          <p:cNvSpPr/>
          <p:nvPr/>
        </p:nvSpPr>
        <p:spPr>
          <a:xfrm>
            <a:off x="-1" y="6619662"/>
            <a:ext cx="4572000" cy="276999"/>
          </a:xfrm>
          <a:prstGeom prst="rect">
            <a:avLst/>
          </a:prstGeom>
        </p:spPr>
        <p:txBody>
          <a:bodyPr>
            <a:spAutoFit/>
          </a:bodyPr>
          <a:lstStyle/>
          <a:p>
            <a:r>
              <a:rPr lang="en-US" sz="1200" dirty="0">
                <a:hlinkClick r:id="rId9"/>
              </a:rPr>
              <a:t>http://</a:t>
            </a:r>
            <a:r>
              <a:rPr lang="en-US" sz="1200" dirty="0" err="1">
                <a:hlinkClick r:id="rId9"/>
              </a:rPr>
              <a:t>images.sciencedaily.com</a:t>
            </a:r>
            <a:r>
              <a:rPr lang="en-US" sz="1200" dirty="0">
                <a:hlinkClick r:id="rId9"/>
              </a:rPr>
              <a:t>/2013/10/131007122539-large.jpg</a:t>
            </a:r>
            <a:endParaRPr lang="en-US" sz="1200" dirty="0"/>
          </a:p>
        </p:txBody>
      </p:sp>
      <p:sp>
        <p:nvSpPr>
          <p:cNvPr id="15" name="Rectangle 14"/>
          <p:cNvSpPr/>
          <p:nvPr/>
        </p:nvSpPr>
        <p:spPr>
          <a:xfrm>
            <a:off x="-2" y="3283078"/>
            <a:ext cx="4248663" cy="461665"/>
          </a:xfrm>
          <a:prstGeom prst="rect">
            <a:avLst/>
          </a:prstGeom>
        </p:spPr>
        <p:txBody>
          <a:bodyPr wrap="square">
            <a:spAutoFit/>
          </a:bodyPr>
          <a:lstStyle/>
          <a:p>
            <a:r>
              <a:rPr lang="en-US" sz="1200" dirty="0">
                <a:hlinkClick r:id="rId10"/>
              </a:rPr>
              <a:t>http://img2.wikia.nocookie.net/__cb20130928223451/</a:t>
            </a:r>
            <a:r>
              <a:rPr lang="en-US" sz="1200" dirty="0" err="1">
                <a:hlinkClick r:id="rId10"/>
              </a:rPr>
              <a:t>happyfeet</a:t>
            </a:r>
            <a:r>
              <a:rPr lang="en-US" sz="1200" dirty="0">
                <a:hlinkClick r:id="rId10"/>
              </a:rPr>
              <a:t>/images/3/3f/2006_happy_feet_034.jpg</a:t>
            </a:r>
            <a:endParaRPr lang="en-US" sz="1200" dirty="0"/>
          </a:p>
        </p:txBody>
      </p:sp>
      <p:sp>
        <p:nvSpPr>
          <p:cNvPr id="16" name="Rectangle 15"/>
          <p:cNvSpPr/>
          <p:nvPr/>
        </p:nvSpPr>
        <p:spPr>
          <a:xfrm>
            <a:off x="4572000" y="6211669"/>
            <a:ext cx="4572001" cy="369332"/>
          </a:xfrm>
          <a:prstGeom prst="rect">
            <a:avLst/>
          </a:prstGeom>
          <a:solidFill>
            <a:srgbClr val="FFFFFF">
              <a:alpha val="79000"/>
            </a:srgbClr>
          </a:solidFill>
        </p:spPr>
        <p:txBody>
          <a:bodyPr wrap="square">
            <a:spAutoFit/>
          </a:bodyPr>
          <a:lstStyle/>
          <a:p>
            <a:r>
              <a:rPr lang="en-US" dirty="0">
                <a:latin typeface="Calibri"/>
                <a:cs typeface="Calibri"/>
              </a:rPr>
              <a:t>P</a:t>
            </a:r>
            <a:r>
              <a:rPr lang="en-US" dirty="0" smtClean="0">
                <a:latin typeface="Calibri"/>
                <a:cs typeface="Calibri"/>
              </a:rPr>
              <a:t>oisons – some plastics contain toxic chemicals</a:t>
            </a:r>
          </a:p>
        </p:txBody>
      </p:sp>
      <p:sp>
        <p:nvSpPr>
          <p:cNvPr id="17" name="Rectangle 16"/>
          <p:cNvSpPr/>
          <p:nvPr/>
        </p:nvSpPr>
        <p:spPr>
          <a:xfrm>
            <a:off x="3234267" y="2144305"/>
            <a:ext cx="5046133" cy="1138773"/>
          </a:xfrm>
          <a:prstGeom prst="rect">
            <a:avLst/>
          </a:prstGeom>
          <a:solidFill>
            <a:srgbClr val="FFFFFF">
              <a:alpha val="70000"/>
            </a:srgbClr>
          </a:solidFill>
        </p:spPr>
        <p:txBody>
          <a:bodyPr wrap="square">
            <a:spAutoFit/>
          </a:bodyPr>
          <a:lstStyle/>
          <a:p>
            <a:r>
              <a:rPr lang="en-US" sz="2000" dirty="0">
                <a:latin typeface="Calibri"/>
                <a:cs typeface="Calibri"/>
              </a:rPr>
              <a:t>Both </a:t>
            </a:r>
            <a:r>
              <a:rPr lang="en-US" sz="2000" dirty="0" err="1">
                <a:latin typeface="Calibri"/>
                <a:cs typeface="Calibri"/>
              </a:rPr>
              <a:t>macroplastic</a:t>
            </a:r>
            <a:r>
              <a:rPr lang="en-US" sz="2000" dirty="0">
                <a:latin typeface="Calibri"/>
                <a:cs typeface="Calibri"/>
              </a:rPr>
              <a:t> and </a:t>
            </a:r>
            <a:r>
              <a:rPr lang="en-US" sz="2000" dirty="0" err="1">
                <a:latin typeface="Calibri"/>
                <a:cs typeface="Calibri"/>
              </a:rPr>
              <a:t>microplastic</a:t>
            </a:r>
            <a:r>
              <a:rPr lang="en-US" sz="2000" dirty="0">
                <a:latin typeface="Calibri"/>
                <a:cs typeface="Calibri"/>
              </a:rPr>
              <a:t> debris are </a:t>
            </a:r>
            <a:r>
              <a:rPr lang="en-US" sz="2400" b="1" dirty="0">
                <a:latin typeface="Calibri"/>
                <a:cs typeface="Calibri"/>
              </a:rPr>
              <a:t>ingested</a:t>
            </a:r>
            <a:r>
              <a:rPr lang="en-US" sz="2000" dirty="0">
                <a:latin typeface="Calibri"/>
                <a:cs typeface="Calibri"/>
              </a:rPr>
              <a:t> by many marine organisms, which </a:t>
            </a:r>
            <a:r>
              <a:rPr lang="en-US" sz="2400" b="1" dirty="0">
                <a:latin typeface="Calibri"/>
                <a:cs typeface="Calibri"/>
              </a:rPr>
              <a:t>mistake </a:t>
            </a:r>
            <a:r>
              <a:rPr lang="en-US" sz="2400" b="1" dirty="0" smtClean="0">
                <a:latin typeface="Calibri"/>
                <a:cs typeface="Calibri"/>
              </a:rPr>
              <a:t>debris for </a:t>
            </a:r>
            <a:r>
              <a:rPr lang="en-US" sz="2400" b="1" dirty="0">
                <a:latin typeface="Calibri"/>
                <a:cs typeface="Calibri"/>
              </a:rPr>
              <a:t>food</a:t>
            </a:r>
            <a:r>
              <a:rPr lang="en-US" sz="2000" dirty="0">
                <a:latin typeface="Calibri"/>
                <a:cs typeface="Calibri"/>
              </a:rPr>
              <a:t>.</a:t>
            </a:r>
          </a:p>
        </p:txBody>
      </p:sp>
      <p:sp>
        <p:nvSpPr>
          <p:cNvPr id="18" name="Rectangle 17"/>
          <p:cNvSpPr/>
          <p:nvPr/>
        </p:nvSpPr>
        <p:spPr>
          <a:xfrm>
            <a:off x="-134664" y="2623269"/>
            <a:ext cx="2759331" cy="646331"/>
          </a:xfrm>
          <a:prstGeom prst="rect">
            <a:avLst/>
          </a:prstGeom>
          <a:solidFill>
            <a:srgbClr val="FFFFFF">
              <a:alpha val="66000"/>
            </a:srgbClr>
          </a:solidFill>
        </p:spPr>
        <p:txBody>
          <a:bodyPr wrap="square">
            <a:spAutoFit/>
          </a:bodyPr>
          <a:lstStyle/>
          <a:p>
            <a:r>
              <a:rPr lang="en-US" dirty="0">
                <a:cs typeface="Calibri"/>
              </a:rPr>
              <a:t>Suffocation – if inhaled or wrapped around the throat</a:t>
            </a:r>
          </a:p>
        </p:txBody>
      </p:sp>
      <p:sp>
        <p:nvSpPr>
          <p:cNvPr id="19" name="Rectangle 18"/>
          <p:cNvSpPr/>
          <p:nvPr/>
        </p:nvSpPr>
        <p:spPr>
          <a:xfrm>
            <a:off x="5249333" y="523633"/>
            <a:ext cx="3894664" cy="646331"/>
          </a:xfrm>
          <a:prstGeom prst="rect">
            <a:avLst/>
          </a:prstGeom>
          <a:solidFill>
            <a:srgbClr val="FFFFFF">
              <a:alpha val="66000"/>
            </a:srgbClr>
          </a:solidFill>
        </p:spPr>
        <p:txBody>
          <a:bodyPr wrap="square">
            <a:spAutoFit/>
          </a:bodyPr>
          <a:lstStyle/>
          <a:p>
            <a:r>
              <a:rPr lang="en-US" dirty="0">
                <a:cs typeface="Calibri"/>
              </a:rPr>
              <a:t>Blocks the intestine/stomach </a:t>
            </a:r>
            <a:r>
              <a:rPr lang="en-US" dirty="0" smtClean="0">
                <a:cs typeface="Calibri"/>
              </a:rPr>
              <a:t>(animals </a:t>
            </a:r>
            <a:r>
              <a:rPr lang="en-US" dirty="0">
                <a:cs typeface="Calibri"/>
              </a:rPr>
              <a:t>ceases feeding, this leads to starvation)</a:t>
            </a:r>
          </a:p>
        </p:txBody>
      </p:sp>
      <p:sp>
        <p:nvSpPr>
          <p:cNvPr id="20" name="Rectangle 19"/>
          <p:cNvSpPr/>
          <p:nvPr/>
        </p:nvSpPr>
        <p:spPr>
          <a:xfrm>
            <a:off x="151249" y="5259400"/>
            <a:ext cx="2050712" cy="369332"/>
          </a:xfrm>
          <a:prstGeom prst="rect">
            <a:avLst/>
          </a:prstGeom>
          <a:solidFill>
            <a:srgbClr val="FFFFFF">
              <a:alpha val="66000"/>
            </a:srgbClr>
          </a:solidFill>
        </p:spPr>
        <p:txBody>
          <a:bodyPr wrap="square">
            <a:spAutoFit/>
          </a:bodyPr>
          <a:lstStyle/>
          <a:p>
            <a:r>
              <a:rPr lang="en-US" dirty="0">
                <a:cs typeface="Calibri"/>
              </a:rPr>
              <a:t>accumulates in cells</a:t>
            </a:r>
          </a:p>
        </p:txBody>
      </p:sp>
      <p:sp>
        <p:nvSpPr>
          <p:cNvPr id="21" name="Rectangle 20"/>
          <p:cNvSpPr/>
          <p:nvPr/>
        </p:nvSpPr>
        <p:spPr>
          <a:xfrm>
            <a:off x="3657600" y="4447400"/>
            <a:ext cx="4114801" cy="369332"/>
          </a:xfrm>
          <a:prstGeom prst="rect">
            <a:avLst/>
          </a:prstGeom>
          <a:solidFill>
            <a:srgbClr val="FFFFFF">
              <a:alpha val="66000"/>
            </a:srgbClr>
          </a:solidFill>
        </p:spPr>
        <p:txBody>
          <a:bodyPr wrap="square">
            <a:spAutoFit/>
          </a:bodyPr>
          <a:lstStyle/>
          <a:p>
            <a:r>
              <a:rPr lang="en-US" dirty="0">
                <a:cs typeface="Calibri"/>
              </a:rPr>
              <a:t>enters the food chain (</a:t>
            </a:r>
            <a:r>
              <a:rPr lang="en-US" dirty="0" err="1">
                <a:cs typeface="Calibri"/>
              </a:rPr>
              <a:t>biomagnification</a:t>
            </a:r>
            <a:r>
              <a:rPr lang="en-US" dirty="0" smtClean="0">
                <a:cs typeface="Calibri"/>
              </a:rPr>
              <a:t>)</a:t>
            </a:r>
            <a:endParaRPr lang="en-US" dirty="0">
              <a:cs typeface="Calibri"/>
            </a:endParaRPr>
          </a:p>
        </p:txBody>
      </p:sp>
      <p:sp>
        <p:nvSpPr>
          <p:cNvPr id="22" name="Right Arrow 21"/>
          <p:cNvSpPr/>
          <p:nvPr/>
        </p:nvSpPr>
        <p:spPr>
          <a:xfrm rot="19956477">
            <a:off x="2219935" y="4772623"/>
            <a:ext cx="1477534" cy="438208"/>
          </a:xfrm>
          <a:prstGeom prst="rightArrow">
            <a:avLst/>
          </a:prstGeom>
          <a:solidFill>
            <a:srgbClr val="FFFFFF">
              <a:alpha val="66000"/>
            </a:srgbClr>
          </a:solidFill>
        </p:spPr>
        <p:txBody>
          <a:bodyPr wrap="square">
            <a:spAutoFit/>
          </a:bodyPr>
          <a:lstStyle/>
          <a:p>
            <a:endParaRPr lang="en-US">
              <a:solidFill>
                <a:schemeClr val="tx1"/>
              </a:solidFill>
              <a:cs typeface="Calibri"/>
            </a:endParaRPr>
          </a:p>
        </p:txBody>
      </p:sp>
      <p:sp>
        <p:nvSpPr>
          <p:cNvPr id="23" name="Right Arrow 22"/>
          <p:cNvSpPr/>
          <p:nvPr/>
        </p:nvSpPr>
        <p:spPr>
          <a:xfrm rot="5400000">
            <a:off x="6826190" y="5295096"/>
            <a:ext cx="1394937" cy="438208"/>
          </a:xfrm>
          <a:prstGeom prst="rightArrow">
            <a:avLst/>
          </a:prstGeom>
          <a:solidFill>
            <a:srgbClr val="FFFFFF">
              <a:alpha val="66000"/>
            </a:srgbClr>
          </a:solidFill>
        </p:spPr>
        <p:txBody>
          <a:bodyPr wrap="square">
            <a:spAutoFit/>
          </a:bodyPr>
          <a:lstStyle/>
          <a:p>
            <a:endParaRPr lang="en-US">
              <a:solidFill>
                <a:schemeClr val="tx1"/>
              </a:solidFill>
              <a:cs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84533303"/>
      </p:ext>
    </p:extLst>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9144000" cy="592884"/>
          </a:xfrm>
        </p:spPr>
        <p:txBody>
          <a:bodyPr>
            <a:noAutofit/>
          </a:bodyPr>
          <a:lstStyle/>
          <a:p>
            <a:r>
              <a:rPr lang="en-US" sz="1600" dirty="0" smtClean="0">
                <a:latin typeface="Arial"/>
                <a:cs typeface="Arial"/>
              </a:rPr>
              <a:t>C.3</a:t>
            </a:r>
            <a:r>
              <a:rPr lang="en-US" sz="1600" dirty="0">
                <a:latin typeface="Arial"/>
                <a:cs typeface="Arial"/>
              </a:rPr>
              <a:t>.A3 Case study of the impact of marine plastic debris on Laysan albatrosses and one other named species</a:t>
            </a:r>
            <a:r>
              <a:rPr lang="en-US" sz="1600" dirty="0" smtClean="0">
                <a:latin typeface="Arial"/>
                <a:cs typeface="Arial"/>
              </a:rPr>
              <a:t>.</a:t>
            </a:r>
            <a:endParaRPr lang="en-US" sz="1600" dirty="0">
              <a:latin typeface="Arial"/>
              <a:cs typeface="Arial"/>
            </a:endParaRPr>
          </a:p>
        </p:txBody>
      </p:sp>
      <p:pic>
        <p:nvPicPr>
          <p:cNvPr id="3" name="Picture 2" descr="Screen Shot 2014-12-26 at 1.29.08 PM.png">
            <a:hlinkClick r:id="rId2"/>
          </p:cNvPr>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167642" y="597647"/>
            <a:ext cx="6418491" cy="6052764"/>
          </a:xfrm>
          <a:prstGeom prst="rect">
            <a:avLst/>
          </a:prstGeom>
        </p:spPr>
      </p:pic>
      <p:pic>
        <p:nvPicPr>
          <p:cNvPr id="4" name="Picture 3" descr="Screen Shot 2014-12-26 at 1.29.57 PM.png">
            <a:hlinkClick r:id="rId2"/>
          </p:cNvPr>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468533" y="1114910"/>
            <a:ext cx="2692400" cy="591895"/>
          </a:xfrm>
          <a:prstGeom prst="rect">
            <a:avLst/>
          </a:prstGeom>
        </p:spPr>
      </p:pic>
      <p:sp>
        <p:nvSpPr>
          <p:cNvPr id="10" name="Rectangle 9"/>
          <p:cNvSpPr/>
          <p:nvPr/>
        </p:nvSpPr>
        <p:spPr>
          <a:xfrm>
            <a:off x="2692400" y="6581000"/>
            <a:ext cx="6451600" cy="276999"/>
          </a:xfrm>
          <a:prstGeom prst="rect">
            <a:avLst/>
          </a:prstGeom>
        </p:spPr>
        <p:txBody>
          <a:bodyPr wrap="square">
            <a:spAutoFit/>
          </a:bodyPr>
          <a:lstStyle/>
          <a:p>
            <a:pPr algn="r"/>
            <a:r>
              <a:rPr lang="en-US" sz="1200" dirty="0">
                <a:hlinkClick r:id="rId2"/>
              </a:rPr>
              <a:t>http://</a:t>
            </a:r>
            <a:r>
              <a:rPr lang="en-US" sz="1200" dirty="0" err="1">
                <a:hlinkClick r:id="rId2"/>
              </a:rPr>
              <a:t>www.theguardian.com</a:t>
            </a:r>
            <a:r>
              <a:rPr lang="en-US" sz="1200" dirty="0">
                <a:hlinkClick r:id="rId2"/>
              </a:rPr>
              <a:t>/world/2013/mar/08/</a:t>
            </a:r>
            <a:r>
              <a:rPr lang="en-US" sz="1200" dirty="0" err="1">
                <a:hlinkClick r:id="rId2"/>
              </a:rPr>
              <a:t>spain</a:t>
            </a:r>
            <a:r>
              <a:rPr lang="en-US" sz="1200" dirty="0">
                <a:hlinkClick r:id="rId2"/>
              </a:rPr>
              <a:t>-sperm-whale-death-swallowed-plastic</a:t>
            </a:r>
            <a:endParaRPr lang="en-US" sz="1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70454028"/>
      </p:ext>
    </p:extLst>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9144000" cy="427170"/>
          </a:xfrm>
        </p:spPr>
        <p:txBody>
          <a:bodyPr>
            <a:noAutofit/>
          </a:bodyPr>
          <a:lstStyle/>
          <a:p>
            <a:r>
              <a:rPr lang="en-US" sz="1600" dirty="0" smtClean="0">
                <a:latin typeface="Arial"/>
                <a:cs typeface="Arial"/>
              </a:rPr>
              <a:t>C.3.</a:t>
            </a:r>
            <a:r>
              <a:rPr lang="en-US" sz="1600" dirty="0">
                <a:latin typeface="Arial"/>
                <a:cs typeface="Arial"/>
              </a:rPr>
              <a:t>U1 Introduced alien species can escape into local ecosystems and become invasive.</a:t>
            </a:r>
          </a:p>
        </p:txBody>
      </p:sp>
      <p:pic>
        <p:nvPicPr>
          <p:cNvPr id="11" name="Picture 10" descr="impactsofhumansonecosystems-090924042011-phpapp01_Page_14.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b="55535"/>
          <a:stretch>
            <a:fillRect/>
          </a:stretch>
        </p:blipFill>
        <p:spPr>
          <a:xfrm>
            <a:off x="296751" y="787533"/>
            <a:ext cx="8563370" cy="2857367"/>
          </a:xfrm>
          <a:prstGeom prst="rect">
            <a:avLst/>
          </a:prstGeom>
        </p:spPr>
      </p:pic>
      <p:pic>
        <p:nvPicPr>
          <p:cNvPr id="4" name="Picture 3">
            <a:hlinkClick r:id="rId3"/>
          </p:cNvPr>
          <p:cNvPicPr>
            <a:picLocks noChangeAspect="1"/>
          </p:cNvPicPr>
          <p:nvPr/>
        </p:nvPicPr>
        <p:blipFill>
          <a:blip r:embed="rId4"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 y="6512158"/>
            <a:ext cx="1549399" cy="371242"/>
          </a:xfrm>
          <a:prstGeom prst="rect">
            <a:avLst/>
          </a:prstGeom>
        </p:spPr>
      </p:pic>
      <p:pic>
        <p:nvPicPr>
          <p:cNvPr id="5" name="Picture 4"/>
          <p:cNvPicPr>
            <a:picLocks noChangeAspect="1"/>
          </p:cNvPicPr>
          <p:nvPr/>
        </p:nvPicPr>
        <p:blipFill>
          <a:blip r:embed="rId5"/>
          <a:stretch>
            <a:fillRect/>
          </a:stretch>
        </p:blipFill>
        <p:spPr>
          <a:xfrm>
            <a:off x="6350" y="4595888"/>
            <a:ext cx="3086100" cy="2262111"/>
          </a:xfrm>
          <a:prstGeom prst="rect">
            <a:avLst/>
          </a:prstGeom>
        </p:spPr>
      </p:pic>
      <p:pic>
        <p:nvPicPr>
          <p:cNvPr id="6" name="Picture 5"/>
          <p:cNvPicPr>
            <a:picLocks noChangeAspect="1"/>
          </p:cNvPicPr>
          <p:nvPr/>
        </p:nvPicPr>
        <p:blipFill>
          <a:blip r:embed="rId5"/>
          <a:stretch>
            <a:fillRect/>
          </a:stretch>
        </p:blipFill>
        <p:spPr>
          <a:xfrm>
            <a:off x="3092450" y="4595888"/>
            <a:ext cx="3086100" cy="2262111"/>
          </a:xfrm>
          <a:prstGeom prst="rect">
            <a:avLst/>
          </a:prstGeom>
        </p:spPr>
      </p:pic>
      <p:pic>
        <p:nvPicPr>
          <p:cNvPr id="7" name="Picture 6"/>
          <p:cNvPicPr>
            <a:picLocks noChangeAspect="1"/>
          </p:cNvPicPr>
          <p:nvPr/>
        </p:nvPicPr>
        <p:blipFill>
          <a:blip r:embed="rId5"/>
          <a:stretch>
            <a:fillRect/>
          </a:stretch>
        </p:blipFill>
        <p:spPr>
          <a:xfrm>
            <a:off x="6057900" y="4595888"/>
            <a:ext cx="3086100" cy="226211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37447203"/>
      </p:ext>
    </p:extLst>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Great Pacific Garbage Patch</a:t>
            </a:r>
            <a:endParaRPr lang="en-US" dirty="0"/>
          </a:p>
        </p:txBody>
      </p:sp>
      <p:sp>
        <p:nvSpPr>
          <p:cNvPr id="3" name="Content Placeholder 2"/>
          <p:cNvSpPr>
            <a:spLocks noGrp="1"/>
          </p:cNvSpPr>
          <p:nvPr>
            <p:ph idx="1"/>
          </p:nvPr>
        </p:nvSpPr>
        <p:spPr>
          <a:xfrm>
            <a:off x="0" y="1166018"/>
            <a:ext cx="9144000" cy="1081882"/>
          </a:xfrm>
        </p:spPr>
        <p:txBody>
          <a:bodyPr/>
          <a:lstStyle/>
          <a:p>
            <a:r>
              <a:rPr lang="en-US" dirty="0" smtClean="0">
                <a:hlinkClick r:id="rId2"/>
              </a:rPr>
              <a:t>National Geographic</a:t>
            </a:r>
            <a:endParaRPr lang="en-US" dirty="0"/>
          </a:p>
        </p:txBody>
      </p:sp>
      <p:pic>
        <p:nvPicPr>
          <p:cNvPr id="5" name="Picture 4"/>
          <p:cNvPicPr>
            <a:picLocks noChangeAspect="1"/>
          </p:cNvPicPr>
          <p:nvPr/>
        </p:nvPicPr>
        <p:blipFill>
          <a:blip r:embed="rId3"/>
          <a:stretch>
            <a:fillRect/>
          </a:stretch>
        </p:blipFill>
        <p:spPr>
          <a:xfrm>
            <a:off x="304800" y="1970790"/>
            <a:ext cx="7683500" cy="4887210"/>
          </a:xfrm>
          <a:prstGeom prst="rect">
            <a:avLst/>
          </a:prstGeom>
        </p:spPr>
      </p:pic>
      <p:sp>
        <p:nvSpPr>
          <p:cNvPr id="6" name="TextBox 5"/>
          <p:cNvSpPr txBox="1"/>
          <p:nvPr/>
        </p:nvSpPr>
        <p:spPr>
          <a:xfrm>
            <a:off x="139700" y="5778500"/>
            <a:ext cx="8509000" cy="646331"/>
          </a:xfrm>
          <a:prstGeom prst="rect">
            <a:avLst/>
          </a:prstGeom>
          <a:noFill/>
        </p:spPr>
        <p:txBody>
          <a:bodyPr wrap="square" rtlCol="0">
            <a:spAutoFit/>
          </a:bodyPr>
          <a:lstStyle/>
          <a:p>
            <a:r>
              <a:rPr lang="en-US" dirty="0" smtClean="0"/>
              <a:t>One of several stable areas of ocean water that has a higher concentration of plastic debris.  Most of the plastic is at the </a:t>
            </a:r>
            <a:r>
              <a:rPr lang="en-US" dirty="0" err="1" smtClean="0"/>
              <a:t>microplastic</a:t>
            </a:r>
            <a:r>
              <a:rPr lang="en-US" dirty="0" smtClean="0"/>
              <a:t> level.  </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9144000" cy="427170"/>
          </a:xfrm>
        </p:spPr>
        <p:txBody>
          <a:bodyPr>
            <a:noAutofit/>
          </a:bodyPr>
          <a:lstStyle/>
          <a:p>
            <a:r>
              <a:rPr lang="en-US" sz="1600" dirty="0" smtClean="0">
                <a:latin typeface="Arial"/>
                <a:cs typeface="Arial"/>
              </a:rPr>
              <a:t>C.3.</a:t>
            </a:r>
            <a:r>
              <a:rPr lang="en-US" sz="1600" dirty="0">
                <a:latin typeface="Arial"/>
                <a:cs typeface="Arial"/>
              </a:rPr>
              <a:t>U4 </a:t>
            </a:r>
            <a:r>
              <a:rPr lang="en-US" sz="1600" dirty="0" err="1">
                <a:latin typeface="Arial"/>
                <a:cs typeface="Arial"/>
              </a:rPr>
              <a:t>Macroplastic</a:t>
            </a:r>
            <a:r>
              <a:rPr lang="en-US" sz="1600" dirty="0">
                <a:latin typeface="Arial"/>
                <a:cs typeface="Arial"/>
              </a:rPr>
              <a:t> and </a:t>
            </a:r>
            <a:r>
              <a:rPr lang="en-US" sz="1600" dirty="0" err="1">
                <a:latin typeface="Arial"/>
                <a:cs typeface="Arial"/>
              </a:rPr>
              <a:t>microplastic</a:t>
            </a:r>
            <a:r>
              <a:rPr lang="en-US" sz="1600" dirty="0">
                <a:latin typeface="Arial"/>
                <a:cs typeface="Arial"/>
              </a:rPr>
              <a:t> debris has accumulated in marine environments.</a:t>
            </a:r>
          </a:p>
        </p:txBody>
      </p:sp>
      <p:sp>
        <p:nvSpPr>
          <p:cNvPr id="3" name="TextBox 2"/>
          <p:cNvSpPr txBox="1"/>
          <p:nvPr/>
        </p:nvSpPr>
        <p:spPr>
          <a:xfrm>
            <a:off x="377122" y="886870"/>
            <a:ext cx="3364653" cy="584776"/>
          </a:xfrm>
          <a:prstGeom prst="rect">
            <a:avLst/>
          </a:prstGeom>
          <a:noFill/>
        </p:spPr>
        <p:txBody>
          <a:bodyPr wrap="square" rtlCol="0">
            <a:spAutoFit/>
          </a:bodyPr>
          <a:lstStyle/>
          <a:p>
            <a:r>
              <a:rPr lang="en-US" sz="3200" b="1" dirty="0" smtClean="0"/>
              <a:t>What can you do?</a:t>
            </a:r>
            <a:endParaRPr lang="en-US" sz="3200" b="1" dirty="0"/>
          </a:p>
        </p:txBody>
      </p:sp>
      <p:pic>
        <p:nvPicPr>
          <p:cNvPr id="4" name="Picture 3" descr="Screen Shot 2014-12-26 at 12.28.13 PM.png">
            <a:hlinkClick r:id="rId2"/>
          </p:cNvPr>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35468" y="2587880"/>
            <a:ext cx="4826000" cy="2292032"/>
          </a:xfrm>
          <a:prstGeom prst="rect">
            <a:avLst/>
          </a:prstGeom>
        </p:spPr>
      </p:pic>
      <p:sp>
        <p:nvSpPr>
          <p:cNvPr id="5" name="Rectangle 4"/>
          <p:cNvSpPr/>
          <p:nvPr/>
        </p:nvSpPr>
        <p:spPr>
          <a:xfrm>
            <a:off x="135469" y="4915373"/>
            <a:ext cx="4826000" cy="461665"/>
          </a:xfrm>
          <a:prstGeom prst="rect">
            <a:avLst/>
          </a:prstGeom>
        </p:spPr>
        <p:txBody>
          <a:bodyPr wrap="square">
            <a:spAutoFit/>
          </a:bodyPr>
          <a:lstStyle/>
          <a:p>
            <a:r>
              <a:rPr lang="en-US" sz="1200" dirty="0">
                <a:hlinkClick r:id="rId2"/>
              </a:rPr>
              <a:t>http://</a:t>
            </a:r>
            <a:r>
              <a:rPr lang="en-US" sz="1200" dirty="0" err="1">
                <a:hlinkClick r:id="rId2"/>
              </a:rPr>
              <a:t>www.montereybayaquarium.org</a:t>
            </a:r>
            <a:r>
              <a:rPr lang="en-US" sz="1200" dirty="0">
                <a:hlinkClick r:id="rId2"/>
              </a:rPr>
              <a:t>/conservation/research/</a:t>
            </a:r>
            <a:r>
              <a:rPr lang="en-US" sz="1200" dirty="0" err="1">
                <a:hlinkClick r:id="rId2"/>
              </a:rPr>
              <a:t>laysan</a:t>
            </a:r>
            <a:r>
              <a:rPr lang="en-US" sz="1200" dirty="0">
                <a:hlinkClick r:id="rId2"/>
              </a:rPr>
              <a:t>-albatross-and-plastics</a:t>
            </a:r>
            <a:endParaRPr lang="en-US" sz="1200" dirty="0"/>
          </a:p>
        </p:txBody>
      </p:sp>
      <p:pic>
        <p:nvPicPr>
          <p:cNvPr id="11" name="Picture 10" descr="Screen Shot 2014-12-26 at 12.29.11 PM.png">
            <a:hlinkClick r:id="rId4"/>
          </p:cNvPr>
          <p:cNvPicPr>
            <a:picLocks noChangeAspect="1"/>
          </p:cNvPicPr>
          <p:nvPr/>
        </p:nvPicPr>
        <p:blipFill>
          <a:blip r:embed="rId5"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249333" y="1256202"/>
            <a:ext cx="3894666" cy="2375797"/>
          </a:xfrm>
          <a:prstGeom prst="rect">
            <a:avLst/>
          </a:prstGeom>
        </p:spPr>
      </p:pic>
      <p:sp>
        <p:nvSpPr>
          <p:cNvPr id="24" name="TextBox 23"/>
          <p:cNvSpPr txBox="1"/>
          <p:nvPr/>
        </p:nvSpPr>
        <p:spPr>
          <a:xfrm>
            <a:off x="5275688" y="563704"/>
            <a:ext cx="3783647" cy="646331"/>
          </a:xfrm>
          <a:prstGeom prst="rect">
            <a:avLst/>
          </a:prstGeom>
          <a:noFill/>
        </p:spPr>
        <p:txBody>
          <a:bodyPr wrap="square" rtlCol="0">
            <a:spAutoFit/>
          </a:bodyPr>
          <a:lstStyle/>
          <a:p>
            <a:pPr algn="ctr"/>
            <a:r>
              <a:rPr lang="en-US" dirty="0">
                <a:hlinkClick r:id="rId4"/>
              </a:rPr>
              <a:t>Watch a beach clean </a:t>
            </a:r>
            <a:r>
              <a:rPr lang="en-US" dirty="0"/>
              <a:t>ups in </a:t>
            </a:r>
            <a:r>
              <a:rPr lang="en-US" dirty="0" err="1"/>
              <a:t>Tromso</a:t>
            </a:r>
            <a:r>
              <a:rPr lang="en-US" dirty="0"/>
              <a:t> (Norway)</a:t>
            </a:r>
          </a:p>
        </p:txBody>
      </p:sp>
      <p:sp>
        <p:nvSpPr>
          <p:cNvPr id="27" name="TextBox 26"/>
          <p:cNvSpPr txBox="1"/>
          <p:nvPr/>
        </p:nvSpPr>
        <p:spPr>
          <a:xfrm>
            <a:off x="377122" y="2065874"/>
            <a:ext cx="4061428" cy="400110"/>
          </a:xfrm>
          <a:prstGeom prst="rect">
            <a:avLst/>
          </a:prstGeom>
          <a:noFill/>
        </p:spPr>
        <p:txBody>
          <a:bodyPr wrap="none" rtlCol="0">
            <a:spAutoFit/>
          </a:bodyPr>
          <a:lstStyle/>
          <a:p>
            <a:r>
              <a:rPr lang="en-US" sz="2000" dirty="0" smtClean="0"/>
              <a:t>Advice from Monterey Bay Aquarium</a:t>
            </a:r>
            <a:endParaRPr lang="en-US" sz="2000" dirty="0"/>
          </a:p>
        </p:txBody>
      </p:sp>
      <p:pic>
        <p:nvPicPr>
          <p:cNvPr id="29" name="Picture 28" descr="Screen Shot 2014-12-26 at 12.35.48 PM.png">
            <a:hlinkClick r:id="rId6"/>
          </p:cNvPr>
          <p:cNvPicPr>
            <a:picLocks noChangeAspect="1"/>
          </p:cNvPicPr>
          <p:nvPr/>
        </p:nvPicPr>
        <p:blipFill>
          <a:blip r:embed="rId7"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309553" y="4372492"/>
            <a:ext cx="3783647" cy="2124425"/>
          </a:xfrm>
          <a:prstGeom prst="rect">
            <a:avLst/>
          </a:prstGeom>
        </p:spPr>
      </p:pic>
      <p:sp>
        <p:nvSpPr>
          <p:cNvPr id="30" name="TextBox 29"/>
          <p:cNvSpPr txBox="1"/>
          <p:nvPr/>
        </p:nvSpPr>
        <p:spPr>
          <a:xfrm>
            <a:off x="5275687" y="4000337"/>
            <a:ext cx="3783647" cy="369332"/>
          </a:xfrm>
          <a:prstGeom prst="rect">
            <a:avLst/>
          </a:prstGeom>
          <a:noFill/>
        </p:spPr>
        <p:txBody>
          <a:bodyPr wrap="square" rtlCol="0">
            <a:spAutoFit/>
          </a:bodyPr>
          <a:lstStyle/>
          <a:p>
            <a:pPr algn="ctr"/>
            <a:r>
              <a:rPr lang="en-US" dirty="0" smtClean="0"/>
              <a:t>Watch what </a:t>
            </a:r>
            <a:r>
              <a:rPr lang="en-US" i="1" dirty="0" smtClean="0">
                <a:hlinkClick r:id="rId6"/>
              </a:rPr>
              <a:t>The Ocean Clean Up</a:t>
            </a:r>
            <a:r>
              <a:rPr lang="en-US" dirty="0" smtClean="0">
                <a:hlinkClick r:id="rId6"/>
              </a:rPr>
              <a:t> </a:t>
            </a:r>
            <a:r>
              <a:rPr lang="en-US" dirty="0" smtClean="0"/>
              <a:t>does</a:t>
            </a:r>
            <a:endParaRPr lang="en-US" dirty="0"/>
          </a:p>
        </p:txBody>
      </p:sp>
      <p:sp>
        <p:nvSpPr>
          <p:cNvPr id="31" name="Rectangle 30"/>
          <p:cNvSpPr/>
          <p:nvPr/>
        </p:nvSpPr>
        <p:spPr>
          <a:xfrm>
            <a:off x="7119135" y="6496917"/>
            <a:ext cx="1951826" cy="276999"/>
          </a:xfrm>
          <a:prstGeom prst="rect">
            <a:avLst/>
          </a:prstGeom>
        </p:spPr>
        <p:txBody>
          <a:bodyPr wrap="none">
            <a:spAutoFit/>
          </a:bodyPr>
          <a:lstStyle/>
          <a:p>
            <a:r>
              <a:rPr lang="en-US" sz="1200" dirty="0">
                <a:hlinkClick r:id="rId6"/>
              </a:rPr>
              <a:t>http://</a:t>
            </a:r>
            <a:r>
              <a:rPr lang="en-US" sz="1200" dirty="0" err="1">
                <a:hlinkClick r:id="rId6"/>
              </a:rPr>
              <a:t>youtu.be</a:t>
            </a:r>
            <a:r>
              <a:rPr lang="en-US" sz="1200" dirty="0">
                <a:hlinkClick r:id="rId6"/>
              </a:rPr>
              <a:t>/6IjaZ2g-21E</a:t>
            </a:r>
            <a:endParaRPr lang="en-US" sz="1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41740420"/>
      </p:ext>
    </p:extLst>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4"/>
            <a:ext cx="6521397" cy="746554"/>
          </a:xfrm>
        </p:spPr>
        <p:txBody>
          <a:bodyPr/>
          <a:lstStyle/>
          <a:p>
            <a:r>
              <a:rPr lang="en-US" dirty="0" smtClean="0"/>
              <a:t>Bibliography / Acknowledgments</a:t>
            </a:r>
            <a:endParaRPr lang="en-US" dirty="0"/>
          </a:p>
        </p:txBody>
      </p:sp>
      <p:pic>
        <p:nvPicPr>
          <p:cNvPr id="4" name="Picture 3">
            <a:hlinkClick r:id="rId2"/>
          </p:cNvPr>
          <p:cNvPicPr>
            <a:picLocks noChangeAspect="1"/>
          </p:cNvPicPr>
          <p:nvPr/>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72820" y="1000912"/>
            <a:ext cx="5328420" cy="966430"/>
          </a:xfrm>
          <a:prstGeom prst="rect">
            <a:avLst/>
          </a:prstGeom>
        </p:spPr>
      </p:pic>
      <p:pic>
        <p:nvPicPr>
          <p:cNvPr id="6" name="Picture 5">
            <a:hlinkClick r:id="rId4"/>
          </p:cNvPr>
          <p:cNvPicPr>
            <a:picLocks noChangeAspect="1"/>
          </p:cNvPicPr>
          <p:nvPr/>
        </p:nvPicPr>
        <p:blipFill>
          <a:blip r:embed="rId5"/>
          <a:stretch>
            <a:fillRect/>
          </a:stretch>
        </p:blipFill>
        <p:spPr>
          <a:xfrm>
            <a:off x="5901966" y="976660"/>
            <a:ext cx="2695172" cy="2515494"/>
          </a:xfrm>
          <a:prstGeom prst="rect">
            <a:avLst/>
          </a:prstGeom>
        </p:spPr>
      </p:pic>
      <p:pic>
        <p:nvPicPr>
          <p:cNvPr id="7" name="Picture 6" descr="Screen Shot 2014-04-27 at 14.39.15.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306287" y="2178578"/>
            <a:ext cx="3176219" cy="4200805"/>
          </a:xfrm>
          <a:prstGeom prst="rect">
            <a:avLst/>
          </a:prstGeom>
        </p:spPr>
      </p:pic>
      <p:pic>
        <p:nvPicPr>
          <p:cNvPr id="8" name="Picture 7">
            <a:hlinkClick r:id="rId7"/>
          </p:cNvPr>
          <p:cNvPicPr>
            <a:picLocks noChangeAspect="1"/>
          </p:cNvPicPr>
          <p:nvPr/>
        </p:nvPicPr>
        <p:blipFill>
          <a:blip r:embed="rId8"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7771638" y="4106292"/>
            <a:ext cx="825500" cy="825500"/>
          </a:xfrm>
          <a:prstGeom prst="rect">
            <a:avLst/>
          </a:prstGeom>
        </p:spPr>
      </p:pic>
      <p:sp>
        <p:nvSpPr>
          <p:cNvPr id="9" name="TextBox 8"/>
          <p:cNvSpPr txBox="1"/>
          <p:nvPr/>
        </p:nvSpPr>
        <p:spPr>
          <a:xfrm>
            <a:off x="6000646" y="4106292"/>
            <a:ext cx="1781384" cy="400110"/>
          </a:xfrm>
          <a:prstGeom prst="rect">
            <a:avLst/>
          </a:prstGeom>
          <a:noFill/>
        </p:spPr>
        <p:txBody>
          <a:bodyPr wrap="square" rtlCol="0">
            <a:spAutoFit/>
          </a:bodyPr>
          <a:lstStyle/>
          <a:p>
            <a:pPr algn="r"/>
            <a:r>
              <a:rPr lang="fr-FR" sz="2000" b="1" dirty="0">
                <a:hlinkClick r:id="rId7"/>
              </a:rPr>
              <a:t>Jason de </a:t>
            </a:r>
            <a:r>
              <a:rPr lang="fr-FR" sz="2000" b="1" dirty="0" smtClean="0">
                <a:hlinkClick r:id="rId7"/>
              </a:rPr>
              <a:t>Nys</a:t>
            </a:r>
            <a:endParaRPr lang="fr-FR" sz="2000" b="1" dirty="0" smtClean="0"/>
          </a:p>
        </p:txBody>
      </p:sp>
      <p:sp>
        <p:nvSpPr>
          <p:cNvPr id="10" name="Rectangle 9"/>
          <p:cNvSpPr/>
          <p:nvPr/>
        </p:nvSpPr>
        <p:spPr>
          <a:xfrm>
            <a:off x="6202800" y="4051300"/>
            <a:ext cx="2432438" cy="918592"/>
          </a:xfrm>
          <a:prstGeom prst="rect">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41465118"/>
      </p:ext>
    </p:extLst>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9144000" cy="427170"/>
          </a:xfrm>
        </p:spPr>
        <p:txBody>
          <a:bodyPr>
            <a:noAutofit/>
          </a:bodyPr>
          <a:lstStyle/>
          <a:p>
            <a:r>
              <a:rPr lang="en-US" sz="1600" dirty="0" smtClean="0">
                <a:latin typeface="Arial"/>
                <a:cs typeface="Arial"/>
              </a:rPr>
              <a:t>C.3.</a:t>
            </a:r>
            <a:r>
              <a:rPr lang="en-US" sz="1600" dirty="0">
                <a:latin typeface="Arial"/>
                <a:cs typeface="Arial"/>
              </a:rPr>
              <a:t>U1 Introduced alien species can escape into local ecosystems and become invasive.</a:t>
            </a:r>
          </a:p>
        </p:txBody>
      </p:sp>
      <p:pic>
        <p:nvPicPr>
          <p:cNvPr id="11" name="Picture 10" descr="impactsofhumansonecosystems-090924042011-phpapp01_Page_14.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t="48023" r="34058" b="35969"/>
          <a:stretch>
            <a:fillRect/>
          </a:stretch>
        </p:blipFill>
        <p:spPr>
          <a:xfrm>
            <a:off x="296751" y="596900"/>
            <a:ext cx="7668560" cy="1397000"/>
          </a:xfrm>
          <a:prstGeom prst="rect">
            <a:avLst/>
          </a:prstGeom>
        </p:spPr>
      </p:pic>
      <p:pic>
        <p:nvPicPr>
          <p:cNvPr id="4" name="Picture 3">
            <a:hlinkClick r:id="rId3"/>
          </p:cNvPr>
          <p:cNvPicPr>
            <a:picLocks noChangeAspect="1"/>
          </p:cNvPicPr>
          <p:nvPr/>
        </p:nvPicPr>
        <p:blipFill>
          <a:blip r:embed="rId4"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 y="6512158"/>
            <a:ext cx="1549399" cy="371242"/>
          </a:xfrm>
          <a:prstGeom prst="rect">
            <a:avLst/>
          </a:prstGeom>
        </p:spPr>
      </p:pic>
      <p:pic>
        <p:nvPicPr>
          <p:cNvPr id="5" name="Picture 4"/>
          <p:cNvPicPr>
            <a:picLocks noChangeAspect="1"/>
          </p:cNvPicPr>
          <p:nvPr/>
        </p:nvPicPr>
        <p:blipFill>
          <a:blip r:embed="rId5"/>
          <a:stretch>
            <a:fillRect/>
          </a:stretch>
        </p:blipFill>
        <p:spPr>
          <a:xfrm>
            <a:off x="6470236" y="1993900"/>
            <a:ext cx="2540000" cy="3810000"/>
          </a:xfrm>
          <a:prstGeom prst="rect">
            <a:avLst/>
          </a:prstGeom>
        </p:spPr>
      </p:pic>
      <p:sp>
        <p:nvSpPr>
          <p:cNvPr id="6" name="TextBox 5"/>
          <p:cNvSpPr txBox="1"/>
          <p:nvPr/>
        </p:nvSpPr>
        <p:spPr>
          <a:xfrm>
            <a:off x="296751" y="1993900"/>
            <a:ext cx="6224781" cy="4524316"/>
          </a:xfrm>
          <a:prstGeom prst="rect">
            <a:avLst/>
          </a:prstGeom>
          <a:noFill/>
        </p:spPr>
        <p:txBody>
          <a:bodyPr wrap="none" rtlCol="0">
            <a:spAutoFit/>
          </a:bodyPr>
          <a:lstStyle/>
          <a:p>
            <a:pPr>
              <a:buFontTx/>
              <a:buChar char="-"/>
            </a:pPr>
            <a:r>
              <a:rPr lang="en-US" dirty="0" smtClean="0"/>
              <a:t>Native to the lakes of southern Russia</a:t>
            </a:r>
          </a:p>
          <a:p>
            <a:pPr>
              <a:buFontTx/>
              <a:buChar char="-"/>
            </a:pPr>
            <a:r>
              <a:rPr lang="en-US" dirty="0" smtClean="0"/>
              <a:t>Invasive species in North America, Great Britain, Italy,  </a:t>
            </a:r>
          </a:p>
          <a:p>
            <a:r>
              <a:rPr lang="en-US" dirty="0" smtClean="0"/>
              <a:t>  Spain, and Sweden.</a:t>
            </a:r>
          </a:p>
          <a:p>
            <a:r>
              <a:rPr lang="en-US" dirty="0" smtClean="0"/>
              <a:t>- They </a:t>
            </a:r>
            <a:r>
              <a:rPr lang="en-US" dirty="0" smtClean="0"/>
              <a:t>disrupt the </a:t>
            </a:r>
            <a:r>
              <a:rPr lang="en-US" dirty="0" smtClean="0"/>
              <a:t>ecosystems and damage harbors</a:t>
            </a:r>
            <a:r>
              <a:rPr lang="en-US" dirty="0" smtClean="0"/>
              <a:t>,</a:t>
            </a:r>
            <a:r>
              <a:rPr lang="en-US" dirty="0" smtClean="0"/>
              <a:t> </a:t>
            </a:r>
          </a:p>
          <a:p>
            <a:r>
              <a:rPr lang="en-US" dirty="0" smtClean="0"/>
              <a:t> waterways, ships and boats, and water treatment/</a:t>
            </a:r>
          </a:p>
          <a:p>
            <a:r>
              <a:rPr lang="en-US" dirty="0" smtClean="0"/>
              <a:t> </a:t>
            </a:r>
            <a:r>
              <a:rPr lang="en-US" dirty="0" smtClean="0"/>
              <a:t>power plants.</a:t>
            </a:r>
            <a:r>
              <a:rPr lang="en-US" dirty="0" smtClean="0"/>
              <a:t>  The </a:t>
            </a:r>
            <a:r>
              <a:rPr lang="en-US" dirty="0" smtClean="0"/>
              <a:t>zebra mussels also cling to pipes </a:t>
            </a:r>
            <a:r>
              <a:rPr lang="en-US" dirty="0" smtClean="0"/>
              <a:t>under</a:t>
            </a:r>
          </a:p>
          <a:p>
            <a:r>
              <a:rPr lang="en-US" dirty="0" smtClean="0"/>
              <a:t> </a:t>
            </a:r>
            <a:r>
              <a:rPr lang="en-US" dirty="0" smtClean="0"/>
              <a:t>the water and clog them</a:t>
            </a:r>
            <a:r>
              <a:rPr lang="en-US" dirty="0" smtClean="0"/>
              <a:t>.</a:t>
            </a:r>
          </a:p>
          <a:p>
            <a:r>
              <a:rPr lang="en-US" dirty="0" smtClean="0"/>
              <a:t>-cost of management of zebra mussel in the Great Lakes</a:t>
            </a:r>
            <a:r>
              <a:rPr lang="en-US" dirty="0" smtClean="0"/>
              <a:t> </a:t>
            </a:r>
          </a:p>
          <a:p>
            <a:r>
              <a:rPr lang="en-US" dirty="0" smtClean="0"/>
              <a:t>alone </a:t>
            </a:r>
            <a:r>
              <a:rPr lang="en-US" dirty="0" smtClean="0"/>
              <a:t>exceeds $500 million a </a:t>
            </a:r>
            <a:r>
              <a:rPr lang="en-US" dirty="0" smtClean="0"/>
              <a:t>year</a:t>
            </a:r>
          </a:p>
          <a:p>
            <a:pPr>
              <a:buFontTx/>
              <a:buChar char="-"/>
            </a:pPr>
            <a:r>
              <a:rPr lang="en-US" dirty="0" smtClean="0"/>
              <a:t> Believed </a:t>
            </a:r>
            <a:r>
              <a:rPr lang="en-US" dirty="0" smtClean="0"/>
              <a:t>to be the source of </a:t>
            </a:r>
            <a:r>
              <a:rPr lang="en-US" dirty="0" smtClean="0"/>
              <a:t>deadly Avian botulism (bacteria)</a:t>
            </a:r>
          </a:p>
          <a:p>
            <a:r>
              <a:rPr lang="en-US" dirty="0" smtClean="0"/>
              <a:t> </a:t>
            </a:r>
            <a:r>
              <a:rPr lang="en-US" dirty="0" smtClean="0"/>
              <a:t>poisoning that has killed</a:t>
            </a:r>
            <a:r>
              <a:rPr lang="en-US" dirty="0" smtClean="0"/>
              <a:t> 10,000s </a:t>
            </a:r>
            <a:r>
              <a:rPr lang="en-US" dirty="0" smtClean="0"/>
              <a:t>of birds in the Great </a:t>
            </a:r>
            <a:r>
              <a:rPr lang="en-US" dirty="0" smtClean="0"/>
              <a:t>Lakes</a:t>
            </a:r>
          </a:p>
          <a:p>
            <a:pPr>
              <a:buFontTx/>
              <a:buChar char="-"/>
            </a:pPr>
            <a:r>
              <a:rPr lang="en-US" dirty="0" smtClean="0"/>
              <a:t>Causing the near </a:t>
            </a:r>
            <a:r>
              <a:rPr lang="en-US" dirty="0" smtClean="0"/>
              <a:t>extinction of many species in the Great </a:t>
            </a:r>
            <a:r>
              <a:rPr lang="en-US" dirty="0" smtClean="0"/>
              <a:t>Lake</a:t>
            </a:r>
          </a:p>
          <a:p>
            <a:r>
              <a:rPr lang="en-US" dirty="0" smtClean="0"/>
              <a:t> system </a:t>
            </a:r>
            <a:r>
              <a:rPr lang="en-US" dirty="0" smtClean="0"/>
              <a:t>by out-competing native species for food and </a:t>
            </a:r>
            <a:r>
              <a:rPr lang="en-US" dirty="0" smtClean="0"/>
              <a:t>by</a:t>
            </a:r>
          </a:p>
          <a:p>
            <a:r>
              <a:rPr lang="en-US" dirty="0" smtClean="0"/>
              <a:t> </a:t>
            </a:r>
            <a:r>
              <a:rPr lang="en-US" dirty="0" smtClean="0"/>
              <a:t> </a:t>
            </a:r>
            <a:r>
              <a:rPr lang="en-US" dirty="0" smtClean="0"/>
              <a:t>growing on top of and suffocating the native clams and </a:t>
            </a:r>
            <a:r>
              <a:rPr lang="en-US" dirty="0" smtClean="0"/>
              <a:t>mussels</a:t>
            </a:r>
          </a:p>
          <a:p>
            <a:r>
              <a:rPr lang="en-US" sz="800" dirty="0" smtClean="0"/>
              <a:t>https://</a:t>
            </a:r>
            <a:r>
              <a:rPr lang="en-US" sz="800" dirty="0" err="1" smtClean="0"/>
              <a:t>en.wikipedia.org/wiki/Zebra_mussel</a:t>
            </a:r>
            <a:r>
              <a:rPr lang="en-US" sz="800" dirty="0" smtClean="0"/>
              <a:t> </a:t>
            </a:r>
            <a:endParaRPr lang="en-US" sz="800" dirty="0" smtClean="0"/>
          </a:p>
          <a:p>
            <a:endParaRPr lang="en-US" dirty="0"/>
          </a:p>
        </p:txBody>
      </p:sp>
      <p:pic>
        <p:nvPicPr>
          <p:cNvPr id="7" name="Picture 6"/>
          <p:cNvPicPr>
            <a:picLocks noChangeAspect="1"/>
          </p:cNvPicPr>
          <p:nvPr/>
        </p:nvPicPr>
        <p:blipFill>
          <a:blip r:embed="rId6"/>
          <a:stretch>
            <a:fillRect/>
          </a:stretch>
        </p:blipFill>
        <p:spPr>
          <a:xfrm>
            <a:off x="6470236" y="5135734"/>
            <a:ext cx="2673763" cy="170321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37447203"/>
      </p:ext>
    </p:extLst>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9144000" cy="427170"/>
          </a:xfrm>
        </p:spPr>
        <p:txBody>
          <a:bodyPr>
            <a:noAutofit/>
          </a:bodyPr>
          <a:lstStyle/>
          <a:p>
            <a:r>
              <a:rPr lang="en-US" sz="1600" dirty="0" smtClean="0">
                <a:latin typeface="Arial"/>
                <a:cs typeface="Arial"/>
              </a:rPr>
              <a:t>C.3.</a:t>
            </a:r>
            <a:r>
              <a:rPr lang="en-US" sz="1600" dirty="0">
                <a:latin typeface="Arial"/>
                <a:cs typeface="Arial"/>
              </a:rPr>
              <a:t>U1 Introduced alien species can escape into local ecosystems and become invasive.</a:t>
            </a:r>
          </a:p>
        </p:txBody>
      </p:sp>
      <p:pic>
        <p:nvPicPr>
          <p:cNvPr id="11" name="Picture 10" descr="impactsofhumansonecosystems-090924042011-phpapp01_Page_14.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t="64468" r="30912" b="25200"/>
          <a:stretch>
            <a:fillRect/>
          </a:stretch>
        </p:blipFill>
        <p:spPr>
          <a:xfrm>
            <a:off x="296751" y="977900"/>
            <a:ext cx="8034449" cy="901700"/>
          </a:xfrm>
          <a:prstGeom prst="rect">
            <a:avLst/>
          </a:prstGeom>
        </p:spPr>
      </p:pic>
      <p:pic>
        <p:nvPicPr>
          <p:cNvPr id="4" name="Picture 3">
            <a:hlinkClick r:id="rId3"/>
          </p:cNvPr>
          <p:cNvPicPr>
            <a:picLocks noChangeAspect="1"/>
          </p:cNvPicPr>
          <p:nvPr/>
        </p:nvPicPr>
        <p:blipFill>
          <a:blip r:embed="rId4"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 y="6512158"/>
            <a:ext cx="1549399" cy="371242"/>
          </a:xfrm>
          <a:prstGeom prst="rect">
            <a:avLst/>
          </a:prstGeom>
        </p:spPr>
      </p:pic>
      <p:sp>
        <p:nvSpPr>
          <p:cNvPr id="5" name="TextBox 4"/>
          <p:cNvSpPr txBox="1"/>
          <p:nvPr/>
        </p:nvSpPr>
        <p:spPr>
          <a:xfrm>
            <a:off x="296751" y="1981200"/>
            <a:ext cx="8828058" cy="3016211"/>
          </a:xfrm>
          <a:prstGeom prst="rect">
            <a:avLst/>
          </a:prstGeom>
          <a:noFill/>
        </p:spPr>
        <p:txBody>
          <a:bodyPr wrap="none" rtlCol="0">
            <a:spAutoFit/>
          </a:bodyPr>
          <a:lstStyle/>
          <a:p>
            <a:pPr>
              <a:buFontTx/>
              <a:buChar char="-"/>
            </a:pPr>
            <a:r>
              <a:rPr lang="en-US" dirty="0" smtClean="0"/>
              <a:t>Native to East Asia (Japan, china, And Korea)</a:t>
            </a:r>
          </a:p>
          <a:p>
            <a:pPr>
              <a:buFontTx/>
              <a:buChar char="-"/>
            </a:pPr>
            <a:r>
              <a:rPr lang="en-US" dirty="0" smtClean="0"/>
              <a:t>Invasive to Europe, North America, and Australia.  Its actually illegal to grow this</a:t>
            </a:r>
          </a:p>
          <a:p>
            <a:r>
              <a:rPr lang="en-US" dirty="0" smtClean="0"/>
              <a:t>In your yard in Australia.</a:t>
            </a:r>
          </a:p>
          <a:p>
            <a:pPr>
              <a:buFontTx/>
              <a:buChar char="-"/>
            </a:pPr>
            <a:r>
              <a:rPr lang="en-US" dirty="0" smtClean="0"/>
              <a:t>Categorized by the ”World Conservation Union” as one of the world’s worst invasive species</a:t>
            </a:r>
          </a:p>
          <a:p>
            <a:pPr>
              <a:buFontTx/>
              <a:buChar char="-"/>
            </a:pPr>
            <a:r>
              <a:rPr lang="en-US" dirty="0" smtClean="0"/>
              <a:t> Introduced in the 19</a:t>
            </a:r>
            <a:r>
              <a:rPr lang="en-US" baseline="30000" dirty="0" smtClean="0"/>
              <a:t>th</a:t>
            </a:r>
            <a:r>
              <a:rPr lang="en-US" dirty="0" smtClean="0"/>
              <a:t> century to Britain as an ornamental species (pretty in my yard)</a:t>
            </a:r>
          </a:p>
          <a:p>
            <a:pPr>
              <a:buFontTx/>
              <a:buChar char="-"/>
            </a:pPr>
            <a:r>
              <a:rPr lang="en-US" dirty="0" smtClean="0"/>
              <a:t> It has an invasive root system that damages concrete foundations and roads.  It clogs flood </a:t>
            </a:r>
          </a:p>
          <a:p>
            <a:r>
              <a:rPr lang="en-US" dirty="0" smtClean="0"/>
              <a:t>Channels.  </a:t>
            </a:r>
          </a:p>
          <a:p>
            <a:pPr>
              <a:buFontTx/>
              <a:buChar char="-"/>
            </a:pPr>
            <a:r>
              <a:rPr lang="en-US" dirty="0" smtClean="0"/>
              <a:t>Grows very thick and crowds (out competes) native species. </a:t>
            </a:r>
          </a:p>
          <a:p>
            <a:pPr>
              <a:buFontTx/>
              <a:buChar char="-"/>
            </a:pPr>
            <a:r>
              <a:rPr lang="en-US" dirty="0" smtClean="0"/>
              <a:t>UK – Banks may refuse mortgage if plant is found on property</a:t>
            </a:r>
          </a:p>
          <a:p>
            <a:pPr>
              <a:buFontTx/>
              <a:buChar char="-"/>
            </a:pPr>
            <a:r>
              <a:rPr lang="en-US" dirty="0" smtClean="0"/>
              <a:t> Very difficult to eradicate</a:t>
            </a:r>
          </a:p>
          <a:p>
            <a:pPr>
              <a:buFontTx/>
              <a:buChar char="-"/>
            </a:pPr>
            <a:r>
              <a:rPr lang="en-US" sz="800" dirty="0" smtClean="0"/>
              <a:t>https://</a:t>
            </a:r>
            <a:r>
              <a:rPr lang="en-US" sz="800" dirty="0" err="1" smtClean="0"/>
              <a:t>en.wikipedia.org/wiki/Fallopia_japonica</a:t>
            </a:r>
            <a:endParaRPr lang="en-US" sz="800" dirty="0"/>
          </a:p>
        </p:txBody>
      </p:sp>
      <p:pic>
        <p:nvPicPr>
          <p:cNvPr id="6" name="Picture 5"/>
          <p:cNvPicPr>
            <a:picLocks noChangeAspect="1"/>
          </p:cNvPicPr>
          <p:nvPr/>
        </p:nvPicPr>
        <p:blipFill>
          <a:blip r:embed="rId5"/>
          <a:stretch>
            <a:fillRect/>
          </a:stretch>
        </p:blipFill>
        <p:spPr>
          <a:xfrm>
            <a:off x="5105259" y="4510072"/>
            <a:ext cx="4019550" cy="2347928"/>
          </a:xfrm>
          <a:prstGeom prst="rect">
            <a:avLst/>
          </a:prstGeom>
        </p:spPr>
      </p:pic>
      <p:pic>
        <p:nvPicPr>
          <p:cNvPr id="7" name="Picture 6"/>
          <p:cNvPicPr>
            <a:picLocks noChangeAspect="1"/>
          </p:cNvPicPr>
          <p:nvPr/>
        </p:nvPicPr>
        <p:blipFill>
          <a:blip r:embed="rId6"/>
          <a:stretch>
            <a:fillRect/>
          </a:stretch>
        </p:blipFill>
        <p:spPr>
          <a:xfrm>
            <a:off x="2552700" y="4946044"/>
            <a:ext cx="2552558" cy="191195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37447203"/>
      </p:ext>
    </p:extLst>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9144000" cy="427170"/>
          </a:xfrm>
        </p:spPr>
        <p:txBody>
          <a:bodyPr>
            <a:noAutofit/>
          </a:bodyPr>
          <a:lstStyle/>
          <a:p>
            <a:r>
              <a:rPr lang="en-US" sz="1600" dirty="0" smtClean="0">
                <a:latin typeface="Arial"/>
                <a:cs typeface="Arial"/>
              </a:rPr>
              <a:t>C.3.</a:t>
            </a:r>
            <a:r>
              <a:rPr lang="en-US" sz="1600" dirty="0">
                <a:latin typeface="Arial"/>
                <a:cs typeface="Arial"/>
              </a:rPr>
              <a:t>U1 Introduced alien species can escape into local ecosystems and become invasive.</a:t>
            </a:r>
          </a:p>
        </p:txBody>
      </p:sp>
      <p:pic>
        <p:nvPicPr>
          <p:cNvPr id="11" name="Picture 10" descr="impactsofhumansonecosystems-090924042011-phpapp01_Page_14.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t="75527" r="7120" b="8902"/>
          <a:stretch>
            <a:fillRect/>
          </a:stretch>
        </p:blipFill>
        <p:spPr>
          <a:xfrm>
            <a:off x="241301" y="660400"/>
            <a:ext cx="8902699" cy="1120051"/>
          </a:xfrm>
          <a:prstGeom prst="rect">
            <a:avLst/>
          </a:prstGeom>
        </p:spPr>
      </p:pic>
      <p:pic>
        <p:nvPicPr>
          <p:cNvPr id="4" name="Picture 3">
            <a:hlinkClick r:id="rId3"/>
          </p:cNvPr>
          <p:cNvPicPr>
            <a:picLocks noChangeAspect="1"/>
          </p:cNvPicPr>
          <p:nvPr/>
        </p:nvPicPr>
        <p:blipFill>
          <a:blip r:embed="rId4"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 y="6512158"/>
            <a:ext cx="1549399" cy="371242"/>
          </a:xfrm>
          <a:prstGeom prst="rect">
            <a:avLst/>
          </a:prstGeom>
        </p:spPr>
      </p:pic>
      <p:sp>
        <p:nvSpPr>
          <p:cNvPr id="5" name="TextBox 4"/>
          <p:cNvSpPr txBox="1"/>
          <p:nvPr/>
        </p:nvSpPr>
        <p:spPr>
          <a:xfrm>
            <a:off x="469900" y="1847334"/>
            <a:ext cx="7340600" cy="369332"/>
          </a:xfrm>
          <a:prstGeom prst="rect">
            <a:avLst/>
          </a:prstGeom>
          <a:noFill/>
        </p:spPr>
        <p:txBody>
          <a:bodyPr wrap="square" rtlCol="0">
            <a:spAutoFit/>
          </a:bodyPr>
          <a:lstStyle/>
          <a:p>
            <a:r>
              <a:rPr lang="en-US" dirty="0" smtClean="0"/>
              <a:t>-SPECIFICALLY NAMED IN IB SYLLABUS</a:t>
            </a:r>
            <a:endParaRPr lang="en-US" dirty="0"/>
          </a:p>
        </p:txBody>
      </p:sp>
      <p:pic>
        <p:nvPicPr>
          <p:cNvPr id="6" name="Picture 5"/>
          <p:cNvPicPr>
            <a:picLocks noChangeAspect="1"/>
          </p:cNvPicPr>
          <p:nvPr/>
        </p:nvPicPr>
        <p:blipFill>
          <a:blip r:embed="rId5"/>
          <a:stretch>
            <a:fillRect/>
          </a:stretch>
        </p:blipFill>
        <p:spPr>
          <a:xfrm>
            <a:off x="0" y="4366641"/>
            <a:ext cx="3276600" cy="2476500"/>
          </a:xfrm>
          <a:prstGeom prst="rect">
            <a:avLst/>
          </a:prstGeom>
        </p:spPr>
      </p:pic>
      <p:pic>
        <p:nvPicPr>
          <p:cNvPr id="7" name="Picture 6"/>
          <p:cNvPicPr>
            <a:picLocks noChangeAspect="1"/>
          </p:cNvPicPr>
          <p:nvPr/>
        </p:nvPicPr>
        <p:blipFill>
          <a:blip r:embed="rId6"/>
          <a:stretch>
            <a:fillRect/>
          </a:stretch>
        </p:blipFill>
        <p:spPr>
          <a:xfrm>
            <a:off x="5461000" y="1556266"/>
            <a:ext cx="3454400" cy="2425756"/>
          </a:xfrm>
          <a:prstGeom prst="rect">
            <a:avLst/>
          </a:prstGeom>
        </p:spPr>
      </p:pic>
      <p:pic>
        <p:nvPicPr>
          <p:cNvPr id="9" name="Picture 8"/>
          <p:cNvPicPr>
            <a:picLocks noChangeAspect="1"/>
          </p:cNvPicPr>
          <p:nvPr/>
        </p:nvPicPr>
        <p:blipFill>
          <a:blip r:embed="rId7"/>
          <a:stretch>
            <a:fillRect/>
          </a:stretch>
        </p:blipFill>
        <p:spPr>
          <a:xfrm>
            <a:off x="3035300" y="3158109"/>
            <a:ext cx="3378200" cy="244678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37447203"/>
      </p:ext>
    </p:extLst>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9144000" cy="427170"/>
          </a:xfrm>
        </p:spPr>
        <p:txBody>
          <a:bodyPr>
            <a:noAutofit/>
          </a:bodyPr>
          <a:lstStyle/>
          <a:p>
            <a:r>
              <a:rPr lang="en-US" sz="1600" dirty="0" smtClean="0">
                <a:latin typeface="Arial"/>
                <a:cs typeface="Arial"/>
              </a:rPr>
              <a:t>C.3.</a:t>
            </a:r>
            <a:r>
              <a:rPr lang="en-US" sz="1600" dirty="0">
                <a:latin typeface="Arial"/>
                <a:cs typeface="Arial"/>
              </a:rPr>
              <a:t>U1 Introduced alien species can escape into local ecosystems and become invasive.</a:t>
            </a:r>
          </a:p>
        </p:txBody>
      </p:sp>
      <p:pic>
        <p:nvPicPr>
          <p:cNvPr id="11" name="Picture 10" descr="impactsofhumansonecosystems-090924042011-phpapp01_Page_14.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t="75527" r="7120" b="8902"/>
          <a:stretch>
            <a:fillRect/>
          </a:stretch>
        </p:blipFill>
        <p:spPr>
          <a:xfrm>
            <a:off x="241301" y="660400"/>
            <a:ext cx="8902699" cy="1120051"/>
          </a:xfrm>
          <a:prstGeom prst="rect">
            <a:avLst/>
          </a:prstGeom>
        </p:spPr>
      </p:pic>
      <p:pic>
        <p:nvPicPr>
          <p:cNvPr id="4" name="Picture 3">
            <a:hlinkClick r:id="rId3"/>
          </p:cNvPr>
          <p:cNvPicPr>
            <a:picLocks noChangeAspect="1"/>
          </p:cNvPicPr>
          <p:nvPr/>
        </p:nvPicPr>
        <p:blipFill>
          <a:blip r:embed="rId4"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 y="6512158"/>
            <a:ext cx="1549399" cy="371242"/>
          </a:xfrm>
          <a:prstGeom prst="rect">
            <a:avLst/>
          </a:prstGeom>
        </p:spPr>
      </p:pic>
      <p:sp>
        <p:nvSpPr>
          <p:cNvPr id="5" name="TextBox 4"/>
          <p:cNvSpPr txBox="1"/>
          <p:nvPr/>
        </p:nvSpPr>
        <p:spPr>
          <a:xfrm>
            <a:off x="241301" y="1710843"/>
            <a:ext cx="5524499" cy="4801315"/>
          </a:xfrm>
          <a:prstGeom prst="rect">
            <a:avLst/>
          </a:prstGeom>
          <a:noFill/>
        </p:spPr>
        <p:txBody>
          <a:bodyPr wrap="square" rtlCol="0">
            <a:spAutoFit/>
          </a:bodyPr>
          <a:lstStyle/>
          <a:p>
            <a:r>
              <a:rPr lang="en-US" dirty="0" smtClean="0"/>
              <a:t>-SPECIFICALLY NAMED IN IB SYLLABUS</a:t>
            </a:r>
          </a:p>
          <a:p>
            <a:pPr>
              <a:buFontTx/>
              <a:buChar char="-"/>
            </a:pPr>
            <a:r>
              <a:rPr lang="en-US" dirty="0" smtClean="0"/>
              <a:t>Australia’s isolation made it really </a:t>
            </a:r>
            <a:r>
              <a:rPr lang="en-US" dirty="0" err="1" smtClean="0"/>
              <a:t>suseptable</a:t>
            </a:r>
            <a:r>
              <a:rPr lang="en-US" dirty="0" smtClean="0"/>
              <a:t> to invasive </a:t>
            </a:r>
            <a:r>
              <a:rPr lang="en-US" dirty="0" err="1" smtClean="0"/>
              <a:t>speces</a:t>
            </a:r>
            <a:r>
              <a:rPr lang="en-US" dirty="0" smtClean="0"/>
              <a:t> (no natural predators or parasites)</a:t>
            </a:r>
          </a:p>
          <a:p>
            <a:pPr>
              <a:buFontTx/>
              <a:buChar char="-"/>
            </a:pPr>
            <a:r>
              <a:rPr lang="en-US" dirty="0" smtClean="0"/>
              <a:t>Invasive rabbits, foxes, cats, and plants have overwhelmed the native flora and fauna.</a:t>
            </a:r>
            <a:endParaRPr lang="en-US" dirty="0" smtClean="0"/>
          </a:p>
          <a:p>
            <a:r>
              <a:rPr lang="en-US" dirty="0" smtClean="0"/>
              <a:t>- </a:t>
            </a:r>
          </a:p>
          <a:p>
            <a:r>
              <a:rPr lang="en-US" dirty="0" smtClean="0"/>
              <a:t> - Toads are native to Central and South America</a:t>
            </a:r>
          </a:p>
          <a:p>
            <a:r>
              <a:rPr lang="en-US" dirty="0" smtClean="0"/>
              <a:t> - Adult Toads can be 1.8 kg and are poisonous (usually not deadly but makes you very sick)</a:t>
            </a:r>
          </a:p>
          <a:p>
            <a:pPr>
              <a:buFontTx/>
              <a:buChar char="-"/>
            </a:pPr>
            <a:r>
              <a:rPr lang="en-US" dirty="0" smtClean="0"/>
              <a:t>102 toads were introduced to Australia in 1935 in an attempt to control insects eating the sugar cane crop.</a:t>
            </a:r>
          </a:p>
          <a:p>
            <a:pPr>
              <a:buFontTx/>
              <a:buChar char="-"/>
            </a:pPr>
            <a:r>
              <a:rPr lang="en-US" dirty="0" smtClean="0"/>
              <a:t>Now there are estimated over 200,000,000 and have been known to spread disease affecting local biodiversity</a:t>
            </a:r>
          </a:p>
          <a:p>
            <a:pPr>
              <a:buFontTx/>
              <a:buChar char="-"/>
            </a:pPr>
            <a:r>
              <a:rPr lang="en-US" dirty="0" smtClean="0"/>
              <a:t>No evidence that the toad affected the insects eating the sugar cane.</a:t>
            </a:r>
          </a:p>
          <a:p>
            <a:pPr>
              <a:buFontTx/>
              <a:buChar char="-"/>
            </a:pPr>
            <a:r>
              <a:rPr lang="en-US" dirty="0" smtClean="0"/>
              <a:t>Toads are adapting to new habitats and eating everything.</a:t>
            </a:r>
            <a:endParaRPr lang="en-US" dirty="0"/>
          </a:p>
        </p:txBody>
      </p:sp>
      <p:pic>
        <p:nvPicPr>
          <p:cNvPr id="6" name="Picture 5"/>
          <p:cNvPicPr>
            <a:picLocks noChangeAspect="1"/>
          </p:cNvPicPr>
          <p:nvPr/>
        </p:nvPicPr>
        <p:blipFill>
          <a:blip r:embed="rId5"/>
          <a:stretch>
            <a:fillRect/>
          </a:stretch>
        </p:blipFill>
        <p:spPr>
          <a:xfrm>
            <a:off x="5765800" y="1623441"/>
            <a:ext cx="3276600" cy="2476500"/>
          </a:xfrm>
          <a:prstGeom prst="rect">
            <a:avLst/>
          </a:prstGeom>
        </p:spPr>
      </p:pic>
      <p:pic>
        <p:nvPicPr>
          <p:cNvPr id="9" name="Picture 8"/>
          <p:cNvPicPr>
            <a:picLocks noChangeAspect="1"/>
          </p:cNvPicPr>
          <p:nvPr/>
        </p:nvPicPr>
        <p:blipFill>
          <a:blip r:embed="rId6"/>
          <a:stretch>
            <a:fillRect/>
          </a:stretch>
        </p:blipFill>
        <p:spPr>
          <a:xfrm>
            <a:off x="5765800" y="4411218"/>
            <a:ext cx="3378200" cy="244678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37447203"/>
      </p:ext>
    </p:extLst>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9144000" cy="427170"/>
          </a:xfrm>
        </p:spPr>
        <p:txBody>
          <a:bodyPr>
            <a:noAutofit/>
          </a:bodyPr>
          <a:lstStyle/>
          <a:p>
            <a:r>
              <a:rPr lang="en-US" sz="1600" dirty="0" smtClean="0">
                <a:latin typeface="Arial"/>
                <a:cs typeface="Arial"/>
              </a:rPr>
              <a:t>C.3.</a:t>
            </a:r>
            <a:r>
              <a:rPr lang="en-US" sz="1600" dirty="0">
                <a:latin typeface="Arial"/>
                <a:cs typeface="Arial"/>
              </a:rPr>
              <a:t>U1 Introduced alien species can escape into local ecosystems and become invasive.</a:t>
            </a:r>
          </a:p>
        </p:txBody>
      </p:sp>
      <p:pic>
        <p:nvPicPr>
          <p:cNvPr id="11" name="Picture 10" descr="impactsofhumansonecosystems-090924042011-phpapp01_Page_14.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t="75527" r="7120" b="8902"/>
          <a:stretch>
            <a:fillRect/>
          </a:stretch>
        </p:blipFill>
        <p:spPr>
          <a:xfrm>
            <a:off x="241301" y="660400"/>
            <a:ext cx="8902699" cy="1120051"/>
          </a:xfrm>
          <a:prstGeom prst="rect">
            <a:avLst/>
          </a:prstGeom>
        </p:spPr>
      </p:pic>
      <p:pic>
        <p:nvPicPr>
          <p:cNvPr id="4" name="Picture 3">
            <a:hlinkClick r:id="rId3"/>
          </p:cNvPr>
          <p:cNvPicPr>
            <a:picLocks noChangeAspect="1"/>
          </p:cNvPicPr>
          <p:nvPr/>
        </p:nvPicPr>
        <p:blipFill>
          <a:blip r:embed="rId4"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 y="6512158"/>
            <a:ext cx="1549399" cy="371242"/>
          </a:xfrm>
          <a:prstGeom prst="rect">
            <a:avLst/>
          </a:prstGeom>
        </p:spPr>
      </p:pic>
      <p:sp>
        <p:nvSpPr>
          <p:cNvPr id="5" name="TextBox 4"/>
          <p:cNvSpPr txBox="1"/>
          <p:nvPr/>
        </p:nvSpPr>
        <p:spPr>
          <a:xfrm>
            <a:off x="241301" y="1710843"/>
            <a:ext cx="5524499" cy="2862323"/>
          </a:xfrm>
          <a:prstGeom prst="rect">
            <a:avLst/>
          </a:prstGeom>
          <a:noFill/>
        </p:spPr>
        <p:txBody>
          <a:bodyPr wrap="square" rtlCol="0">
            <a:spAutoFit/>
          </a:bodyPr>
          <a:lstStyle/>
          <a:p>
            <a:r>
              <a:rPr lang="en-US" dirty="0" smtClean="0"/>
              <a:t>-Eradication (removal)</a:t>
            </a:r>
          </a:p>
          <a:p>
            <a:pPr>
              <a:buFontTx/>
              <a:buChar char="-"/>
            </a:pPr>
            <a:r>
              <a:rPr lang="en-US" dirty="0" smtClean="0"/>
              <a:t>Proposed introduction of virus or bacteria but will it also affect local populations</a:t>
            </a:r>
          </a:p>
          <a:p>
            <a:pPr>
              <a:buFontTx/>
              <a:buChar char="-"/>
            </a:pPr>
            <a:r>
              <a:rPr lang="en-US" dirty="0" smtClean="0"/>
              <a:t>Release sterile males to compete with fertile males.  </a:t>
            </a:r>
          </a:p>
          <a:p>
            <a:pPr>
              <a:buFontTx/>
              <a:buChar char="-"/>
            </a:pPr>
            <a:r>
              <a:rPr lang="en-US" dirty="0" smtClean="0"/>
              <a:t>Insert gene into females so they only produce male offspring</a:t>
            </a:r>
          </a:p>
          <a:p>
            <a:pPr>
              <a:buFontTx/>
              <a:buChar char="-"/>
            </a:pPr>
            <a:r>
              <a:rPr lang="en-US" dirty="0" smtClean="0"/>
              <a:t>Chemical lure in water to attract tadpoles.</a:t>
            </a:r>
          </a:p>
          <a:p>
            <a:pPr>
              <a:buFontTx/>
              <a:buChar char="-"/>
            </a:pPr>
            <a:endParaRPr lang="en-US" dirty="0" smtClean="0"/>
          </a:p>
          <a:p>
            <a:pPr>
              <a:buFontTx/>
              <a:buChar char="-"/>
            </a:pPr>
            <a:r>
              <a:rPr lang="en-US" dirty="0" smtClean="0"/>
              <a:t>All proposals but nothing has worked to a great extent</a:t>
            </a:r>
          </a:p>
          <a:p>
            <a:pPr>
              <a:buFontTx/>
              <a:buChar char="-"/>
            </a:pPr>
            <a:endParaRPr lang="en-US" dirty="0"/>
          </a:p>
        </p:txBody>
      </p:sp>
      <p:pic>
        <p:nvPicPr>
          <p:cNvPr id="6" name="Picture 5"/>
          <p:cNvPicPr>
            <a:picLocks noChangeAspect="1"/>
          </p:cNvPicPr>
          <p:nvPr/>
        </p:nvPicPr>
        <p:blipFill>
          <a:blip r:embed="rId5"/>
          <a:stretch>
            <a:fillRect/>
          </a:stretch>
        </p:blipFill>
        <p:spPr>
          <a:xfrm>
            <a:off x="5765800" y="1623441"/>
            <a:ext cx="3276600" cy="2476500"/>
          </a:xfrm>
          <a:prstGeom prst="rect">
            <a:avLst/>
          </a:prstGeom>
        </p:spPr>
      </p:pic>
      <p:pic>
        <p:nvPicPr>
          <p:cNvPr id="9" name="Picture 8"/>
          <p:cNvPicPr>
            <a:picLocks noChangeAspect="1"/>
          </p:cNvPicPr>
          <p:nvPr/>
        </p:nvPicPr>
        <p:blipFill>
          <a:blip r:embed="rId6"/>
          <a:stretch>
            <a:fillRect/>
          </a:stretch>
        </p:blipFill>
        <p:spPr>
          <a:xfrm>
            <a:off x="5765800" y="4411218"/>
            <a:ext cx="3378200" cy="244678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37447203"/>
      </p:ext>
    </p:extLst>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Other examples of Invasive Species</a:t>
            </a:r>
            <a:endParaRPr lang="en-US" dirty="0"/>
          </a:p>
        </p:txBody>
      </p:sp>
      <p:sp>
        <p:nvSpPr>
          <p:cNvPr id="3" name="Content Placeholder 2"/>
          <p:cNvSpPr>
            <a:spLocks noGrp="1"/>
          </p:cNvSpPr>
          <p:nvPr>
            <p:ph idx="1"/>
          </p:nvPr>
        </p:nvSpPr>
        <p:spPr/>
        <p:txBody>
          <a:bodyPr>
            <a:normAutofit/>
          </a:bodyPr>
          <a:lstStyle/>
          <a:p>
            <a:r>
              <a:rPr lang="en-US" sz="2600" dirty="0" smtClean="0">
                <a:hlinkClick r:id="rId2"/>
              </a:rPr>
              <a:t>10-of-the-worlds-worst-invasive-species (at least for this article)</a:t>
            </a:r>
            <a:endParaRPr lang="en-US" sz="2600" dirty="0" smtClean="0"/>
          </a:p>
          <a:p>
            <a:endParaRPr lang="en-US" sz="2600" dirty="0" smtClean="0"/>
          </a:p>
          <a:p>
            <a:r>
              <a:rPr lang="en-US" sz="2600" dirty="0" smtClean="0">
                <a:hlinkClick r:id="rId3"/>
              </a:rPr>
              <a:t>United States Department of Agriculture Website</a:t>
            </a:r>
            <a:endParaRPr lang="en-US" sz="2600" dirty="0" smtClean="0"/>
          </a:p>
          <a:p>
            <a:endParaRPr lang="en-US" sz="2600" dirty="0" smtClean="0"/>
          </a:p>
          <a:p>
            <a:r>
              <a:rPr lang="en-US" sz="2600" dirty="0" smtClean="0">
                <a:hlinkClick r:id="rId4"/>
              </a:rPr>
              <a:t>Global Invasive Species Database (Egypt)</a:t>
            </a:r>
            <a:endParaRPr lang="en-US" sz="26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IB DP Student No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pectrum">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IB DP Student Notes.potx</Template>
  <TotalTime>15811</TotalTime>
  <Words>2751</Words>
  <Application>Microsoft Macintosh PowerPoint</Application>
  <PresentationFormat>On-screen Show (4:3)</PresentationFormat>
  <Paragraphs>226</Paragraphs>
  <Slides>32</Slides>
  <Notes>0</Notes>
  <HiddenSlides>0</HiddenSlides>
  <MMClips>0</MMClips>
  <ScaleCrop>false</ScaleCrop>
  <HeadingPairs>
    <vt:vector size="4" baseType="variant">
      <vt:variant>
        <vt:lpstr>Design Template</vt:lpstr>
      </vt:variant>
      <vt:variant>
        <vt:i4>2</vt:i4>
      </vt:variant>
      <vt:variant>
        <vt:lpstr>Slide Titles</vt:lpstr>
      </vt:variant>
      <vt:variant>
        <vt:i4>32</vt:i4>
      </vt:variant>
    </vt:vector>
  </HeadingPairs>
  <TitlesOfParts>
    <vt:vector size="34" baseType="lpstr">
      <vt:lpstr>IB DP Student Notes</vt:lpstr>
      <vt:lpstr>Spectrum</vt:lpstr>
      <vt:lpstr>C.3 Impacts of humans on ecosystems</vt:lpstr>
      <vt:lpstr>Slide 2</vt:lpstr>
      <vt:lpstr>C.3.U1 Introduced alien species can escape into local ecosystems and become invasive.</vt:lpstr>
      <vt:lpstr>C.3.U1 Introduced alien species can escape into local ecosystems and become invasive.</vt:lpstr>
      <vt:lpstr>C.3.U1 Introduced alien species can escape into local ecosystems and become invasive.</vt:lpstr>
      <vt:lpstr>C.3.U1 Introduced alien species can escape into local ecosystems and become invasive.</vt:lpstr>
      <vt:lpstr>C.3.U1 Introduced alien species can escape into local ecosystems and become invasive.</vt:lpstr>
      <vt:lpstr>C.3.U1 Introduced alien species can escape into local ecosystems and become invasive.</vt:lpstr>
      <vt:lpstr>Other examples of Invasive Species</vt:lpstr>
      <vt:lpstr>C.3.U2 Competitive exclusion and the absence of predators can lead to reduction in the numbers of endemic species when alien species become invasive.</vt:lpstr>
      <vt:lpstr>C.3.U2 Competitive exclusion and the absence of predators can lead to reduction in the numbers of endemic species when alien species become invasive.</vt:lpstr>
      <vt:lpstr>C.3.S2 Evaluation of eradication programmes and biological control as measures to reduce the impact of alien species.</vt:lpstr>
      <vt:lpstr>C.3.S2 Evaluation of eradication programmes and biological control as measures to reduce the impact of alien species.</vt:lpstr>
      <vt:lpstr>Biomagnification</vt:lpstr>
      <vt:lpstr>C.3.U3 Pollutants become concentrated in the tissues of organisms at higher trophic levels by biomagnification.</vt:lpstr>
      <vt:lpstr>DDT – (dichlorodiphenyltrichloroethane) was applied to crops to control insect damage.</vt:lpstr>
      <vt:lpstr>DDT</vt:lpstr>
      <vt:lpstr>C.3.U3 Pollutants become concentrated in the tissues of organisms at higher trophic levels by biomagnification.</vt:lpstr>
      <vt:lpstr>C.3.S1 Analysis of data illustrating the causes and consequences of biomagnification.</vt:lpstr>
      <vt:lpstr>C.3.S1 Analysis of data illustrating the causes and consequences of biomagnification.</vt:lpstr>
      <vt:lpstr>C.3.S1 Analysis of data illustrating the causes and consequences of biomagnification.</vt:lpstr>
      <vt:lpstr>C.3.S1 Analysis of data illustrating the causes and consequences of biomagnification.</vt:lpstr>
      <vt:lpstr>C.3.A2 Discussion of the trade-off between control of the malarial parasite and DDT pollution.</vt:lpstr>
      <vt:lpstr>C.3.A2 Discussion of the trade-off between control of the malarial parasite and DDT pollution.</vt:lpstr>
      <vt:lpstr>C.3.A2 Discussion of the trade-off between control of the malarial parasite and DDT pollution.</vt:lpstr>
      <vt:lpstr>C.3.A3 Case study of the impact of marine plastic debris on Laysan albatrosses and one other named species.</vt:lpstr>
      <vt:lpstr>C.3.U4 Macroplastic and microplastic debris has accumulated in marine environments.</vt:lpstr>
      <vt:lpstr>C.3.U4 Macroplastic and microplastic debris has accumulated in marine environments.</vt:lpstr>
      <vt:lpstr>C.3.A3 Case study of the impact of marine plastic debris on Laysan albatrosses and one other named species.</vt:lpstr>
      <vt:lpstr>Great Pacific Garbage Patch</vt:lpstr>
      <vt:lpstr>C.3.U4 Macroplastic and microplastic debris has accumulated in marine environments.</vt:lpstr>
      <vt:lpstr>Bibliography / Acknowledgments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Paine</dc:creator>
  <cp:lastModifiedBy>Cairo American College</cp:lastModifiedBy>
  <cp:revision>466</cp:revision>
  <dcterms:created xsi:type="dcterms:W3CDTF">2015-10-04T14:24:07Z</dcterms:created>
  <dcterms:modified xsi:type="dcterms:W3CDTF">2015-10-05T10:26:29Z</dcterms:modified>
</cp:coreProperties>
</file>