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3" r:id="rId3"/>
    <p:sldId id="294" r:id="rId4"/>
    <p:sldId id="298" r:id="rId5"/>
    <p:sldId id="300" r:id="rId6"/>
    <p:sldId id="339" r:id="rId7"/>
    <p:sldId id="341" r:id="rId8"/>
    <p:sldId id="342" r:id="rId9"/>
    <p:sldId id="305" r:id="rId10"/>
    <p:sldId id="308" r:id="rId11"/>
    <p:sldId id="309" r:id="rId12"/>
    <p:sldId id="310" r:id="rId13"/>
    <p:sldId id="343" r:id="rId14"/>
    <p:sldId id="302" r:id="rId15"/>
    <p:sldId id="344" r:id="rId16"/>
    <p:sldId id="301" r:id="rId17"/>
    <p:sldId id="303" r:id="rId18"/>
    <p:sldId id="266" r:id="rId19"/>
    <p:sldId id="348" r:id="rId20"/>
    <p:sldId id="332" r:id="rId21"/>
    <p:sldId id="33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9"/>
    <p:restoredTop sz="94663"/>
  </p:normalViewPr>
  <p:slideViewPr>
    <p:cSldViewPr>
      <p:cViewPr varScale="1">
        <p:scale>
          <a:sx n="117" d="100"/>
          <a:sy n="117" d="100"/>
        </p:scale>
        <p:origin x="4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8BAA922-713E-4841-A553-815F08A8D9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03C9C5-A1E0-1640-B928-6D0728A9F7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73F158-E614-9149-A35C-0AA1192A0E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AP U.S. History - Mr. G.P. Utz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DEEC649-E718-A242-B0E1-EEDF131FD7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F55BD9-C1FC-8043-83EA-17C6B9ACBC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C36E921-1D31-4A42-9DEB-DE8D2B7CE5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4C3B8EE-3BFD-3A44-AB1C-8FE3BEBBEC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7F0020A-D876-774E-9BEA-2BAD2D711F7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2293DF7-5A9B-B243-A74A-BF6D3F385B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71792E4-4663-7242-9368-572CD5FBB8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AP U.S. History - Mr. G.P. Utz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34B7212-43E1-3D4B-BCFB-B2EE5FDD0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B8DF5B-135F-6246-A124-4F9BC74DD4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A1A9D0D-3A8F-2C42-B79E-BAC7F80CFF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380E524-CA9B-0948-90ED-35F00466EB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Map 4.1 </a:t>
            </a:r>
            <a:r>
              <a:rPr lang="en-US" altLang="en-US" b="1"/>
              <a:t>Main Sources and Destinations of African Slaves, ca. 1500–1860 </a:t>
            </a:r>
            <a:r>
              <a:rPr lang="en-US" altLang="en-US"/>
              <a:t>More than three</a:t>
            </a:r>
          </a:p>
          <a:p>
            <a:pPr eaLnBrk="1" hangingPunct="1"/>
            <a:r>
              <a:rPr lang="en-US" altLang="en-US"/>
              <a:t>centuries of the “African Diaspora” scattered blacks throughout the New World. Britain’s North American</a:t>
            </a:r>
          </a:p>
          <a:p>
            <a:pPr eaLnBrk="1" hangingPunct="1"/>
            <a:r>
              <a:rPr lang="en-US" altLang="en-US"/>
              <a:t>colonies (the future United States) constituted the extreme northern periphery of this system, receiving</a:t>
            </a:r>
          </a:p>
          <a:p>
            <a:pPr eaLnBrk="1" hangingPunct="1"/>
            <a:r>
              <a:rPr lang="en-US" altLang="en-US"/>
              <a:t>about 400,000 of the nearly 10 million arrivals, the great majority of whom ended up in the West Indies</a:t>
            </a:r>
          </a:p>
          <a:p>
            <a:pPr eaLnBrk="1" hangingPunct="1"/>
            <a:r>
              <a:rPr lang="en-US" altLang="en-US"/>
              <a:t>and Brazil.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036CBCA-F3E4-CD47-A5C1-FB1E78077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696FE2-B77B-6C43-A509-A2F9D8B9F615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4D00AEE-91C5-9744-BEA3-F89B1F59E5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DE8E060-6F67-A841-87DC-3BF0AEE45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The Slave Ship </a:t>
            </a:r>
            <a:r>
              <a:rPr lang="en-US" altLang="en-US" b="1" i="1"/>
              <a:t>Albatross</a:t>
            </a:r>
            <a:r>
              <a:rPr lang="en-US" altLang="en-US" b="1"/>
              <a:t>, 1846 </a:t>
            </a:r>
            <a:r>
              <a:rPr lang="en-US" altLang="en-US"/>
              <a:t>This eyewitness painting captures the dankness,</a:t>
            </a:r>
          </a:p>
          <a:p>
            <a:pPr eaLnBrk="1" hangingPunct="1"/>
            <a:r>
              <a:rPr lang="en-US" altLang="en-US"/>
              <a:t>gloom, and despair that reigned in the slaver’s cargo hold.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D4FABC6-0750-0F46-9DF2-B506C8FAC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97ABF62-2712-A049-AF0C-CB6692AAD6B1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4E73E6F-B074-1D4B-9A00-1EF0A59BFA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6B2FED4F-33E4-734C-9919-E41FD02180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Rice Cultivation in the</a:t>
            </a:r>
          </a:p>
          <a:p>
            <a:pPr eaLnBrk="1" hangingPunct="1"/>
            <a:r>
              <a:rPr lang="en-US" altLang="en-US" b="1"/>
              <a:t>Colonial South </a:t>
            </a:r>
            <a:r>
              <a:rPr lang="en-US" altLang="en-US"/>
              <a:t>Rice growing,</a:t>
            </a:r>
          </a:p>
          <a:p>
            <a:pPr eaLnBrk="1" hangingPunct="1"/>
            <a:r>
              <a:rPr lang="en-US" altLang="en-US"/>
              <a:t>imported from Africa</a:t>
            </a:r>
          </a:p>
          <a:p>
            <a:pPr eaLnBrk="1" hangingPunct="1"/>
            <a:r>
              <a:rPr lang="en-US" altLang="en-US"/>
              <a:t>along with enslaved Africans</a:t>
            </a:r>
          </a:p>
          <a:p>
            <a:pPr eaLnBrk="1" hangingPunct="1"/>
            <a:r>
              <a:rPr lang="en-US" altLang="en-US"/>
              <a:t>to work the swampy rice</a:t>
            </a:r>
          </a:p>
          <a:p>
            <a:pPr eaLnBrk="1" hangingPunct="1"/>
            <a:r>
              <a:rPr lang="en-US" altLang="en-US"/>
              <a:t>fields, made South Carolina</a:t>
            </a:r>
          </a:p>
          <a:p>
            <a:pPr eaLnBrk="1" hangingPunct="1"/>
            <a:r>
              <a:rPr lang="en-US" altLang="en-US"/>
              <a:t>the rice basket of the British</a:t>
            </a:r>
          </a:p>
          <a:p>
            <a:pPr eaLnBrk="1" hangingPunct="1"/>
            <a:r>
              <a:rPr lang="en-US" altLang="en-US"/>
              <a:t>Empire.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6D78EB1-F824-0C43-B0ED-68D65E0D7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566DFE-CD78-1F4C-BBBB-F296D3A427DA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CD793AF-672A-E246-84DE-60960ECBF7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7FCA2A60-018F-B547-8115-4788AEFF7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Charleston, South Carolina </a:t>
            </a:r>
            <a:r>
              <a:rPr lang="en-US" altLang="en-US"/>
              <a:t>Founded in 1680, Charleston grew to become the bustling seaport</a:t>
            </a:r>
          </a:p>
          <a:p>
            <a:pPr eaLnBrk="1" hangingPunct="1"/>
            <a:r>
              <a:rPr lang="en-US" altLang="en-US"/>
              <a:t>pictured in this drawing done in the 1730s. Charleston was by then the largest city in the mostly rural</a:t>
            </a:r>
          </a:p>
          <a:p>
            <a:pPr eaLnBrk="1" hangingPunct="1"/>
            <a:r>
              <a:rPr lang="en-US" altLang="en-US"/>
              <a:t>southern colonies. It flourished as a seaport for the shipment to England of slave-grown Carolina rice.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76CCB29-AD72-A143-93DD-A744E9D02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1C0E2F-B3F9-9047-B1F2-24BBC36CDAE1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EB37377E-BB22-F846-A5D7-E7CD891B9B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FFAA0ECF-E9D4-8B45-9361-BC4CB184C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Life and Death in Colonial</a:t>
            </a:r>
          </a:p>
          <a:p>
            <a:pPr eaLnBrk="1" hangingPunct="1"/>
            <a:r>
              <a:rPr lang="en-US" altLang="en-US" b="1"/>
              <a:t>America, by Prudence</a:t>
            </a:r>
          </a:p>
          <a:p>
            <a:pPr eaLnBrk="1" hangingPunct="1"/>
            <a:r>
              <a:rPr lang="en-US" altLang="en-US" b="1"/>
              <a:t>Punderson </a:t>
            </a:r>
            <a:r>
              <a:rPr lang="en-US" altLang="en-US"/>
              <a:t>Note the artist’s</a:t>
            </a:r>
          </a:p>
          <a:p>
            <a:pPr eaLnBrk="1" hangingPunct="1"/>
            <a:r>
              <a:rPr lang="en-US" altLang="en-US"/>
              <a:t>initials, “P.P.,” on the coffin. This</a:t>
            </a:r>
          </a:p>
          <a:p>
            <a:pPr eaLnBrk="1" hangingPunct="1"/>
            <a:r>
              <a:rPr lang="en-US" altLang="en-US"/>
              <a:t>embroidery suggests the stoic</a:t>
            </a:r>
          </a:p>
          <a:p>
            <a:pPr eaLnBrk="1" hangingPunct="1"/>
            <a:r>
              <a:rPr lang="en-US" altLang="en-US"/>
              <a:t>resolve of a colonial woman,</a:t>
            </a:r>
          </a:p>
          <a:p>
            <a:pPr eaLnBrk="1" hangingPunct="1"/>
            <a:r>
              <a:rPr lang="en-US" altLang="en-US"/>
              <a:t>calmly depicting the inevitable</a:t>
            </a:r>
          </a:p>
          <a:p>
            <a:pPr eaLnBrk="1" hangingPunct="1"/>
            <a:r>
              <a:rPr lang="en-US" altLang="en-US"/>
              <a:t>progression of her own life from</a:t>
            </a:r>
          </a:p>
          <a:p>
            <a:pPr eaLnBrk="1" hangingPunct="1"/>
            <a:r>
              <a:rPr lang="en-US" altLang="en-US"/>
              <a:t>the cradle to the grave.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BC61CFBA-8320-4343-AF49-11638A896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E8991E-B7AF-1047-8757-FA519CA13463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118DC369-6650-D349-B723-986813173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B190DD96-AF21-0848-B603-2250A3349B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916F9DA7-5415-8A46-BF46-3DDF4A746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80AD1D-C388-2A4F-AEEE-3D112B44E7D3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B4-4070-0740-A33C-BC64408C5A06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0889FA66-D1D2-C74D-B6EC-B798DAC7F2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73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112-704C-FB40-94E6-ECE5C66250B2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5AD7-8A0B-A048-BA58-6173D4A683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80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3505-EAA6-A648-B6A1-D5FF13E99332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C4F-EE48-CD4B-97DE-13F710806A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87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F789-7035-0E45-9CB0-B1CD92A66B98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4915-390D-6543-9CFB-1189671D67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31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116F07-AB96-2B43-81A6-A69C1415FBAC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6B0ADD7-EF3E-F449-8FB8-A40B70F923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86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BBD4-5659-2247-912A-F723227A25EB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8D-1219-AC4D-AFCB-8E8275E26E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57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0F8-327E-3748-9065-0A4D4FC4656B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BCE2-BB4E-8F44-A09D-31D38186FA5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6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BE8CB7-EA18-3548-9027-9C246E639AEF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B4-C7D7-A249-B78E-6AAC257F1A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05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14B-45B8-A249-A721-A97FA74D8576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B70-787D-0549-8D49-A56CE5635F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06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28E4-FC08-0F41-9F5D-2543EEE7C535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C4B-AB8D-4848-AFBF-B961A1CDD0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85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F84-AF2E-3E47-B82D-6DB988292909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CB6C-2C57-CF4A-9306-1A655BEA6A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6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CF3F58-8A74-7949-94CA-EB5F2038B018}" type="datetime1">
              <a:rPr lang="en-US" altLang="en-US" smtClean="0"/>
              <a:pPr/>
              <a:t>9/1/21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ACB921F-57A8-FE40-AEF1-E830D1676E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8" descr="E:\Patriotic Images\USAborder.gif">
            <a:extLst>
              <a:ext uri="{FF2B5EF4-FFF2-40B4-BE49-F238E27FC236}">
                <a16:creationId xmlns:a16="http://schemas.microsoft.com/office/drawing/2014/main" id="{C1EEFFE8-2CD3-6548-AECD-00F72DAEFC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075"/>
            <a:ext cx="3937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48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3629EB8-A939-D44F-A996-DC0D04046A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2895600"/>
          </a:xfrm>
        </p:spPr>
        <p:txBody>
          <a:bodyPr/>
          <a:lstStyle/>
          <a:p>
            <a:pPr eaLnBrk="1" hangingPunct="1"/>
            <a:br>
              <a:rPr lang="en-US" altLang="en-US" sz="6000"/>
            </a:br>
            <a:r>
              <a:rPr lang="en-US" altLang="en-US" sz="6000"/>
              <a:t>United States</a:t>
            </a:r>
            <a:br>
              <a:rPr lang="en-US" altLang="en-US" sz="6000"/>
            </a:br>
            <a:r>
              <a:rPr lang="en-US" altLang="en-US" sz="6000"/>
              <a:t>History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BF06797-771D-8743-8237-B99B44E0DB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00400"/>
            <a:ext cx="6781800" cy="3352800"/>
          </a:xfrm>
        </p:spPr>
        <p:txBody>
          <a:bodyPr/>
          <a:lstStyle/>
          <a:p>
            <a:pPr eaLnBrk="1" hangingPunct="1"/>
            <a:r>
              <a:rPr lang="en-US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Unit One Review:</a:t>
            </a:r>
          </a:p>
          <a:p>
            <a:pPr eaLnBrk="1" hangingPunct="1"/>
            <a:r>
              <a:rPr lang="en-US" altLang="en-US" sz="4400" i="1">
                <a:effectLst>
                  <a:outerShdw blurRad="38100" dist="38100" dir="2700000" algn="tl">
                    <a:srgbClr val="C0C0C0"/>
                  </a:outerShdw>
                </a:effectLst>
              </a:rPr>
              <a:t>The Southern Colonies</a:t>
            </a:r>
            <a:endParaRPr lang="en-US" altLang="en-US" sz="4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22F5F10-C25F-3E4F-8EB8-4B29B82B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V.  Southern Society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779318C4-28A1-B54D-B892-549AFA214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As slavery spread, gaps in the South’s social structure widened:</a:t>
            </a:r>
          </a:p>
          <a:p>
            <a:pPr marL="857250" lvl="1" indent="-457200"/>
            <a:r>
              <a:rPr lang="en-US" altLang="en-US"/>
              <a:t>A hierarchy of wealth and status became defined.</a:t>
            </a:r>
          </a:p>
          <a:p>
            <a:pPr marL="857250" lvl="1" indent="-457200"/>
            <a:r>
              <a:rPr lang="en-US" altLang="en-US"/>
              <a:t>At the top were powerful great planter families: the Fitzhughs, the Lees, and the Washingtons.</a:t>
            </a:r>
          </a:p>
          <a:p>
            <a:pPr marL="857250" lvl="1" indent="-457200"/>
            <a:r>
              <a:rPr lang="en-US" altLang="en-US"/>
              <a:t>By the Revolutionary War, 70% of the leaders of the Virginia legislature came from families established in Virginia before 1690 (the “FFVs”).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AD8EF68-ADB5-2B4D-95A0-D9285990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V. Southern Society</a:t>
            </a:r>
            <a:br>
              <a:rPr lang="en-US" altLang="en-US"/>
            </a:br>
            <a:r>
              <a:rPr lang="en-US" altLang="en-US"/>
              <a:t>(cont.)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BCB19C33-8F63-4E4C-AABD-BA22C8FCA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Most of the planter elite were hard-working.</a:t>
            </a:r>
          </a:p>
          <a:p>
            <a:r>
              <a:rPr lang="en-US" altLang="en-US"/>
              <a:t>Far beneath the planters were the small farmers, the largest social group.</a:t>
            </a:r>
          </a:p>
          <a:p>
            <a:r>
              <a:rPr lang="en-US" altLang="en-US"/>
              <a:t>Still lower were the landless whites.</a:t>
            </a:r>
          </a:p>
          <a:p>
            <a:r>
              <a:rPr lang="en-US" altLang="en-US"/>
              <a:t>Beneath them were those whites serving out their indenture.</a:t>
            </a:r>
          </a:p>
          <a:p>
            <a:r>
              <a:rPr lang="en-US" altLang="en-US"/>
              <a:t>Increasingly black slaves occupied the bottom rung of southern society.</a:t>
            </a:r>
          </a:p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8891255-4E93-714C-9622-A529AC23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V. Southern Society</a:t>
            </a:r>
            <a:br>
              <a:rPr lang="en-US" altLang="en-US"/>
            </a:br>
            <a:r>
              <a:rPr lang="en-US" altLang="en-US"/>
              <a:t>(cont.)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8E9202E4-26B0-3545-AE05-61DA4193D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Few cities sprouted in the colonial South. </a:t>
            </a:r>
          </a:p>
          <a:p>
            <a:r>
              <a:rPr lang="en-US" altLang="en-US"/>
              <a:t>Thus an urban professional class (lawyers and financiers) was slow to emerge.</a:t>
            </a:r>
          </a:p>
          <a:p>
            <a:r>
              <a:rPr lang="en-US" altLang="en-US"/>
              <a:t>Southern life revolved around the isolated great plantations.</a:t>
            </a:r>
          </a:p>
          <a:p>
            <a:r>
              <a:rPr lang="en-US" altLang="en-US"/>
              <a:t>Waterways were the principal means of transport.</a:t>
            </a:r>
          </a:p>
          <a:p>
            <a:r>
              <a:rPr lang="en-US" altLang="en-US"/>
              <a:t>Roads were terrible.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F339841C-3ED4-9444-9FA6-1732E81CC07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33400"/>
            <a:ext cx="8636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>
            <a:extLst>
              <a:ext uri="{FF2B5EF4-FFF2-40B4-BE49-F238E27FC236}">
                <a16:creationId xmlns:a16="http://schemas.microsoft.com/office/drawing/2014/main" id="{0F1D47A2-74E0-AD41-AD5E-601823E19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6604000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A9597D38-8661-5B46-B8B1-FC72C0496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Carolina Colonies: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21B05E4-EDEC-4E41-A259-5DE11DC27D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Charles Town – Charleston</a:t>
            </a:r>
          </a:p>
          <a:p>
            <a:pPr eaLnBrk="1" hangingPunct="1">
              <a:buFontTx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Rice and Indigo</a:t>
            </a:r>
          </a:p>
          <a:p>
            <a:pPr eaLnBrk="1" hangingPunct="1">
              <a:buFontTx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North Carolina, 1712</a:t>
            </a:r>
          </a:p>
        </p:txBody>
      </p:sp>
      <p:sp>
        <p:nvSpPr>
          <p:cNvPr id="28674" name="Date Placeholder 3">
            <a:extLst>
              <a:ext uri="{FF2B5EF4-FFF2-40B4-BE49-F238E27FC236}">
                <a16:creationId xmlns:a16="http://schemas.microsoft.com/office/drawing/2014/main" id="{AA01E0AE-EA90-154D-8023-662371B7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DF049B7-143F-BD4D-BE6D-28546A4BE389}" type="datetime1">
              <a:rPr lang="en-US" altLang="en-US" sz="1400">
                <a:solidFill>
                  <a:schemeClr val="bg1"/>
                </a:solidFill>
              </a:rPr>
              <a:pPr eaLnBrk="1" hangingPunct="1"/>
              <a:t>9/1/21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A3DE0D6F-C2E4-7746-8F9F-D341C477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9AC49C6-62CD-2949-ACBB-4D4A4BE888DD}" type="slidenum">
              <a:rPr lang="en-US" altLang="en-US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8678" name="Picture 4" descr="F:\Chapter 1-2\Data Folder\British Flag, 1606-1801.mix">
            <a:extLst>
              <a:ext uri="{FF2B5EF4-FFF2-40B4-BE49-F238E27FC236}">
                <a16:creationId xmlns:a16="http://schemas.microsoft.com/office/drawing/2014/main" id="{44DCD44F-4897-344A-A4C4-88B343A1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18478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58C89C7F-AF62-2E4E-9869-782DDFE864D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01800"/>
            <a:ext cx="8636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D8544BB2-BD37-A947-9536-418823FC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6604000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p70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2D8CAB42-F7FE-5E4F-AA6C-F5F23D43C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410200" cy="914400"/>
          </a:xfrm>
        </p:spPr>
        <p:txBody>
          <a:bodyPr/>
          <a:lstStyle/>
          <a:p>
            <a:pPr eaLnBrk="1" hangingPunct="1"/>
            <a:r>
              <a:rPr lang="en-US" altLang="en-US"/>
              <a:t>Maryland Colony: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0684A91-9D44-714C-AAA2-469E99E09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>
                <a:ea typeface="+mn-ea"/>
                <a:cs typeface="+mn-cs"/>
              </a:rPr>
              <a:t>A Haven for Catholicism</a:t>
            </a:r>
          </a:p>
        </p:txBody>
      </p:sp>
      <p:sp>
        <p:nvSpPr>
          <p:cNvPr id="27650" name="Date Placeholder 3">
            <a:extLst>
              <a:ext uri="{FF2B5EF4-FFF2-40B4-BE49-F238E27FC236}">
                <a16:creationId xmlns:a16="http://schemas.microsoft.com/office/drawing/2014/main" id="{2C40E485-BC4A-0F4D-8497-E65F9427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C99190-8FF2-6E46-B615-44A574EBBCBD}" type="datetime1">
              <a:rPr lang="en-US" altLang="en-US" sz="1400">
                <a:solidFill>
                  <a:schemeClr val="bg1"/>
                </a:solidFill>
              </a:rPr>
              <a:pPr eaLnBrk="1" hangingPunct="1"/>
              <a:t>9/1/21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FC16BE37-FE4B-ED4E-AB10-E1DCAAB2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291CFC-7BF9-3D47-89B1-E36868D8380B}" type="slidenum">
              <a:rPr lang="en-US" altLang="en-US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7654" name="Picture 4" descr="F:\Chapter 01\Cecil Calvert.jpg">
            <a:extLst>
              <a:ext uri="{FF2B5EF4-FFF2-40B4-BE49-F238E27FC236}">
                <a16:creationId xmlns:a16="http://schemas.microsoft.com/office/drawing/2014/main" id="{41F82F3E-6453-1F46-A590-22288922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344863" cy="36099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6">
            <a:extLst>
              <a:ext uri="{FF2B5EF4-FFF2-40B4-BE49-F238E27FC236}">
                <a16:creationId xmlns:a16="http://schemas.microsoft.com/office/drawing/2014/main" id="{0F789589-B62E-0F4D-BCF8-CC14582C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93" y="2559050"/>
            <a:ext cx="36512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/>
              <a:t>Maryland’s </a:t>
            </a:r>
          </a:p>
          <a:p>
            <a:pPr algn="ctr" eaLnBrk="1" hangingPunct="1"/>
            <a:r>
              <a:rPr lang="en-US" altLang="en-US" sz="3600" b="1" dirty="0"/>
              <a:t>Act of Toleration </a:t>
            </a:r>
          </a:p>
          <a:p>
            <a:pPr algn="ctr" eaLnBrk="1" hangingPunct="1"/>
            <a:r>
              <a:rPr lang="en-US" altLang="en-US" sz="3600" b="1" dirty="0"/>
              <a:t>1649</a:t>
            </a:r>
          </a:p>
        </p:txBody>
      </p:sp>
      <p:pic>
        <p:nvPicPr>
          <p:cNvPr id="27656" name="Picture 8" descr="F:\Chapter 1-2\Data Folder\British Flag, 1606-1801.mix">
            <a:extLst>
              <a:ext uri="{FF2B5EF4-FFF2-40B4-BE49-F238E27FC236}">
                <a16:creationId xmlns:a16="http://schemas.microsoft.com/office/drawing/2014/main" id="{58B845F5-A8E4-5645-8819-67F23C52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9">
            <a:extLst>
              <a:ext uri="{FF2B5EF4-FFF2-40B4-BE49-F238E27FC236}">
                <a16:creationId xmlns:a16="http://schemas.microsoft.com/office/drawing/2014/main" id="{CE57E267-479F-A344-A09B-5C4719F3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943600"/>
            <a:ext cx="223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Lord Baltimore</a:t>
            </a: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D48DE74A-5259-A744-9847-53086DD03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5334000" cy="1143000"/>
          </a:xfrm>
        </p:spPr>
        <p:txBody>
          <a:bodyPr/>
          <a:lstStyle/>
          <a:p>
            <a:pPr eaLnBrk="1" hangingPunct="1"/>
            <a:r>
              <a:rPr lang="en-US" altLang="en-US"/>
              <a:t>Georgia Colony: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E447BBD-D0CD-F946-9003-572C3F2D7D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3152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James Oglethorpe, 1733</a:t>
            </a:r>
          </a:p>
          <a:p>
            <a:pPr eaLnBrk="1" hangingPunct="1">
              <a:buFontTx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	“A colony for English debtors”</a:t>
            </a:r>
          </a:p>
        </p:txBody>
      </p:sp>
      <p:sp>
        <p:nvSpPr>
          <p:cNvPr id="29698" name="Date Placeholder 3">
            <a:extLst>
              <a:ext uri="{FF2B5EF4-FFF2-40B4-BE49-F238E27FC236}">
                <a16:creationId xmlns:a16="http://schemas.microsoft.com/office/drawing/2014/main" id="{27AAC2E3-A49A-D342-831A-4A4C7713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B8E5B2-7371-334E-B5D1-748B72814D08}" type="datetime1">
              <a:rPr lang="en-US" altLang="en-US" sz="1400">
                <a:solidFill>
                  <a:schemeClr val="bg1"/>
                </a:solidFill>
              </a:rPr>
              <a:pPr eaLnBrk="1" hangingPunct="1"/>
              <a:t>9/1/21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F1ACCD57-2F08-B946-A558-8C33EE20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60F206F-9D90-ED4F-A5E9-91A70865B2C1}" type="slidenum">
              <a:rPr lang="en-US" altLang="en-US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7C00DED5-BD6D-4240-8391-A66D6E39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X. The Early Settlers</a:t>
            </a:r>
            <a:r>
              <a:rPr lang="en-US" altLang="ja-JP" sz="4000"/>
              <a:t>’ Days and Ways</a:t>
            </a:r>
            <a:endParaRPr lang="en-US" altLang="en-US" sz="4000"/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77D1FF69-4BDB-9046-BA6D-440463F4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600200"/>
            <a:ext cx="8188325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The cycles of the seasons and the sun set the schedules of all earliest Americans:</a:t>
            </a:r>
          </a:p>
          <a:p>
            <a:pPr marL="857250" lvl="1" indent="-457200" eaLnBrk="1" hangingPunct="1"/>
            <a:r>
              <a:rPr lang="en-US" altLang="en-US" sz="2800" dirty="0"/>
              <a:t>Overwhelming majority were farmers.</a:t>
            </a:r>
          </a:p>
          <a:p>
            <a:pPr marL="857250" lvl="1" indent="-457200" eaLnBrk="1" hangingPunct="1"/>
            <a:r>
              <a:rPr lang="en-US" altLang="en-US" sz="2800" dirty="0"/>
              <a:t>Daily tasks were assigned by gender and age.</a:t>
            </a:r>
          </a:p>
          <a:p>
            <a:pPr marL="857250" lvl="1" indent="-457200" eaLnBrk="1" hangingPunct="1"/>
            <a:r>
              <a:rPr lang="en-US" altLang="en-US" sz="2800" dirty="0"/>
              <a:t>Life was humble but comfortable compared to Europe because land was cheap.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>
            <a:extLst>
              <a:ext uri="{FF2B5EF4-FFF2-40B4-BE49-F238E27FC236}">
                <a16:creationId xmlns:a16="http://schemas.microsoft.com/office/drawing/2014/main" id="{9385C4B3-1C8F-184D-8543-EEDC8635679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54000"/>
            <a:ext cx="8509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2">
            <a:extLst>
              <a:ext uri="{FF2B5EF4-FFF2-40B4-BE49-F238E27FC236}">
                <a16:creationId xmlns:a16="http://schemas.microsoft.com/office/drawing/2014/main" id="{1204C18E-B6BD-4B47-B160-03E880800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6604000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p75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E12E56B3-FFD4-1845-B591-BEADA4678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England’s New World Empire</a:t>
            </a:r>
          </a:p>
        </p:txBody>
      </p:sp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336DBFF4-8E41-0249-8AB7-F8DFAD09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53EA88-55AF-E445-A218-F2A2C0A38AF7}" type="datetime1">
              <a:rPr lang="en-US" altLang="en-US" sz="1400">
                <a:solidFill>
                  <a:schemeClr val="bg1"/>
                </a:solidFill>
              </a:rPr>
              <a:pPr eaLnBrk="1" hangingPunct="1"/>
              <a:t>9/1/21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28356888-4A8E-B748-8CB7-8831D63E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B8766C-E82B-7B4A-8891-81B97318721B}" type="slidenum">
              <a:rPr lang="en-US" altLang="en-US">
                <a:solidFill>
                  <a:schemeClr val="bg1"/>
                </a:solidFill>
              </a:rPr>
              <a:pPr eaLnBrk="1" hangingPunct="1"/>
              <a:t>2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8437" name="Picture 4" descr="F:\Chapter 01\13 colonies.jpg">
            <a:extLst>
              <a:ext uri="{FF2B5EF4-FFF2-40B4-BE49-F238E27FC236}">
                <a16:creationId xmlns:a16="http://schemas.microsoft.com/office/drawing/2014/main" id="{7362416E-3303-6C43-A576-7CA52E61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47910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62269DA4-DDE5-4A44-8E09-0785FE833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267200"/>
            <a:ext cx="4495800" cy="1563688"/>
          </a:xfrm>
          <a:prstGeom prst="rect">
            <a:avLst/>
          </a:prstGeom>
          <a:solidFill>
            <a:srgbClr val="0000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>
                <a:solidFill>
                  <a:srgbClr val="FFCC00"/>
                </a:solidFill>
              </a:rPr>
              <a:t>New England Colonies</a:t>
            </a:r>
          </a:p>
          <a:p>
            <a:pPr eaLnBrk="1" hangingPunct="1">
              <a:buFontTx/>
              <a:buChar char="•"/>
            </a:pPr>
            <a:r>
              <a:rPr lang="en-US" altLang="en-US" sz="3200" b="1">
                <a:solidFill>
                  <a:srgbClr val="FFCC00"/>
                </a:solidFill>
              </a:rPr>
              <a:t>Middle Colonies</a:t>
            </a:r>
          </a:p>
          <a:p>
            <a:pPr eaLnBrk="1" hangingPunct="1">
              <a:buFontTx/>
              <a:buChar char="•"/>
            </a:pPr>
            <a:r>
              <a:rPr lang="en-US" altLang="en-US" sz="3200" b="1">
                <a:solidFill>
                  <a:srgbClr val="FFCC00"/>
                </a:solidFill>
              </a:rPr>
              <a:t>Plantation Colonies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F0CADF11-0495-264F-A7AE-F1B2489A9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0"/>
            <a:ext cx="2514600" cy="6508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CC00"/>
                </a:solidFill>
              </a:rPr>
              <a:t>Circa: 1776</a:t>
            </a:r>
          </a:p>
        </p:txBody>
      </p:sp>
      <p:pic>
        <p:nvPicPr>
          <p:cNvPr id="18440" name="Picture 8" descr="F:\Chapter 1-2\Data Folder\British Flag, 1606-1801.jpg">
            <a:extLst>
              <a:ext uri="{FF2B5EF4-FFF2-40B4-BE49-F238E27FC236}">
                <a16:creationId xmlns:a16="http://schemas.microsoft.com/office/drawing/2014/main" id="{9A1CAA99-FABC-AA4A-B1AC-15C6BEFA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305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E1FEB9F6-C117-FE43-962A-396C87AD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X. The Early Settlers’ Days and </a:t>
            </a:r>
            <a:br>
              <a:rPr lang="en-US" altLang="en-US"/>
            </a:br>
            <a:r>
              <a:rPr lang="en-US" altLang="en-US"/>
              <a:t>Ways (cont.)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3CF1191F-5D99-1941-8991-28E415916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752600"/>
            <a:ext cx="8035925" cy="4373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Most white migrants came from neither the richest nor the poorest classes in Europe.</a:t>
            </a:r>
          </a:p>
          <a:p>
            <a:r>
              <a:rPr lang="en-US" altLang="en-US" sz="2800" dirty="0"/>
              <a:t>Crude frontier life did not permit a flagrant display of class distinctions.</a:t>
            </a:r>
          </a:p>
          <a:p>
            <a:r>
              <a:rPr lang="en-US" altLang="en-US" sz="2800" dirty="0"/>
              <a:t>Some elite tried to recreate on a modified scale the social structure of the Old World.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CE70231B-EC38-C841-B62B-2664A089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X. </a:t>
            </a:r>
            <a:r>
              <a:rPr lang="en-US" altLang="en-US"/>
              <a:t>The Early Settlers’ Days and</a:t>
            </a:r>
            <a:br>
              <a:rPr lang="en-US" altLang="en-US"/>
            </a:br>
            <a:r>
              <a:rPr lang="en-US" altLang="en-US"/>
              <a:t>Ways (cont.)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313054F5-4EF2-3D43-A871-D9D1E2C46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1689–1691: </a:t>
            </a:r>
            <a:r>
              <a:rPr lang="en-US" altLang="en-US" sz="2800" b="1" dirty="0"/>
              <a:t>Leisler’s Rebellion </a:t>
            </a:r>
            <a:r>
              <a:rPr lang="en-US" altLang="en-US" sz="2800" dirty="0"/>
              <a:t>in New York was caused by animosity between lordly landholders and aspiring merchants.</a:t>
            </a:r>
          </a:p>
          <a:p>
            <a:r>
              <a:rPr lang="en-US" altLang="en-US" sz="2800" dirty="0"/>
              <a:t>Efforts to reproduce the finely stratified societies of Europe proved feeble in early America, where equality and democracy found fertile soil—at least for white people.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>
            <a:extLst>
              <a:ext uri="{FF2B5EF4-FFF2-40B4-BE49-F238E27FC236}">
                <a16:creationId xmlns:a16="http://schemas.microsoft.com/office/drawing/2014/main" id="{31E4BD2B-3EF2-8342-BED2-1D895DD74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604000"/>
            <a:ext cx="57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  p76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</p:txBody>
      </p:sp>
      <p:pic>
        <p:nvPicPr>
          <p:cNvPr id="67587" name="Picture 1" descr="screenshot_01.jpg">
            <a:extLst>
              <a:ext uri="{FF2B5EF4-FFF2-40B4-BE49-F238E27FC236}">
                <a16:creationId xmlns:a16="http://schemas.microsoft.com/office/drawing/2014/main" id="{77A37E9C-17B4-0940-8490-ED3A5571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91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>
            <a:extLst>
              <a:ext uri="{FF2B5EF4-FFF2-40B4-BE49-F238E27FC236}">
                <a16:creationId xmlns:a16="http://schemas.microsoft.com/office/drawing/2014/main" id="{49258696-DF05-D94F-B9FB-10BA0649F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2438400"/>
          </a:xfrm>
        </p:spPr>
        <p:txBody>
          <a:bodyPr/>
          <a:lstStyle/>
          <a:p>
            <a:pPr eaLnBrk="1" hangingPunct="1"/>
            <a:r>
              <a:rPr lang="en-US" altLang="en-US"/>
              <a:t>England’s New World Empire</a:t>
            </a:r>
            <a:br>
              <a:rPr lang="en-US" altLang="en-US"/>
            </a:br>
            <a:r>
              <a:rPr lang="en-US" altLang="en-US"/>
              <a:t>Southern Plantation</a:t>
            </a:r>
            <a:br>
              <a:rPr lang="en-US" altLang="en-US"/>
            </a:br>
            <a:r>
              <a:rPr lang="en-US" altLang="en-US"/>
              <a:t>Colonies: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12DAC70-D8D5-6F46-ADD6-C0D2216C8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971800"/>
            <a:ext cx="4648200" cy="3048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>
                <a:ea typeface="+mn-ea"/>
                <a:cs typeface="+mn-cs"/>
              </a:rPr>
              <a:t>Maryland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>
                <a:ea typeface="+mn-ea"/>
                <a:cs typeface="+mn-cs"/>
              </a:rPr>
              <a:t>Virginia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>
                <a:ea typeface="+mn-ea"/>
                <a:cs typeface="+mn-cs"/>
              </a:rPr>
              <a:t>North Carolina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>
                <a:ea typeface="+mn-ea"/>
                <a:cs typeface="+mn-cs"/>
              </a:rPr>
              <a:t>South Carolina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>
                <a:ea typeface="+mn-ea"/>
                <a:cs typeface="+mn-cs"/>
              </a:rPr>
              <a:t>Georgia</a:t>
            </a:r>
          </a:p>
        </p:txBody>
      </p:sp>
      <p:sp>
        <p:nvSpPr>
          <p:cNvPr id="21506" name="Date Placeholder 3">
            <a:extLst>
              <a:ext uri="{FF2B5EF4-FFF2-40B4-BE49-F238E27FC236}">
                <a16:creationId xmlns:a16="http://schemas.microsoft.com/office/drawing/2014/main" id="{C749A2C7-4860-1445-B54E-33345C94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37FD07B-7A5E-F245-A247-02F0B0B98F58}" type="datetime1">
              <a:rPr lang="en-US" altLang="en-US" sz="1400">
                <a:solidFill>
                  <a:schemeClr val="bg1"/>
                </a:solidFill>
              </a:rPr>
              <a:pPr eaLnBrk="1" hangingPunct="1"/>
              <a:t>9/1/21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96FA63-3E0A-574D-819E-A857E47D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0B8633-9FA8-6C43-8914-AF0606EC4BFC}" type="slidenum">
              <a:rPr lang="en-US" altLang="en-US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1510" name="Picture 4" descr="F:\Chapter 01\Capitol at Williamsburge.jpg">
            <a:extLst>
              <a:ext uri="{FF2B5EF4-FFF2-40B4-BE49-F238E27FC236}">
                <a16:creationId xmlns:a16="http://schemas.microsoft.com/office/drawing/2014/main" id="{B4A8FAF9-D401-994B-8868-C2507D7F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048000" cy="252571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5">
            <a:extLst>
              <a:ext uri="{FF2B5EF4-FFF2-40B4-BE49-F238E27FC236}">
                <a16:creationId xmlns:a16="http://schemas.microsoft.com/office/drawing/2014/main" id="{AF870F68-E895-0D41-99B1-239E8DD2E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5715000"/>
            <a:ext cx="3222625" cy="8318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CC00"/>
                </a:solidFill>
              </a:rPr>
              <a:t>Colonial Capitol at </a:t>
            </a:r>
          </a:p>
          <a:p>
            <a:pPr algn="ctr" eaLnBrk="1" hangingPunct="1"/>
            <a:r>
              <a:rPr lang="en-US" altLang="en-US" b="1">
                <a:solidFill>
                  <a:srgbClr val="FFCC00"/>
                </a:solidFill>
              </a:rPr>
              <a:t>Williamsburg, Virginia</a:t>
            </a:r>
          </a:p>
        </p:txBody>
      </p:sp>
      <p:pic>
        <p:nvPicPr>
          <p:cNvPr id="21512" name="Picture 6" descr="F:\Chapter 1-2\Data Folder\British Flag, 1606-1801.mix">
            <a:extLst>
              <a:ext uri="{FF2B5EF4-FFF2-40B4-BE49-F238E27FC236}">
                <a16:creationId xmlns:a16="http://schemas.microsoft.com/office/drawing/2014/main" id="{55E451E6-1455-DF41-AB66-26AF6DDC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38300"/>
            <a:ext cx="1543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7E87A789-A1C4-9046-AEFF-17EF88B8E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562600" cy="762000"/>
          </a:xfrm>
        </p:spPr>
        <p:txBody>
          <a:bodyPr/>
          <a:lstStyle/>
          <a:p>
            <a:pPr eaLnBrk="1" hangingPunct="1"/>
            <a:r>
              <a:rPr lang="en-US" altLang="en-US"/>
              <a:t>Virginia Colony: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594A492-DC20-7C43-81F3-55221A22BC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848600" cy="129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House of Burgesses – Established July 30, 1619</a:t>
            </a:r>
          </a:p>
        </p:txBody>
      </p:sp>
      <p:sp>
        <p:nvSpPr>
          <p:cNvPr id="25602" name="Date Placeholder 3">
            <a:extLst>
              <a:ext uri="{FF2B5EF4-FFF2-40B4-BE49-F238E27FC236}">
                <a16:creationId xmlns:a16="http://schemas.microsoft.com/office/drawing/2014/main" id="{2FEE928B-E959-8E43-9E69-89B52E2E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A2BCF7-AA11-084D-A4A4-8471EFB9FF66}" type="datetime1">
              <a:rPr lang="en-US" altLang="en-US" sz="1400">
                <a:solidFill>
                  <a:schemeClr val="bg1"/>
                </a:solidFill>
              </a:rPr>
              <a:pPr eaLnBrk="1" hangingPunct="1"/>
              <a:t>9/1/21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3F783171-8D0F-8A4C-BEBB-71B5B5E0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116A109-A242-334D-928E-05B3BDE00AEE}" type="slidenum">
              <a:rPr lang="en-US" altLang="en-US">
                <a:solidFill>
                  <a:schemeClr val="bg1"/>
                </a:solidFill>
              </a:rPr>
              <a:pPr eaLnBrk="1" hangingPunct="1"/>
              <a:t>4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5606" name="Picture 5" descr="F:\Chapter 01\House of Burgesses 1619.jpg">
            <a:extLst>
              <a:ext uri="{FF2B5EF4-FFF2-40B4-BE49-F238E27FC236}">
                <a16:creationId xmlns:a16="http://schemas.microsoft.com/office/drawing/2014/main" id="{1E89F831-913D-6A4B-A4DD-2F4906CE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4495800" cy="31496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6" descr="F:\Chapter 01\House of Burgesses 1.jpg">
            <a:extLst>
              <a:ext uri="{FF2B5EF4-FFF2-40B4-BE49-F238E27FC236}">
                <a16:creationId xmlns:a16="http://schemas.microsoft.com/office/drawing/2014/main" id="{DB39D983-C645-BA4B-9F36-ABA8296B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43434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7">
            <a:extLst>
              <a:ext uri="{FF2B5EF4-FFF2-40B4-BE49-F238E27FC236}">
                <a16:creationId xmlns:a16="http://schemas.microsoft.com/office/drawing/2014/main" id="{E47F1ED6-6C82-1F4C-9049-327176D92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5795963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First Meeting, July 30, 1619</a:t>
            </a:r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A1461F1C-7E50-5043-9D87-1B600268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90800"/>
            <a:ext cx="289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Early House Structure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4360D809-B21C-394E-A67F-6B630E090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2895600" cy="685800"/>
          </a:xfrm>
        </p:spPr>
        <p:txBody>
          <a:bodyPr/>
          <a:lstStyle/>
          <a:p>
            <a:pPr eaLnBrk="1" hangingPunct="1"/>
            <a:r>
              <a:rPr lang="en-US" altLang="en-US"/>
              <a:t>NOTES: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11BE106-FD87-5245-BD46-727FB0CB9D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620000" cy="13716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3600">
                <a:ea typeface="+mn-ea"/>
                <a:cs typeface="+mn-cs"/>
              </a:rPr>
              <a:t>Governor William Berkley of Virginia</a:t>
            </a:r>
          </a:p>
          <a:p>
            <a:pPr eaLnBrk="1" hangingPunct="1">
              <a:buFontTx/>
              <a:buNone/>
              <a:defRPr/>
            </a:pPr>
            <a:r>
              <a:rPr lang="en-US" sz="3600">
                <a:ea typeface="+mn-ea"/>
                <a:cs typeface="+mn-cs"/>
              </a:rPr>
              <a:t>Nathaniel Bacon</a:t>
            </a:r>
          </a:p>
        </p:txBody>
      </p:sp>
      <p:sp>
        <p:nvSpPr>
          <p:cNvPr id="26626" name="Date Placeholder 3">
            <a:extLst>
              <a:ext uri="{FF2B5EF4-FFF2-40B4-BE49-F238E27FC236}">
                <a16:creationId xmlns:a16="http://schemas.microsoft.com/office/drawing/2014/main" id="{B5082FDE-B1BD-954E-A690-FF88D247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A204C39-8D9E-C848-89A2-3192F9B15652}" type="datetime1">
              <a:rPr lang="en-US" altLang="en-US" sz="1400">
                <a:solidFill>
                  <a:schemeClr val="bg1"/>
                </a:solidFill>
              </a:rPr>
              <a:pPr eaLnBrk="1" hangingPunct="1"/>
              <a:t>9/1/21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C1CDA159-0EFF-E247-AAEB-D77A3413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FF5CFC3-D5A0-144D-AA33-1D904CC0C19D}" type="slidenum">
              <a:rPr lang="en-US" altLang="en-US">
                <a:solidFill>
                  <a:schemeClr val="bg1"/>
                </a:solidFill>
              </a:rPr>
              <a:pPr eaLnBrk="1" hangingPunct="1"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FB1D9A67-02B7-024C-8937-72D622676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65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Text Box 9">
            <a:extLst>
              <a:ext uri="{FF2B5EF4-FFF2-40B4-BE49-F238E27FC236}">
                <a16:creationId xmlns:a16="http://schemas.microsoft.com/office/drawing/2014/main" id="{C5DC8354-DCFF-914E-BE03-32838674E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866775"/>
            <a:ext cx="5735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Britannic Bold" panose="020B0903060703020204" pitchFamily="34" charset="77"/>
              </a:rPr>
              <a:t>Bacon’s Rebellion, 1676</a:t>
            </a:r>
          </a:p>
        </p:txBody>
      </p:sp>
      <p:pic>
        <p:nvPicPr>
          <p:cNvPr id="26632" name="Picture 10" descr="F:\Chapter 01\Nathanial Bacon.jpg">
            <a:extLst>
              <a:ext uri="{FF2B5EF4-FFF2-40B4-BE49-F238E27FC236}">
                <a16:creationId xmlns:a16="http://schemas.microsoft.com/office/drawing/2014/main" id="{56D7991F-A67C-D048-974B-074CF6A4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535238" cy="3581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Text Box 11">
            <a:extLst>
              <a:ext uri="{FF2B5EF4-FFF2-40B4-BE49-F238E27FC236}">
                <a16:creationId xmlns:a16="http://schemas.microsoft.com/office/drawing/2014/main" id="{432028AD-1257-3E4F-8BD0-42267AB8E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00400"/>
            <a:ext cx="4648200" cy="25384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/>
              <a:t>After Bacon’s Rebellion</a:t>
            </a:r>
          </a:p>
          <a:p>
            <a:pPr algn="ctr" eaLnBrk="1" hangingPunct="1"/>
            <a:r>
              <a:rPr lang="en-US" altLang="en-US" sz="3200" b="1" dirty="0"/>
              <a:t>Virginia Planters turned</a:t>
            </a:r>
          </a:p>
          <a:p>
            <a:pPr algn="ctr" eaLnBrk="1" hangingPunct="1"/>
            <a:r>
              <a:rPr lang="en-US" altLang="en-US" sz="3200" b="1" dirty="0"/>
              <a:t>to slavery for a labor </a:t>
            </a:r>
          </a:p>
          <a:p>
            <a:pPr algn="ctr" eaLnBrk="1" hangingPunct="1"/>
            <a:r>
              <a:rPr lang="en-US" altLang="en-US" sz="3200" b="1" dirty="0"/>
              <a:t>supply instead of </a:t>
            </a:r>
          </a:p>
          <a:p>
            <a:pPr algn="ctr" eaLnBrk="1" hangingPunct="1"/>
            <a:r>
              <a:rPr lang="en-US" altLang="en-US" sz="3200" b="1" dirty="0"/>
              <a:t>Indentured Servants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05E545CA-B4F8-1A42-B61D-0557E8E63D4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58800"/>
            <a:ext cx="8636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22DEE9C4-D47C-D748-AA15-14CF5E1B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604000"/>
            <a:ext cx="1057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4.1 p67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BE30C6BA-68EE-8141-A5CA-020A81315BB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33400"/>
            <a:ext cx="8636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>
            <a:extLst>
              <a:ext uri="{FF2B5EF4-FFF2-40B4-BE49-F238E27FC236}">
                <a16:creationId xmlns:a16="http://schemas.microsoft.com/office/drawing/2014/main" id="{C0C20ACF-54C6-3D42-9F93-AFF76612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6604000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DC08497-340E-0C49-9EF3-D19DECBC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IV. Colonial Slavery</a:t>
            </a:r>
            <a:br>
              <a:rPr lang="en-US" altLang="en-US"/>
            </a:br>
            <a:r>
              <a:rPr lang="en-US" altLang="en-US"/>
              <a:t>(cont.)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742FB77-7592-E242-848A-F4F712407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the early 1600s, the legal difference between African slaves and white servants was unclear, but that changed as the number of Africans greatly increased.</a:t>
            </a:r>
          </a:p>
          <a:p>
            <a:r>
              <a:rPr lang="en-US" altLang="en-US"/>
              <a:t>1662: Virginia statutes began to define the iron conditions of slavery for blacks.</a:t>
            </a:r>
          </a:p>
          <a:p>
            <a:r>
              <a:rPr lang="en-US" altLang="en-US" b="1"/>
              <a:t>“Slave codes”</a:t>
            </a:r>
            <a:r>
              <a:rPr lang="en-US" altLang="ja-JP"/>
              <a:t> marked blacks </a:t>
            </a:r>
            <a:r>
              <a:rPr lang="en-US" altLang="ja-JP" i="1"/>
              <a:t>and their children</a:t>
            </a:r>
            <a:r>
              <a:rPr lang="en-US" altLang="ja-JP"/>
              <a:t> as property (</a:t>
            </a:r>
            <a:r>
              <a:rPr lang="en-US" altLang="en-US"/>
              <a:t>“</a:t>
            </a:r>
            <a:r>
              <a:rPr lang="en-US" altLang="ja-JP"/>
              <a:t>chattels</a:t>
            </a:r>
            <a:r>
              <a:rPr lang="en-US" altLang="en-US"/>
              <a:t>”</a:t>
            </a:r>
            <a:r>
              <a:rPr lang="en-US" altLang="ja-JP"/>
              <a:t>) for life.</a:t>
            </a:r>
            <a:endParaRPr lang="en-US" alt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62801B6-C047-A546-B471-4EE7E873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IV. Colonial Slavery</a:t>
            </a:r>
            <a:br>
              <a:rPr lang="en-US" altLang="en-US"/>
            </a:br>
            <a:r>
              <a:rPr lang="en-US" altLang="en-US"/>
              <a:t>(cont.)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4F58B73-9D4A-6B4E-BFC5-EAD320BE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colonies made it a crime to teach a slave to read or write.</a:t>
            </a:r>
          </a:p>
          <a:p>
            <a:r>
              <a:rPr lang="en-US" altLang="en-US"/>
              <a:t>Not even conversion to Christianity could qualify a slave for freedom.</a:t>
            </a:r>
          </a:p>
          <a:p>
            <a:r>
              <a:rPr lang="en-US" altLang="en-US"/>
              <a:t>As the 1600s ended, racial discrimination clearly molded the American slave system.</a:t>
            </a:r>
          </a:p>
          <a:p>
            <a:r>
              <a:rPr lang="en-US" altLang="en-US"/>
              <a:t>Slavery then shaped race relations throughout the English colonies.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{2DDC87DA-640F-AA4B-9EC0-8F45B03AA85C}tf10001070</Template>
  <TotalTime>1857</TotalTime>
  <Words>888</Words>
  <Application>Microsoft Macintosh PowerPoint</Application>
  <PresentationFormat>On-screen Show (4:3)</PresentationFormat>
  <Paragraphs>133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Times New Roman</vt:lpstr>
      <vt:lpstr>MS PGothic</vt:lpstr>
      <vt:lpstr>Arial</vt:lpstr>
      <vt:lpstr>Britannic Bold</vt:lpstr>
      <vt:lpstr>Wood Type</vt:lpstr>
      <vt:lpstr> United States History</vt:lpstr>
      <vt:lpstr>England’s New World Empire</vt:lpstr>
      <vt:lpstr>England’s New World Empire Southern Plantation Colonies:</vt:lpstr>
      <vt:lpstr>Virginia Colony:</vt:lpstr>
      <vt:lpstr>NOTES:</vt:lpstr>
      <vt:lpstr>PowerPoint Presentation</vt:lpstr>
      <vt:lpstr>PowerPoint Presentation</vt:lpstr>
      <vt:lpstr>IV. Colonial Slavery (cont.)</vt:lpstr>
      <vt:lpstr>IV. Colonial Slavery (cont.)</vt:lpstr>
      <vt:lpstr>V.  Southern Society </vt:lpstr>
      <vt:lpstr>V. Southern Society (cont.)</vt:lpstr>
      <vt:lpstr>V. Southern Society (cont.)</vt:lpstr>
      <vt:lpstr>PowerPoint Presentation</vt:lpstr>
      <vt:lpstr>The Carolina Colonies:</vt:lpstr>
      <vt:lpstr>PowerPoint Presentation</vt:lpstr>
      <vt:lpstr>Maryland Colony:</vt:lpstr>
      <vt:lpstr>Georgia Colony:</vt:lpstr>
      <vt:lpstr>X. The Early Settlers’ Days and Ways</vt:lpstr>
      <vt:lpstr>PowerPoint Presentation</vt:lpstr>
      <vt:lpstr>X. The Early Settlers’ Days and  Ways (cont.)</vt:lpstr>
      <vt:lpstr>X. The Early Settlers’ Days and Ways (cont.)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United States History</dc:title>
  <dc:creator>Gordon P. Utz</dc:creator>
  <cp:lastModifiedBy>Anthony Knox</cp:lastModifiedBy>
  <cp:revision>119</cp:revision>
  <dcterms:created xsi:type="dcterms:W3CDTF">2002-07-24T16:32:43Z</dcterms:created>
  <dcterms:modified xsi:type="dcterms:W3CDTF">2021-09-01T07:02:24Z</dcterms:modified>
</cp:coreProperties>
</file>