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8" r:id="rId4"/>
    <p:sldId id="259" r:id="rId5"/>
    <p:sldId id="261" r:id="rId6"/>
    <p:sldId id="270" r:id="rId7"/>
    <p:sldId id="271" r:id="rId8"/>
    <p:sldId id="272" r:id="rId9"/>
    <p:sldId id="273" r:id="rId10"/>
    <p:sldId id="274" r:id="rId11"/>
    <p:sldId id="275" r:id="rId12"/>
    <p:sldId id="276" r:id="rId13"/>
    <p:sldId id="260" r:id="rId14"/>
    <p:sldId id="277" r:id="rId15"/>
    <p:sldId id="278" r:id="rId16"/>
    <p:sldId id="279" r:id="rId17"/>
    <p:sldId id="280" r:id="rId18"/>
    <p:sldId id="281" r:id="rId19"/>
    <p:sldId id="282" r:id="rId20"/>
    <p:sldId id="283" r:id="rId21"/>
    <p:sldId id="284" r:id="rId22"/>
    <p:sldId id="285" r:id="rId23"/>
    <p:sldId id="286" r:id="rId24"/>
    <p:sldId id="262" r:id="rId25"/>
    <p:sldId id="263" r:id="rId26"/>
    <p:sldId id="264" r:id="rId27"/>
    <p:sldId id="265" r:id="rId28"/>
    <p:sldId id="267" r:id="rId29"/>
    <p:sldId id="268" r:id="rId30"/>
    <p:sldId id="26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p:restoredTop sz="94663"/>
  </p:normalViewPr>
  <p:slideViewPr>
    <p:cSldViewPr>
      <p:cViewPr varScale="1">
        <p:scale>
          <a:sx n="117" d="100"/>
          <a:sy n="117" d="100"/>
        </p:scale>
        <p:origin x="15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ACC02-637E-43ED-AC0E-B4FD9A57A087}" type="doc">
      <dgm:prSet loTypeId="urn:microsoft.com/office/officeart/2005/8/layout/process1" loCatId="process" qsTypeId="urn:microsoft.com/office/officeart/2005/8/quickstyle/simple1" qsCatId="simple" csTypeId="urn:microsoft.com/office/officeart/2005/8/colors/accent1_2" csCatId="accent1" phldr="1"/>
      <dgm:spPr/>
    </dgm:pt>
    <dgm:pt modelId="{D8C3DE92-4317-4063-834C-B4835168A235}">
      <dgm:prSet phldrT="[Text]"/>
      <dgm:spPr/>
      <dgm:t>
        <a:bodyPr/>
        <a:lstStyle/>
        <a:p>
          <a:r>
            <a:rPr lang="en-US" dirty="0"/>
            <a:t>European manufactured goods (guns and cloth) brought to Africa</a:t>
          </a:r>
        </a:p>
      </dgm:t>
    </dgm:pt>
    <dgm:pt modelId="{55D2E9C3-7D11-4EFC-B087-2BD9C60C36B0}" type="parTrans" cxnId="{CD1C2C6D-14CC-4D89-AF29-4FD9FE67E7AA}">
      <dgm:prSet/>
      <dgm:spPr/>
      <dgm:t>
        <a:bodyPr/>
        <a:lstStyle/>
        <a:p>
          <a:endParaRPr lang="en-US"/>
        </a:p>
      </dgm:t>
    </dgm:pt>
    <dgm:pt modelId="{ACBF0BA2-4AA5-43F1-BB35-ADE97F4BAC18}" type="sibTrans" cxnId="{CD1C2C6D-14CC-4D89-AF29-4FD9FE67E7AA}">
      <dgm:prSet/>
      <dgm:spPr/>
      <dgm:t>
        <a:bodyPr/>
        <a:lstStyle/>
        <a:p>
          <a:endParaRPr lang="en-US"/>
        </a:p>
      </dgm:t>
    </dgm:pt>
    <dgm:pt modelId="{DDBA50B0-43CA-4C78-B03F-C6E218460955}">
      <dgm:prSet phldrT="[Text]"/>
      <dgm:spPr/>
      <dgm:t>
        <a:bodyPr/>
        <a:lstStyle/>
        <a:p>
          <a:r>
            <a:rPr lang="en-US" dirty="0"/>
            <a:t>African Slaves then shipped to Americas to work</a:t>
          </a:r>
        </a:p>
      </dgm:t>
    </dgm:pt>
    <dgm:pt modelId="{FF9950B3-053D-4404-B36D-F3F54401968A}" type="parTrans" cxnId="{A27B6472-F71E-429C-B9DD-4558660DD5F6}">
      <dgm:prSet/>
      <dgm:spPr/>
      <dgm:t>
        <a:bodyPr/>
        <a:lstStyle/>
        <a:p>
          <a:endParaRPr lang="en-US"/>
        </a:p>
      </dgm:t>
    </dgm:pt>
    <dgm:pt modelId="{01C7D0FA-CD7D-41F4-A924-37BAC051DAE2}" type="sibTrans" cxnId="{A27B6472-F71E-429C-B9DD-4558660DD5F6}">
      <dgm:prSet/>
      <dgm:spPr/>
      <dgm:t>
        <a:bodyPr/>
        <a:lstStyle/>
        <a:p>
          <a:endParaRPr lang="en-US"/>
        </a:p>
      </dgm:t>
    </dgm:pt>
    <dgm:pt modelId="{9CEB0A6B-3EE3-419B-9054-3597652FAC1E}">
      <dgm:prSet phldrT="[Text]"/>
      <dgm:spPr/>
      <dgm:t>
        <a:bodyPr/>
        <a:lstStyle/>
        <a:p>
          <a:r>
            <a:rPr lang="en-US" dirty="0"/>
            <a:t>Products from America then shipped back to Europe</a:t>
          </a:r>
        </a:p>
      </dgm:t>
    </dgm:pt>
    <dgm:pt modelId="{101BB452-7264-47CA-8656-AB60B0EA141D}" type="parTrans" cxnId="{F6C40E97-B941-49C5-B36E-52CAE4DA7F26}">
      <dgm:prSet/>
      <dgm:spPr/>
      <dgm:t>
        <a:bodyPr/>
        <a:lstStyle/>
        <a:p>
          <a:endParaRPr lang="en-US"/>
        </a:p>
      </dgm:t>
    </dgm:pt>
    <dgm:pt modelId="{DDE5CC05-2241-4512-9500-0EEF04BC1DC6}" type="sibTrans" cxnId="{F6C40E97-B941-49C5-B36E-52CAE4DA7F26}">
      <dgm:prSet/>
      <dgm:spPr/>
      <dgm:t>
        <a:bodyPr/>
        <a:lstStyle/>
        <a:p>
          <a:endParaRPr lang="en-US"/>
        </a:p>
      </dgm:t>
    </dgm:pt>
    <dgm:pt modelId="{34E84075-BBFC-4F90-8C79-4859AF3DE0A2}" type="pres">
      <dgm:prSet presAssocID="{554ACC02-637E-43ED-AC0E-B4FD9A57A087}" presName="Name0" presStyleCnt="0">
        <dgm:presLayoutVars>
          <dgm:dir/>
          <dgm:resizeHandles val="exact"/>
        </dgm:presLayoutVars>
      </dgm:prSet>
      <dgm:spPr/>
    </dgm:pt>
    <dgm:pt modelId="{EDF50087-DD4C-4720-830E-665A6DCB2B05}" type="pres">
      <dgm:prSet presAssocID="{D8C3DE92-4317-4063-834C-B4835168A235}" presName="node" presStyleLbl="node1" presStyleIdx="0" presStyleCnt="3">
        <dgm:presLayoutVars>
          <dgm:bulletEnabled val="1"/>
        </dgm:presLayoutVars>
      </dgm:prSet>
      <dgm:spPr/>
    </dgm:pt>
    <dgm:pt modelId="{2F05B7BA-436C-4094-B4EE-D17CC1E9EDAC}" type="pres">
      <dgm:prSet presAssocID="{ACBF0BA2-4AA5-43F1-BB35-ADE97F4BAC18}" presName="sibTrans" presStyleLbl="sibTrans2D1" presStyleIdx="0" presStyleCnt="2"/>
      <dgm:spPr/>
    </dgm:pt>
    <dgm:pt modelId="{3B3FA712-201B-49F4-9FDA-C211D374F276}" type="pres">
      <dgm:prSet presAssocID="{ACBF0BA2-4AA5-43F1-BB35-ADE97F4BAC18}" presName="connectorText" presStyleLbl="sibTrans2D1" presStyleIdx="0" presStyleCnt="2"/>
      <dgm:spPr/>
    </dgm:pt>
    <dgm:pt modelId="{C4DCD9C5-D62F-496B-A14D-B28D2E55800D}" type="pres">
      <dgm:prSet presAssocID="{DDBA50B0-43CA-4C78-B03F-C6E218460955}" presName="node" presStyleLbl="node1" presStyleIdx="1" presStyleCnt="3">
        <dgm:presLayoutVars>
          <dgm:bulletEnabled val="1"/>
        </dgm:presLayoutVars>
      </dgm:prSet>
      <dgm:spPr/>
    </dgm:pt>
    <dgm:pt modelId="{C9AD3FE9-C475-4530-81E2-F00B5792C14B}" type="pres">
      <dgm:prSet presAssocID="{01C7D0FA-CD7D-41F4-A924-37BAC051DAE2}" presName="sibTrans" presStyleLbl="sibTrans2D1" presStyleIdx="1" presStyleCnt="2"/>
      <dgm:spPr/>
    </dgm:pt>
    <dgm:pt modelId="{705AA3B5-92F2-41AD-96DB-C60B1A8EC544}" type="pres">
      <dgm:prSet presAssocID="{01C7D0FA-CD7D-41F4-A924-37BAC051DAE2}" presName="connectorText" presStyleLbl="sibTrans2D1" presStyleIdx="1" presStyleCnt="2"/>
      <dgm:spPr/>
    </dgm:pt>
    <dgm:pt modelId="{F37F180E-0889-48E5-A4AA-587804A116DC}" type="pres">
      <dgm:prSet presAssocID="{9CEB0A6B-3EE3-419B-9054-3597652FAC1E}" presName="node" presStyleLbl="node1" presStyleIdx="2" presStyleCnt="3">
        <dgm:presLayoutVars>
          <dgm:bulletEnabled val="1"/>
        </dgm:presLayoutVars>
      </dgm:prSet>
      <dgm:spPr/>
    </dgm:pt>
  </dgm:ptLst>
  <dgm:cxnLst>
    <dgm:cxn modelId="{566BA620-17D9-4BB3-9F31-1555D67EBA8B}" type="presOf" srcId="{D8C3DE92-4317-4063-834C-B4835168A235}" destId="{EDF50087-DD4C-4720-830E-665A6DCB2B05}" srcOrd="0" destOrd="0" presId="urn:microsoft.com/office/officeart/2005/8/layout/process1"/>
    <dgm:cxn modelId="{9724C635-E55B-4060-A463-C152A05CC9B1}" type="presOf" srcId="{01C7D0FA-CD7D-41F4-A924-37BAC051DAE2}" destId="{705AA3B5-92F2-41AD-96DB-C60B1A8EC544}" srcOrd="1" destOrd="0" presId="urn:microsoft.com/office/officeart/2005/8/layout/process1"/>
    <dgm:cxn modelId="{5A4E805C-0DEC-46FA-AD02-F4D40C24D8A7}" type="presOf" srcId="{ACBF0BA2-4AA5-43F1-BB35-ADE97F4BAC18}" destId="{2F05B7BA-436C-4094-B4EE-D17CC1E9EDAC}" srcOrd="0" destOrd="0" presId="urn:microsoft.com/office/officeart/2005/8/layout/process1"/>
    <dgm:cxn modelId="{CD1C2C6D-14CC-4D89-AF29-4FD9FE67E7AA}" srcId="{554ACC02-637E-43ED-AC0E-B4FD9A57A087}" destId="{D8C3DE92-4317-4063-834C-B4835168A235}" srcOrd="0" destOrd="0" parTransId="{55D2E9C3-7D11-4EFC-B087-2BD9C60C36B0}" sibTransId="{ACBF0BA2-4AA5-43F1-BB35-ADE97F4BAC18}"/>
    <dgm:cxn modelId="{A27B6472-F71E-429C-B9DD-4558660DD5F6}" srcId="{554ACC02-637E-43ED-AC0E-B4FD9A57A087}" destId="{DDBA50B0-43CA-4C78-B03F-C6E218460955}" srcOrd="1" destOrd="0" parTransId="{FF9950B3-053D-4404-B36D-F3F54401968A}" sibTransId="{01C7D0FA-CD7D-41F4-A924-37BAC051DAE2}"/>
    <dgm:cxn modelId="{2C7C0474-1ADA-440B-9EA3-126DB9C79CD3}" type="presOf" srcId="{DDBA50B0-43CA-4C78-B03F-C6E218460955}" destId="{C4DCD9C5-D62F-496B-A14D-B28D2E55800D}" srcOrd="0" destOrd="0" presId="urn:microsoft.com/office/officeart/2005/8/layout/process1"/>
    <dgm:cxn modelId="{20686988-9FF0-406F-9493-3939975515E6}" type="presOf" srcId="{9CEB0A6B-3EE3-419B-9054-3597652FAC1E}" destId="{F37F180E-0889-48E5-A4AA-587804A116DC}" srcOrd="0" destOrd="0" presId="urn:microsoft.com/office/officeart/2005/8/layout/process1"/>
    <dgm:cxn modelId="{F6C40E97-B941-49C5-B36E-52CAE4DA7F26}" srcId="{554ACC02-637E-43ED-AC0E-B4FD9A57A087}" destId="{9CEB0A6B-3EE3-419B-9054-3597652FAC1E}" srcOrd="2" destOrd="0" parTransId="{101BB452-7264-47CA-8656-AB60B0EA141D}" sibTransId="{DDE5CC05-2241-4512-9500-0EEF04BC1DC6}"/>
    <dgm:cxn modelId="{37EF36A0-B1A3-4866-929A-482579B99498}" type="presOf" srcId="{554ACC02-637E-43ED-AC0E-B4FD9A57A087}" destId="{34E84075-BBFC-4F90-8C79-4859AF3DE0A2}" srcOrd="0" destOrd="0" presId="urn:microsoft.com/office/officeart/2005/8/layout/process1"/>
    <dgm:cxn modelId="{D95208B3-7E2A-4852-A3CC-9DADF6BF82B8}" type="presOf" srcId="{01C7D0FA-CD7D-41F4-A924-37BAC051DAE2}" destId="{C9AD3FE9-C475-4530-81E2-F00B5792C14B}" srcOrd="0" destOrd="0" presId="urn:microsoft.com/office/officeart/2005/8/layout/process1"/>
    <dgm:cxn modelId="{FE5502EF-15D6-40CF-888A-FA7D383D2C48}" type="presOf" srcId="{ACBF0BA2-4AA5-43F1-BB35-ADE97F4BAC18}" destId="{3B3FA712-201B-49F4-9FDA-C211D374F276}" srcOrd="1" destOrd="0" presId="urn:microsoft.com/office/officeart/2005/8/layout/process1"/>
    <dgm:cxn modelId="{8908B2E2-E4BA-4464-B2B1-EE77CFBE92C7}" type="presParOf" srcId="{34E84075-BBFC-4F90-8C79-4859AF3DE0A2}" destId="{EDF50087-DD4C-4720-830E-665A6DCB2B05}" srcOrd="0" destOrd="0" presId="urn:microsoft.com/office/officeart/2005/8/layout/process1"/>
    <dgm:cxn modelId="{CEC6D737-FB39-4D84-9989-156D8A561FD6}" type="presParOf" srcId="{34E84075-BBFC-4F90-8C79-4859AF3DE0A2}" destId="{2F05B7BA-436C-4094-B4EE-D17CC1E9EDAC}" srcOrd="1" destOrd="0" presId="urn:microsoft.com/office/officeart/2005/8/layout/process1"/>
    <dgm:cxn modelId="{1F2DD23A-71A3-4CB0-BE05-AC7DBA6B26AE}" type="presParOf" srcId="{2F05B7BA-436C-4094-B4EE-D17CC1E9EDAC}" destId="{3B3FA712-201B-49F4-9FDA-C211D374F276}" srcOrd="0" destOrd="0" presId="urn:microsoft.com/office/officeart/2005/8/layout/process1"/>
    <dgm:cxn modelId="{FEBD7894-63B3-497D-A6A7-8390E8BC905D}" type="presParOf" srcId="{34E84075-BBFC-4F90-8C79-4859AF3DE0A2}" destId="{C4DCD9C5-D62F-496B-A14D-B28D2E55800D}" srcOrd="2" destOrd="0" presId="urn:microsoft.com/office/officeart/2005/8/layout/process1"/>
    <dgm:cxn modelId="{FF4199B0-ABC5-4E1A-B28A-11C84F85F631}" type="presParOf" srcId="{34E84075-BBFC-4F90-8C79-4859AF3DE0A2}" destId="{C9AD3FE9-C475-4530-81E2-F00B5792C14B}" srcOrd="3" destOrd="0" presId="urn:microsoft.com/office/officeart/2005/8/layout/process1"/>
    <dgm:cxn modelId="{EDA94FE9-BB83-4EE8-A3D1-FC821AE16CED}" type="presParOf" srcId="{C9AD3FE9-C475-4530-81E2-F00B5792C14B}" destId="{705AA3B5-92F2-41AD-96DB-C60B1A8EC544}" srcOrd="0" destOrd="0" presId="urn:microsoft.com/office/officeart/2005/8/layout/process1"/>
    <dgm:cxn modelId="{FF9A5046-F7C5-4765-BB00-A8FA602C01FB}" type="presParOf" srcId="{34E84075-BBFC-4F90-8C79-4859AF3DE0A2}" destId="{F37F180E-0889-48E5-A4AA-587804A116D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50087-DD4C-4720-830E-665A6DCB2B05}">
      <dsp:nvSpPr>
        <dsp:cNvPr id="0" name=""/>
        <dsp:cNvSpPr/>
      </dsp:nvSpPr>
      <dsp:spPr>
        <a:xfrm>
          <a:off x="7233" y="593732"/>
          <a:ext cx="2161877" cy="1479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European manufactured goods (guns and cloth) brought to Africa</a:t>
          </a:r>
        </a:p>
      </dsp:txBody>
      <dsp:txXfrm>
        <a:off x="50567" y="637066"/>
        <a:ext cx="2075209" cy="1392866"/>
      </dsp:txXfrm>
    </dsp:sp>
    <dsp:sp modelId="{2F05B7BA-436C-4094-B4EE-D17CC1E9EDAC}">
      <dsp:nvSpPr>
        <dsp:cNvPr id="0" name=""/>
        <dsp:cNvSpPr/>
      </dsp:nvSpPr>
      <dsp:spPr>
        <a:xfrm>
          <a:off x="2385298" y="10654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85298" y="1172656"/>
        <a:ext cx="320822" cy="321687"/>
      </dsp:txXfrm>
    </dsp:sp>
    <dsp:sp modelId="{C4DCD9C5-D62F-496B-A14D-B28D2E55800D}">
      <dsp:nvSpPr>
        <dsp:cNvPr id="0" name=""/>
        <dsp:cNvSpPr/>
      </dsp:nvSpPr>
      <dsp:spPr>
        <a:xfrm>
          <a:off x="3033861" y="593732"/>
          <a:ext cx="2161877" cy="1479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African Slaves then shipped to Americas to work</a:t>
          </a:r>
        </a:p>
      </dsp:txBody>
      <dsp:txXfrm>
        <a:off x="3077195" y="637066"/>
        <a:ext cx="2075209" cy="1392866"/>
      </dsp:txXfrm>
    </dsp:sp>
    <dsp:sp modelId="{C9AD3FE9-C475-4530-81E2-F00B5792C14B}">
      <dsp:nvSpPr>
        <dsp:cNvPr id="0" name=""/>
        <dsp:cNvSpPr/>
      </dsp:nvSpPr>
      <dsp:spPr>
        <a:xfrm>
          <a:off x="5411926" y="10654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411926" y="1172656"/>
        <a:ext cx="320822" cy="321687"/>
      </dsp:txXfrm>
    </dsp:sp>
    <dsp:sp modelId="{F37F180E-0889-48E5-A4AA-587804A116DC}">
      <dsp:nvSpPr>
        <dsp:cNvPr id="0" name=""/>
        <dsp:cNvSpPr/>
      </dsp:nvSpPr>
      <dsp:spPr>
        <a:xfrm>
          <a:off x="6060489" y="593732"/>
          <a:ext cx="2161877" cy="14795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Products from America then shipped back to Europe</a:t>
          </a:r>
        </a:p>
      </dsp:txBody>
      <dsp:txXfrm>
        <a:off x="6103823" y="637066"/>
        <a:ext cx="2075209" cy="13928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85C71-1871-438F-849D-E0FC0A367F6D}" type="datetimeFigureOut">
              <a:rPr lang="en-US" smtClean="0"/>
              <a:pPr/>
              <a:t>8/22/21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E217D-86E9-437B-9975-9EE850CD07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EEB7A2-F71C-4A65-B8AB-F7B890A07B34}" type="slidenum">
              <a:rPr lang="en-US"/>
              <a:pPr fontAlgn="base">
                <a:spcBef>
                  <a:spcPct val="0"/>
                </a:spcBef>
                <a:spcAft>
                  <a:spcPct val="0"/>
                </a:spcAft>
              </a:pPr>
              <a:t>26</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CA77D45-3F30-48D3-9948-A4018C8E46BD}" type="datetimeFigureOut">
              <a:rPr lang="en-US" smtClean="0"/>
              <a:pPr/>
              <a:t>8/22/21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D7C3787-57FD-4BBF-8D3E-654C3F7722F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A77D45-3F30-48D3-9948-A4018C8E46BD}" type="datetimeFigureOut">
              <a:rPr lang="en-US" smtClean="0"/>
              <a:pPr/>
              <a:t>8/22/21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C3787-57FD-4BBF-8D3E-654C3F7722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A77D45-3F30-48D3-9948-A4018C8E46BD}" type="datetimeFigureOut">
              <a:rPr lang="en-US" smtClean="0"/>
              <a:pPr/>
              <a:t>8/22/21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C3787-57FD-4BBF-8D3E-654C3F7722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A77D45-3F30-48D3-9948-A4018C8E46BD}" type="datetimeFigureOut">
              <a:rPr lang="en-US" smtClean="0"/>
              <a:pPr/>
              <a:t>8/22/21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C3787-57FD-4BBF-8D3E-654C3F7722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CA77D45-3F30-48D3-9948-A4018C8E46BD}" type="datetimeFigureOut">
              <a:rPr lang="en-US" smtClean="0"/>
              <a:pPr/>
              <a:t>8/22/21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C3787-57FD-4BBF-8D3E-654C3F7722F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CA77D45-3F30-48D3-9948-A4018C8E46BD}" type="datetimeFigureOut">
              <a:rPr lang="en-US" smtClean="0"/>
              <a:pPr/>
              <a:t>8/22/21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C3787-57FD-4BBF-8D3E-654C3F7722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CA77D45-3F30-48D3-9948-A4018C8E46BD}" type="datetimeFigureOut">
              <a:rPr lang="en-US" smtClean="0"/>
              <a:pPr/>
              <a:t>8/22/21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C3787-57FD-4BBF-8D3E-654C3F7722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CA77D45-3F30-48D3-9948-A4018C8E46BD}" type="datetimeFigureOut">
              <a:rPr lang="en-US" smtClean="0"/>
              <a:pPr/>
              <a:t>8/22/21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C3787-57FD-4BBF-8D3E-654C3F7722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77D45-3F30-48D3-9948-A4018C8E46BD}" type="datetimeFigureOut">
              <a:rPr lang="en-US" smtClean="0"/>
              <a:pPr/>
              <a:t>8/22/21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C3787-57FD-4BBF-8D3E-654C3F7722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CA77D45-3F30-48D3-9948-A4018C8E46BD}" type="datetimeFigureOut">
              <a:rPr lang="en-US" smtClean="0"/>
              <a:pPr/>
              <a:t>8/22/21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C3787-57FD-4BBF-8D3E-654C3F7722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CA77D45-3F30-48D3-9948-A4018C8E46BD}" type="datetimeFigureOut">
              <a:rPr lang="en-US" smtClean="0"/>
              <a:pPr/>
              <a:t>8/22/21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D7C3787-57FD-4BBF-8D3E-654C3F7722F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A77D45-3F30-48D3-9948-A4018C8E46BD}" type="datetimeFigureOut">
              <a:rPr lang="en-US" smtClean="0"/>
              <a:pPr/>
              <a:t>8/22/21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7C3787-57FD-4BBF-8D3E-654C3F7722F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0"/>
            <a:ext cx="7851648" cy="914400"/>
          </a:xfrm>
        </p:spPr>
        <p:txBody>
          <a:bodyPr>
            <a:noAutofit/>
          </a:bodyPr>
          <a:lstStyle/>
          <a:p>
            <a:r>
              <a:rPr lang="en-US" sz="8000" dirty="0">
                <a:latin typeface="Matura MT Script Capitals" pitchFamily="66" charset="0"/>
              </a:rPr>
              <a:t>Exploration</a:t>
            </a:r>
          </a:p>
        </p:txBody>
      </p:sp>
      <p:sp>
        <p:nvSpPr>
          <p:cNvPr id="4" name="Subtitle 3"/>
          <p:cNvSpPr>
            <a:spLocks noGrp="1"/>
          </p:cNvSpPr>
          <p:nvPr>
            <p:ph type="subTitle" idx="1"/>
          </p:nvPr>
        </p:nvSpPr>
        <p:spPr>
          <a:xfrm>
            <a:off x="2057400" y="3228536"/>
            <a:ext cx="6330696" cy="429064"/>
          </a:xfrm>
        </p:spPr>
        <p:txBody>
          <a:bodyPr>
            <a:normAutofit/>
          </a:bodyPr>
          <a:lstStyle/>
          <a:p>
            <a:r>
              <a:rPr lang="en-US" sz="2000" dirty="0"/>
              <a:t>Motives for and the Impact of European Exploration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989729"/>
            <a:ext cx="7772400" cy="991471"/>
          </a:xfrm>
        </p:spPr>
        <p:txBody>
          <a:bodyPr>
            <a:normAutofit/>
          </a:bodyPr>
          <a:lstStyle/>
          <a:p>
            <a:r>
              <a:rPr lang="en-US" sz="2800" dirty="0"/>
              <a:t>Indian of the Yucatan wrote about the time before the arrival of the Europeans:</a:t>
            </a:r>
          </a:p>
        </p:txBody>
      </p:sp>
      <p:sp>
        <p:nvSpPr>
          <p:cNvPr id="3" name="Text Placeholder 2"/>
          <p:cNvSpPr>
            <a:spLocks noGrp="1"/>
          </p:cNvSpPr>
          <p:nvPr>
            <p:ph type="body" idx="1"/>
          </p:nvPr>
        </p:nvSpPr>
        <p:spPr/>
        <p:txBody>
          <a:bodyPr>
            <a:noAutofit/>
          </a:bodyPr>
          <a:lstStyle/>
          <a:p>
            <a:r>
              <a:rPr lang="en-US" sz="2400" dirty="0"/>
              <a:t>“There was then no sickness; they had no aching bones; they had then no high fever; they had then no smallpox; they had then no burning chest; they had then no abdominal pain; they had then no consumption; they had then no headache. At that time the course of humanity was orderly. The foreigners made it otherwise when they arrived here.”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362075"/>
          </a:xfrm>
        </p:spPr>
        <p:txBody>
          <a:bodyPr/>
          <a:lstStyle/>
          <a:p>
            <a:r>
              <a:rPr lang="en-US" sz="2800" dirty="0"/>
              <a:t>A </a:t>
            </a:r>
            <a:r>
              <a:rPr lang="en-US" sz="2800" dirty="0" err="1"/>
              <a:t>maya</a:t>
            </a:r>
            <a:r>
              <a:rPr lang="en-US" sz="2800" dirty="0"/>
              <a:t> chronicler of the sixteenth century:</a:t>
            </a:r>
          </a:p>
        </p:txBody>
      </p:sp>
      <p:sp>
        <p:nvSpPr>
          <p:cNvPr id="3" name="Text Placeholder 2"/>
          <p:cNvSpPr>
            <a:spLocks noGrp="1"/>
          </p:cNvSpPr>
          <p:nvPr>
            <p:ph type="body" idx="1"/>
          </p:nvPr>
        </p:nvSpPr>
        <p:spPr/>
        <p:txBody>
          <a:bodyPr>
            <a:noAutofit/>
          </a:bodyPr>
          <a:lstStyle/>
          <a:p>
            <a:r>
              <a:rPr lang="en-US" sz="2400" dirty="0"/>
              <a:t>“Great was the stench of the dead. After our fathers and grandfathers succumbed, half of the people fled to the fields. The dogs and vultures devoured the bodies. The mortality was terrible. Your grandfathers died, and with them died the son of the king and his brothers and kinsmen. So it was that we became orphans, oh, my sons! We were born to die!”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allpox-killed-the-native-americans.jpg"/>
          <p:cNvPicPr>
            <a:picLocks noChangeAspect="1"/>
          </p:cNvPicPr>
          <p:nvPr/>
        </p:nvPicPr>
        <p:blipFill>
          <a:blip r:embed="rId2"/>
          <a:stretch>
            <a:fillRect/>
          </a:stretch>
        </p:blipFill>
        <p:spPr>
          <a:xfrm>
            <a:off x="595770" y="567703"/>
            <a:ext cx="8009605" cy="5664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418604"/>
            <a:ext cx="7772400" cy="1362075"/>
          </a:xfrm>
        </p:spPr>
        <p:txBody>
          <a:bodyPr>
            <a:normAutofit/>
          </a:bodyPr>
          <a:lstStyle/>
          <a:p>
            <a:r>
              <a:rPr lang="en-US" sz="2800" dirty="0"/>
              <a:t>Bishop Diego de </a:t>
            </a:r>
            <a:r>
              <a:rPr lang="en-US" sz="2800" dirty="0" err="1"/>
              <a:t>Landa</a:t>
            </a:r>
            <a:r>
              <a:rPr lang="en-US" sz="2800" dirty="0"/>
              <a:t> writing about the people of the Yucatan in the late 1520s:</a:t>
            </a:r>
          </a:p>
        </p:txBody>
      </p:sp>
      <p:sp>
        <p:nvSpPr>
          <p:cNvPr id="3" name="Text Placeholder 2"/>
          <p:cNvSpPr>
            <a:spLocks noGrp="1"/>
          </p:cNvSpPr>
          <p:nvPr>
            <p:ph type="body" idx="1"/>
          </p:nvPr>
        </p:nvSpPr>
        <p:spPr>
          <a:xfrm>
            <a:off x="609600" y="3429000"/>
            <a:ext cx="7772400" cy="1509712"/>
          </a:xfrm>
        </p:spPr>
        <p:txBody>
          <a:bodyPr>
            <a:normAutofit/>
          </a:bodyPr>
          <a:lstStyle/>
          <a:p>
            <a:r>
              <a:rPr lang="en-US" sz="2400" dirty="0"/>
              <a:t>“A pestilence seized them, characterized by great pustules, which rotted their bodies with a great stench, so that the limbs fell to pieces in four or five days.”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ease-sm.jpg"/>
          <p:cNvPicPr>
            <a:picLocks noChangeAspect="1"/>
          </p:cNvPicPr>
          <p:nvPr/>
        </p:nvPicPr>
        <p:blipFill>
          <a:blip r:embed="rId2"/>
          <a:stretch>
            <a:fillRect/>
          </a:stretch>
        </p:blipFill>
        <p:spPr>
          <a:xfrm>
            <a:off x="1708687" y="313113"/>
            <a:ext cx="5374021" cy="62338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87667"/>
            <a:ext cx="7772400" cy="1362075"/>
          </a:xfrm>
        </p:spPr>
        <p:txBody>
          <a:bodyPr>
            <a:normAutofit/>
          </a:bodyPr>
          <a:lstStyle/>
          <a:p>
            <a:r>
              <a:rPr lang="en-US" sz="2800" dirty="0"/>
              <a:t>An eyewitness writes about the time right after the retreat of Cortes from Tenochtitlan before his conquest of the Aztec city:</a:t>
            </a:r>
          </a:p>
        </p:txBody>
      </p:sp>
      <p:sp>
        <p:nvSpPr>
          <p:cNvPr id="3" name="Text Placeholder 2"/>
          <p:cNvSpPr>
            <a:spLocks noGrp="1"/>
          </p:cNvSpPr>
          <p:nvPr>
            <p:ph type="body" idx="1"/>
          </p:nvPr>
        </p:nvSpPr>
        <p:spPr/>
        <p:txBody>
          <a:bodyPr>
            <a:normAutofit/>
          </a:bodyPr>
          <a:lstStyle/>
          <a:p>
            <a:r>
              <a:rPr lang="en-US" sz="2400" dirty="0"/>
              <a:t>“When the Christians were exhausted from war, God saw fit to send the Indians smallpox, and there was a great pestilence in the city .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allpoxindians.jpg"/>
          <p:cNvPicPr>
            <a:picLocks noChangeAspect="1"/>
          </p:cNvPicPr>
          <p:nvPr/>
        </p:nvPicPr>
        <p:blipFill>
          <a:blip r:embed="rId2"/>
          <a:stretch>
            <a:fillRect/>
          </a:stretch>
        </p:blipFill>
        <p:spPr>
          <a:xfrm>
            <a:off x="202370" y="273342"/>
            <a:ext cx="8776232" cy="629392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362075"/>
          </a:xfrm>
        </p:spPr>
        <p:txBody>
          <a:bodyPr>
            <a:normAutofit/>
          </a:bodyPr>
          <a:lstStyle/>
          <a:p>
            <a:r>
              <a:rPr lang="en-US" sz="2800" dirty="0"/>
              <a:t>At the time of the fall of the city (</a:t>
            </a:r>
            <a:r>
              <a:rPr lang="en-US" sz="2800" dirty="0" err="1"/>
              <a:t>tenochtitlan</a:t>
            </a:r>
            <a:r>
              <a:rPr lang="en-US" sz="2800" dirty="0"/>
              <a:t>) after the 75 day siege:</a:t>
            </a:r>
          </a:p>
        </p:txBody>
      </p:sp>
      <p:sp>
        <p:nvSpPr>
          <p:cNvPr id="3" name="Text Placeholder 2"/>
          <p:cNvSpPr>
            <a:spLocks noGrp="1"/>
          </p:cNvSpPr>
          <p:nvPr>
            <p:ph type="body" idx="1"/>
          </p:nvPr>
        </p:nvSpPr>
        <p:spPr/>
        <p:txBody>
          <a:bodyPr>
            <a:normAutofit/>
          </a:bodyPr>
          <a:lstStyle/>
          <a:p>
            <a:r>
              <a:rPr lang="en-US" sz="2400" dirty="0"/>
              <a:t>“the streets, squares, houses, and courts were filled with bodies, so that it was almost impossible to pass. Even Cortes was sick from the stench in his nostrils.”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787660"/>
            <a:ext cx="7772400" cy="602689"/>
          </a:xfrm>
        </p:spPr>
        <p:txBody>
          <a:bodyPr/>
          <a:lstStyle/>
          <a:p>
            <a:r>
              <a:rPr lang="en-US" sz="3200" dirty="0"/>
              <a:t>Indian testimony from Tenochtitlan:</a:t>
            </a:r>
          </a:p>
        </p:txBody>
      </p:sp>
      <p:sp>
        <p:nvSpPr>
          <p:cNvPr id="3" name="Text Placeholder 2"/>
          <p:cNvSpPr>
            <a:spLocks noGrp="1"/>
          </p:cNvSpPr>
          <p:nvPr>
            <p:ph type="body" idx="1"/>
          </p:nvPr>
        </p:nvSpPr>
        <p:spPr>
          <a:xfrm>
            <a:off x="722313" y="1676400"/>
            <a:ext cx="7772400" cy="2575901"/>
          </a:xfrm>
        </p:spPr>
        <p:txBody>
          <a:bodyPr>
            <a:noAutofit/>
          </a:bodyPr>
          <a:lstStyle/>
          <a:p>
            <a:r>
              <a:rPr lang="en-US" sz="2400" dirty="0"/>
              <a:t>“It was [the month of] </a:t>
            </a:r>
            <a:r>
              <a:rPr lang="en-US" sz="2400" dirty="0" err="1"/>
              <a:t>Tepeilhuitl</a:t>
            </a:r>
            <a:r>
              <a:rPr lang="en-US" sz="2400" dirty="0"/>
              <a:t> when it began, and it spread over the people as great destruction. Some it covered [with pustules] on all parts – their faces, their heads, their breasts, etc. There was a great havoc. Very many died of it. They could not walk; they only lay in their resting places and beds. They could not move; they could not stir; they could not change position, nor lie on one side; nor face down, nor on their backs. And if they stirred, much did they cry out. Great was its [smallpox] destruction. Covered, mantled with pustules, very many people died of them.”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1"/>
            <a:ext cx="7772400" cy="533400"/>
          </a:xfrm>
        </p:spPr>
        <p:txBody>
          <a:bodyPr/>
          <a:lstStyle/>
          <a:p>
            <a:r>
              <a:rPr lang="en-US" sz="2800" dirty="0"/>
              <a:t>German missionary in 1699:</a:t>
            </a:r>
          </a:p>
        </p:txBody>
      </p:sp>
      <p:sp>
        <p:nvSpPr>
          <p:cNvPr id="3" name="Text Placeholder 2"/>
          <p:cNvSpPr>
            <a:spLocks noGrp="1"/>
          </p:cNvSpPr>
          <p:nvPr>
            <p:ph type="body" idx="1"/>
          </p:nvPr>
        </p:nvSpPr>
        <p:spPr>
          <a:xfrm>
            <a:off x="685800" y="2133600"/>
            <a:ext cx="7772400" cy="1509712"/>
          </a:xfrm>
        </p:spPr>
        <p:txBody>
          <a:bodyPr/>
          <a:lstStyle/>
          <a:p>
            <a:r>
              <a:rPr lang="en-US" dirty="0"/>
              <a:t>“The Indians die so easily that the bare look and smell of a Spaniard causes them to give up the ghost.”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Exploration and Expansion </a:t>
            </a:r>
          </a:p>
        </p:txBody>
      </p:sp>
      <p:sp>
        <p:nvSpPr>
          <p:cNvPr id="3" name="Content Placeholder 2"/>
          <p:cNvSpPr>
            <a:spLocks noGrp="1"/>
          </p:cNvSpPr>
          <p:nvPr>
            <p:ph sz="half" idx="1"/>
          </p:nvPr>
        </p:nvSpPr>
        <p:spPr>
          <a:xfrm>
            <a:off x="228600" y="1828800"/>
            <a:ext cx="4419600" cy="4876800"/>
          </a:xfrm>
        </p:spPr>
        <p:txBody>
          <a:bodyPr>
            <a:normAutofit fontScale="92500" lnSpcReduction="20000"/>
          </a:bodyPr>
          <a:lstStyle/>
          <a:p>
            <a:r>
              <a:rPr lang="en-US" dirty="0"/>
              <a:t>Portugal &amp; Spain: first European countries to begin exploration</a:t>
            </a:r>
          </a:p>
          <a:p>
            <a:pPr lvl="1"/>
            <a:r>
              <a:rPr lang="en-US" sz="1900" u="sng" dirty="0"/>
              <a:t>Treaty of Tordesillas,1494 :  </a:t>
            </a:r>
            <a:r>
              <a:rPr lang="en-US" sz="1900" dirty="0"/>
              <a:t>agreement between Portugal and Spain that stated the division of unexplored territories.  All territories east of the line were controlled by Portugal and all territories west were controlled by Spain. </a:t>
            </a:r>
          </a:p>
          <a:p>
            <a:r>
              <a:rPr lang="en-US" dirty="0"/>
              <a:t>Netherlands, England, &amp; France followed shortly after</a:t>
            </a:r>
          </a:p>
          <a:p>
            <a:r>
              <a:rPr lang="en-US" dirty="0"/>
              <a:t>Since the 5</a:t>
            </a:r>
            <a:r>
              <a:rPr lang="en-US" baseline="30000" dirty="0"/>
              <a:t>th</a:t>
            </a:r>
            <a:r>
              <a:rPr lang="en-US" dirty="0"/>
              <a:t> century, stories of adventures and new discoveries around the world fascinated many</a:t>
            </a:r>
          </a:p>
          <a:p>
            <a:endParaRPr lang="en-US" dirty="0"/>
          </a:p>
          <a:p>
            <a:pPr>
              <a:buNone/>
            </a:pPr>
            <a:endParaRPr lang="en-US" dirty="0"/>
          </a:p>
        </p:txBody>
      </p:sp>
      <p:pic>
        <p:nvPicPr>
          <p:cNvPr id="1026" name="Picture 2" descr="http://t2.gstatic.com/images?q=tbn:ANd9GcQdXLqefbGUWtM9V7a4PRgkVROSplR_2S_wtcf1qVQ6A2pYW2WVFg"/>
          <p:cNvPicPr>
            <a:picLocks noChangeAspect="1" noChangeArrowheads="1"/>
          </p:cNvPicPr>
          <p:nvPr/>
        </p:nvPicPr>
        <p:blipFill>
          <a:blip r:embed="rId2" cstate="print"/>
          <a:srcRect/>
          <a:stretch>
            <a:fillRect/>
          </a:stretch>
        </p:blipFill>
        <p:spPr bwMode="auto">
          <a:xfrm>
            <a:off x="7467600" y="228600"/>
            <a:ext cx="1518905" cy="1389637"/>
          </a:xfrm>
          <a:prstGeom prst="rect">
            <a:avLst/>
          </a:prstGeom>
          <a:noFill/>
        </p:spPr>
      </p:pic>
      <p:pic>
        <p:nvPicPr>
          <p:cNvPr id="26626" name="Picture 2" descr="http://mamontoff.org/CONQUISTADORS%20-%20treaty-of-tordesillas.jpg"/>
          <p:cNvPicPr>
            <a:picLocks noChangeAspect="1" noChangeArrowheads="1"/>
          </p:cNvPicPr>
          <p:nvPr/>
        </p:nvPicPr>
        <p:blipFill>
          <a:blip r:embed="rId3" cstate="print"/>
          <a:srcRect/>
          <a:stretch>
            <a:fillRect/>
          </a:stretch>
        </p:blipFill>
        <p:spPr bwMode="auto">
          <a:xfrm>
            <a:off x="4419600" y="2438400"/>
            <a:ext cx="4579049" cy="232733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362075"/>
          </a:xfrm>
        </p:spPr>
        <p:txBody>
          <a:bodyPr>
            <a:normAutofit/>
          </a:bodyPr>
          <a:lstStyle/>
          <a:p>
            <a:r>
              <a:rPr lang="en-US" sz="2800" dirty="0"/>
              <a:t>English observation around the time of Sir Francis Drake’s expedition against St. Augustine:</a:t>
            </a:r>
          </a:p>
        </p:txBody>
      </p:sp>
      <p:sp>
        <p:nvSpPr>
          <p:cNvPr id="3" name="Text Placeholder 2"/>
          <p:cNvSpPr>
            <a:spLocks noGrp="1"/>
          </p:cNvSpPr>
          <p:nvPr>
            <p:ph type="body" idx="1"/>
          </p:nvPr>
        </p:nvSpPr>
        <p:spPr/>
        <p:txBody>
          <a:bodyPr>
            <a:normAutofit/>
          </a:bodyPr>
          <a:lstStyle/>
          <a:p>
            <a:r>
              <a:rPr lang="en-US" sz="2400" dirty="0"/>
              <a:t>“The </a:t>
            </a:r>
            <a:r>
              <a:rPr lang="en-US" sz="2400" dirty="0" err="1"/>
              <a:t>wilde</a:t>
            </a:r>
            <a:r>
              <a:rPr lang="en-US" sz="2400" dirty="0"/>
              <a:t> people . . . Died </a:t>
            </a:r>
            <a:r>
              <a:rPr lang="en-US" sz="2400" dirty="0" err="1"/>
              <a:t>verie</a:t>
            </a:r>
            <a:r>
              <a:rPr lang="en-US" sz="2400" dirty="0"/>
              <a:t> fast and said </a:t>
            </a:r>
            <a:r>
              <a:rPr lang="en-US" sz="2400" dirty="0" err="1"/>
              <a:t>amongest</a:t>
            </a:r>
            <a:r>
              <a:rPr lang="en-US" sz="2400" dirty="0"/>
              <a:t> themselves, it was </a:t>
            </a:r>
            <a:r>
              <a:rPr lang="en-US" sz="2400" dirty="0" err="1"/>
              <a:t>Inglisshe</a:t>
            </a:r>
            <a:r>
              <a:rPr lang="en-US" sz="2400" dirty="0"/>
              <a:t> God that made them die so </a:t>
            </a:r>
            <a:r>
              <a:rPr lang="en-US" sz="2400" dirty="0" err="1"/>
              <a:t>faste</a:t>
            </a:r>
            <a:r>
              <a:rPr lang="en-US" sz="24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16971"/>
            <a:ext cx="7772400" cy="1362075"/>
          </a:xfrm>
        </p:spPr>
        <p:txBody>
          <a:bodyPr>
            <a:normAutofit/>
          </a:bodyPr>
          <a:lstStyle/>
          <a:p>
            <a:r>
              <a:rPr lang="en-US" sz="2800" dirty="0"/>
              <a:t>Thomas Hariot commenting on the visitations of Indian villages during the time of the Roanoke island colony:</a:t>
            </a:r>
          </a:p>
        </p:txBody>
      </p:sp>
      <p:sp>
        <p:nvSpPr>
          <p:cNvPr id="3" name="Text Placeholder 2"/>
          <p:cNvSpPr>
            <a:spLocks noGrp="1"/>
          </p:cNvSpPr>
          <p:nvPr>
            <p:ph type="body" idx="1"/>
          </p:nvPr>
        </p:nvSpPr>
        <p:spPr>
          <a:xfrm>
            <a:off x="722313" y="3181034"/>
            <a:ext cx="7772400" cy="2608892"/>
          </a:xfrm>
        </p:spPr>
        <p:txBody>
          <a:bodyPr>
            <a:noAutofit/>
          </a:bodyPr>
          <a:lstStyle/>
          <a:p>
            <a:r>
              <a:rPr lang="en-US" sz="2400" dirty="0"/>
              <a:t>“But that within a few </a:t>
            </a:r>
            <a:r>
              <a:rPr lang="en-US" sz="2400" dirty="0" err="1"/>
              <a:t>dayes</a:t>
            </a:r>
            <a:r>
              <a:rPr lang="en-US" sz="2400" dirty="0"/>
              <a:t> after our departure from </a:t>
            </a:r>
            <a:r>
              <a:rPr lang="en-US" sz="2400" dirty="0" err="1"/>
              <a:t>everies</a:t>
            </a:r>
            <a:r>
              <a:rPr lang="en-US" sz="2400" dirty="0"/>
              <a:t> such </a:t>
            </a:r>
            <a:r>
              <a:rPr lang="en-US" sz="2400" dirty="0" err="1"/>
              <a:t>townes</a:t>
            </a:r>
            <a:r>
              <a:rPr lang="en-US" sz="2400" dirty="0"/>
              <a:t>, that people began to die very fast, and many in short space; in some </a:t>
            </a:r>
            <a:r>
              <a:rPr lang="en-US" sz="2400" dirty="0" err="1"/>
              <a:t>townes</a:t>
            </a:r>
            <a:r>
              <a:rPr lang="en-US" sz="2400" dirty="0"/>
              <a:t> about </a:t>
            </a:r>
            <a:r>
              <a:rPr lang="en-US" sz="2400" dirty="0" err="1"/>
              <a:t>twentie</a:t>
            </a:r>
            <a:r>
              <a:rPr lang="en-US" sz="2400" dirty="0"/>
              <a:t>, in some </a:t>
            </a:r>
            <a:r>
              <a:rPr lang="en-US" sz="2400" dirty="0" err="1"/>
              <a:t>fourtie</a:t>
            </a:r>
            <a:r>
              <a:rPr lang="en-US" sz="2400" dirty="0"/>
              <a:t>, in some sixties, &amp; in one sixe score, which in </a:t>
            </a:r>
            <a:r>
              <a:rPr lang="en-US" sz="2400" dirty="0" err="1"/>
              <a:t>trueth</a:t>
            </a:r>
            <a:r>
              <a:rPr lang="en-US" sz="2400" dirty="0"/>
              <a:t> was very </a:t>
            </a:r>
            <a:r>
              <a:rPr lang="en-US" sz="2400" dirty="0" err="1"/>
              <a:t>manie</a:t>
            </a:r>
            <a:r>
              <a:rPr lang="en-US" sz="2400" dirty="0"/>
              <a:t> in respect to their numbers. . .  The disease also was so strange that they neither knew what it was, nor how to cure it; the like report of the oldest men in the </a:t>
            </a:r>
            <a:r>
              <a:rPr lang="en-US" sz="2400" dirty="0" err="1"/>
              <a:t>countrey</a:t>
            </a:r>
            <a:r>
              <a:rPr lang="en-US" sz="2400" dirty="0"/>
              <a:t> never happened before, time out of mind.”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21691"/>
            <a:ext cx="7772400" cy="783310"/>
          </a:xfrm>
        </p:spPr>
        <p:txBody>
          <a:bodyPr>
            <a:normAutofit fontScale="90000"/>
          </a:bodyPr>
          <a:lstStyle/>
          <a:p>
            <a:r>
              <a:rPr lang="en-US" sz="2800" dirty="0"/>
              <a:t>The Jesuit relations reporting on the effects of </a:t>
            </a:r>
            <a:r>
              <a:rPr lang="en-US" sz="2800" dirty="0" err="1"/>
              <a:t>french</a:t>
            </a:r>
            <a:r>
              <a:rPr lang="en-US" sz="2800" dirty="0"/>
              <a:t> settlement in 1616:</a:t>
            </a:r>
          </a:p>
        </p:txBody>
      </p:sp>
      <p:sp>
        <p:nvSpPr>
          <p:cNvPr id="3" name="Text Placeholder 2"/>
          <p:cNvSpPr>
            <a:spLocks noGrp="1"/>
          </p:cNvSpPr>
          <p:nvPr>
            <p:ph type="body" idx="1"/>
          </p:nvPr>
        </p:nvSpPr>
        <p:spPr/>
        <p:txBody>
          <a:bodyPr>
            <a:noAutofit/>
          </a:bodyPr>
          <a:lstStyle/>
          <a:p>
            <a:r>
              <a:rPr lang="en-US" sz="2400" dirty="0"/>
              <a:t>The Indians “are astonished and often complain that, since the French mingle with and carry on trade with them, they are dying fast and the population is thinning out. For they assert that, before this association and intercourse, all their countries were very populous and they tell how one by one the different coasts, according as they have begun to traffic with us, have been more reduced by disease.”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362075"/>
          </a:xfrm>
        </p:spPr>
        <p:txBody>
          <a:bodyPr/>
          <a:lstStyle/>
          <a:p>
            <a:r>
              <a:rPr lang="en-US" sz="3200" dirty="0"/>
              <a:t>A report on Indians around Boston Bay in 1622:</a:t>
            </a:r>
          </a:p>
        </p:txBody>
      </p:sp>
      <p:sp>
        <p:nvSpPr>
          <p:cNvPr id="3" name="Text Placeholder 2"/>
          <p:cNvSpPr>
            <a:spLocks noGrp="1"/>
          </p:cNvSpPr>
          <p:nvPr>
            <p:ph type="body" idx="1"/>
          </p:nvPr>
        </p:nvSpPr>
        <p:spPr/>
        <p:txBody>
          <a:bodyPr>
            <a:noAutofit/>
          </a:bodyPr>
          <a:lstStyle/>
          <a:p>
            <a:r>
              <a:rPr lang="en-US" sz="2400" dirty="0"/>
              <a:t>The Indians had “died on </a:t>
            </a:r>
            <a:r>
              <a:rPr lang="en-US" sz="2400" dirty="0" err="1"/>
              <a:t>heapes</a:t>
            </a:r>
            <a:r>
              <a:rPr lang="en-US" sz="2400" dirty="0"/>
              <a:t>, as they lay in their houses; and the living were able to shift for themselves, would </a:t>
            </a:r>
            <a:r>
              <a:rPr lang="en-US" sz="2400" dirty="0" err="1"/>
              <a:t>runne</a:t>
            </a:r>
            <a:r>
              <a:rPr lang="en-US" sz="2400" dirty="0"/>
              <a:t> away and let them </a:t>
            </a:r>
            <a:r>
              <a:rPr lang="en-US" sz="2400" dirty="0" err="1"/>
              <a:t>dy</a:t>
            </a:r>
            <a:r>
              <a:rPr lang="en-US" sz="2400" dirty="0"/>
              <a:t>, and let there </a:t>
            </a:r>
            <a:r>
              <a:rPr lang="en-US" sz="2400" dirty="0" err="1"/>
              <a:t>Carkases</a:t>
            </a:r>
            <a:r>
              <a:rPr lang="en-US" sz="2400" dirty="0"/>
              <a:t> </a:t>
            </a:r>
            <a:r>
              <a:rPr lang="en-US" sz="2400" dirty="0" err="1"/>
              <a:t>ly</a:t>
            </a:r>
            <a:r>
              <a:rPr lang="en-US" sz="2400" dirty="0"/>
              <a:t> above the ground  without burial. . . . And the bones and skulls upon the </a:t>
            </a:r>
            <a:r>
              <a:rPr lang="en-US" sz="2400" dirty="0" err="1"/>
              <a:t>severall</a:t>
            </a:r>
            <a:r>
              <a:rPr lang="en-US" sz="2400" dirty="0"/>
              <a:t> places of their habitations made such a </a:t>
            </a:r>
            <a:r>
              <a:rPr lang="en-US" sz="2400" dirty="0" err="1"/>
              <a:t>spectable</a:t>
            </a:r>
            <a:r>
              <a:rPr lang="en-US" sz="2400" dirty="0"/>
              <a:t> after my coming into those </a:t>
            </a:r>
            <a:r>
              <a:rPr lang="en-US" sz="2400" dirty="0" err="1"/>
              <a:t>partes</a:t>
            </a:r>
            <a:r>
              <a:rPr lang="en-US" sz="2400" dirty="0"/>
              <a:t>, that, as I travailed in the Forrest </a:t>
            </a:r>
            <a:r>
              <a:rPr lang="en-US" sz="2400" dirty="0" err="1"/>
              <a:t>nere</a:t>
            </a:r>
            <a:r>
              <a:rPr lang="en-US" sz="2400" dirty="0"/>
              <a:t> the Massachusetts, it seemed to me a new found Golgotha.”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37064"/>
          </a:xfrm>
        </p:spPr>
        <p:txBody>
          <a:bodyPr>
            <a:normAutofit fontScale="90000"/>
          </a:bodyPr>
          <a:lstStyle/>
          <a:p>
            <a:pPr marL="54864" algn="r" fontAlgn="auto">
              <a:spcAft>
                <a:spcPts val="0"/>
              </a:spcAft>
              <a:defRPr/>
            </a:pPr>
            <a:r>
              <a:rPr lang="en-US" sz="3600" dirty="0">
                <a:solidFill>
                  <a:schemeClr val="tx2">
                    <a:tint val="100000"/>
                    <a:shade val="90000"/>
                    <a:satMod val="250000"/>
                    <a:alpha val="100000"/>
                  </a:schemeClr>
                </a:solidFill>
              </a:rPr>
              <a:t>Increase trade + increase expansion= Commercial Capitalism</a:t>
            </a:r>
          </a:p>
        </p:txBody>
      </p:sp>
      <p:sp>
        <p:nvSpPr>
          <p:cNvPr id="3" name="Content Placeholder 2"/>
          <p:cNvSpPr>
            <a:spLocks noGrp="1"/>
          </p:cNvSpPr>
          <p:nvPr>
            <p:ph idx="1"/>
          </p:nvPr>
        </p:nvSpPr>
        <p:spPr>
          <a:xfrm>
            <a:off x="381000" y="1676400"/>
            <a:ext cx="8229600" cy="4800600"/>
          </a:xfrm>
        </p:spPr>
        <p:txBody>
          <a:bodyPr>
            <a:normAutofit/>
          </a:bodyPr>
          <a:lstStyle/>
          <a:p>
            <a:pPr fontAlgn="auto">
              <a:spcBef>
                <a:spcPts val="0"/>
              </a:spcBef>
              <a:spcAft>
                <a:spcPts val="0"/>
              </a:spcAft>
              <a:buFont typeface="Wingdings 2"/>
              <a:buNone/>
              <a:defRPr/>
            </a:pPr>
            <a:r>
              <a:rPr lang="en-US" dirty="0"/>
              <a:t>Key Terms:</a:t>
            </a:r>
          </a:p>
          <a:p>
            <a:pPr fontAlgn="auto">
              <a:spcBef>
                <a:spcPts val="0"/>
              </a:spcBef>
              <a:spcAft>
                <a:spcPts val="0"/>
              </a:spcAft>
              <a:buFont typeface="Wingdings 2"/>
              <a:buNone/>
              <a:defRPr/>
            </a:pPr>
            <a:endParaRPr lang="en-US" dirty="0"/>
          </a:p>
          <a:p>
            <a:pPr fontAlgn="auto">
              <a:spcBef>
                <a:spcPts val="0"/>
              </a:spcBef>
              <a:spcAft>
                <a:spcPts val="0"/>
              </a:spcAft>
              <a:buFont typeface="Wingdings 2"/>
              <a:buChar char=""/>
              <a:defRPr/>
            </a:pPr>
            <a:r>
              <a:rPr lang="en-US" b="1" dirty="0"/>
              <a:t>Colony</a:t>
            </a:r>
            <a:r>
              <a:rPr lang="en-US" dirty="0"/>
              <a:t>- settlement of people living in a new territory, linked with a parent country through trade and direct government control</a:t>
            </a:r>
          </a:p>
          <a:p>
            <a:pPr fontAlgn="auto">
              <a:spcBef>
                <a:spcPts val="0"/>
              </a:spcBef>
              <a:spcAft>
                <a:spcPts val="0"/>
              </a:spcAft>
              <a:buFont typeface="Wingdings 2"/>
              <a:buChar char=""/>
              <a:defRPr/>
            </a:pPr>
            <a:r>
              <a:rPr lang="en-US" b="1" dirty="0"/>
              <a:t>Mercantilism</a:t>
            </a:r>
            <a:r>
              <a:rPr lang="en-US" dirty="0"/>
              <a:t>- set of principles that dominates economic thought</a:t>
            </a:r>
          </a:p>
          <a:p>
            <a:pPr fontAlgn="auto">
              <a:spcBef>
                <a:spcPts val="0"/>
              </a:spcBef>
              <a:spcAft>
                <a:spcPts val="0"/>
              </a:spcAft>
              <a:buFont typeface="Wingdings 2"/>
              <a:buChar char=""/>
              <a:defRPr/>
            </a:pPr>
            <a:r>
              <a:rPr lang="en-US" b="1" dirty="0"/>
              <a:t>Balance of Trade- </a:t>
            </a:r>
            <a:r>
              <a:rPr lang="en-US" dirty="0"/>
              <a:t>difference in value between what a nation imports and what it exports over time.</a:t>
            </a:r>
          </a:p>
          <a:p>
            <a:pPr marL="640080" lvl="1" fontAlgn="auto">
              <a:spcAft>
                <a:spcPts val="0"/>
              </a:spcAft>
              <a:defRPr/>
            </a:pPr>
            <a:r>
              <a:rPr lang="en-US" dirty="0"/>
              <a:t> Balance favorable= goods exported are of greater value than those imported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a:t>The Slave Trade </a:t>
            </a:r>
          </a:p>
        </p:txBody>
      </p:sp>
      <p:sp>
        <p:nvSpPr>
          <p:cNvPr id="3" name="Content Placeholder 2"/>
          <p:cNvSpPr>
            <a:spLocks noGrp="1"/>
          </p:cNvSpPr>
          <p:nvPr>
            <p:ph idx="1"/>
          </p:nvPr>
        </p:nvSpPr>
        <p:spPr>
          <a:xfrm>
            <a:off x="457200" y="2133600"/>
            <a:ext cx="8229600" cy="4191000"/>
          </a:xfrm>
        </p:spPr>
        <p:txBody>
          <a:bodyPr/>
          <a:lstStyle/>
          <a:p>
            <a:r>
              <a:rPr lang="en-US" dirty="0"/>
              <a:t>Concept of enslaving humans is not new.  Slavery has been practiced since ancient times. </a:t>
            </a:r>
          </a:p>
          <a:p>
            <a:pPr>
              <a:buNone/>
            </a:pPr>
            <a:endParaRPr lang="en-US" dirty="0"/>
          </a:p>
          <a:p>
            <a:r>
              <a:rPr lang="en-US" dirty="0"/>
              <a:t>Demand for enslaved Africans shifted dramatically with discovery of Americas and planting of the sugarcane</a:t>
            </a:r>
          </a:p>
          <a:p>
            <a:pPr>
              <a:buNone/>
            </a:pPr>
            <a:endParaRPr lang="en-US" dirty="0"/>
          </a:p>
          <a:p>
            <a:r>
              <a:rPr lang="en-US" dirty="0"/>
              <a:t>First boatload of enslaved Africans brought by the Spanish in 1518</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905000" y="152400"/>
            <a:ext cx="6858000" cy="646113"/>
          </a:xfrm>
          <a:prstGeom prst="rect">
            <a:avLst/>
          </a:prstGeom>
          <a:noFill/>
          <a:ln w="9525">
            <a:noFill/>
            <a:miter lim="800000"/>
            <a:headEnd/>
            <a:tailEnd/>
          </a:ln>
          <a:effectLst>
            <a:outerShdw dist="35921" dir="2700000" algn="ctr" rotWithShape="0">
              <a:srgbClr val="C24F00"/>
            </a:outerShdw>
          </a:effectLst>
        </p:spPr>
        <p:txBody>
          <a:bodyPr>
            <a:spAutoFit/>
          </a:bodyPr>
          <a:lstStyle/>
          <a:p>
            <a:pPr algn="ctr" fontAlgn="auto">
              <a:spcBef>
                <a:spcPct val="50000"/>
              </a:spcBef>
              <a:spcAft>
                <a:spcPts val="0"/>
              </a:spcAft>
              <a:defRPr/>
            </a:pPr>
            <a:r>
              <a:rPr lang="en-US" sz="3600" b="1" dirty="0">
                <a:solidFill>
                  <a:schemeClr val="accent2"/>
                </a:solidFill>
                <a:effectLst>
                  <a:outerShdw blurRad="38100" dist="38100" dir="2700000" algn="tl">
                    <a:srgbClr val="000000"/>
                  </a:outerShdw>
                </a:effectLst>
                <a:latin typeface="BlackChancery" pitchFamily="2" charset="0"/>
              </a:rPr>
              <a:t>Trans-Atlantic Slave Trade</a:t>
            </a:r>
          </a:p>
        </p:txBody>
      </p:sp>
      <p:pic>
        <p:nvPicPr>
          <p:cNvPr id="21507" name="Picture 3" descr="map-AtlanticSlaveTrade"/>
          <p:cNvPicPr>
            <a:picLocks noChangeAspect="1" noChangeArrowheads="1"/>
          </p:cNvPicPr>
          <p:nvPr/>
        </p:nvPicPr>
        <p:blipFill>
          <a:blip r:embed="rId3" cstate="print">
            <a:lum bright="-12000" contrast="18000"/>
          </a:blip>
          <a:srcRect/>
          <a:stretch>
            <a:fillRect/>
          </a:stretch>
        </p:blipFill>
        <p:spPr bwMode="auto">
          <a:xfrm>
            <a:off x="304800" y="762000"/>
            <a:ext cx="8534400" cy="4957763"/>
          </a:xfrm>
          <a:prstGeom prst="rect">
            <a:avLst/>
          </a:prstGeom>
          <a:noFill/>
          <a:ln w="9525">
            <a:solidFill>
              <a:schemeClr val="accent2"/>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508464"/>
          </a:xfrm>
        </p:spPr>
        <p:txBody>
          <a:bodyPr>
            <a:normAutofit fontScale="90000"/>
          </a:bodyPr>
          <a:lstStyle/>
          <a:p>
            <a:pPr marL="54864" fontAlgn="auto">
              <a:spcAft>
                <a:spcPts val="0"/>
              </a:spcAft>
              <a:defRPr/>
            </a:pPr>
            <a:r>
              <a:rPr lang="en-US" dirty="0">
                <a:solidFill>
                  <a:schemeClr val="tx2">
                    <a:tint val="100000"/>
                    <a:shade val="90000"/>
                    <a:satMod val="250000"/>
                    <a:alpha val="100000"/>
                  </a:schemeClr>
                </a:solidFill>
              </a:rPr>
              <a:t>Triangular Trade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3881418"/>
              </p:ext>
            </p:extLst>
          </p:nvPr>
        </p:nvGraphicFramePr>
        <p:xfrm>
          <a:off x="381000" y="914400"/>
          <a:ext cx="82296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040b">
            <a:extLst>
              <a:ext uri="{FF2B5EF4-FFF2-40B4-BE49-F238E27FC236}">
                <a16:creationId xmlns:a16="http://schemas.microsoft.com/office/drawing/2014/main" id="{DD4B432A-AE86-A348-954D-554277154D4F}"/>
              </a:ext>
            </a:extLst>
          </p:cNvPr>
          <p:cNvPicPr>
            <a:picLocks noChangeAspect="1" noChangeArrowheads="1"/>
          </p:cNvPicPr>
          <p:nvPr/>
        </p:nvPicPr>
        <p:blipFill>
          <a:blip r:embed="rId7" cstate="print"/>
          <a:srcRect/>
          <a:stretch>
            <a:fillRect/>
          </a:stretch>
        </p:blipFill>
        <p:spPr bwMode="auto">
          <a:xfrm>
            <a:off x="1981200" y="3200400"/>
            <a:ext cx="4876800" cy="311963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3"/>
          <p:cNvSpPr>
            <a:spLocks noGrp="1"/>
          </p:cNvSpPr>
          <p:nvPr>
            <p:ph idx="1"/>
          </p:nvPr>
        </p:nvSpPr>
        <p:spPr>
          <a:xfrm>
            <a:off x="457200" y="914399"/>
            <a:ext cx="8229600" cy="2819401"/>
          </a:xfrm>
        </p:spPr>
        <p:txBody>
          <a:bodyPr>
            <a:normAutofit/>
          </a:bodyPr>
          <a:lstStyle/>
          <a:p>
            <a:pPr>
              <a:buFont typeface="Wingdings 2" pitchFamily="18" charset="2"/>
              <a:buNone/>
            </a:pPr>
            <a:r>
              <a:rPr lang="en-US" sz="3200" dirty="0"/>
              <a:t>The Middle Passage- journey of enslaved people from Africa to America</a:t>
            </a:r>
          </a:p>
          <a:p>
            <a:pPr lvl="1"/>
            <a:r>
              <a:rPr lang="en-US" sz="3200" dirty="0"/>
              <a:t>Middle portion of Triangular Trade</a:t>
            </a:r>
          </a:p>
          <a:p>
            <a:pPr lvl="1"/>
            <a:r>
              <a:rPr lang="en-US" sz="3200" dirty="0"/>
              <a:t>Many enslaved will die on journey</a:t>
            </a:r>
          </a:p>
        </p:txBody>
      </p:sp>
      <p:pic>
        <p:nvPicPr>
          <p:cNvPr id="24579" name="Picture 3"/>
          <p:cNvPicPr>
            <a:picLocks noChangeAspect="1" noChangeArrowheads="1"/>
          </p:cNvPicPr>
          <p:nvPr/>
        </p:nvPicPr>
        <p:blipFill>
          <a:blip r:embed="rId2" cstate="print"/>
          <a:srcRect/>
          <a:stretch>
            <a:fillRect/>
          </a:stretch>
        </p:blipFill>
        <p:spPr bwMode="auto">
          <a:xfrm>
            <a:off x="304800" y="3810000"/>
            <a:ext cx="4278915" cy="2590800"/>
          </a:xfrm>
          <a:prstGeom prst="rect">
            <a:avLst/>
          </a:prstGeom>
          <a:noFill/>
          <a:ln w="9525">
            <a:noFill/>
            <a:miter lim="800000"/>
            <a:headEnd/>
            <a:tailEnd/>
          </a:ln>
        </p:spPr>
      </p:pic>
      <p:pic>
        <p:nvPicPr>
          <p:cNvPr id="24580" name="Picture 4"/>
          <p:cNvPicPr>
            <a:picLocks noChangeAspect="1" noChangeArrowheads="1"/>
          </p:cNvPicPr>
          <p:nvPr/>
        </p:nvPicPr>
        <p:blipFill>
          <a:blip r:embed="rId3" cstate="print"/>
          <a:srcRect/>
          <a:stretch>
            <a:fillRect/>
          </a:stretch>
        </p:blipFill>
        <p:spPr bwMode="auto">
          <a:xfrm>
            <a:off x="4724400" y="3837048"/>
            <a:ext cx="3974553" cy="256375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60864"/>
          </a:xfrm>
        </p:spPr>
        <p:txBody>
          <a:bodyPr>
            <a:normAutofit fontScale="90000"/>
          </a:bodyPr>
          <a:lstStyle/>
          <a:p>
            <a:pPr marL="54864" fontAlgn="auto">
              <a:spcAft>
                <a:spcPts val="0"/>
              </a:spcAft>
              <a:defRPr/>
            </a:pPr>
            <a:r>
              <a:rPr lang="en-US" dirty="0">
                <a:solidFill>
                  <a:schemeClr val="tx2">
                    <a:tint val="100000"/>
                    <a:shade val="90000"/>
                    <a:satMod val="250000"/>
                    <a:alpha val="100000"/>
                  </a:schemeClr>
                </a:solidFill>
              </a:rPr>
              <a:t>Effects of Slave Trade</a:t>
            </a:r>
          </a:p>
        </p:txBody>
      </p:sp>
      <p:sp>
        <p:nvSpPr>
          <p:cNvPr id="25603" name="Content Placeholder 2"/>
          <p:cNvSpPr>
            <a:spLocks noGrp="1"/>
          </p:cNvSpPr>
          <p:nvPr>
            <p:ph idx="1"/>
          </p:nvPr>
        </p:nvSpPr>
        <p:spPr/>
        <p:txBody>
          <a:bodyPr/>
          <a:lstStyle/>
          <a:p>
            <a:r>
              <a:rPr lang="en-US" dirty="0"/>
              <a:t>Depopulation of some areas</a:t>
            </a:r>
          </a:p>
          <a:p>
            <a:pPr>
              <a:buFont typeface="Wingdings 2" pitchFamily="18" charset="2"/>
              <a:buNone/>
            </a:pPr>
            <a:endParaRPr lang="en-US" dirty="0"/>
          </a:p>
          <a:p>
            <a:r>
              <a:rPr lang="en-US" dirty="0"/>
              <a:t>Deprived communities of youngest and strongest </a:t>
            </a:r>
          </a:p>
          <a:p>
            <a:pPr>
              <a:buFont typeface="Wingdings 2" pitchFamily="18" charset="2"/>
              <a:buNone/>
            </a:pPr>
            <a:endParaRPr lang="en-US" dirty="0"/>
          </a:p>
          <a:p>
            <a:r>
              <a:rPr lang="en-US" dirty="0"/>
              <a:t>Increased warfare </a:t>
            </a:r>
          </a:p>
          <a:p>
            <a:pPr>
              <a:buFont typeface="Wingdings 2" pitchFamily="18" charset="2"/>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96112"/>
          </a:xfrm>
        </p:spPr>
        <p:txBody>
          <a:bodyPr/>
          <a:lstStyle/>
          <a:p>
            <a:r>
              <a:rPr lang="en-US" dirty="0"/>
              <a:t>God, Gold, and Glory! </a:t>
            </a:r>
          </a:p>
        </p:txBody>
      </p:sp>
      <p:sp>
        <p:nvSpPr>
          <p:cNvPr id="6" name="Content Placeholder 5"/>
          <p:cNvSpPr>
            <a:spLocks noGrp="1"/>
          </p:cNvSpPr>
          <p:nvPr>
            <p:ph idx="1"/>
          </p:nvPr>
        </p:nvSpPr>
        <p:spPr/>
        <p:txBody>
          <a:bodyPr>
            <a:normAutofit lnSpcReduction="10000"/>
          </a:bodyPr>
          <a:lstStyle/>
          <a:p>
            <a:pPr>
              <a:buNone/>
            </a:pPr>
            <a:r>
              <a:rPr lang="en-US" dirty="0"/>
              <a:t>Reasons for Exploration:</a:t>
            </a:r>
          </a:p>
          <a:p>
            <a:pPr>
              <a:buNone/>
            </a:pPr>
            <a:endParaRPr lang="en-US" dirty="0"/>
          </a:p>
          <a:p>
            <a:r>
              <a:rPr lang="en-US" dirty="0"/>
              <a:t>Economic motives</a:t>
            </a:r>
          </a:p>
          <a:p>
            <a:pPr lvl="1"/>
            <a:r>
              <a:rPr lang="en-US" dirty="0"/>
              <a:t>Increase trade routes and Country’s </a:t>
            </a:r>
            <a:r>
              <a:rPr lang="en-US" b="1" dirty="0"/>
              <a:t>wealth</a:t>
            </a:r>
          </a:p>
          <a:p>
            <a:endParaRPr lang="en-US" dirty="0"/>
          </a:p>
          <a:p>
            <a:r>
              <a:rPr lang="en-US" dirty="0"/>
              <a:t>Finding precious metals</a:t>
            </a:r>
          </a:p>
          <a:p>
            <a:pPr lvl="1"/>
            <a:r>
              <a:rPr lang="en-US" dirty="0"/>
              <a:t>Particularly </a:t>
            </a:r>
            <a:r>
              <a:rPr lang="en-US" b="1" dirty="0"/>
              <a:t>gold</a:t>
            </a:r>
            <a:r>
              <a:rPr lang="en-US" dirty="0"/>
              <a:t> and silver</a:t>
            </a:r>
          </a:p>
          <a:p>
            <a:endParaRPr lang="en-US" dirty="0"/>
          </a:p>
          <a:p>
            <a:r>
              <a:rPr lang="en-US" dirty="0"/>
              <a:t>Spiritual and Secular</a:t>
            </a:r>
          </a:p>
          <a:p>
            <a:pPr lvl="1"/>
            <a:r>
              <a:rPr lang="en-US" dirty="0"/>
              <a:t>Convert natives to </a:t>
            </a:r>
            <a:r>
              <a:rPr lang="en-US" b="1" dirty="0"/>
              <a:t>Christianity </a:t>
            </a:r>
          </a:p>
          <a:p>
            <a:pPr lvl="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European Expansion</a:t>
            </a:r>
          </a:p>
        </p:txBody>
      </p:sp>
      <p:sp>
        <p:nvSpPr>
          <p:cNvPr id="3" name="Content Placeholder 2"/>
          <p:cNvSpPr>
            <a:spLocks noGrp="1"/>
          </p:cNvSpPr>
          <p:nvPr>
            <p:ph idx="1"/>
          </p:nvPr>
        </p:nvSpPr>
        <p:spPr>
          <a:xfrm>
            <a:off x="457200" y="2286000"/>
            <a:ext cx="8229600" cy="4038600"/>
          </a:xfrm>
        </p:spPr>
        <p:txBody>
          <a:bodyPr>
            <a:normAutofit/>
          </a:bodyPr>
          <a:lstStyle/>
          <a:p>
            <a:r>
              <a:rPr lang="en-US" sz="2800" dirty="0"/>
              <a:t>Native populations ravaged by disease</a:t>
            </a:r>
          </a:p>
          <a:p>
            <a:r>
              <a:rPr lang="en-US" sz="2800" dirty="0"/>
              <a:t>Influx of gold and silver into Europe.  Helped to create bigger economic market.</a:t>
            </a:r>
          </a:p>
          <a:p>
            <a:r>
              <a:rPr lang="en-US" sz="2800" dirty="0"/>
              <a:t>New products introduced across the continents (ex:  Columbian Exchange)</a:t>
            </a:r>
          </a:p>
          <a:p>
            <a:r>
              <a:rPr lang="en-US" sz="2800" dirty="0"/>
              <a:t>Deepened colonial rivalries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19" y="901932"/>
            <a:ext cx="4876800" cy="786936"/>
          </a:xfrm>
        </p:spPr>
        <p:txBody>
          <a:bodyPr>
            <a:normAutofit fontScale="90000"/>
          </a:bodyPr>
          <a:lstStyle/>
          <a:p>
            <a:pPr marL="54864" fontAlgn="auto">
              <a:spcAft>
                <a:spcPts val="0"/>
              </a:spcAft>
              <a:defRPr/>
            </a:pPr>
            <a:r>
              <a:rPr lang="en-US" dirty="0">
                <a:solidFill>
                  <a:schemeClr val="tx2">
                    <a:tint val="100000"/>
                    <a:shade val="90000"/>
                    <a:satMod val="250000"/>
                    <a:alpha val="100000"/>
                  </a:schemeClr>
                </a:solidFill>
              </a:rPr>
              <a:t>Christopher Columbus</a:t>
            </a:r>
          </a:p>
        </p:txBody>
      </p:sp>
      <p:sp>
        <p:nvSpPr>
          <p:cNvPr id="12291" name="Content Placeholder 3"/>
          <p:cNvSpPr>
            <a:spLocks noGrp="1"/>
          </p:cNvSpPr>
          <p:nvPr>
            <p:ph sz="half" idx="1"/>
          </p:nvPr>
        </p:nvSpPr>
        <p:spPr>
          <a:xfrm>
            <a:off x="373062" y="1828800"/>
            <a:ext cx="4779702" cy="3962400"/>
          </a:xfrm>
        </p:spPr>
        <p:txBody>
          <a:bodyPr>
            <a:noAutofit/>
          </a:bodyPr>
          <a:lstStyle/>
          <a:p>
            <a:r>
              <a:rPr lang="en-US" sz="2400" dirty="0"/>
              <a:t>Portugal and England reject his request for funding of explorations</a:t>
            </a:r>
          </a:p>
          <a:p>
            <a:r>
              <a:rPr lang="en-US" sz="2400" dirty="0"/>
              <a:t>Queen Isabella of Spain will finance expedition</a:t>
            </a:r>
          </a:p>
          <a:p>
            <a:r>
              <a:rPr lang="en-US" sz="2400" dirty="0"/>
              <a:t>Believed he could reach Asia by sailing west instead of east around Africa</a:t>
            </a:r>
          </a:p>
          <a:p>
            <a:r>
              <a:rPr lang="en-US" sz="2400" dirty="0"/>
              <a:t>October 1492- reach coastline of Cuba and island of Hispaniola</a:t>
            </a:r>
          </a:p>
        </p:txBody>
      </p:sp>
      <p:pic>
        <p:nvPicPr>
          <p:cNvPr id="12292" name="Picture 2"/>
          <p:cNvPicPr>
            <a:picLocks noGrp="1" noChangeAspect="1" noChangeArrowheads="1"/>
          </p:cNvPicPr>
          <p:nvPr>
            <p:ph sz="half" idx="2"/>
          </p:nvPr>
        </p:nvPicPr>
        <p:blipFill>
          <a:blip r:embed="rId2" cstate="print"/>
          <a:srcRect/>
          <a:stretch>
            <a:fillRect/>
          </a:stretch>
        </p:blipFill>
        <p:spPr>
          <a:xfrm>
            <a:off x="5152764" y="1295400"/>
            <a:ext cx="3618174" cy="44958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2507"/>
            <a:ext cx="8229600" cy="737064"/>
          </a:xfrm>
        </p:spPr>
        <p:txBody>
          <a:bodyPr>
            <a:normAutofit fontScale="90000"/>
          </a:bodyPr>
          <a:lstStyle/>
          <a:p>
            <a:pPr marL="54864" fontAlgn="auto">
              <a:spcAft>
                <a:spcPts val="0"/>
              </a:spcAft>
              <a:defRPr/>
            </a:pPr>
            <a:r>
              <a:rPr lang="en-US" dirty="0" err="1">
                <a:solidFill>
                  <a:schemeClr val="tx2">
                    <a:tint val="100000"/>
                    <a:shade val="90000"/>
                    <a:satMod val="250000"/>
                    <a:alpha val="100000"/>
                  </a:schemeClr>
                </a:solidFill>
              </a:rPr>
              <a:t>Amerigo</a:t>
            </a:r>
            <a:r>
              <a:rPr lang="en-US" dirty="0">
                <a:solidFill>
                  <a:schemeClr val="tx2">
                    <a:tint val="100000"/>
                    <a:shade val="90000"/>
                    <a:satMod val="250000"/>
                    <a:alpha val="100000"/>
                  </a:schemeClr>
                </a:solidFill>
              </a:rPr>
              <a:t> Vespucci</a:t>
            </a:r>
          </a:p>
        </p:txBody>
      </p:sp>
      <p:sp>
        <p:nvSpPr>
          <p:cNvPr id="14339" name="Content Placeholder 2"/>
          <p:cNvSpPr>
            <a:spLocks noGrp="1"/>
          </p:cNvSpPr>
          <p:nvPr>
            <p:ph sz="half" idx="1"/>
          </p:nvPr>
        </p:nvSpPr>
        <p:spPr>
          <a:xfrm>
            <a:off x="457200" y="1600200"/>
            <a:ext cx="4038600" cy="4754725"/>
          </a:xfrm>
        </p:spPr>
        <p:txBody>
          <a:bodyPr>
            <a:normAutofit/>
          </a:bodyPr>
          <a:lstStyle/>
          <a:p>
            <a:r>
              <a:rPr lang="en-US" sz="2800" dirty="0"/>
              <a:t>Italian Explorer</a:t>
            </a:r>
          </a:p>
          <a:p>
            <a:r>
              <a:rPr lang="en-US" sz="2800" dirty="0"/>
              <a:t>First to realize that the Americas were separate from Asia</a:t>
            </a:r>
          </a:p>
          <a:p>
            <a:r>
              <a:rPr lang="en-US" sz="2800" dirty="0"/>
              <a:t>Realizes this after second voyage and maps out South American coast</a:t>
            </a:r>
          </a:p>
          <a:p>
            <a:r>
              <a:rPr lang="en-US" sz="2800" dirty="0" err="1"/>
              <a:t>Amerigo</a:t>
            </a:r>
            <a:r>
              <a:rPr lang="en-US" sz="2800" dirty="0"/>
              <a:t>=America</a:t>
            </a:r>
          </a:p>
        </p:txBody>
      </p:sp>
      <p:pic>
        <p:nvPicPr>
          <p:cNvPr id="14340" name="Picture 2"/>
          <p:cNvPicPr>
            <a:picLocks noGrp="1" noChangeAspect="1" noChangeArrowheads="1"/>
          </p:cNvPicPr>
          <p:nvPr>
            <p:ph sz="half" idx="2"/>
          </p:nvPr>
        </p:nvPicPr>
        <p:blipFill>
          <a:blip r:embed="rId2" cstate="print"/>
          <a:srcRect/>
          <a:stretch>
            <a:fillRect/>
          </a:stretch>
        </p:blipFill>
        <p:spPr>
          <a:xfrm>
            <a:off x="5181600" y="1828800"/>
            <a:ext cx="3168650" cy="35814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0843"/>
            <a:ext cx="7772400" cy="897957"/>
          </a:xfrm>
        </p:spPr>
        <p:txBody>
          <a:bodyPr>
            <a:normAutofit/>
          </a:bodyPr>
          <a:lstStyle/>
          <a:p>
            <a:pPr algn="l"/>
            <a:r>
              <a:rPr lang="en-US" sz="2800" dirty="0"/>
              <a:t>The Impact of Disease on Native Americans Following Contact with Europeans</a:t>
            </a:r>
          </a:p>
        </p:txBody>
      </p:sp>
      <p:sp>
        <p:nvSpPr>
          <p:cNvPr id="3" name="Subtitle 2"/>
          <p:cNvSpPr>
            <a:spLocks noGrp="1"/>
          </p:cNvSpPr>
          <p:nvPr>
            <p:ph type="subTitle" idx="1"/>
          </p:nvPr>
        </p:nvSpPr>
        <p:spPr>
          <a:xfrm>
            <a:off x="685800" y="2003976"/>
            <a:ext cx="7772400" cy="4549224"/>
          </a:xfrm>
        </p:spPr>
        <p:txBody>
          <a:bodyPr>
            <a:normAutofit fontScale="85000" lnSpcReduction="20000"/>
          </a:bodyPr>
          <a:lstStyle/>
          <a:p>
            <a:pPr algn="l"/>
            <a:r>
              <a:rPr lang="en-US" dirty="0"/>
              <a:t>The following quotes illustrate the devastating impact that disease had on the native American population as a result of European exploration, invasion, and colonization.</a:t>
            </a:r>
          </a:p>
          <a:p>
            <a:pPr algn="l"/>
            <a:endParaRPr lang="en-US" dirty="0"/>
          </a:p>
          <a:p>
            <a:pPr algn="l"/>
            <a:r>
              <a:rPr lang="en-US" dirty="0"/>
              <a:t>Smallpox was the main killer, but other European diseases such as influenza and measles also caused great epidemics. </a:t>
            </a:r>
          </a:p>
          <a:p>
            <a:pPr algn="l"/>
            <a:endParaRPr lang="en-US" dirty="0"/>
          </a:p>
          <a:p>
            <a:pPr algn="l"/>
            <a:r>
              <a:rPr lang="en-US" dirty="0"/>
              <a:t>Mortality from disease in some Indian communities reached 50-90% and heavily contributed to the conquest of both the Aztec and Incan Empires. </a:t>
            </a:r>
          </a:p>
          <a:p>
            <a:pPr algn="l"/>
            <a:endParaRPr lang="en-US" dirty="0"/>
          </a:p>
          <a:p>
            <a:pPr algn="l"/>
            <a:r>
              <a:rPr lang="en-US" dirty="0"/>
              <a:t>These quotations are exerted from Chapter 2 of </a:t>
            </a:r>
            <a:r>
              <a:rPr lang="en-US" i="1" dirty="0"/>
              <a:t>The Columbian Exchange: Biological and Cultural Consequences of 1492, </a:t>
            </a:r>
            <a:r>
              <a:rPr lang="en-US" dirty="0"/>
              <a:t>by Alfred W. Crosby.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t100110140800056.jpg"/>
          <p:cNvPicPr>
            <a:picLocks noChangeAspect="1"/>
          </p:cNvPicPr>
          <p:nvPr/>
        </p:nvPicPr>
        <p:blipFill>
          <a:blip r:embed="rId2"/>
          <a:stretch>
            <a:fillRect/>
          </a:stretch>
        </p:blipFill>
        <p:spPr>
          <a:xfrm>
            <a:off x="354261" y="448446"/>
            <a:ext cx="8475558" cy="59086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362075"/>
          </a:xfrm>
        </p:spPr>
        <p:txBody>
          <a:bodyPr>
            <a:normAutofit/>
          </a:bodyPr>
          <a:lstStyle/>
          <a:p>
            <a:r>
              <a:rPr lang="en-US" sz="2800" dirty="0"/>
              <a:t>Oviedo, an early historian, estimated that a million Indians lived on Santo Domingo in 1492</a:t>
            </a:r>
          </a:p>
        </p:txBody>
      </p:sp>
      <p:sp>
        <p:nvSpPr>
          <p:cNvPr id="3" name="Text Placeholder 2"/>
          <p:cNvSpPr>
            <a:spLocks noGrp="1"/>
          </p:cNvSpPr>
          <p:nvPr>
            <p:ph type="body" idx="1"/>
          </p:nvPr>
        </p:nvSpPr>
        <p:spPr>
          <a:xfrm>
            <a:off x="674914" y="2674144"/>
            <a:ext cx="7772400" cy="1509712"/>
          </a:xfrm>
        </p:spPr>
        <p:txBody>
          <a:bodyPr>
            <a:noAutofit/>
          </a:bodyPr>
          <a:lstStyle/>
          <a:p>
            <a:r>
              <a:rPr lang="en-US" sz="2400" dirty="0"/>
              <a:t>“Of all those and those born afterwards, there are not now believed to be at the present time in this year of 1548 five hundred persons, children and adults, who are natives and are the progeny or lineage of those first.”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6d3-124.JPG"/>
          <p:cNvPicPr>
            <a:picLocks noChangeAspect="1"/>
          </p:cNvPicPr>
          <p:nvPr/>
        </p:nvPicPr>
        <p:blipFill>
          <a:blip r:embed="rId2"/>
          <a:stretch>
            <a:fillRect/>
          </a:stretch>
        </p:blipFill>
        <p:spPr>
          <a:xfrm>
            <a:off x="2166555" y="429312"/>
            <a:ext cx="4308029" cy="599273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TotalTime>
  <Words>1430</Words>
  <Application>Microsoft Macintosh PowerPoint</Application>
  <PresentationFormat>On-screen Show (4:3)</PresentationFormat>
  <Paragraphs>93</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BlackChancery</vt:lpstr>
      <vt:lpstr>Calibri</vt:lpstr>
      <vt:lpstr>Constantia</vt:lpstr>
      <vt:lpstr>Matura MT Script Capitals</vt:lpstr>
      <vt:lpstr>Wingdings 2</vt:lpstr>
      <vt:lpstr>Flow</vt:lpstr>
      <vt:lpstr>Exploration</vt:lpstr>
      <vt:lpstr>Exploration and Expansion </vt:lpstr>
      <vt:lpstr>God, Gold, and Glory! </vt:lpstr>
      <vt:lpstr>Christopher Columbus</vt:lpstr>
      <vt:lpstr>Amerigo Vespucci</vt:lpstr>
      <vt:lpstr>The Impact of Disease on Native Americans Following Contact with Europeans</vt:lpstr>
      <vt:lpstr>PowerPoint Presentation</vt:lpstr>
      <vt:lpstr>Oviedo, an early historian, estimated that a million Indians lived on Santo Domingo in 1492</vt:lpstr>
      <vt:lpstr>PowerPoint Presentation</vt:lpstr>
      <vt:lpstr>Indian of the Yucatan wrote about the time before the arrival of the Europeans:</vt:lpstr>
      <vt:lpstr>A maya chronicler of the sixteenth century:</vt:lpstr>
      <vt:lpstr>PowerPoint Presentation</vt:lpstr>
      <vt:lpstr>Bishop Diego de Landa writing about the people of the Yucatan in the late 1520s:</vt:lpstr>
      <vt:lpstr>PowerPoint Presentation</vt:lpstr>
      <vt:lpstr>An eyewitness writes about the time right after the retreat of Cortes from Tenochtitlan before his conquest of the Aztec city:</vt:lpstr>
      <vt:lpstr>PowerPoint Presentation</vt:lpstr>
      <vt:lpstr>At the time of the fall of the city (tenochtitlan) after the 75 day siege:</vt:lpstr>
      <vt:lpstr>Indian testimony from Tenochtitlan:</vt:lpstr>
      <vt:lpstr>German missionary in 1699:</vt:lpstr>
      <vt:lpstr>English observation around the time of Sir Francis Drake’s expedition against St. Augustine:</vt:lpstr>
      <vt:lpstr>Thomas Hariot commenting on the visitations of Indian villages during the time of the Roanoke island colony:</vt:lpstr>
      <vt:lpstr>The Jesuit relations reporting on the effects of french settlement in 1616:</vt:lpstr>
      <vt:lpstr>A report on Indians around Boston Bay in 1622:</vt:lpstr>
      <vt:lpstr>Increase trade + increase expansion= Commercial Capitalism</vt:lpstr>
      <vt:lpstr>The Slave Trade </vt:lpstr>
      <vt:lpstr>PowerPoint Presentation</vt:lpstr>
      <vt:lpstr>Triangular Trade</vt:lpstr>
      <vt:lpstr>PowerPoint Presentation</vt:lpstr>
      <vt:lpstr>Effects of Slave Trade</vt:lpstr>
      <vt:lpstr>Impact of European Expansion</vt:lpstr>
    </vt:vector>
  </TitlesOfParts>
  <Company>Meredith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History 1</dc:title>
  <dc:creator>Meredith College</dc:creator>
  <cp:lastModifiedBy>Anthony Knox</cp:lastModifiedBy>
  <cp:revision>12</cp:revision>
  <dcterms:created xsi:type="dcterms:W3CDTF">2013-08-18T22:35:26Z</dcterms:created>
  <dcterms:modified xsi:type="dcterms:W3CDTF">2021-08-22T07:04:45Z</dcterms:modified>
</cp:coreProperties>
</file>