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31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92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89" r:id="rId24"/>
    <p:sldId id="290" r:id="rId25"/>
    <p:sldId id="291" r:id="rId26"/>
    <p:sldId id="280" r:id="rId27"/>
    <p:sldId id="281" r:id="rId28"/>
    <p:sldId id="286" r:id="rId29"/>
    <p:sldId id="287" r:id="rId30"/>
  </p:sldIdLst>
  <p:sldSz cx="10160000" cy="9956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6">
          <p15:clr>
            <a:srgbClr val="000000"/>
          </p15:clr>
        </p15:guide>
        <p15:guide id="2" pos="320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9hzFYxFUlGEH3AGDZ4bYpTjCF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31"/>
    <p:restoredTop sz="94663"/>
  </p:normalViewPr>
  <p:slideViewPr>
    <p:cSldViewPr snapToGrid="0">
      <p:cViewPr varScale="1">
        <p:scale>
          <a:sx n="80" d="100"/>
          <a:sy n="80" d="100"/>
        </p:scale>
        <p:origin x="392" y="216"/>
      </p:cViewPr>
      <p:guideLst>
        <p:guide orient="horz" pos="3136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79575" y="685800"/>
            <a:ext cx="3498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f432d13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79575" y="685800"/>
            <a:ext cx="3498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f432d13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f432d13c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79575" y="685800"/>
            <a:ext cx="3498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f432d13c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79575" y="685800"/>
            <a:ext cx="3498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f432d13c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79575" y="685800"/>
            <a:ext cx="3498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f432d13c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f432d13c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79575" y="685800"/>
            <a:ext cx="3498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f432d13c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f432d13c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79575" y="685800"/>
            <a:ext cx="3498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f432d13c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f432d13c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79575" y="685800"/>
            <a:ext cx="3498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f432d13c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79575" y="685800"/>
            <a:ext cx="3498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0160000" cy="99568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89892" y="1851148"/>
            <a:ext cx="7980219" cy="62545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209040" y="2011274"/>
            <a:ext cx="7741920" cy="5934253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4216400" y="1840556"/>
            <a:ext cx="1727200" cy="9293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4318000" y="1840558"/>
            <a:ext cx="1524000" cy="796544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1423" y="3036204"/>
            <a:ext cx="7557156" cy="3761458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889" b="0" kern="1200" cap="all" spc="-111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1750" y="6797661"/>
            <a:ext cx="7559040" cy="73016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56" spc="89" baseline="0">
                <a:solidFill>
                  <a:schemeClr val="tx1"/>
                </a:solidFill>
              </a:defRPr>
            </a:lvl1pPr>
            <a:lvl2pPr marL="507995" indent="0" algn="ctr">
              <a:buNone/>
              <a:defRPr sz="1556"/>
            </a:lvl2pPr>
            <a:lvl3pPr marL="1015990" indent="0" algn="ctr">
              <a:buNone/>
              <a:defRPr sz="1556"/>
            </a:lvl3pPr>
            <a:lvl4pPr marL="1523985" indent="0" algn="ctr">
              <a:buNone/>
              <a:defRPr sz="1556"/>
            </a:lvl4pPr>
            <a:lvl5pPr marL="2031980" indent="0" algn="ctr">
              <a:buNone/>
              <a:defRPr sz="1556"/>
            </a:lvl5pPr>
            <a:lvl6pPr marL="2539975" indent="0" algn="ctr">
              <a:buNone/>
              <a:defRPr sz="1556"/>
            </a:lvl6pPr>
            <a:lvl7pPr marL="3047970" indent="0" algn="ctr">
              <a:buNone/>
              <a:defRPr sz="1556"/>
            </a:lvl7pPr>
            <a:lvl8pPr marL="3555964" indent="0" algn="ctr">
              <a:buNone/>
              <a:defRPr sz="1556"/>
            </a:lvl8pPr>
            <a:lvl9pPr marL="4063959" indent="0" algn="ctr">
              <a:buNone/>
              <a:defRPr sz="155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4368800" y="1926880"/>
            <a:ext cx="1422400" cy="663787"/>
          </a:xfrm>
        </p:spPr>
        <p:txBody>
          <a:bodyPr/>
          <a:lstStyle>
            <a:lvl1pPr algn="ctr">
              <a:defRPr sz="1222" spc="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227707" y="7565687"/>
            <a:ext cx="4921250" cy="331893"/>
          </a:xfrm>
        </p:spPr>
        <p:txBody>
          <a:bodyPr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172434" y="7567168"/>
            <a:ext cx="1759901" cy="3318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89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0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3000" y="1106311"/>
            <a:ext cx="1968500" cy="76335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1106311"/>
            <a:ext cx="6731000" cy="76335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5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3" y="331893"/>
            <a:ext cx="8636000" cy="16594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16000" y="3097671"/>
            <a:ext cx="4233333" cy="1548836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3097671"/>
            <a:ext cx="4233333" cy="15488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92F2E-598B-7247-87D2-27A7BCF800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C1A83-30CD-CA4B-8422-E392A5DB9A18}" type="datetime1">
              <a:rPr lang="en-US" altLang="en-US"/>
              <a:pPr/>
              <a:t>8/25/21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49226B-560E-0244-BE9D-1DE0369516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5B835-9DBF-374C-BD3A-D155ED376C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97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0160000" cy="99568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089892" y="1851148"/>
            <a:ext cx="7980219" cy="62545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209040" y="2011274"/>
            <a:ext cx="7741920" cy="5934253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4216400" y="1840556"/>
            <a:ext cx="1727200" cy="9293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4318000" y="1840558"/>
            <a:ext cx="1524000" cy="796544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019" y="3040626"/>
            <a:ext cx="7559040" cy="3757033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889" kern="1200" cap="all" spc="-111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020" y="6797661"/>
            <a:ext cx="7559040" cy="730165"/>
          </a:xfrm>
        </p:spPr>
        <p:txBody>
          <a:bodyPr anchor="t">
            <a:normAutofit/>
          </a:bodyPr>
          <a:lstStyle>
            <a:lvl1pPr marL="0" indent="0" algn="ctr">
              <a:buNone/>
              <a:defRPr sz="1556">
                <a:solidFill>
                  <a:schemeClr val="tx1"/>
                </a:solidFill>
                <a:effectLst/>
              </a:defRPr>
            </a:lvl1pPr>
            <a:lvl2pPr marL="50799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8800" y="1924981"/>
            <a:ext cx="1422400" cy="663787"/>
          </a:xfrm>
        </p:spPr>
        <p:txBody>
          <a:bodyPr/>
          <a:lstStyle>
            <a:lvl1pPr algn="ctr">
              <a:defRPr lang="en-US" sz="1222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7421" y="7565687"/>
            <a:ext cx="4922520" cy="331893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0420" y="7565687"/>
            <a:ext cx="1760220" cy="33189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43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3053419"/>
            <a:ext cx="4064000" cy="5708565"/>
          </a:xfrm>
        </p:spPr>
        <p:txBody>
          <a:bodyPr/>
          <a:lstStyle>
            <a:lvl1pPr>
              <a:defRPr sz="2000"/>
            </a:lvl1pPr>
            <a:lvl2pPr>
              <a:defRPr sz="1778"/>
            </a:lvl2pPr>
            <a:lvl3pPr>
              <a:defRPr sz="1556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3200" y="3053419"/>
            <a:ext cx="4064000" cy="5708565"/>
          </a:xfrm>
        </p:spPr>
        <p:txBody>
          <a:bodyPr/>
          <a:lstStyle>
            <a:lvl1pPr>
              <a:defRPr sz="2000"/>
            </a:lvl1pPr>
            <a:lvl2pPr>
              <a:defRPr sz="1778"/>
            </a:lvl2pPr>
            <a:lvl3pPr>
              <a:defRPr sz="1556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7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3011626"/>
            <a:ext cx="4064000" cy="929301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111" b="0">
                <a:solidFill>
                  <a:schemeClr val="tx2"/>
                </a:solidFill>
                <a:latin typeface="+mn-lt"/>
              </a:defRPr>
            </a:lvl1pPr>
            <a:lvl2pPr marL="507995" indent="0">
              <a:buNone/>
              <a:defRPr sz="2111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4001155"/>
            <a:ext cx="4064000" cy="4646507"/>
          </a:xfrm>
        </p:spPr>
        <p:txBody>
          <a:bodyPr/>
          <a:lstStyle>
            <a:lvl1pPr>
              <a:defRPr sz="2000"/>
            </a:lvl1pPr>
            <a:lvl2pPr>
              <a:defRPr sz="1778"/>
            </a:lvl2pPr>
            <a:lvl3pPr>
              <a:defRPr sz="1556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3200" y="3011626"/>
            <a:ext cx="4064000" cy="929301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111" b="0">
                <a:solidFill>
                  <a:schemeClr val="tx2"/>
                </a:solidFill>
              </a:defRPr>
            </a:lvl1pPr>
            <a:lvl2pPr marL="507995" indent="0">
              <a:buNone/>
              <a:defRPr sz="2111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3200" y="4002147"/>
            <a:ext cx="4064000" cy="4646507"/>
          </a:xfrm>
        </p:spPr>
        <p:txBody>
          <a:bodyPr/>
          <a:lstStyle>
            <a:lvl1pPr>
              <a:defRPr sz="2000"/>
            </a:lvl1pPr>
            <a:lvl2pPr>
              <a:defRPr sz="1778"/>
            </a:lvl2pPr>
            <a:lvl3pPr>
              <a:defRPr sz="1556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8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7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8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04608" y="252239"/>
            <a:ext cx="7109460" cy="94523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516989" y="252239"/>
            <a:ext cx="2438400" cy="94523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1" y="881843"/>
            <a:ext cx="2025650" cy="2389632"/>
          </a:xfrm>
        </p:spPr>
        <p:txBody>
          <a:bodyPr anchor="b">
            <a:normAutofit/>
          </a:bodyPr>
          <a:lstStyle>
            <a:lvl1pPr algn="l" defTabSz="10159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67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307" y="1317037"/>
            <a:ext cx="6032062" cy="7322726"/>
          </a:xfrm>
        </p:spPr>
        <p:txBody>
          <a:bodyPr/>
          <a:lstStyle>
            <a:lvl1pPr>
              <a:defRPr sz="2000"/>
            </a:lvl1pPr>
            <a:lvl2pPr>
              <a:defRPr sz="1778"/>
            </a:lvl2pPr>
            <a:lvl3pPr>
              <a:defRPr sz="1556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47001" y="3318933"/>
            <a:ext cx="2025650" cy="508903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89"/>
              </a:spcBef>
              <a:buNone/>
              <a:defRPr sz="1444">
                <a:solidFill>
                  <a:srgbClr val="FFFFFF"/>
                </a:solidFill>
              </a:defRPr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61398" y="9161310"/>
            <a:ext cx="1219200" cy="39827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31289" y="398272"/>
            <a:ext cx="2209800" cy="9160256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184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16989" y="252239"/>
            <a:ext cx="2438400" cy="94523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0" y="876198"/>
            <a:ext cx="2026920" cy="2389632"/>
          </a:xfrm>
        </p:spPr>
        <p:txBody>
          <a:bodyPr anchor="b">
            <a:noAutofit/>
          </a:bodyPr>
          <a:lstStyle>
            <a:lvl1pPr algn="l">
              <a:defRPr sz="2667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0499" y="252239"/>
            <a:ext cx="7109460" cy="945232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47000" y="3318933"/>
            <a:ext cx="2026920" cy="508460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89"/>
              </a:spcBef>
              <a:buNone/>
              <a:defRPr sz="1444">
                <a:solidFill>
                  <a:srgbClr val="FFFFFF"/>
                </a:solidFill>
              </a:defRPr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101599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63940" y="9160256"/>
            <a:ext cx="1219200" cy="39827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31289" y="398272"/>
            <a:ext cx="2209800" cy="9160256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05925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5580" y="252239"/>
            <a:ext cx="9768840" cy="945232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932951"/>
            <a:ext cx="8534400" cy="1991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3053419"/>
            <a:ext cx="8534400" cy="5708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0853" y="9160256"/>
            <a:ext cx="2286000" cy="3982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5440" y="9160256"/>
            <a:ext cx="4389120" cy="3982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2647" y="9160256"/>
            <a:ext cx="1219200" cy="3982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6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lang="en-US" sz="4444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203198" indent="-203198" algn="l" defTabSz="101599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indent="-203198" algn="l" defTabSz="1015990" rtl="0" eaLnBrk="1" latinLnBrk="0" hangingPunct="1">
        <a:lnSpc>
          <a:spcPct val="100000"/>
        </a:lnSpc>
        <a:spcBef>
          <a:spcPts val="556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78" kern="1200">
          <a:solidFill>
            <a:schemeClr val="tx1"/>
          </a:solidFill>
          <a:latin typeface="+mn-lt"/>
          <a:ea typeface="+mn-ea"/>
          <a:cs typeface="+mn-cs"/>
        </a:defRPr>
      </a:lvl2pPr>
      <a:lvl3pPr marL="812792" indent="-203198" algn="l" defTabSz="1015990" rtl="0" eaLnBrk="1" latinLnBrk="0" hangingPunct="1">
        <a:lnSpc>
          <a:spcPct val="100000"/>
        </a:lnSpc>
        <a:spcBef>
          <a:spcPts val="556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56" kern="1200">
          <a:solidFill>
            <a:schemeClr val="tx1"/>
          </a:solidFill>
          <a:latin typeface="+mn-lt"/>
          <a:ea typeface="+mn-ea"/>
          <a:cs typeface="+mn-cs"/>
        </a:defRPr>
      </a:lvl3pPr>
      <a:lvl4pPr marL="1117589" indent="-203198" algn="l" defTabSz="1015990" rtl="0" eaLnBrk="1" latinLnBrk="0" hangingPunct="1">
        <a:lnSpc>
          <a:spcPct val="100000"/>
        </a:lnSpc>
        <a:spcBef>
          <a:spcPts val="556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56" kern="1200">
          <a:solidFill>
            <a:schemeClr val="tx1"/>
          </a:solidFill>
          <a:latin typeface="+mn-lt"/>
          <a:ea typeface="+mn-ea"/>
          <a:cs typeface="+mn-cs"/>
        </a:defRPr>
      </a:lvl4pPr>
      <a:lvl5pPr marL="1422386" indent="-203198" algn="l" defTabSz="1015990" rtl="0" eaLnBrk="1" latinLnBrk="0" hangingPunct="1">
        <a:lnSpc>
          <a:spcPct val="100000"/>
        </a:lnSpc>
        <a:spcBef>
          <a:spcPts val="556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56" kern="1200">
          <a:solidFill>
            <a:schemeClr val="tx1"/>
          </a:solidFill>
          <a:latin typeface="+mn-lt"/>
          <a:ea typeface="+mn-ea"/>
          <a:cs typeface="+mn-cs"/>
        </a:defRPr>
      </a:lvl5pPr>
      <a:lvl6pPr marL="1777760" indent="-253997" algn="l" defTabSz="1015990" rtl="0" eaLnBrk="1" latinLnBrk="0" hangingPunct="1">
        <a:lnSpc>
          <a:spcPct val="100000"/>
        </a:lnSpc>
        <a:spcBef>
          <a:spcPts val="556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56" kern="1200">
          <a:solidFill>
            <a:schemeClr val="tx1"/>
          </a:solidFill>
          <a:latin typeface="+mn-lt"/>
          <a:ea typeface="+mn-ea"/>
          <a:cs typeface="+mn-cs"/>
        </a:defRPr>
      </a:lvl6pPr>
      <a:lvl7pPr marL="2111090" indent="-253997" algn="l" defTabSz="1015990" rtl="0" eaLnBrk="1" latinLnBrk="0" hangingPunct="1">
        <a:lnSpc>
          <a:spcPct val="100000"/>
        </a:lnSpc>
        <a:spcBef>
          <a:spcPts val="556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56" kern="1200">
          <a:solidFill>
            <a:schemeClr val="tx1"/>
          </a:solidFill>
          <a:latin typeface="+mn-lt"/>
          <a:ea typeface="+mn-ea"/>
          <a:cs typeface="+mn-cs"/>
        </a:defRPr>
      </a:lvl7pPr>
      <a:lvl8pPr marL="2444420" indent="-253997" algn="l" defTabSz="1015990" rtl="0" eaLnBrk="1" latinLnBrk="0" hangingPunct="1">
        <a:lnSpc>
          <a:spcPct val="100000"/>
        </a:lnSpc>
        <a:spcBef>
          <a:spcPts val="556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56" kern="1200">
          <a:solidFill>
            <a:schemeClr val="tx1"/>
          </a:solidFill>
          <a:latin typeface="+mn-lt"/>
          <a:ea typeface="+mn-ea"/>
          <a:cs typeface="+mn-cs"/>
        </a:defRPr>
      </a:lvl8pPr>
      <a:lvl9pPr marL="2777750" indent="-253997" algn="l" defTabSz="1015990" rtl="0" eaLnBrk="1" latinLnBrk="0" hangingPunct="1">
        <a:lnSpc>
          <a:spcPct val="100000"/>
        </a:lnSpc>
        <a:spcBef>
          <a:spcPts val="556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334388-35C9-DF4A-928F-A63F128E2F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Chapters 2-3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DE19849-FFFB-8146-B759-92C3BA0537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Early American Settlements: Jamestown, Plymouth, and more!</a:t>
            </a:r>
          </a:p>
        </p:txBody>
      </p:sp>
    </p:spTree>
    <p:extLst>
      <p:ext uri="{BB962C8B-B14F-4D97-AF65-F5344CB8AC3E}">
        <p14:creationId xmlns:p14="http://schemas.microsoft.com/office/powerpoint/2010/main" val="357693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Concluding Questions</a:t>
            </a:r>
            <a:endParaRPr/>
          </a:p>
        </p:txBody>
      </p:sp>
      <p:sp>
        <p:nvSpPr>
          <p:cNvPr id="163" name="Google Shape;163;p3"/>
          <p:cNvSpPr txBox="1">
            <a:spLocks noGrp="1"/>
          </p:cNvSpPr>
          <p:nvPr>
            <p:ph idx="1"/>
          </p:nvPr>
        </p:nvSpPr>
        <p:spPr>
          <a:xfrm>
            <a:off x="508000" y="2323255"/>
            <a:ext cx="9144000" cy="585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lang="en-US" sz="15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·</a:t>
            </a: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were the Europeans exploring the coast of North America?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·What were the relations like between the colonists and the Native Americans?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·How did geography influence the development of the colony?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·What sort of economic development took place in the colony of Virginia?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·What was the need for western expansion based on? What reasons were at the heart of the shift to slave labor?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5BAC5E-9703-654A-9EFD-3C11FA3D9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0A2626-CE5F-334B-B545-266A9F930E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Plymouth and New England</a:t>
            </a:r>
          </a:p>
        </p:txBody>
      </p:sp>
    </p:spTree>
    <p:extLst>
      <p:ext uri="{BB962C8B-B14F-4D97-AF65-F5344CB8AC3E}">
        <p14:creationId xmlns:p14="http://schemas.microsoft.com/office/powerpoint/2010/main" val="79133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5B1DE824-BF35-0D42-93CC-2ABC0FF64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New England Colonies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391CC7A-0D36-8C4D-BBD3-3112C8AD9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6667" y="2861733"/>
            <a:ext cx="8890000" cy="4572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Massachusetts (including Maine, Plymouth Plantation)</a:t>
            </a:r>
          </a:p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Connecticut</a:t>
            </a:r>
          </a:p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Rhode Island</a:t>
            </a:r>
          </a:p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New Hampshire</a:t>
            </a:r>
          </a:p>
        </p:txBody>
      </p:sp>
      <p:pic>
        <p:nvPicPr>
          <p:cNvPr id="17413" name="Picture 4" descr="F:\Chapter 3-4\New England Flag.gif">
            <a:extLst>
              <a:ext uri="{FF2B5EF4-FFF2-40B4-BE49-F238E27FC236}">
                <a16:creationId xmlns:a16="http://schemas.microsoft.com/office/drawing/2014/main" id="{33EE749A-F75A-8D47-A6B7-9C2BE716F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5909734"/>
            <a:ext cx="3250848" cy="199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5">
            <a:extLst>
              <a:ext uri="{FF2B5EF4-FFF2-40B4-BE49-F238E27FC236}">
                <a16:creationId xmlns:a16="http://schemas.microsoft.com/office/drawing/2014/main" id="{1F97970D-88B2-124C-B461-A3F42DFE6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295" y="8028826"/>
            <a:ext cx="86360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67" b="1" dirty="0"/>
              <a:t>Colonial Flag sometimes called the Flag of New England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>
            <a:extLst>
              <a:ext uri="{FF2B5EF4-FFF2-40B4-BE49-F238E27FC236}">
                <a16:creationId xmlns:a16="http://schemas.microsoft.com/office/drawing/2014/main" id="{3630961C-6FF2-9042-B97B-6569678EA3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42145940" indent="-41637945"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507995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101599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523985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203198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7A18BA-981E-7D49-A242-6A072089ED5B}" type="slidenum">
              <a:rPr lang="en-US" altLang="en-US">
                <a:solidFill>
                  <a:srgbClr val="FFFF00"/>
                </a:solidFill>
                <a:latin typeface="Britannic Bold" panose="020B0903060703020204" pitchFamily="34" charset="77"/>
              </a:rPr>
              <a:pPr eaLnBrk="1" hangingPunct="1"/>
              <a:t>13</a:t>
            </a:fld>
            <a:endParaRPr lang="en-US" altLang="en-US">
              <a:solidFill>
                <a:srgbClr val="FFFF00"/>
              </a:solidFill>
              <a:latin typeface="Britannic Bold" panose="020B0903060703020204" pitchFamily="34" charset="77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328729F-DA34-B34A-938C-B624809B36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8000" y="1422400"/>
            <a:ext cx="5588000" cy="846667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Puritanism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D3DC956-26A5-6A48-B049-05101D180C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3115733"/>
            <a:ext cx="6434667" cy="4572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Predestination</a:t>
            </a:r>
          </a:p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Religious Schism between Anglicans and Puritans</a:t>
            </a:r>
          </a:p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Separatists</a:t>
            </a:r>
          </a:p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Work ethic; strict and pious</a:t>
            </a:r>
          </a:p>
          <a:p>
            <a:pPr eaLnBrk="1" hangingPunct="1"/>
            <a:endParaRPr lang="en-US" altLang="en-US" sz="4000" dirty="0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n-US" sz="4000" dirty="0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8437" name="Picture 4" descr="F:\Chapter 3-4\Stained Glass 1.jpg">
            <a:extLst>
              <a:ext uri="{FF2B5EF4-FFF2-40B4-BE49-F238E27FC236}">
                <a16:creationId xmlns:a16="http://schemas.microsoft.com/office/drawing/2014/main" id="{3A99A47C-8B4D-EE42-907F-F73FF3A44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33" y="1761067"/>
            <a:ext cx="1991431" cy="668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>
            <a:extLst>
              <a:ext uri="{FF2B5EF4-FFF2-40B4-BE49-F238E27FC236}">
                <a16:creationId xmlns:a16="http://schemas.microsoft.com/office/drawing/2014/main" id="{45CE0270-2652-3F47-8858-DAE3DE2AE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42145940" indent="-41637945"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507995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101599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523985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203198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93EB5C0-61E4-444B-BA94-35F35CD0AC87}" type="slidenum">
              <a:rPr lang="en-US" altLang="en-US">
                <a:solidFill>
                  <a:srgbClr val="FFFF00"/>
                </a:solidFill>
                <a:latin typeface="Britannic Bold" panose="020B0903060703020204" pitchFamily="34" charset="77"/>
              </a:rPr>
              <a:pPr eaLnBrk="1" hangingPunct="1"/>
              <a:t>14</a:t>
            </a:fld>
            <a:endParaRPr lang="en-US" altLang="en-US">
              <a:solidFill>
                <a:srgbClr val="FFFF00"/>
              </a:solidFill>
              <a:latin typeface="Britannic Bold" panose="020B0903060703020204" pitchFamily="34" charset="77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6C72935D-ED54-EF47-993A-5897C8C11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333" y="116840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Puritan Churches</a:t>
            </a:r>
          </a:p>
        </p:txBody>
      </p:sp>
      <p:pic>
        <p:nvPicPr>
          <p:cNvPr id="19460" name="Picture 8" descr="F:\Alna Meeting House, 1789.jpg">
            <a:extLst>
              <a:ext uri="{FF2B5EF4-FFF2-40B4-BE49-F238E27FC236}">
                <a16:creationId xmlns:a16="http://schemas.microsoft.com/office/drawing/2014/main" id="{D42165FA-1313-894F-ACE2-58C7CBB3C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777067"/>
            <a:ext cx="4572000" cy="3009194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10" descr="F:\Alna Meethouse benches.jpg">
            <a:extLst>
              <a:ext uri="{FF2B5EF4-FFF2-40B4-BE49-F238E27FC236}">
                <a16:creationId xmlns:a16="http://schemas.microsoft.com/office/drawing/2014/main" id="{26454373-0EF9-F845-B770-2A3A031CD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34" y="4978401"/>
            <a:ext cx="3852333" cy="343958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Text Box 11">
            <a:extLst>
              <a:ext uri="{FF2B5EF4-FFF2-40B4-BE49-F238E27FC236}">
                <a16:creationId xmlns:a16="http://schemas.microsoft.com/office/drawing/2014/main" id="{C11A608C-0151-8941-8C43-C51F178FF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333" y="2861734"/>
            <a:ext cx="3556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dirty="0"/>
              <a:t>Meeting House, </a:t>
            </a:r>
          </a:p>
          <a:p>
            <a:pPr algn="ctr" eaLnBrk="1" hangingPunct="1"/>
            <a:r>
              <a:rPr lang="en-US" altLang="en-US" sz="4000" dirty="0"/>
              <a:t>Rhode Island, </a:t>
            </a:r>
          </a:p>
          <a:p>
            <a:pPr algn="ctr" eaLnBrk="1" hangingPunct="1"/>
            <a:r>
              <a:rPr lang="en-US" altLang="en-US" sz="4000" dirty="0"/>
              <a:t>1789</a:t>
            </a:r>
          </a:p>
        </p:txBody>
      </p:sp>
      <p:sp>
        <p:nvSpPr>
          <p:cNvPr id="19463" name="Text Box 12">
            <a:extLst>
              <a:ext uri="{FF2B5EF4-FFF2-40B4-BE49-F238E27FC236}">
                <a16:creationId xmlns:a16="http://schemas.microsoft.com/office/drawing/2014/main" id="{82F7FF9D-4803-694E-A4E4-D661BE0AB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334" y="7010400"/>
            <a:ext cx="2342308" cy="57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111" b="1">
                <a:solidFill>
                  <a:srgbClr val="FFFF00"/>
                </a:solidFill>
              </a:rPr>
              <a:t>Family Pews</a:t>
            </a:r>
          </a:p>
        </p:txBody>
      </p:sp>
      <p:pic>
        <p:nvPicPr>
          <p:cNvPr id="19464" name="Picture 13" descr="F:\Alna Meeting House pulpit.jpg">
            <a:extLst>
              <a:ext uri="{FF2B5EF4-FFF2-40B4-BE49-F238E27FC236}">
                <a16:creationId xmlns:a16="http://schemas.microsoft.com/office/drawing/2014/main" id="{8DD95DB1-5B7D-4E48-A076-D98DADABB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163733"/>
            <a:ext cx="2624667" cy="22225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5" name="Rectangle 15">
            <a:extLst>
              <a:ext uri="{FF2B5EF4-FFF2-40B4-BE49-F238E27FC236}">
                <a16:creationId xmlns:a16="http://schemas.microsoft.com/office/drawing/2014/main" id="{61721AF9-7E1F-D347-A7F9-3B27B1950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334" y="7603067"/>
            <a:ext cx="1225015" cy="57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111" b="1">
                <a:solidFill>
                  <a:srgbClr val="FFFF00"/>
                </a:solidFill>
              </a:rPr>
              <a:t>Pulpit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5EEC5D58-0A90-844E-AC02-F0544C9EF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333" y="116840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Puritan Churches</a:t>
            </a:r>
          </a:p>
        </p:txBody>
      </p:sp>
      <p:sp>
        <p:nvSpPr>
          <p:cNvPr id="20484" name="Text Box 5">
            <a:extLst>
              <a:ext uri="{FF2B5EF4-FFF2-40B4-BE49-F238E27FC236}">
                <a16:creationId xmlns:a16="http://schemas.microsoft.com/office/drawing/2014/main" id="{2800E7F8-BD98-BC48-8B29-E99BD74D3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333" y="2692400"/>
            <a:ext cx="237066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/>
              <a:t>Puritan</a:t>
            </a:r>
          </a:p>
          <a:p>
            <a:pPr algn="ctr" eaLnBrk="1" hangingPunct="1"/>
            <a:r>
              <a:rPr lang="en-US" altLang="en-US" sz="4000" b="1" dirty="0"/>
              <a:t>Meeting </a:t>
            </a:r>
          </a:p>
          <a:p>
            <a:pPr algn="ctr" eaLnBrk="1" hangingPunct="1"/>
            <a:r>
              <a:rPr lang="en-US" altLang="en-US" sz="4000" b="1" dirty="0"/>
              <a:t>Houses</a:t>
            </a:r>
            <a:r>
              <a:rPr lang="en-US" altLang="en-US" sz="4000" dirty="0"/>
              <a:t> </a:t>
            </a:r>
          </a:p>
        </p:txBody>
      </p:sp>
      <p:pic>
        <p:nvPicPr>
          <p:cNvPr id="20485" name="Picture 9" descr="F:\Meeting House.jpg">
            <a:extLst>
              <a:ext uri="{FF2B5EF4-FFF2-40B4-BE49-F238E27FC236}">
                <a16:creationId xmlns:a16="http://schemas.microsoft.com/office/drawing/2014/main" id="{E308D1EE-46EE-FC48-95DF-8B988F28F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55733"/>
            <a:ext cx="4233333" cy="280811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10" descr="F:\Chapter 3-4\St Pauls Epicopal, Wickford, RI 1707.jpg">
            <a:extLst>
              <a:ext uri="{FF2B5EF4-FFF2-40B4-BE49-F238E27FC236}">
                <a16:creationId xmlns:a16="http://schemas.microsoft.com/office/drawing/2014/main" id="{CCB45379-1F19-774D-8992-77D9C8407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3" y="2692400"/>
            <a:ext cx="5164667" cy="356834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Text Box 11">
            <a:extLst>
              <a:ext uri="{FF2B5EF4-FFF2-40B4-BE49-F238E27FC236}">
                <a16:creationId xmlns:a16="http://schemas.microsoft.com/office/drawing/2014/main" id="{724E424C-63E7-AE41-A317-D8EB51B4A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667" y="7010400"/>
            <a:ext cx="2779928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556" b="1" dirty="0"/>
              <a:t>Rhode Island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>
            <a:extLst>
              <a:ext uri="{FF2B5EF4-FFF2-40B4-BE49-F238E27FC236}">
                <a16:creationId xmlns:a16="http://schemas.microsoft.com/office/drawing/2014/main" id="{44E01B5B-C4E4-3D4A-AC5A-7AF577B15B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42145940" indent="-41637945"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507995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101599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523985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203198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B4E4958-45EF-F049-881F-17FAF6317214}" type="slidenum">
              <a:rPr lang="en-US" altLang="en-US">
                <a:solidFill>
                  <a:srgbClr val="FFFF00"/>
                </a:solidFill>
                <a:latin typeface="Britannic Bold" panose="020B0903060703020204" pitchFamily="34" charset="77"/>
              </a:rPr>
              <a:pPr eaLnBrk="1" hangingPunct="1"/>
              <a:t>16</a:t>
            </a:fld>
            <a:endParaRPr lang="en-US" altLang="en-US">
              <a:solidFill>
                <a:srgbClr val="FFFF00"/>
              </a:solidFill>
              <a:latin typeface="Britannic Bold" panose="020B0903060703020204" pitchFamily="34" charset="77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0538D3C-B257-D24E-86B0-6FFBB9E69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333" y="1422400"/>
            <a:ext cx="8466667" cy="93133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William Bradford’s Pilgrims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C209888E-0778-9B43-830D-16B6515143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6667" y="2946400"/>
            <a:ext cx="8551333" cy="5842000"/>
          </a:xfrm>
        </p:spPr>
        <p:txBody>
          <a:bodyPr/>
          <a:lstStyle/>
          <a:p>
            <a:pPr eaLnBrk="1" hangingPunct="1"/>
            <a:r>
              <a:rPr lang="en-US" altLang="en-US" sz="3111" dirty="0">
                <a:ea typeface="ＭＳ Ｐゴシック" panose="020B0600070205080204" pitchFamily="34" charset="-128"/>
              </a:rPr>
              <a:t>Plymouth </a:t>
            </a:r>
          </a:p>
          <a:p>
            <a:pPr eaLnBrk="1" hangingPunct="1">
              <a:buFontTx/>
              <a:buNone/>
            </a:pPr>
            <a:r>
              <a:rPr lang="en-US" altLang="en-US" sz="3111" dirty="0">
                <a:ea typeface="ＭＳ Ｐゴシック" panose="020B0600070205080204" pitchFamily="34" charset="-128"/>
              </a:rPr>
              <a:t>   Plantation</a:t>
            </a:r>
          </a:p>
          <a:p>
            <a:pPr eaLnBrk="1" hangingPunct="1">
              <a:buFontTx/>
              <a:buNone/>
            </a:pPr>
            <a:r>
              <a:rPr lang="en-US" altLang="en-US" sz="3111" dirty="0">
                <a:ea typeface="ＭＳ Ｐゴシック" panose="020B0600070205080204" pitchFamily="34" charset="-128"/>
              </a:rPr>
              <a:t>  (Pilgrims) </a:t>
            </a:r>
          </a:p>
          <a:p>
            <a:pPr eaLnBrk="1" hangingPunct="1"/>
            <a:r>
              <a:rPr lang="en-US" altLang="en-US" sz="3111" dirty="0">
                <a:ea typeface="ＭＳ Ｐゴシック" panose="020B0600070205080204" pitchFamily="34" charset="-128"/>
              </a:rPr>
              <a:t>Separatists</a:t>
            </a:r>
          </a:p>
          <a:p>
            <a:pPr eaLnBrk="1" hangingPunct="1"/>
            <a:r>
              <a:rPr lang="en-US" altLang="en-US" sz="3111" dirty="0">
                <a:ea typeface="ＭＳ Ｐゴシック" panose="020B0600070205080204" pitchFamily="34" charset="-128"/>
              </a:rPr>
              <a:t>Mayflower</a:t>
            </a:r>
          </a:p>
          <a:p>
            <a:pPr eaLnBrk="1" hangingPunct="1">
              <a:buFontTx/>
              <a:buNone/>
            </a:pPr>
            <a:r>
              <a:rPr lang="en-US" altLang="en-US" sz="3111" dirty="0">
                <a:ea typeface="ＭＳ Ｐゴシック" panose="020B0600070205080204" pitchFamily="34" charset="-128"/>
              </a:rPr>
              <a:t>   Compact</a:t>
            </a:r>
          </a:p>
        </p:txBody>
      </p:sp>
      <p:pic>
        <p:nvPicPr>
          <p:cNvPr id="21509" name="Picture 6" descr="F:\Chapter 3-4\Mayflower2.jpg">
            <a:extLst>
              <a:ext uri="{FF2B5EF4-FFF2-40B4-BE49-F238E27FC236}">
                <a16:creationId xmlns:a16="http://schemas.microsoft.com/office/drawing/2014/main" id="{7414FC1F-00D5-D24E-B671-44966C6F7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67" y="4724401"/>
            <a:ext cx="4572000" cy="344840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09DC47EA-555C-E44F-B4D2-A0667835D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6667" y="2523067"/>
            <a:ext cx="6858000" cy="5418667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Massachusetts Bay Colony, 1629</a:t>
            </a:r>
          </a:p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Fleeing reign of Charles I </a:t>
            </a:r>
          </a:p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Mass. Charter</a:t>
            </a:r>
          </a:p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John Winthrop</a:t>
            </a:r>
          </a:p>
        </p:txBody>
      </p:sp>
      <p:pic>
        <p:nvPicPr>
          <p:cNvPr id="22532" name="Picture 4" descr="F:\Chapter 3-4\John Winthrop.jpg">
            <a:extLst>
              <a:ext uri="{FF2B5EF4-FFF2-40B4-BE49-F238E27FC236}">
                <a16:creationId xmlns:a16="http://schemas.microsoft.com/office/drawing/2014/main" id="{D1FE6D6A-FE68-044A-88A1-43E197804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692400"/>
            <a:ext cx="2160764" cy="499533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>
            <a:extLst>
              <a:ext uri="{FF2B5EF4-FFF2-40B4-BE49-F238E27FC236}">
                <a16:creationId xmlns:a16="http://schemas.microsoft.com/office/drawing/2014/main" id="{CA279337-DEE0-794B-B981-B974EAB77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4667" y="7857067"/>
            <a:ext cx="1953548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67" b="1" dirty="0"/>
              <a:t>J. Winthrop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>
            <a:extLst>
              <a:ext uri="{FF2B5EF4-FFF2-40B4-BE49-F238E27FC236}">
                <a16:creationId xmlns:a16="http://schemas.microsoft.com/office/drawing/2014/main" id="{A82BAA71-C9EB-2441-AC5C-F4FAAC8818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42145940" indent="-41637945"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507995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101599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523985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203198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287A260-E21D-F046-97F1-A109CC0EE329}" type="slidenum">
              <a:rPr lang="en-US" altLang="en-US">
                <a:solidFill>
                  <a:srgbClr val="FFFF00"/>
                </a:solidFill>
                <a:latin typeface="Britannic Bold" panose="020B0903060703020204" pitchFamily="34" charset="77"/>
              </a:rPr>
              <a:pPr eaLnBrk="1" hangingPunct="1"/>
              <a:t>18</a:t>
            </a:fld>
            <a:endParaRPr lang="en-US" altLang="en-US">
              <a:solidFill>
                <a:srgbClr val="FFFF00"/>
              </a:solidFill>
              <a:latin typeface="Britannic Bold" panose="020B0903060703020204" pitchFamily="34" charset="77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67ADC07-016B-6E43-94BE-759EE4659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3334" y="1422400"/>
            <a:ext cx="7535333" cy="762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Image of Puritans:</a:t>
            </a:r>
          </a:p>
        </p:txBody>
      </p:sp>
      <p:pic>
        <p:nvPicPr>
          <p:cNvPr id="24580" name="Picture 4" descr="F:\Chapter 3-4\Pilgrims 1845.gif">
            <a:extLst>
              <a:ext uri="{FF2B5EF4-FFF2-40B4-BE49-F238E27FC236}">
                <a16:creationId xmlns:a16="http://schemas.microsoft.com/office/drawing/2014/main" id="{28A3FE04-FCD6-7545-8AF2-D97301093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67" y="2438401"/>
            <a:ext cx="6540500" cy="5231694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>
            <a:extLst>
              <a:ext uri="{FF2B5EF4-FFF2-40B4-BE49-F238E27FC236}">
                <a16:creationId xmlns:a16="http://schemas.microsoft.com/office/drawing/2014/main" id="{F598EE99-EE01-2140-9A13-C233F0054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334" y="7857067"/>
            <a:ext cx="4704292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556">
                <a:solidFill>
                  <a:srgbClr val="FFFF00"/>
                </a:solidFill>
              </a:rPr>
              <a:t>1845 Portrait of Pilgrims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>
            <a:extLst>
              <a:ext uri="{FF2B5EF4-FFF2-40B4-BE49-F238E27FC236}">
                <a16:creationId xmlns:a16="http://schemas.microsoft.com/office/drawing/2014/main" id="{F6EB4454-D9F6-9746-95DC-86D87E406F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42145940" indent="-41637945"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507995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101599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523985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203198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89F08F6-C745-7A4D-9CE3-873FFFA7C1F0}" type="slidenum">
              <a:rPr lang="en-US" altLang="en-US">
                <a:solidFill>
                  <a:srgbClr val="FFFF00"/>
                </a:solidFill>
                <a:latin typeface="Britannic Bold" panose="020B0903060703020204" pitchFamily="34" charset="77"/>
              </a:rPr>
              <a:pPr eaLnBrk="1" hangingPunct="1"/>
              <a:t>19</a:t>
            </a:fld>
            <a:endParaRPr lang="en-US" altLang="en-US">
              <a:solidFill>
                <a:srgbClr val="FFFF00"/>
              </a:solidFill>
              <a:latin typeface="Britannic Bold" panose="020B0903060703020204" pitchFamily="34" charset="77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D0853E8-90AF-9848-9D95-50F10E8C66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667" y="1422400"/>
            <a:ext cx="7535333" cy="762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Image of Puritans: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90551D42-C8CC-AF42-8DDC-2E62EC9EF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333" y="2269067"/>
            <a:ext cx="8636000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556">
                <a:solidFill>
                  <a:srgbClr val="FFFF00"/>
                </a:solidFill>
              </a:rPr>
              <a:t>1640s Portrait of John Winthrop by Van Dyke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21BD0DEF-7EB3-B64E-A27D-C17D25020ABC}"/>
              </a:ext>
            </a:extLst>
          </p:cNvPr>
          <p:cNvGrpSpPr>
            <a:grpSpLocks/>
          </p:cNvGrpSpPr>
          <p:nvPr/>
        </p:nvGrpSpPr>
        <p:grpSpPr bwMode="auto">
          <a:xfrm>
            <a:off x="0" y="3031067"/>
            <a:ext cx="7736417" cy="5566834"/>
            <a:chOff x="1200" y="1056"/>
            <a:chExt cx="4386" cy="3156"/>
          </a:xfrm>
        </p:grpSpPr>
        <p:pic>
          <p:nvPicPr>
            <p:cNvPr id="25606" name="Picture 8" descr="F:\Chapter 3-4\Winthrop head.mix">
              <a:extLst>
                <a:ext uri="{FF2B5EF4-FFF2-40B4-BE49-F238E27FC236}">
                  <a16:creationId xmlns:a16="http://schemas.microsoft.com/office/drawing/2014/main" id="{F3A49106-B2AF-CC45-A4A8-F684B2460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" y="1056"/>
              <a:ext cx="2544" cy="2868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07" name="Text Box 10">
              <a:extLst>
                <a:ext uri="{FF2B5EF4-FFF2-40B4-BE49-F238E27FC236}">
                  <a16:creationId xmlns:a16="http://schemas.microsoft.com/office/drawing/2014/main" id="{A00E733B-5CA5-2A4E-ADA1-1E2A29224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888"/>
              <a:ext cx="4368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111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NENG1614[1]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7" y="635000"/>
            <a:ext cx="10160000" cy="876693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>
            <a:extLst>
              <a:ext uri="{FF2B5EF4-FFF2-40B4-BE49-F238E27FC236}">
                <a16:creationId xmlns:a16="http://schemas.microsoft.com/office/drawing/2014/main" id="{EA13C9D6-3253-0F4B-8A32-A0ECED8920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42145940" indent="-41637945"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507995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101599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523985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203198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C46309C-E583-8F44-A017-93401DDF6382}" type="slidenum">
              <a:rPr lang="en-US" altLang="en-US">
                <a:solidFill>
                  <a:srgbClr val="FFFF00"/>
                </a:solidFill>
                <a:latin typeface="Britannic Bold" panose="020B0903060703020204" pitchFamily="34" charset="77"/>
              </a:rPr>
              <a:pPr eaLnBrk="1" hangingPunct="1"/>
              <a:t>20</a:t>
            </a:fld>
            <a:endParaRPr lang="en-US" altLang="en-US">
              <a:solidFill>
                <a:srgbClr val="FFFF00"/>
              </a:solidFill>
              <a:latin typeface="Britannic Bold" panose="020B0903060703020204" pitchFamily="34" charset="77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EAF7ACE-2A32-614A-80A0-A3E28CDE6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667" y="1422400"/>
            <a:ext cx="7535333" cy="762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Image of Puritans:</a:t>
            </a:r>
          </a:p>
        </p:txBody>
      </p:sp>
      <p:sp>
        <p:nvSpPr>
          <p:cNvPr id="26628" name="Text Box 3">
            <a:extLst>
              <a:ext uri="{FF2B5EF4-FFF2-40B4-BE49-F238E27FC236}">
                <a16:creationId xmlns:a16="http://schemas.microsoft.com/office/drawing/2014/main" id="{5A2F96EA-6B16-5F45-985B-37BC2263A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667" y="2184401"/>
            <a:ext cx="7535333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556" dirty="0"/>
              <a:t>Mason children of New England, 1670</a:t>
            </a:r>
          </a:p>
        </p:txBody>
      </p:sp>
      <p:pic>
        <p:nvPicPr>
          <p:cNvPr id="26629" name="Picture 8" descr="F:\Chapter 3-4\Mason Children 1670.jpg">
            <a:extLst>
              <a:ext uri="{FF2B5EF4-FFF2-40B4-BE49-F238E27FC236}">
                <a16:creationId xmlns:a16="http://schemas.microsoft.com/office/drawing/2014/main" id="{CE1288BF-6EFF-E640-9654-9731DF10E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33" y="3115733"/>
            <a:ext cx="5926667" cy="530577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id="{9A5AAD3E-A05F-8841-A299-3575EE28EF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42145940" indent="-41637945"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507995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101599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523985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203198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4D4E859-E48A-C143-8C49-20A619E31788}" type="slidenum">
              <a:rPr lang="en-US" altLang="en-US">
                <a:solidFill>
                  <a:srgbClr val="FFFF00"/>
                </a:solidFill>
                <a:latin typeface="Britannic Bold" panose="020B0903060703020204" pitchFamily="34" charset="77"/>
              </a:rPr>
              <a:pPr eaLnBrk="1" hangingPunct="1"/>
              <a:t>21</a:t>
            </a:fld>
            <a:endParaRPr lang="en-US" altLang="en-US">
              <a:solidFill>
                <a:srgbClr val="FFFF00"/>
              </a:solidFill>
              <a:latin typeface="Britannic Bold" panose="020B0903060703020204" pitchFamily="34" charset="77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5A5BDE15-9DE9-094F-95D7-3E99973B6F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667" y="1422400"/>
            <a:ext cx="7535333" cy="762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Image of Puritans:</a:t>
            </a:r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1404FDE2-E127-7446-8D94-8AC7CFE38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2184401"/>
            <a:ext cx="6688667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556" dirty="0"/>
              <a:t>Elizabeth </a:t>
            </a:r>
            <a:r>
              <a:rPr lang="en-US" altLang="en-US" sz="3556" dirty="0" err="1"/>
              <a:t>Wensley</a:t>
            </a:r>
            <a:r>
              <a:rPr lang="en-US" altLang="en-US" sz="3556" dirty="0"/>
              <a:t> of Boston, 1670</a:t>
            </a:r>
          </a:p>
        </p:txBody>
      </p:sp>
      <p:pic>
        <p:nvPicPr>
          <p:cNvPr id="27653" name="Picture 7" descr="F:\Chapter 3-4\Elizabeth Wensley.jpg">
            <a:extLst>
              <a:ext uri="{FF2B5EF4-FFF2-40B4-BE49-F238E27FC236}">
                <a16:creationId xmlns:a16="http://schemas.microsoft.com/office/drawing/2014/main" id="{82458EDF-B58B-A940-861F-F40A2872E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2946400"/>
            <a:ext cx="3952876" cy="541866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>
            <a:extLst>
              <a:ext uri="{FF2B5EF4-FFF2-40B4-BE49-F238E27FC236}">
                <a16:creationId xmlns:a16="http://schemas.microsoft.com/office/drawing/2014/main" id="{560F0CD6-AFD3-A24F-A25F-9C988C9037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42145940" indent="-41637945"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507995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101599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523985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203198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986066E-6822-4443-BF5C-2D62202C1942}" type="slidenum">
              <a:rPr lang="en-US" altLang="en-US">
                <a:solidFill>
                  <a:srgbClr val="FFFF00"/>
                </a:solidFill>
                <a:latin typeface="Britannic Bold" panose="020B0903060703020204" pitchFamily="34" charset="77"/>
              </a:rPr>
              <a:pPr eaLnBrk="1" hangingPunct="1"/>
              <a:t>22</a:t>
            </a:fld>
            <a:endParaRPr lang="en-US" altLang="en-US">
              <a:solidFill>
                <a:srgbClr val="FFFF00"/>
              </a:solidFill>
              <a:latin typeface="Britannic Bold" panose="020B0903060703020204" pitchFamily="34" charset="77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1B45D27-16B1-BE4A-8ED0-985A19614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667" y="1422400"/>
            <a:ext cx="7535333" cy="762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Image of Puritans:</a:t>
            </a:r>
          </a:p>
        </p:txBody>
      </p:sp>
      <p:sp>
        <p:nvSpPr>
          <p:cNvPr id="28676" name="Text Box 3">
            <a:extLst>
              <a:ext uri="{FF2B5EF4-FFF2-40B4-BE49-F238E27FC236}">
                <a16:creationId xmlns:a16="http://schemas.microsoft.com/office/drawing/2014/main" id="{881992BA-1BB4-4E4F-A3EF-64DDC6385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2184401"/>
            <a:ext cx="6688667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556" dirty="0"/>
              <a:t>Elizabeth </a:t>
            </a:r>
            <a:r>
              <a:rPr lang="en-US" altLang="en-US" sz="3556" dirty="0" err="1"/>
              <a:t>Freake</a:t>
            </a:r>
            <a:r>
              <a:rPr lang="en-US" altLang="en-US" sz="3556" dirty="0"/>
              <a:t> &amp;  Mary, 1671/74</a:t>
            </a:r>
          </a:p>
        </p:txBody>
      </p:sp>
      <p:pic>
        <p:nvPicPr>
          <p:cNvPr id="28677" name="Picture 5" descr="F:\Chapter 3-4\Elizabeth Freake &amp; Mary.jpg">
            <a:extLst>
              <a:ext uri="{FF2B5EF4-FFF2-40B4-BE49-F238E27FC236}">
                <a16:creationId xmlns:a16="http://schemas.microsoft.com/office/drawing/2014/main" id="{5594485B-FD20-9E4D-93A1-45C527FA6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15733"/>
            <a:ext cx="4355042" cy="5334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F666FC09-CD3F-3E44-BD68-D1E4A7CD44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42145940" indent="-41637945"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507995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101599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523985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203198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AA8E3B6-0796-FC49-8841-27D93A3DE388}" type="slidenum">
              <a:rPr lang="en-US" altLang="en-US">
                <a:solidFill>
                  <a:srgbClr val="FFFF00"/>
                </a:solidFill>
                <a:latin typeface="Britannic Bold" panose="020B0903060703020204" pitchFamily="34" charset="77"/>
              </a:rPr>
              <a:pPr eaLnBrk="1" hangingPunct="1"/>
              <a:t>23</a:t>
            </a:fld>
            <a:endParaRPr lang="en-US" altLang="en-US">
              <a:solidFill>
                <a:srgbClr val="FFFF00"/>
              </a:solidFill>
              <a:latin typeface="Britannic Bold" panose="020B0903060703020204" pitchFamily="34" charset="77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959FE1D-0F76-834D-8C99-7E729E9AB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000" y="1422400"/>
            <a:ext cx="8636000" cy="1354667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Salem Witchcraft Trials, 1692</a:t>
            </a:r>
          </a:p>
        </p:txBody>
      </p:sp>
      <p:pic>
        <p:nvPicPr>
          <p:cNvPr id="29700" name="Picture 5" descr="F:\Chapter 3-4\Witchcraft Trial.jpg">
            <a:extLst>
              <a:ext uri="{FF2B5EF4-FFF2-40B4-BE49-F238E27FC236}">
                <a16:creationId xmlns:a16="http://schemas.microsoft.com/office/drawing/2014/main" id="{D3823816-F194-7E4F-8865-A657D41794C0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9333" y="3031067"/>
            <a:ext cx="8128000" cy="5062361"/>
          </a:xfrm>
          <a:ln w="38100">
            <a:solidFill>
              <a:srgbClr val="FF993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>
            <a:extLst>
              <a:ext uri="{FF2B5EF4-FFF2-40B4-BE49-F238E27FC236}">
                <a16:creationId xmlns:a16="http://schemas.microsoft.com/office/drawing/2014/main" id="{86948B9C-C378-ED4A-A76E-E645F805D1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42145940" indent="-41637945"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507995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101599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523985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203198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6775217-03E4-DC4A-84ED-512AE21A20E8}" type="slidenum">
              <a:rPr lang="en-US" altLang="en-US">
                <a:solidFill>
                  <a:srgbClr val="FFFF00"/>
                </a:solidFill>
                <a:latin typeface="Britannic Bold" panose="020B0903060703020204" pitchFamily="34" charset="77"/>
              </a:rPr>
              <a:pPr eaLnBrk="1" hangingPunct="1"/>
              <a:t>24</a:t>
            </a:fld>
            <a:endParaRPr lang="en-US" altLang="en-US">
              <a:solidFill>
                <a:srgbClr val="FFFF00"/>
              </a:solidFill>
              <a:latin typeface="Britannic Bold" panose="020B0903060703020204" pitchFamily="34" charset="77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52DCC40A-FE6B-5C4C-99A1-A63684C44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667" y="1422400"/>
            <a:ext cx="7535333" cy="762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Image of Puritans:</a:t>
            </a:r>
          </a:p>
        </p:txBody>
      </p:sp>
      <p:sp>
        <p:nvSpPr>
          <p:cNvPr id="30724" name="Text Box 3">
            <a:extLst>
              <a:ext uri="{FF2B5EF4-FFF2-40B4-BE49-F238E27FC236}">
                <a16:creationId xmlns:a16="http://schemas.microsoft.com/office/drawing/2014/main" id="{E5AF0874-089C-2143-BF2D-D14B62B6E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333" y="2269067"/>
            <a:ext cx="8128000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556" dirty="0"/>
              <a:t>Lithograph of Arrest of a Salem Witch</a:t>
            </a:r>
          </a:p>
        </p:txBody>
      </p:sp>
      <p:pic>
        <p:nvPicPr>
          <p:cNvPr id="30725" name="Picture 5" descr="F:\Chapter 3-4\witch.jpg">
            <a:extLst>
              <a:ext uri="{FF2B5EF4-FFF2-40B4-BE49-F238E27FC236}">
                <a16:creationId xmlns:a16="http://schemas.microsoft.com/office/drawing/2014/main" id="{CF1C754A-2985-C04D-80A4-1DC168C1D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31067"/>
            <a:ext cx="4370917" cy="5249333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Text Box 6">
            <a:extLst>
              <a:ext uri="{FF2B5EF4-FFF2-40B4-BE49-F238E27FC236}">
                <a16:creationId xmlns:a16="http://schemas.microsoft.com/office/drawing/2014/main" id="{B069A10C-C768-AF49-B162-6CF1E8C41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0" y="7433734"/>
            <a:ext cx="1095172" cy="639534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556"/>
              <a:t>1883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>
            <a:extLst>
              <a:ext uri="{FF2B5EF4-FFF2-40B4-BE49-F238E27FC236}">
                <a16:creationId xmlns:a16="http://schemas.microsoft.com/office/drawing/2014/main" id="{35202DDC-5600-D940-9520-0B06D9D010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42145940" indent="-41637945"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507995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101599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523985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203198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FD32ECD-146D-8546-889F-D48ED4650D9D}" type="slidenum">
              <a:rPr lang="en-US" altLang="en-US">
                <a:solidFill>
                  <a:srgbClr val="FFFF00"/>
                </a:solidFill>
                <a:latin typeface="Britannic Bold" panose="020B0903060703020204" pitchFamily="34" charset="77"/>
              </a:rPr>
              <a:pPr eaLnBrk="1" hangingPunct="1"/>
              <a:t>25</a:t>
            </a:fld>
            <a:endParaRPr lang="en-US" altLang="en-US">
              <a:solidFill>
                <a:srgbClr val="FFFF00"/>
              </a:solidFill>
              <a:latin typeface="Britannic Bold" panose="020B0903060703020204" pitchFamily="34" charset="77"/>
            </a:endParaRPr>
          </a:p>
        </p:txBody>
      </p:sp>
      <p:sp>
        <p:nvSpPr>
          <p:cNvPr id="31747" name="Rectangle 1026">
            <a:extLst>
              <a:ext uri="{FF2B5EF4-FFF2-40B4-BE49-F238E27FC236}">
                <a16:creationId xmlns:a16="http://schemas.microsoft.com/office/drawing/2014/main" id="{75B64D0C-58C0-9C4B-A432-D59AA29FC4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667" y="1422400"/>
            <a:ext cx="7535333" cy="762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Image of Puritans:</a:t>
            </a:r>
          </a:p>
        </p:txBody>
      </p:sp>
      <p:sp>
        <p:nvSpPr>
          <p:cNvPr id="31748" name="Text Box 1027">
            <a:extLst>
              <a:ext uri="{FF2B5EF4-FFF2-40B4-BE49-F238E27FC236}">
                <a16:creationId xmlns:a16="http://schemas.microsoft.com/office/drawing/2014/main" id="{4CD2B637-31E2-1C48-875B-1875FF665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333" y="2269067"/>
            <a:ext cx="8128000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556" dirty="0"/>
              <a:t>19</a:t>
            </a:r>
            <a:r>
              <a:rPr lang="en-US" altLang="en-US" sz="3556" baseline="30000" dirty="0"/>
              <a:t>th</a:t>
            </a:r>
            <a:r>
              <a:rPr lang="en-US" altLang="en-US" sz="3556" dirty="0"/>
              <a:t> Century Images of Salem Witches</a:t>
            </a:r>
          </a:p>
        </p:txBody>
      </p:sp>
      <p:grpSp>
        <p:nvGrpSpPr>
          <p:cNvPr id="2" name="Group 1036">
            <a:extLst>
              <a:ext uri="{FF2B5EF4-FFF2-40B4-BE49-F238E27FC236}">
                <a16:creationId xmlns:a16="http://schemas.microsoft.com/office/drawing/2014/main" id="{ABE4D00D-E2DC-E844-B96E-36E3D6942F7D}"/>
              </a:ext>
            </a:extLst>
          </p:cNvPr>
          <p:cNvGrpSpPr>
            <a:grpSpLocks/>
          </p:cNvGrpSpPr>
          <p:nvPr/>
        </p:nvGrpSpPr>
        <p:grpSpPr bwMode="auto">
          <a:xfrm>
            <a:off x="1100667" y="3200400"/>
            <a:ext cx="3861153" cy="4247444"/>
            <a:chOff x="624" y="1152"/>
            <a:chExt cx="2189" cy="2408"/>
          </a:xfrm>
        </p:grpSpPr>
        <p:pic>
          <p:nvPicPr>
            <p:cNvPr id="31756" name="Picture 1031" descr="F:\Chapter 3-4\Witch 4 1869.jpg">
              <a:extLst>
                <a:ext uri="{FF2B5EF4-FFF2-40B4-BE49-F238E27FC236}">
                  <a16:creationId xmlns:a16="http://schemas.microsoft.com/office/drawing/2014/main" id="{75F9882E-E91C-984A-AF72-B43B95923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152"/>
              <a:ext cx="2189" cy="2408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7" name="Text Box 1029">
              <a:extLst>
                <a:ext uri="{FF2B5EF4-FFF2-40B4-BE49-F238E27FC236}">
                  <a16:creationId xmlns:a16="http://schemas.microsoft.com/office/drawing/2014/main" id="{14F72087-46D7-594C-88EB-924761AEB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024"/>
              <a:ext cx="621" cy="363"/>
            </a:xfrm>
            <a:prstGeom prst="rect">
              <a:avLst/>
            </a:prstGeom>
            <a:noFill/>
            <a:ln w="9525">
              <a:solidFill>
                <a:srgbClr val="FF99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556">
                  <a:solidFill>
                    <a:srgbClr val="FFFF00"/>
                  </a:solidFill>
                </a:rPr>
                <a:t>1869</a:t>
              </a:r>
            </a:p>
          </p:txBody>
        </p:sp>
      </p:grpSp>
      <p:grpSp>
        <p:nvGrpSpPr>
          <p:cNvPr id="3" name="Group 1037">
            <a:extLst>
              <a:ext uri="{FF2B5EF4-FFF2-40B4-BE49-F238E27FC236}">
                <a16:creationId xmlns:a16="http://schemas.microsoft.com/office/drawing/2014/main" id="{AA1ED551-4D6B-184A-B659-FF8A88B78065}"/>
              </a:ext>
            </a:extLst>
          </p:cNvPr>
          <p:cNvGrpSpPr>
            <a:grpSpLocks/>
          </p:cNvGrpSpPr>
          <p:nvPr/>
        </p:nvGrpSpPr>
        <p:grpSpPr bwMode="auto">
          <a:xfrm>
            <a:off x="4741333" y="3031067"/>
            <a:ext cx="4727222" cy="3556000"/>
            <a:chOff x="2688" y="1056"/>
            <a:chExt cx="2680" cy="2016"/>
          </a:xfrm>
        </p:grpSpPr>
        <p:pic>
          <p:nvPicPr>
            <p:cNvPr id="31754" name="Picture 1032" descr="F:\Chapter 3-4\Witch 3 1876.jpg">
              <a:extLst>
                <a:ext uri="{FF2B5EF4-FFF2-40B4-BE49-F238E27FC236}">
                  <a16:creationId xmlns:a16="http://schemas.microsoft.com/office/drawing/2014/main" id="{CCA26B87-50AC-FE47-B0A3-777687052D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056"/>
              <a:ext cx="2680" cy="2016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5" name="Text Box 1033">
              <a:extLst>
                <a:ext uri="{FF2B5EF4-FFF2-40B4-BE49-F238E27FC236}">
                  <a16:creationId xmlns:a16="http://schemas.microsoft.com/office/drawing/2014/main" id="{A28844BC-7E22-BC45-B532-6FD8108CFB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776"/>
              <a:ext cx="480" cy="246"/>
            </a:xfrm>
            <a:prstGeom prst="rect">
              <a:avLst/>
            </a:prstGeom>
            <a:noFill/>
            <a:ln w="9525">
              <a:solidFill>
                <a:srgbClr val="FF99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222">
                  <a:solidFill>
                    <a:srgbClr val="FFFF00"/>
                  </a:solidFill>
                </a:rPr>
                <a:t>1876</a:t>
              </a:r>
            </a:p>
          </p:txBody>
        </p:sp>
      </p:grpSp>
      <p:grpSp>
        <p:nvGrpSpPr>
          <p:cNvPr id="4" name="Group 1038">
            <a:extLst>
              <a:ext uri="{FF2B5EF4-FFF2-40B4-BE49-F238E27FC236}">
                <a16:creationId xmlns:a16="http://schemas.microsoft.com/office/drawing/2014/main" id="{65EBA61A-8D06-C64F-8B66-E629AF88AB00}"/>
              </a:ext>
            </a:extLst>
          </p:cNvPr>
          <p:cNvGrpSpPr>
            <a:grpSpLocks/>
          </p:cNvGrpSpPr>
          <p:nvPr/>
        </p:nvGrpSpPr>
        <p:grpSpPr bwMode="auto">
          <a:xfrm>
            <a:off x="4148667" y="5486401"/>
            <a:ext cx="4101042" cy="2825750"/>
            <a:chOff x="2352" y="2448"/>
            <a:chExt cx="2325" cy="1602"/>
          </a:xfrm>
        </p:grpSpPr>
        <p:pic>
          <p:nvPicPr>
            <p:cNvPr id="31752" name="Picture 1034" descr="F:\Chapter 3-4\Witch 5 1884.jpg">
              <a:extLst>
                <a:ext uri="{FF2B5EF4-FFF2-40B4-BE49-F238E27FC236}">
                  <a16:creationId xmlns:a16="http://schemas.microsoft.com/office/drawing/2014/main" id="{52305A7D-4EF7-694A-BB63-7C93319E2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448"/>
              <a:ext cx="2325" cy="1602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3" name="Text Box 1035">
              <a:extLst>
                <a:ext uri="{FF2B5EF4-FFF2-40B4-BE49-F238E27FC236}">
                  <a16:creationId xmlns:a16="http://schemas.microsoft.com/office/drawing/2014/main" id="{417B5B27-6983-CD4E-8DE4-ACB2EB579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372"/>
              <a:ext cx="396" cy="227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FF00"/>
                  </a:solidFill>
                </a:rPr>
                <a:t>1884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E82626-9529-164A-A108-9F4AF59B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Roger Williams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AF62D6-215A-5543-A02D-D7B1AE5E9B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Was originally part of the Massachusetts colony, and he got exiled.</a:t>
            </a:r>
          </a:p>
          <a:p>
            <a:r>
              <a:rPr lang="en-US" sz="2400" dirty="0"/>
              <a:t>Resettled to Rhode Island.</a:t>
            </a:r>
          </a:p>
          <a:p>
            <a:r>
              <a:rPr lang="en-US" sz="2400" dirty="0"/>
              <a:t>Introduced religious tolerance (freedom) to New England in doing so. </a:t>
            </a:r>
          </a:p>
          <a:p>
            <a:r>
              <a:rPr lang="en-US" sz="2400" dirty="0"/>
              <a:t>The capital of Rhode Island, Providence, refers to “God’s merciful Providence” to it’s residents. </a:t>
            </a:r>
          </a:p>
        </p:txBody>
      </p:sp>
      <p:sp>
        <p:nvSpPr>
          <p:cNvPr id="32770" name="Slide Number Placeholder 4">
            <a:extLst>
              <a:ext uri="{FF2B5EF4-FFF2-40B4-BE49-F238E27FC236}">
                <a16:creationId xmlns:a16="http://schemas.microsoft.com/office/drawing/2014/main" id="{9126DF68-1CED-264E-9FC7-8BB3AC6C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42145940" indent="-41637945"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507995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101599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523985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203198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091FA2-DE14-D14A-925F-F5A1698FF4AB}" type="slidenum">
              <a:rPr lang="en-US" altLang="en-US">
                <a:solidFill>
                  <a:srgbClr val="FFFF00"/>
                </a:solidFill>
                <a:latin typeface="Britannic Bold" panose="020B0903060703020204" pitchFamily="34" charset="77"/>
              </a:rPr>
              <a:pPr eaLnBrk="1" hangingPunct="1"/>
              <a:t>26</a:t>
            </a:fld>
            <a:endParaRPr lang="en-US" altLang="en-US">
              <a:solidFill>
                <a:srgbClr val="FFFF00"/>
              </a:solidFill>
              <a:latin typeface="Britannic Bold" panose="020B0903060703020204" pitchFamily="34" charset="77"/>
            </a:endParaRPr>
          </a:p>
        </p:txBody>
      </p:sp>
      <p:pic>
        <p:nvPicPr>
          <p:cNvPr id="32773" name="Picture 4" descr="F:\Chapter 3-4\Roger Williams 2.jpg">
            <a:extLst>
              <a:ext uri="{FF2B5EF4-FFF2-40B4-BE49-F238E27FC236}">
                <a16:creationId xmlns:a16="http://schemas.microsoft.com/office/drawing/2014/main" id="{C7182E4A-3CA4-2140-90E4-E8DEAE86E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34" y="3877734"/>
            <a:ext cx="3213806" cy="4233333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Text Box 6">
            <a:extLst>
              <a:ext uri="{FF2B5EF4-FFF2-40B4-BE49-F238E27FC236}">
                <a16:creationId xmlns:a16="http://schemas.microsoft.com/office/drawing/2014/main" id="{C6721D00-0F2F-8F4E-9F9A-CE9482911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737" y="7857067"/>
            <a:ext cx="2338461" cy="502766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9933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67">
                <a:solidFill>
                  <a:srgbClr val="FFFF00"/>
                </a:solidFill>
              </a:rPr>
              <a:t>Roger Williams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>
            <a:extLst>
              <a:ext uri="{FF2B5EF4-FFF2-40B4-BE49-F238E27FC236}">
                <a16:creationId xmlns:a16="http://schemas.microsoft.com/office/drawing/2014/main" id="{4466FFD9-4E14-2F4F-9F37-CBCE93749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333" y="1422400"/>
            <a:ext cx="8890000" cy="1354667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  <a:cs typeface="Times New Roman" panose="02020603050405020304" pitchFamily="18" charset="0"/>
              </a:rPr>
              <a:t>The Bloudy Tenent of Persecution, 1644.</a:t>
            </a:r>
            <a:r>
              <a:rPr lang="en-US" altLang="en-US" sz="3556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4C85E2A5-6612-DE45-B060-6E8C864A5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667" y="2946400"/>
            <a:ext cx="8316737" cy="556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b="1" dirty="0"/>
              <a:t>God </a:t>
            </a:r>
            <a:r>
              <a:rPr lang="en-US" altLang="en-US" sz="4000" b="1" dirty="0" err="1"/>
              <a:t>requireth</a:t>
            </a:r>
            <a:r>
              <a:rPr lang="en-US" altLang="en-US" sz="4000" b="1" dirty="0"/>
              <a:t> not an uniformity of </a:t>
            </a:r>
          </a:p>
          <a:p>
            <a:pPr eaLnBrk="1" hangingPunct="1"/>
            <a:r>
              <a:rPr lang="en-US" altLang="en-US" sz="4000" b="1" dirty="0"/>
              <a:t>Religion to be </a:t>
            </a:r>
            <a:r>
              <a:rPr lang="en-US" altLang="en-US" sz="4000" b="1" dirty="0" err="1"/>
              <a:t>inacted</a:t>
            </a:r>
            <a:r>
              <a:rPr lang="en-US" altLang="en-US" sz="4000" b="1" dirty="0"/>
              <a:t> and </a:t>
            </a:r>
            <a:r>
              <a:rPr lang="en-US" altLang="en-US" sz="4000" b="1" dirty="0" err="1"/>
              <a:t>inforced</a:t>
            </a:r>
            <a:r>
              <a:rPr lang="en-US" altLang="en-US" sz="4000" b="1" dirty="0"/>
              <a:t> in any civil state… true civility and </a:t>
            </a:r>
          </a:p>
          <a:p>
            <a:pPr eaLnBrk="1" hangingPunct="1"/>
            <a:r>
              <a:rPr lang="en-US" altLang="en-US" sz="4000" b="1" dirty="0"/>
              <a:t>Christianity may both flourish in a </a:t>
            </a:r>
          </a:p>
          <a:p>
            <a:pPr eaLnBrk="1" hangingPunct="1"/>
            <a:r>
              <a:rPr lang="en-US" altLang="en-US" sz="4000" b="1" dirty="0"/>
              <a:t>state or Kingdome, notwithstanding the permission of divers and contrary consciences, either of Jew or Gentile</a:t>
            </a:r>
            <a:r>
              <a:rPr lang="en-US" altLang="en-US" sz="3556" b="1" dirty="0"/>
              <a:t>.</a:t>
            </a:r>
          </a:p>
          <a:p>
            <a:pPr eaLnBrk="1" hangingPunct="1"/>
            <a:r>
              <a:rPr lang="en-US" altLang="en-US" sz="3111" b="1" dirty="0"/>
              <a:t>                                  </a:t>
            </a:r>
            <a:r>
              <a:rPr lang="en-US" altLang="en-US" sz="3556" b="1" dirty="0"/>
              <a:t>Roger Williams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>
            <a:extLst>
              <a:ext uri="{FF2B5EF4-FFF2-40B4-BE49-F238E27FC236}">
                <a16:creationId xmlns:a16="http://schemas.microsoft.com/office/drawing/2014/main" id="{1CC1497E-0A4C-7746-9C8A-1AC31E6105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42145940" indent="-41637945"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507995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101599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523985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203198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>
              <a:solidFill>
                <a:srgbClr val="FFFF00"/>
              </a:solidFill>
              <a:latin typeface="Britannic Bold" panose="020B0903060703020204" pitchFamily="34" charset="77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EABD7D65-7F0F-EA46-B40C-10704E848A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333" y="1422400"/>
            <a:ext cx="8636000" cy="1608667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Lifestyles of Puritan New England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B977F54-F801-DC48-B47B-9FD6E9570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3285067"/>
            <a:ext cx="8890000" cy="5249333"/>
          </a:xfrm>
        </p:spPr>
        <p:txBody>
          <a:bodyPr/>
          <a:lstStyle/>
          <a:p>
            <a:pPr eaLnBrk="1" hangingPunct="1"/>
            <a:r>
              <a:rPr lang="en-US" altLang="en-US" sz="3111" dirty="0">
                <a:ea typeface="ＭＳ Ｐゴシック" panose="020B0600070205080204" pitchFamily="34" charset="-128"/>
              </a:rPr>
              <a:t>Puritan Oligarchy</a:t>
            </a:r>
          </a:p>
          <a:p>
            <a:pPr eaLnBrk="1" hangingPunct="1"/>
            <a:r>
              <a:rPr lang="en-US" altLang="en-US" sz="3111" dirty="0">
                <a:ea typeface="ＭＳ Ｐゴシック" panose="020B0600070205080204" pitchFamily="34" charset="-128"/>
              </a:rPr>
              <a:t>Townships</a:t>
            </a:r>
          </a:p>
          <a:p>
            <a:pPr eaLnBrk="1" hangingPunct="1"/>
            <a:r>
              <a:rPr lang="en-US" altLang="en-US" sz="3111" dirty="0">
                <a:ea typeface="ＭＳ Ｐゴシック" panose="020B0600070205080204" pitchFamily="34" charset="-128"/>
              </a:rPr>
              <a:t>Covenants</a:t>
            </a:r>
          </a:p>
          <a:p>
            <a:pPr eaLnBrk="1" hangingPunct="1"/>
            <a:r>
              <a:rPr lang="en-US" altLang="en-US" sz="3111" dirty="0">
                <a:ea typeface="ＭＳ Ｐゴシック" panose="020B0600070205080204" pitchFamily="34" charset="-128"/>
              </a:rPr>
              <a:t>Town Meetings</a:t>
            </a:r>
          </a:p>
          <a:p>
            <a:pPr eaLnBrk="1" hangingPunct="1"/>
            <a:endParaRPr lang="en-US" altLang="en-US" sz="3111" dirty="0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id="{2F6B534B-B291-C845-994A-8336B3AD2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333" y="1422400"/>
            <a:ext cx="8636000" cy="169333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Roots of Democracy in Puritanism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EACB4215-EFB3-B446-B3F8-7C6618144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6667" y="3285067"/>
            <a:ext cx="8720667" cy="4402667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Congregationalist form of church government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Town Meetings</a:t>
            </a:r>
          </a:p>
          <a:p>
            <a:pPr eaLnBrk="1" hangingPunct="1"/>
            <a:endParaRPr lang="en-US" altLang="en-US" dirty="0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5845" name="Picture 5" descr="F:\Chapter 3-4\Rockwell - Town Meeting.jpg">
            <a:extLst>
              <a:ext uri="{FF2B5EF4-FFF2-40B4-BE49-F238E27FC236}">
                <a16:creationId xmlns:a16="http://schemas.microsoft.com/office/drawing/2014/main" id="{9EB2179E-DD2C-F848-A92A-36F1C8A4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639734"/>
            <a:ext cx="2950987" cy="3725333"/>
          </a:xfrm>
          <a:prstGeom prst="rect">
            <a:avLst/>
          </a:prstGeom>
          <a:noFill/>
          <a:ln w="5715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5f432d13c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125" y="3790025"/>
            <a:ext cx="9849750" cy="520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5f432d13cf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525" y="659025"/>
            <a:ext cx="9533724" cy="31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5f432d13cf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6975" y="3606500"/>
            <a:ext cx="3102176" cy="18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5f432d13cf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725" y="943050"/>
            <a:ext cx="9522550" cy="874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5f432d13cf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" y="-76200"/>
            <a:ext cx="9376025" cy="11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/>
        </p:nvSpPr>
        <p:spPr>
          <a:xfrm>
            <a:off x="2628900" y="308018"/>
            <a:ext cx="5607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>
                <a:solidFill>
                  <a:srgbClr val="8B0000"/>
                </a:solidFill>
                <a:latin typeface="Arial"/>
                <a:ea typeface="Arial"/>
                <a:cs typeface="Arial"/>
                <a:sym typeface="Arial"/>
              </a:rPr>
              <a:t>THE JAMESTOWN COLONY</a:t>
            </a:r>
            <a:endParaRPr sz="2800" b="1" i="1">
              <a:solidFill>
                <a:srgbClr val="8B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704273" y="1087844"/>
            <a:ext cx="1651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rgbClr val="A52A00"/>
                </a:solidFill>
                <a:latin typeface="Arial"/>
                <a:ea typeface="Arial"/>
                <a:cs typeface="Arial"/>
                <a:sym typeface="Arial"/>
              </a:rPr>
              <a:t>The Big Idea: </a:t>
            </a:r>
            <a:endParaRPr sz="1600" b="1" u="sng">
              <a:solidFill>
                <a:srgbClr val="A52A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283690" y="1016000"/>
            <a:ext cx="67714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A52A00"/>
                </a:solidFill>
                <a:latin typeface="Arial"/>
                <a:ea typeface="Arial"/>
                <a:cs typeface="Arial"/>
                <a:sym typeface="Arial"/>
              </a:rPr>
              <a:t>The English overcame hunger, disease, and conflicts with Native Americans to establish a successful colony in Virginia.</a:t>
            </a:r>
            <a:endParaRPr sz="1600">
              <a:solidFill>
                <a:srgbClr val="A52A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460500" y="2161401"/>
            <a:ext cx="4800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1585: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First colony at Roanoke: soon ends in failure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701800" y="2504301"/>
            <a:ext cx="51562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1590: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Remains of second failed Roanoke colony found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8000" y="3746500"/>
            <a:ext cx="381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1607:</a:t>
            </a: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Colony at 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Jamestown</a:t>
            </a: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founded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8000" y="4140200"/>
            <a:ext cx="48006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1609-10</a:t>
            </a: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Jamestown suffers     the "Starving Time"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215900" y="4762500"/>
            <a:ext cx="5486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1613:</a:t>
            </a: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First shipment of Virginia tobacco     sent to England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08000" y="5740400"/>
            <a:ext cx="4292600" cy="746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1619: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House of Burgesses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first meets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en-US" sz="10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(the 1st representative body in colonial America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with the power to make laws and raise taxes!)</a:t>
            </a:r>
            <a:endParaRPr sz="10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6604000" y="7874000"/>
            <a:ext cx="31606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1676: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Bacon's Rebellion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attacks colonial government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2"/>
          <p:cNvCxnSpPr/>
          <p:nvPr/>
        </p:nvCxnSpPr>
        <p:spPr>
          <a:xfrm>
            <a:off x="863600" y="2184400"/>
            <a:ext cx="8242300" cy="7327900"/>
          </a:xfrm>
          <a:prstGeom prst="straightConnector1">
            <a:avLst/>
          </a:prstGeom>
          <a:noFill/>
          <a:ln w="38100" cap="flat" cmpd="sng">
            <a:solidFill>
              <a:srgbClr val="480048"/>
            </a:solidFill>
            <a:prstDash val="dash"/>
            <a:round/>
            <a:headEnd type="diamond" w="med" len="med"/>
            <a:tailEnd type="triangle" w="med" len="med"/>
          </a:ln>
        </p:spPr>
      </p:cxnSp>
      <p:sp>
        <p:nvSpPr>
          <p:cNvPr id="113" name="Google Shape;113;p2"/>
          <p:cNvSpPr txBox="1"/>
          <p:nvPr/>
        </p:nvSpPr>
        <p:spPr>
          <a:xfrm>
            <a:off x="6654800" y="1905000"/>
            <a:ext cx="3251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(these are </a:t>
            </a:r>
            <a:r>
              <a:rPr lang="en-US" sz="10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charter colonies </a:t>
            </a:r>
            <a:r>
              <a:rPr lang="en-US" sz="1000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that are funded by </a:t>
            </a:r>
            <a:r>
              <a:rPr lang="en-US" sz="10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joint-stock companies)</a:t>
            </a:r>
            <a:endParaRPr sz="1000" b="1" i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2"/>
          <p:cNvCxnSpPr/>
          <p:nvPr/>
        </p:nvCxnSpPr>
        <p:spPr>
          <a:xfrm rot="10800000">
            <a:off x="5867400" y="2247900"/>
            <a:ext cx="825500" cy="381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5" name="Google Shape;115;p2"/>
          <p:cNvCxnSpPr/>
          <p:nvPr/>
        </p:nvCxnSpPr>
        <p:spPr>
          <a:xfrm rot="10800000">
            <a:off x="6426200" y="2641600"/>
            <a:ext cx="2413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6" name="Google Shape;116;p2"/>
          <p:cNvCxnSpPr/>
          <p:nvPr/>
        </p:nvCxnSpPr>
        <p:spPr>
          <a:xfrm flipH="1">
            <a:off x="4279900" y="2641600"/>
            <a:ext cx="2400300" cy="1270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17" name="Google Shape;117;p2" descr="images[3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4857" y="3184525"/>
            <a:ext cx="1219200" cy="139484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3991275" y="3012132"/>
            <a:ext cx="208280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Located on the James River,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just off the Chesapeake Bay!</a:t>
            </a: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" name="Google Shape;119;p2"/>
          <p:cNvCxnSpPr/>
          <p:nvPr/>
        </p:nvCxnSpPr>
        <p:spPr>
          <a:xfrm>
            <a:off x="5283200" y="3510696"/>
            <a:ext cx="1143000" cy="629504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20" name="Google Shape;120;p2" descr="temp(2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2301" y="2906006"/>
            <a:ext cx="3154218" cy="207239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7797800" y="2396579"/>
            <a:ext cx="17526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"Starving Time"</a:t>
            </a:r>
            <a:endParaRPr sz="1400" b="1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8089900" y="5029200"/>
            <a:ext cx="1930400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powerful Native American chief named </a:t>
            </a:r>
            <a:r>
              <a:rPr lang="en-US" sz="1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Powhatan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hoped to use the English against his own enemies and to trade for their metal weapons. He teaches them to cultivate </a:t>
            </a:r>
            <a:r>
              <a:rPr lang="en-US" sz="1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TOBACCO</a:t>
            </a: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 txBox="1"/>
          <p:nvPr/>
        </p:nvSpPr>
        <p:spPr>
          <a:xfrm rot="1500000">
            <a:off x="5549900" y="4851400"/>
            <a:ext cx="1905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>
                <a:solidFill>
                  <a:srgbClr val="005500"/>
                </a:solidFill>
                <a:latin typeface="Arial"/>
                <a:ea typeface="Arial"/>
                <a:cs typeface="Arial"/>
                <a:sym typeface="Arial"/>
              </a:rPr>
              <a:t>How did they survive?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>
                <a:solidFill>
                  <a:srgbClr val="0055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US" sz="900" b="1">
                <a:solidFill>
                  <a:srgbClr val="005500"/>
                </a:solidFill>
                <a:latin typeface="Arial"/>
                <a:ea typeface="Arial"/>
                <a:cs typeface="Arial"/>
                <a:sym typeface="Arial"/>
              </a:rPr>
              <a:t> WITH HELP</a:t>
            </a:r>
            <a:endParaRPr sz="900" b="1">
              <a:solidFill>
                <a:srgbClr val="005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2"/>
          <p:cNvCxnSpPr/>
          <p:nvPr/>
        </p:nvCxnSpPr>
        <p:spPr>
          <a:xfrm>
            <a:off x="5207000" y="4457700"/>
            <a:ext cx="469900" cy="101600"/>
          </a:xfrm>
          <a:prstGeom prst="straightConnector1">
            <a:avLst/>
          </a:prstGeom>
          <a:noFill/>
          <a:ln w="38100" cap="flat" cmpd="sng">
            <a:solidFill>
              <a:srgbClr val="0055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5" name="Google Shape;125;p2"/>
          <p:cNvCxnSpPr/>
          <p:nvPr/>
        </p:nvCxnSpPr>
        <p:spPr>
          <a:xfrm>
            <a:off x="6972300" y="5372100"/>
            <a:ext cx="1028700" cy="393700"/>
          </a:xfrm>
          <a:prstGeom prst="straightConnector1">
            <a:avLst/>
          </a:prstGeom>
          <a:noFill/>
          <a:ln w="38100" cap="flat" cmpd="sng">
            <a:solidFill>
              <a:srgbClr val="0055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6" name="Google Shape;126;p2"/>
          <p:cNvSpPr txBox="1"/>
          <p:nvPr/>
        </p:nvSpPr>
        <p:spPr>
          <a:xfrm>
            <a:off x="1346200" y="4508500"/>
            <a:ext cx="39116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John Smith is the land-hungry leader of the colony.</a:t>
            </a:r>
            <a:endParaRPr sz="1200" b="1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1143000" y="5016500"/>
            <a:ext cx="44958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Lured by the profits of tobacco and land (under the </a:t>
            </a:r>
            <a:r>
              <a:rPr lang="en-US" sz="14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HEADRIGHT SYSTEM</a:t>
            </a:r>
            <a:r>
              <a:rPr lang="en-US" sz="14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new settlers begin to arrive in the colony.</a:t>
            </a:r>
            <a:endParaRPr sz="1400" b="1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" descr="temp(1)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75000" y="6381750"/>
            <a:ext cx="3313048" cy="214160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sp>
        <p:nvSpPr>
          <p:cNvPr id="129" name="Google Shape;129;p2"/>
          <p:cNvSpPr txBox="1"/>
          <p:nvPr/>
        </p:nvSpPr>
        <p:spPr>
          <a:xfrm>
            <a:off x="1955800" y="6578600"/>
            <a:ext cx="18288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1640: Tobacco shipments reach 3 million pounds per year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3390900" y="8559800"/>
            <a:ext cx="648046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intense fighting broke out between the Indians and the settlers, Governor Berkeley protested the slaughter of Indians and refused to send troops to the frontier. In protest, </a:t>
            </a:r>
            <a:r>
              <a:rPr lang="en-US" sz="16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Nathaniel Bacon </a:t>
            </a:r>
            <a:r>
              <a:rPr lang="en-US" sz="16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his followers marched to Jamestown and burned the town in revolt.</a:t>
            </a:r>
            <a:endParaRPr sz="1600" b="1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" descr="bacon3[1]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9400" y="7829967"/>
            <a:ext cx="2590800" cy="168233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pic>
        <p:nvPicPr>
          <p:cNvPr id="132" name="Google Shape;132;p2" descr="13260-003-A418F4BD[1]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4274" y="6578600"/>
            <a:ext cx="1127066" cy="149605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cxnSp>
        <p:nvCxnSpPr>
          <p:cNvPr id="133" name="Google Shape;133;p2"/>
          <p:cNvCxnSpPr/>
          <p:nvPr/>
        </p:nvCxnSpPr>
        <p:spPr>
          <a:xfrm>
            <a:off x="2108200" y="8915400"/>
            <a:ext cx="10922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diamond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5f432d13cf_0_32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 rot="2925370">
            <a:off x="2841772" y="874788"/>
            <a:ext cx="4628852" cy="83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5f432d13cf_0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925" y="338950"/>
            <a:ext cx="9287850" cy="7258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5f432d13cf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813" y="2111150"/>
            <a:ext cx="9802375" cy="759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5f432d13cf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1138" y="228600"/>
            <a:ext cx="7637716" cy="195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f432d13cf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875" y="3976550"/>
            <a:ext cx="9062600" cy="55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5f432d13cf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275" y="642075"/>
            <a:ext cx="8697800" cy="306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5f432d13cf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2013" y="1391774"/>
            <a:ext cx="6467875" cy="82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5f432d13cf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578" y="548925"/>
            <a:ext cx="6054176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{CE90D37E-B4D6-FB47-BA94-0CF308D5F2DE}tf10001067</Template>
  <TotalTime>0</TotalTime>
  <Words>676</Words>
  <Application>Microsoft Macintosh PowerPoint</Application>
  <PresentationFormat>Custom</PresentationFormat>
  <Paragraphs>122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Britannic Bold</vt:lpstr>
      <vt:lpstr>Calibri</vt:lpstr>
      <vt:lpstr>Century Gothic</vt:lpstr>
      <vt:lpstr>Garamond</vt:lpstr>
      <vt:lpstr>Noto Sans Symbols</vt:lpstr>
      <vt:lpstr>Times New Roman</vt:lpstr>
      <vt:lpstr>Savon</vt:lpstr>
      <vt:lpstr>Chapters 2-3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Concluding Questions</vt:lpstr>
      <vt:lpstr>Part 2</vt:lpstr>
      <vt:lpstr>New England Colonies</vt:lpstr>
      <vt:lpstr>Puritanism</vt:lpstr>
      <vt:lpstr>Puritan Churches</vt:lpstr>
      <vt:lpstr>Puritan Churches</vt:lpstr>
      <vt:lpstr>William Bradford’s Pilgrims</vt:lpstr>
      <vt:lpstr>PowerPoint Presentation</vt:lpstr>
      <vt:lpstr>Image of Puritans:</vt:lpstr>
      <vt:lpstr>Image of Puritans:</vt:lpstr>
      <vt:lpstr>Image of Puritans:</vt:lpstr>
      <vt:lpstr>Image of Puritans:</vt:lpstr>
      <vt:lpstr>Image of Puritans:</vt:lpstr>
      <vt:lpstr>Salem Witchcraft Trials, 1692</vt:lpstr>
      <vt:lpstr>Image of Puritans:</vt:lpstr>
      <vt:lpstr>Image of Puritans:</vt:lpstr>
      <vt:lpstr>Roger Williams</vt:lpstr>
      <vt:lpstr>The Bloudy Tenent of Persecution, 1644. </vt:lpstr>
      <vt:lpstr>Lifestyles of Puritan New England</vt:lpstr>
      <vt:lpstr>Roots of Democracy in Puritanism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Chapters 2-3</dc:title>
  <dc:creator>astromm</dc:creator>
  <cp:lastModifiedBy>Anthony Knox</cp:lastModifiedBy>
  <cp:revision>1</cp:revision>
  <dcterms:created xsi:type="dcterms:W3CDTF">2010-08-25T14:08:40Z</dcterms:created>
  <dcterms:modified xsi:type="dcterms:W3CDTF">2021-08-25T18:51:45Z</dcterms:modified>
</cp:coreProperties>
</file>