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 id="2147483672" r:id="rId3"/>
    <p:sldMasterId id="2147483690" r:id="rId4"/>
    <p:sldMasterId id="2147483702" r:id="rId5"/>
    <p:sldMasterId id="2147483761" r:id="rId6"/>
    <p:sldMasterId id="2147483773" r:id="rId7"/>
  </p:sldMasterIdLst>
  <p:notesMasterIdLst>
    <p:notesMasterId r:id="rId67"/>
  </p:notesMasterIdLst>
  <p:sldIdLst>
    <p:sldId id="312" r:id="rId8"/>
    <p:sldId id="256" r:id="rId9"/>
    <p:sldId id="257" r:id="rId10"/>
    <p:sldId id="258" r:id="rId11"/>
    <p:sldId id="267" r:id="rId12"/>
    <p:sldId id="268" r:id="rId13"/>
    <p:sldId id="259" r:id="rId14"/>
    <p:sldId id="264" r:id="rId15"/>
    <p:sldId id="265" r:id="rId16"/>
    <p:sldId id="266" r:id="rId17"/>
    <p:sldId id="260" r:id="rId18"/>
    <p:sldId id="269" r:id="rId19"/>
    <p:sldId id="262" r:id="rId20"/>
    <p:sldId id="263" r:id="rId21"/>
    <p:sldId id="270" r:id="rId22"/>
    <p:sldId id="271" r:id="rId23"/>
    <p:sldId id="272" r:id="rId24"/>
    <p:sldId id="273" r:id="rId25"/>
    <p:sldId id="274" r:id="rId26"/>
    <p:sldId id="275" r:id="rId27"/>
    <p:sldId id="276" r:id="rId28"/>
    <p:sldId id="277" r:id="rId29"/>
    <p:sldId id="278" r:id="rId30"/>
    <p:sldId id="279" r:id="rId31"/>
    <p:sldId id="314" r:id="rId32"/>
    <p:sldId id="313" r:id="rId33"/>
    <p:sldId id="315" r:id="rId34"/>
    <p:sldId id="280" r:id="rId35"/>
    <p:sldId id="281" r:id="rId36"/>
    <p:sldId id="282" r:id="rId37"/>
    <p:sldId id="283" r:id="rId38"/>
    <p:sldId id="284" r:id="rId39"/>
    <p:sldId id="285" r:id="rId40"/>
    <p:sldId id="288" r:id="rId41"/>
    <p:sldId id="286" r:id="rId42"/>
    <p:sldId id="287"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117" d="100"/>
          <a:sy n="117" d="100"/>
        </p:scale>
        <p:origin x="36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3070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2910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8802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9" name="Shape 1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164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3978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5124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7" name="Shape 1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3962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3" name="Shape 1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4777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9185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4670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869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Shape 86"/>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7" name="Shape 87"/>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48104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3" name="Shape 93"/>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6435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9" name="Shape 99"/>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0334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6" name="Shape 106"/>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1094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2" name="Shape 112"/>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0289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8" name="Shape 11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789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1" name="Shape 131"/>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0663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8" name="Shape 13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0784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5" name="Shape 145"/>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6500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1" name="Shape 151"/>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8376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8" name="Shape 15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1976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5" name="Shape 165"/>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9510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72" name="Shape 172"/>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5731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78" name="Shape 178"/>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40692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84" name="Shape 184"/>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4454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90" name="Shape 190"/>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659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83113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96" name="Shape 196"/>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17480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03" name="Shape 203"/>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09553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10" name="Shape 210"/>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31395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17" name="Shape 217"/>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18745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23" name="Shape 223"/>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5972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30" name="Shape 230"/>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6198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702310" y="4480004"/>
            <a:ext cx="5618480" cy="366545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36" name="Shape 236"/>
          <p:cNvSpPr>
            <a:spLocks noGrp="1" noRot="1" noChangeAspect="1"/>
          </p:cNvSpPr>
          <p:nvPr>
            <p:ph type="sldImg" idx="2"/>
          </p:nvPr>
        </p:nvSpPr>
        <p:spPr>
          <a:xfrm>
            <a:off x="719138" y="1163638"/>
            <a:ext cx="5584825" cy="31416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1091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635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9995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4369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0112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1524000" y="1122363"/>
            <a:ext cx="9144000" cy="2387600"/>
          </a:xfrm>
          <a:prstGeom prst="rect">
            <a:avLst/>
          </a:prstGeom>
          <a:noFill/>
          <a:ln>
            <a:noFill/>
          </a:ln>
        </p:spPr>
        <p:txBody>
          <a:bodyPr spcFirstLastPara="1" wrap="square" lIns="91425" tIns="91425" rIns="91425" bIns="91425" anchor="b" anchorCtr="0"/>
          <a:lstStyle>
            <a:lvl1pPr marL="0" marR="0" lvl="0" indent="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13" name="Shape 13"/>
          <p:cNvSpPr txBox="1">
            <a:spLocks noGrp="1"/>
          </p:cNvSpPr>
          <p:nvPr>
            <p:ph type="subTitle" idx="1"/>
          </p:nvPr>
        </p:nvSpPr>
        <p:spPr>
          <a:xfrm>
            <a:off x="1524000" y="3602038"/>
            <a:ext cx="9144000" cy="1655762"/>
          </a:xfrm>
          <a:prstGeom prst="rect">
            <a:avLst/>
          </a:prstGeom>
          <a:noFill/>
          <a:ln>
            <a:noFill/>
          </a:ln>
        </p:spPr>
        <p:txBody>
          <a:bodyPr spcFirstLastPara="1" wrap="square" lIns="91425" tIns="91425" rIns="91425" bIns="91425" anchor="t" anchorCtr="0"/>
          <a:lstStyle>
            <a:lvl1pPr marL="0" marR="0" lvl="0" indent="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0" name="Shape 7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6" name="Shape 7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79010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20955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47415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98606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4487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11595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90865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66093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Shape 1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8504522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85022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13446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11/11/21</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19337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723809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048664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23108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11/11/21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258857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11/11/21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71640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11/11/21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17168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2849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426510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11/11/21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17543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59748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65962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63387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212239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637968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54578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6953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831850" y="1709738"/>
            <a:ext cx="10515600" cy="2852737"/>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831850" y="4589463"/>
            <a:ext cx="10515600" cy="1500187"/>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914400" y="2130426"/>
            <a:ext cx="10363200" cy="14700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Shape 17"/>
          <p:cNvSpPr txBox="1">
            <a:spLocks noGrp="1"/>
          </p:cNvSpPr>
          <p:nvPr>
            <p:ph type="subTitle" idx="1"/>
          </p:nvPr>
        </p:nvSpPr>
        <p:spPr>
          <a:xfrm>
            <a:off x="1828800" y="3886200"/>
            <a:ext cx="8534400" cy="1752600"/>
          </a:xfrm>
          <a:prstGeom prst="rect">
            <a:avLst/>
          </a:prstGeom>
          <a:noFill/>
          <a:ln>
            <a:noFill/>
          </a:ln>
        </p:spPr>
        <p:txBody>
          <a:bodyPr spcFirstLastPara="1" wrap="square" lIns="91425" tIns="91425" rIns="91425" bIns="91425"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100436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Shape 23"/>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1669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963084" y="4406901"/>
            <a:ext cx="10363200" cy="136207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963084" y="2906713"/>
            <a:ext cx="103632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790973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609600" y="1600201"/>
            <a:ext cx="53848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6197600" y="1600201"/>
            <a:ext cx="5384800" cy="4525963"/>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04882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609600" y="1535113"/>
            <a:ext cx="5386917"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609600" y="2174875"/>
            <a:ext cx="5386917"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6193368" y="1535113"/>
            <a:ext cx="5389033"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6193368" y="2174875"/>
            <a:ext cx="5389033"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72816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Shape 51"/>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05075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Shape 55"/>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05922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609601" y="273050"/>
            <a:ext cx="4011084" cy="116205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Shape 60"/>
          <p:cNvSpPr txBox="1">
            <a:spLocks noGrp="1"/>
          </p:cNvSpPr>
          <p:nvPr>
            <p:ph type="body" idx="1"/>
          </p:nvPr>
        </p:nvSpPr>
        <p:spPr>
          <a:xfrm>
            <a:off x="4766733" y="273051"/>
            <a:ext cx="6815667" cy="585311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609601" y="1435101"/>
            <a:ext cx="4011084"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43311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2389717" y="4800600"/>
            <a:ext cx="7315200" cy="566738"/>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a:spLocks noGrp="1"/>
          </p:cNvSpPr>
          <p:nvPr>
            <p:ph type="pic" idx="2"/>
          </p:nvPr>
        </p:nvSpPr>
        <p:spPr>
          <a:xfrm>
            <a:off x="2389717" y="612775"/>
            <a:ext cx="7315200" cy="4114800"/>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2389717" y="5367338"/>
            <a:ext cx="7315200" cy="804862"/>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655496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Shape 74"/>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67119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7285038" y="1828800"/>
            <a:ext cx="5851525" cy="27432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Shape 80"/>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865063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0842037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9977343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8125447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6346497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7027737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2399205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1409155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2751455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42501783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42" name="Shape 42"/>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284602001"/>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80016418"/>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501890941"/>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47635715"/>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28983936"/>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956565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8897863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485115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35951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4678007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1" name="Shape 51"/>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683551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265870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59692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136594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594380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79474117"/>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899551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354819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1251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16959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56" name="Shape 56"/>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3308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693733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0837908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929956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388559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038170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349745"/>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730934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541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lstStyle>
            <a:lvl1pPr marL="0" marR="0" lvl="0" indent="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63" name="Shape 63"/>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lstStyle>
            <a:lvl1pPr marL="0" marR="0" lvl="0" indent="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theme" Target="../theme/theme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L="0" marR="0" lvl="0" indent="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 name="Shape 7"/>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534524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8A87A34-81AB-432B-8DAE-1953F412C126}" type="datetimeFigureOut">
              <a:rPr lang="en-US" smtClean="0"/>
              <a:pPr/>
              <a:t>11/11/21</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056530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DFF83"/>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609600" y="1600201"/>
            <a:ext cx="10972800" cy="452596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09600" y="6356351"/>
            <a:ext cx="28448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165600" y="6356351"/>
            <a:ext cx="3860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21062201"/>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08798159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pPr marL="0" lvl="0" indent="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23606302"/>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sldNum="0" hdr="0" ftr="0" dt="0"/>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marL="0" lvl="0" indent="0">
              <a:spcBef>
                <a:spcPts val="0"/>
              </a:spcBef>
              <a:spcAft>
                <a:spcPts val="0"/>
              </a:spcAft>
              <a:buNone/>
            </a:pPr>
            <a:fld id="{00000000-1234-1234-1234-123412341234}"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51656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4.xml"/><Relationship Id="rId5" Type="http://schemas.openxmlformats.org/officeDocument/2006/relationships/image" Target="../media/image18.tiff"/><Relationship Id="rId4" Type="http://schemas.openxmlformats.org/officeDocument/2006/relationships/image" Target="../media/image17.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0769" y="-567282"/>
            <a:ext cx="9966960" cy="2926080"/>
          </a:xfrm>
        </p:spPr>
        <p:txBody>
          <a:bodyPr/>
          <a:lstStyle/>
          <a:p>
            <a:r>
              <a:rPr lang="en-US" b="1" dirty="0">
                <a:solidFill>
                  <a:schemeClr val="tx1"/>
                </a:solidFill>
              </a:rPr>
              <a:t>Writing Review!</a:t>
            </a:r>
          </a:p>
        </p:txBody>
      </p:sp>
      <p:pic>
        <p:nvPicPr>
          <p:cNvPr id="6" name="Picture 5"/>
          <p:cNvPicPr>
            <a:picLocks noChangeAspect="1"/>
          </p:cNvPicPr>
          <p:nvPr/>
        </p:nvPicPr>
        <p:blipFill>
          <a:blip r:embed="rId2"/>
          <a:stretch>
            <a:fillRect/>
          </a:stretch>
        </p:blipFill>
        <p:spPr>
          <a:xfrm>
            <a:off x="2667834" y="1489002"/>
            <a:ext cx="6672830" cy="5134951"/>
          </a:xfrm>
          <a:prstGeom prst="rect">
            <a:avLst/>
          </a:prstGeom>
        </p:spPr>
      </p:pic>
    </p:spTree>
    <p:extLst>
      <p:ext uri="{BB962C8B-B14F-4D97-AF65-F5344CB8AC3E}">
        <p14:creationId xmlns:p14="http://schemas.microsoft.com/office/powerpoint/2010/main" val="4027390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p:nvPr/>
        </p:nvSpPr>
        <p:spPr>
          <a:xfrm>
            <a:off x="614362" y="457200"/>
            <a:ext cx="11158537" cy="60631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solidFill>
                  <a:schemeClr val="bg1"/>
                </a:solidFill>
                <a:sym typeface="Arial"/>
              </a:rPr>
              <a:t>Short-Answer Questions</a:t>
            </a:r>
            <a:endParaRPr dirty="0">
              <a:solidFill>
                <a:schemeClr val="bg1"/>
              </a:solidFil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3200" dirty="0">
                <a:solidFill>
                  <a:schemeClr val="dk1"/>
                </a:solidFill>
                <a:latin typeface="Arial"/>
                <a:ea typeface="Arial"/>
                <a:cs typeface="Arial"/>
                <a:sym typeface="Arial"/>
              </a:rPr>
              <a:t>Section 1, part B of the AP World exam consists of 4 short-answer questions. Students are required to answer the first two, and choose to answer either the third or fourth question.</a:t>
            </a:r>
            <a:endParaRPr dirty="0"/>
          </a:p>
          <a:p>
            <a:pPr marL="0" marR="0" lvl="0" indent="0" algn="l" rtl="0">
              <a:spcBef>
                <a:spcPts val="0"/>
              </a:spcBef>
              <a:spcAft>
                <a:spcPts val="0"/>
              </a:spcAft>
              <a:buNone/>
            </a:pPr>
            <a:endParaRPr sz="14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3200"/>
              <a:buFont typeface="Arial"/>
              <a:buChar char="•"/>
            </a:pPr>
            <a:r>
              <a:rPr lang="en-US" sz="3200" dirty="0">
                <a:solidFill>
                  <a:schemeClr val="dk1"/>
                </a:solidFill>
                <a:latin typeface="Arial"/>
                <a:ea typeface="Arial"/>
                <a:cs typeface="Arial"/>
                <a:sym typeface="Arial"/>
              </a:rPr>
              <a:t>Students choose to answer either the third or fourth question which deal with periods 1 – 3 or 4 – 6 respectively. These questions ask students to respond to general propositions about world history and they primarily assess the same skill; either comparison, or change and continuity over time. Neither of them will assess the same skill in question 2.</a:t>
            </a:r>
            <a:endParaRPr dirty="0"/>
          </a:p>
        </p:txBody>
      </p:sp>
    </p:spTree>
    <p:extLst>
      <p:ext uri="{BB962C8B-B14F-4D97-AF65-F5344CB8AC3E}">
        <p14:creationId xmlns:p14="http://schemas.microsoft.com/office/powerpoint/2010/main" val="3937836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p:nvPr/>
        </p:nvSpPr>
        <p:spPr>
          <a:xfrm>
            <a:off x="2153741" y="5854499"/>
            <a:ext cx="8131628" cy="939818"/>
          </a:xfrm>
          <a:prstGeom prst="rect">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 name="Shape 111"/>
          <p:cNvSpPr txBox="1"/>
          <p:nvPr/>
        </p:nvSpPr>
        <p:spPr>
          <a:xfrm>
            <a:off x="1689181" y="-304978"/>
            <a:ext cx="8978820" cy="246738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4200" b="1">
                <a:solidFill>
                  <a:srgbClr val="FFFFFF"/>
                </a:solidFill>
                <a:latin typeface="Arial"/>
                <a:ea typeface="Arial"/>
                <a:cs typeface="Arial"/>
                <a:sym typeface="Arial"/>
              </a:rPr>
              <a:t>TIMING:</a:t>
            </a:r>
            <a:endParaRPr sz="14200">
              <a:solidFill>
                <a:schemeClr val="dk1"/>
              </a:solidFill>
              <a:latin typeface="Calibri"/>
              <a:ea typeface="Calibri"/>
              <a:cs typeface="Calibri"/>
              <a:sym typeface="Calibri"/>
            </a:endParaRPr>
          </a:p>
        </p:txBody>
      </p:sp>
      <p:sp>
        <p:nvSpPr>
          <p:cNvPr id="112" name="Shape 112"/>
          <p:cNvSpPr txBox="1"/>
          <p:nvPr/>
        </p:nvSpPr>
        <p:spPr>
          <a:xfrm>
            <a:off x="2760477" y="1378255"/>
            <a:ext cx="8178720" cy="1458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800" b="1">
                <a:solidFill>
                  <a:srgbClr val="FFFFFF"/>
                </a:solidFill>
                <a:latin typeface="Arial"/>
                <a:ea typeface="Arial"/>
                <a:cs typeface="Arial"/>
                <a:sym typeface="Arial"/>
              </a:rPr>
              <a:t>3 QUESTIONS</a:t>
            </a:r>
            <a:endParaRPr sz="8800">
              <a:solidFill>
                <a:schemeClr val="dk1"/>
              </a:solidFill>
              <a:latin typeface="Calibri"/>
              <a:ea typeface="Calibri"/>
              <a:cs typeface="Calibri"/>
              <a:sym typeface="Calibri"/>
            </a:endParaRPr>
          </a:p>
        </p:txBody>
      </p:sp>
      <p:sp>
        <p:nvSpPr>
          <p:cNvPr id="113" name="Shape 113"/>
          <p:cNvSpPr txBox="1"/>
          <p:nvPr/>
        </p:nvSpPr>
        <p:spPr>
          <a:xfrm>
            <a:off x="2744917" y="2286028"/>
            <a:ext cx="8402826" cy="12504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800" b="1">
                <a:solidFill>
                  <a:srgbClr val="FFFFFF"/>
                </a:solidFill>
                <a:latin typeface="Arial"/>
                <a:ea typeface="Arial"/>
                <a:cs typeface="Arial"/>
                <a:sym typeface="Arial"/>
              </a:rPr>
              <a:t>3 PARTS (ABC)</a:t>
            </a:r>
            <a:endParaRPr sz="8800">
              <a:solidFill>
                <a:schemeClr val="dk1"/>
              </a:solidFill>
              <a:latin typeface="Calibri"/>
              <a:ea typeface="Calibri"/>
              <a:cs typeface="Calibri"/>
              <a:sym typeface="Calibri"/>
            </a:endParaRPr>
          </a:p>
        </p:txBody>
      </p:sp>
      <p:sp>
        <p:nvSpPr>
          <p:cNvPr id="114" name="Shape 114"/>
          <p:cNvSpPr txBox="1"/>
          <p:nvPr/>
        </p:nvSpPr>
        <p:spPr>
          <a:xfrm>
            <a:off x="2009364" y="2479068"/>
            <a:ext cx="1065851" cy="12475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200" b="1">
                <a:solidFill>
                  <a:srgbClr val="FFFFFF"/>
                </a:solidFill>
                <a:latin typeface="Arial"/>
                <a:ea typeface="Arial"/>
                <a:cs typeface="Arial"/>
                <a:sym typeface="Arial"/>
              </a:rPr>
              <a:t>x</a:t>
            </a:r>
            <a:endParaRPr sz="7200">
              <a:solidFill>
                <a:schemeClr val="dk1"/>
              </a:solidFill>
              <a:latin typeface="Calibri"/>
              <a:ea typeface="Calibri"/>
              <a:cs typeface="Calibri"/>
              <a:sym typeface="Calibri"/>
            </a:endParaRPr>
          </a:p>
        </p:txBody>
      </p:sp>
      <p:sp>
        <p:nvSpPr>
          <p:cNvPr id="115" name="Shape 115"/>
          <p:cNvSpPr/>
          <p:nvPr/>
        </p:nvSpPr>
        <p:spPr>
          <a:xfrm>
            <a:off x="2123663" y="3536716"/>
            <a:ext cx="8815534" cy="208176"/>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Shape 116"/>
          <p:cNvSpPr txBox="1"/>
          <p:nvPr/>
        </p:nvSpPr>
        <p:spPr>
          <a:xfrm>
            <a:off x="2744917" y="3651686"/>
            <a:ext cx="8978820" cy="12504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0" b="1">
                <a:solidFill>
                  <a:srgbClr val="FFFFFF"/>
                </a:solidFill>
                <a:latin typeface="Arial"/>
                <a:ea typeface="Arial"/>
                <a:cs typeface="Arial"/>
                <a:sym typeface="Arial"/>
              </a:rPr>
              <a:t>9 THINGS TO DO</a:t>
            </a:r>
            <a:endParaRPr sz="8000">
              <a:solidFill>
                <a:schemeClr val="dk1"/>
              </a:solidFill>
              <a:latin typeface="Calibri"/>
              <a:ea typeface="Calibri"/>
              <a:cs typeface="Calibri"/>
              <a:sym typeface="Calibri"/>
            </a:endParaRPr>
          </a:p>
        </p:txBody>
      </p:sp>
      <p:sp>
        <p:nvSpPr>
          <p:cNvPr id="117" name="Shape 117"/>
          <p:cNvSpPr txBox="1"/>
          <p:nvPr/>
        </p:nvSpPr>
        <p:spPr>
          <a:xfrm>
            <a:off x="3075214" y="4723480"/>
            <a:ext cx="8696740" cy="125043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8000" b="1">
                <a:solidFill>
                  <a:srgbClr val="FFFFFF"/>
                </a:solidFill>
                <a:latin typeface="Arial"/>
                <a:ea typeface="Arial"/>
                <a:cs typeface="Arial"/>
                <a:sym typeface="Arial"/>
              </a:rPr>
              <a:t>  9 40 MINUTES</a:t>
            </a:r>
            <a:endParaRPr sz="8000">
              <a:solidFill>
                <a:schemeClr val="dk1"/>
              </a:solidFill>
              <a:latin typeface="Calibri"/>
              <a:ea typeface="Calibri"/>
              <a:cs typeface="Calibri"/>
              <a:sym typeface="Calibri"/>
            </a:endParaRPr>
          </a:p>
        </p:txBody>
      </p:sp>
      <p:pic>
        <p:nvPicPr>
          <p:cNvPr id="118" name="Shape 118"/>
          <p:cNvPicPr preferRelativeResize="0"/>
          <p:nvPr/>
        </p:nvPicPr>
        <p:blipFill rotWithShape="1">
          <a:blip r:embed="rId3">
            <a:alphaModFix/>
          </a:blip>
          <a:srcRect/>
          <a:stretch/>
        </p:blipFill>
        <p:spPr>
          <a:xfrm>
            <a:off x="757503" y="217787"/>
            <a:ext cx="1532991" cy="1532991"/>
          </a:xfrm>
          <a:prstGeom prst="rect">
            <a:avLst/>
          </a:prstGeom>
          <a:noFill/>
          <a:ln>
            <a:noFill/>
          </a:ln>
        </p:spPr>
      </p:pic>
      <p:pic>
        <p:nvPicPr>
          <p:cNvPr id="119" name="Shape 119"/>
          <p:cNvPicPr preferRelativeResize="0"/>
          <p:nvPr/>
        </p:nvPicPr>
        <p:blipFill rotWithShape="1">
          <a:blip r:embed="rId4">
            <a:alphaModFix/>
          </a:blip>
          <a:srcRect/>
          <a:stretch/>
        </p:blipFill>
        <p:spPr>
          <a:xfrm>
            <a:off x="4112554" y="4088589"/>
            <a:ext cx="2657929" cy="1973064"/>
          </a:xfrm>
          <a:prstGeom prst="rect">
            <a:avLst/>
          </a:prstGeom>
          <a:noFill/>
          <a:ln>
            <a:noFill/>
          </a:ln>
        </p:spPr>
      </p:pic>
      <p:cxnSp>
        <p:nvCxnSpPr>
          <p:cNvPr id="120" name="Shape 120"/>
          <p:cNvCxnSpPr/>
          <p:nvPr/>
        </p:nvCxnSpPr>
        <p:spPr>
          <a:xfrm>
            <a:off x="4280264" y="4856365"/>
            <a:ext cx="6162403" cy="0"/>
          </a:xfrm>
          <a:prstGeom prst="straightConnector1">
            <a:avLst/>
          </a:prstGeom>
          <a:noFill/>
          <a:ln w="76200" cap="flat" cmpd="sng">
            <a:solidFill>
              <a:schemeClr val="dk1"/>
            </a:solidFill>
            <a:prstDash val="solid"/>
            <a:miter lim="800000"/>
            <a:headEnd type="none" w="sm" len="sm"/>
            <a:tailEnd type="none" w="sm" len="sm"/>
          </a:ln>
        </p:spPr>
      </p:cxnSp>
      <p:sp>
        <p:nvSpPr>
          <p:cNvPr id="121" name="Shape 121"/>
          <p:cNvSpPr txBox="1"/>
          <p:nvPr/>
        </p:nvSpPr>
        <p:spPr>
          <a:xfrm>
            <a:off x="1660213" y="5699189"/>
            <a:ext cx="9118683" cy="12504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000" b="1">
                <a:solidFill>
                  <a:srgbClr val="00B050"/>
                </a:solidFill>
                <a:latin typeface="Arial"/>
                <a:ea typeface="Arial"/>
                <a:cs typeface="Arial"/>
                <a:sym typeface="Arial"/>
              </a:rPr>
              <a:t>4:26 PER PART </a:t>
            </a:r>
            <a:endParaRPr sz="8000" b="1">
              <a:solidFill>
                <a:srgbClr val="00B05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500"/>
                                        <p:tgtEl>
                                          <p:spTgt spid="114"/>
                                        </p:tgtEl>
                                      </p:cBhvr>
                                    </p:animEffect>
                                  </p:childTnLst>
                                </p:cTn>
                              </p:par>
                              <p:par>
                                <p:cTn id="13" presetID="10" presetClass="entr" presetSubtype="0" fill="hold" nodeType="withEffect">
                                  <p:stCondLst>
                                    <p:cond delay="0"/>
                                  </p:stCondLst>
                                  <p:childTnLst>
                                    <p:set>
                                      <p:cBhvr>
                                        <p:cTn id="14" dur="1" fill="hold">
                                          <p:stCondLst>
                                            <p:cond delay="0"/>
                                          </p:stCondLst>
                                        </p:cTn>
                                        <p:tgtEl>
                                          <p:spTgt spid="115"/>
                                        </p:tgtEl>
                                        <p:attrNameLst>
                                          <p:attrName>style.visibility</p:attrName>
                                        </p:attrNameLst>
                                      </p:cBhvr>
                                      <p:to>
                                        <p:strVal val="visible"/>
                                      </p:to>
                                    </p:set>
                                    <p:animEffect transition="in" filter="fade">
                                      <p:cBhvr>
                                        <p:cTn id="15" dur="500"/>
                                        <p:tgtEl>
                                          <p:spTgt spid="115"/>
                                        </p:tgtEl>
                                      </p:cBhvr>
                                    </p:animEffect>
                                  </p:childTnLst>
                                </p:cTn>
                              </p:par>
                              <p:par>
                                <p:cTn id="16" presetID="10" presetClass="entr" presetSubtype="0" fill="hold" nodeType="withEffect">
                                  <p:stCondLst>
                                    <p:cond delay="0"/>
                                  </p:stCondLst>
                                  <p:childTnLst>
                                    <p:set>
                                      <p:cBhvr>
                                        <p:cTn id="17" dur="1" fill="hold">
                                          <p:stCondLst>
                                            <p:cond delay="0"/>
                                          </p:stCondLst>
                                        </p:cTn>
                                        <p:tgtEl>
                                          <p:spTgt spid="113"/>
                                        </p:tgtEl>
                                        <p:attrNameLst>
                                          <p:attrName>style.visibility</p:attrName>
                                        </p:attrNameLst>
                                      </p:cBhvr>
                                      <p:to>
                                        <p:strVal val="visible"/>
                                      </p:to>
                                    </p:set>
                                    <p:animEffect transition="in" filter="fade">
                                      <p:cBhvr>
                                        <p:cTn id="18" dur="500"/>
                                        <p:tgtEl>
                                          <p:spTgt spid="1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6">
                                            <p:txEl>
                                              <p:pRg st="0" end="0"/>
                                            </p:txEl>
                                          </p:spTgt>
                                        </p:tgtEl>
                                        <p:attrNameLst>
                                          <p:attrName>style.visibility</p:attrName>
                                        </p:attrNameLst>
                                      </p:cBhvr>
                                      <p:to>
                                        <p:strVal val="visible"/>
                                      </p:to>
                                    </p:set>
                                    <p:animEffect transition="in" filter="fade">
                                      <p:cBhvr>
                                        <p:cTn id="23" dur="500"/>
                                        <p:tgtEl>
                                          <p:spTgt spid="1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9"/>
                                        </p:tgtEl>
                                        <p:attrNameLst>
                                          <p:attrName>style.visibility</p:attrName>
                                        </p:attrNameLst>
                                      </p:cBhvr>
                                      <p:to>
                                        <p:strVal val="visible"/>
                                      </p:to>
                                    </p:set>
                                    <p:animEffect transition="in" filter="fade">
                                      <p:cBhvr>
                                        <p:cTn id="28" dur="500"/>
                                        <p:tgtEl>
                                          <p:spTgt spid="119"/>
                                        </p:tgtEl>
                                      </p:cBhvr>
                                    </p:animEffect>
                                  </p:childTnLst>
                                </p:cTn>
                              </p:par>
                              <p:par>
                                <p:cTn id="29" presetID="10" presetClass="entr" presetSubtype="0" fill="hold" nodeType="withEffect">
                                  <p:stCondLst>
                                    <p:cond delay="0"/>
                                  </p:stCondLst>
                                  <p:childTnLst>
                                    <p:set>
                                      <p:cBhvr>
                                        <p:cTn id="30" dur="1" fill="hold">
                                          <p:stCondLst>
                                            <p:cond delay="0"/>
                                          </p:stCondLst>
                                        </p:cTn>
                                        <p:tgtEl>
                                          <p:spTgt spid="120"/>
                                        </p:tgtEl>
                                        <p:attrNameLst>
                                          <p:attrName>style.visibility</p:attrName>
                                        </p:attrNameLst>
                                      </p:cBhvr>
                                      <p:to>
                                        <p:strVal val="visible"/>
                                      </p:to>
                                    </p:set>
                                    <p:animEffect transition="in" filter="fade">
                                      <p:cBhvr>
                                        <p:cTn id="31" dur="500"/>
                                        <p:tgtEl>
                                          <p:spTgt spid="120"/>
                                        </p:tgtEl>
                                      </p:cBhvr>
                                    </p:animEffect>
                                  </p:childTnLst>
                                </p:cTn>
                              </p:par>
                              <p:par>
                                <p:cTn id="32" presetID="10" presetClass="entr" presetSubtype="0" fill="hold" nodeType="withEffect">
                                  <p:stCondLst>
                                    <p:cond delay="0"/>
                                  </p:stCondLst>
                                  <p:childTnLst>
                                    <p:set>
                                      <p:cBhvr>
                                        <p:cTn id="33" dur="1" fill="hold">
                                          <p:stCondLst>
                                            <p:cond delay="0"/>
                                          </p:stCondLst>
                                        </p:cTn>
                                        <p:tgtEl>
                                          <p:spTgt spid="117"/>
                                        </p:tgtEl>
                                        <p:attrNameLst>
                                          <p:attrName>style.visibility</p:attrName>
                                        </p:attrNameLst>
                                      </p:cBhvr>
                                      <p:to>
                                        <p:strVal val="visible"/>
                                      </p:to>
                                    </p:set>
                                    <p:animEffect transition="in" filter="fade">
                                      <p:cBhvr>
                                        <p:cTn id="34" dur="500"/>
                                        <p:tgtEl>
                                          <p:spTgt spid="1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0"/>
                                        </p:tgtEl>
                                        <p:attrNameLst>
                                          <p:attrName>style.visibility</p:attrName>
                                        </p:attrNameLst>
                                      </p:cBhvr>
                                      <p:to>
                                        <p:strVal val="visible"/>
                                      </p:to>
                                    </p:set>
                                    <p:animEffect transition="in" filter="fade">
                                      <p:cBhvr>
                                        <p:cTn id="39" dur="500"/>
                                        <p:tgtEl>
                                          <p:spTgt spid="110"/>
                                        </p:tgtEl>
                                      </p:cBhvr>
                                    </p:animEffect>
                                  </p:childTnLst>
                                </p:cTn>
                              </p:par>
                              <p:par>
                                <p:cTn id="40" presetID="10" presetClass="entr" presetSubtype="0" fill="hold" nodeType="withEffect">
                                  <p:stCondLst>
                                    <p:cond delay="0"/>
                                  </p:stCondLst>
                                  <p:childTnLst>
                                    <p:set>
                                      <p:cBhvr>
                                        <p:cTn id="41" dur="1" fill="hold">
                                          <p:stCondLst>
                                            <p:cond delay="0"/>
                                          </p:stCondLst>
                                        </p:cTn>
                                        <p:tgtEl>
                                          <p:spTgt spid="121"/>
                                        </p:tgtEl>
                                        <p:attrNameLst>
                                          <p:attrName>style.visibility</p:attrName>
                                        </p:attrNameLst>
                                      </p:cBhvr>
                                      <p:to>
                                        <p:strVal val="visible"/>
                                      </p:to>
                                    </p:set>
                                    <p:animEffect transition="in" filter="fade">
                                      <p:cBhvr>
                                        <p:cTn id="42"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p:nvPr/>
        </p:nvSpPr>
        <p:spPr>
          <a:xfrm>
            <a:off x="0" y="0"/>
            <a:ext cx="121920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2" name="Shape 132"/>
          <p:cNvSpPr txBox="1">
            <a:spLocks noGrp="1"/>
          </p:cNvSpPr>
          <p:nvPr>
            <p:ph type="title"/>
          </p:nvPr>
        </p:nvSpPr>
        <p:spPr>
          <a:xfrm>
            <a:off x="0" y="0"/>
            <a:ext cx="7235420" cy="167660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8800"/>
              <a:buFont typeface="Questrial"/>
              <a:buNone/>
            </a:pPr>
            <a:r>
              <a:rPr lang="en-US" sz="8800" b="1" i="0" u="none" strike="noStrike" cap="none">
                <a:solidFill>
                  <a:schemeClr val="dk1"/>
                </a:solidFill>
                <a:latin typeface="Questrial"/>
                <a:ea typeface="Questrial"/>
                <a:cs typeface="Questrial"/>
                <a:sym typeface="Questrial"/>
              </a:rPr>
              <a:t>SAQ Advice</a:t>
            </a:r>
            <a:endParaRPr/>
          </a:p>
        </p:txBody>
      </p:sp>
      <p:sp>
        <p:nvSpPr>
          <p:cNvPr id="133" name="Shape 133"/>
          <p:cNvSpPr txBox="1">
            <a:spLocks noGrp="1"/>
          </p:cNvSpPr>
          <p:nvPr>
            <p:ph type="body" idx="2"/>
          </p:nvPr>
        </p:nvSpPr>
        <p:spPr>
          <a:xfrm>
            <a:off x="0" y="1676603"/>
            <a:ext cx="7235420" cy="5181397"/>
          </a:xfrm>
          <a:prstGeom prst="rect">
            <a:avLst/>
          </a:prstGeom>
          <a:noFill/>
          <a:ln>
            <a:noFill/>
          </a:ln>
        </p:spPr>
        <p:txBody>
          <a:bodyPr spcFirstLastPara="1" wrap="square" lIns="91425" tIns="45700" rIns="91425" bIns="45700" anchor="t" anchorCtr="0">
            <a:noAutofit/>
          </a:bodyPr>
          <a:lstStyle/>
          <a:p>
            <a:pPr marL="228600" marR="0" lvl="0" indent="-228600" algn="l" rtl="0">
              <a:lnSpc>
                <a:spcPct val="8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Pay really close attention to the verbs: describe, identify, explain, analyze, provide historical evidence</a:t>
            </a:r>
            <a:endParaRPr/>
          </a:p>
          <a:p>
            <a:pPr marL="228600" marR="0" lvl="0" indent="-228600" algn="l" rtl="0">
              <a:lnSpc>
                <a:spcPct val="80000"/>
              </a:lnSpc>
              <a:spcBef>
                <a:spcPts val="100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We will practice multiple versions throughout the year – they are on all unit tests as well </a:t>
            </a:r>
            <a:endParaRPr/>
          </a:p>
          <a:p>
            <a:pPr marL="228600" marR="0" lvl="0" indent="-228600" algn="l" rtl="0">
              <a:lnSpc>
                <a:spcPct val="80000"/>
              </a:lnSpc>
              <a:spcBef>
                <a:spcPts val="100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Must address question – make sure your response is appropriate to theme/learning objective/historical thinking skill</a:t>
            </a:r>
            <a:endParaRPr/>
          </a:p>
          <a:p>
            <a:pPr marL="228600" marR="0" lvl="0" indent="-228600" algn="l" rtl="0">
              <a:lnSpc>
                <a:spcPct val="80000"/>
              </a:lnSpc>
              <a:spcBef>
                <a:spcPts val="100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AP means ANSWER THE PROMPT</a:t>
            </a:r>
            <a:endParaRPr/>
          </a:p>
        </p:txBody>
      </p:sp>
      <p:pic>
        <p:nvPicPr>
          <p:cNvPr id="134" name="Shape 134"/>
          <p:cNvPicPr preferRelativeResize="0"/>
          <p:nvPr/>
        </p:nvPicPr>
        <p:blipFill rotWithShape="1">
          <a:blip r:embed="rId3">
            <a:alphaModFix/>
          </a:blip>
          <a:srcRect/>
          <a:stretch/>
        </p:blipFill>
        <p:spPr>
          <a:xfrm>
            <a:off x="7235419" y="1073304"/>
            <a:ext cx="4956580" cy="3520096"/>
          </a:xfrm>
          <a:prstGeom prst="rect">
            <a:avLst/>
          </a:prstGeom>
          <a:noFill/>
          <a:ln>
            <a:noFill/>
          </a:ln>
        </p:spPr>
      </p:pic>
      <p:sp>
        <p:nvSpPr>
          <p:cNvPr id="135" name="Shape 135"/>
          <p:cNvSpPr txBox="1"/>
          <p:nvPr/>
        </p:nvSpPr>
        <p:spPr>
          <a:xfrm>
            <a:off x="7872031" y="5666704"/>
            <a:ext cx="368335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Image courtesy of Mr. Freeman at Freeman-pedia.com </a:t>
            </a:r>
            <a:endParaRPr/>
          </a:p>
        </p:txBody>
      </p:sp>
    </p:spTree>
    <p:extLst>
      <p:ext uri="{BB962C8B-B14F-4D97-AF65-F5344CB8AC3E}">
        <p14:creationId xmlns:p14="http://schemas.microsoft.com/office/powerpoint/2010/main" val="1234935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3" name="Shape 133"/>
          <p:cNvSpPr txBox="1">
            <a:spLocks noGrp="1"/>
          </p:cNvSpPr>
          <p:nvPr>
            <p:ph type="body" idx="1"/>
          </p:nvPr>
        </p:nvSpPr>
        <p:spPr>
          <a:xfrm>
            <a:off x="635668" y="1171074"/>
            <a:ext cx="10920663" cy="545431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1200"/>
              </a:spcBef>
              <a:spcAft>
                <a:spcPts val="0"/>
              </a:spcAft>
              <a:buClr>
                <a:schemeClr val="lt1"/>
              </a:buClr>
              <a:buSzPts val="3900"/>
              <a:buFont typeface="Arial"/>
              <a:buNone/>
            </a:pPr>
            <a:endParaRPr lang="en-US" sz="3900" b="0" i="0" u="none" strike="noStrike" cap="none" dirty="0">
              <a:solidFill>
                <a:schemeClr val="lt1"/>
              </a:solidFill>
              <a:latin typeface="Verdana"/>
              <a:ea typeface="Verdana"/>
              <a:cs typeface="Verdana"/>
              <a:sym typeface="Verdana"/>
            </a:endParaRPr>
          </a:p>
          <a:p>
            <a:pPr marL="0" marR="0" lvl="0" indent="0" algn="ctr" rtl="0">
              <a:lnSpc>
                <a:spcPct val="100000"/>
              </a:lnSpc>
              <a:spcBef>
                <a:spcPts val="1200"/>
              </a:spcBef>
              <a:spcAft>
                <a:spcPts val="0"/>
              </a:spcAft>
              <a:buClr>
                <a:schemeClr val="lt1"/>
              </a:buClr>
              <a:buSzPts val="3900"/>
              <a:buFont typeface="Arial"/>
              <a:buNone/>
            </a:pPr>
            <a:r>
              <a:rPr lang="en-US" sz="3900" b="0" i="0" u="none" strike="noStrike" cap="none" dirty="0">
                <a:solidFill>
                  <a:schemeClr val="lt1"/>
                </a:solidFill>
                <a:latin typeface="Verdana"/>
                <a:ea typeface="Verdana"/>
                <a:cs typeface="Verdana"/>
                <a:sym typeface="Verdana"/>
              </a:rPr>
              <a:t>Part A will ask you to:</a:t>
            </a:r>
            <a:endParaRPr dirty="0"/>
          </a:p>
          <a:p>
            <a:pPr marL="0" marR="0" lvl="0" indent="0" algn="ctr" rtl="0">
              <a:lnSpc>
                <a:spcPct val="100000"/>
              </a:lnSpc>
              <a:spcBef>
                <a:spcPts val="0"/>
              </a:spcBef>
              <a:spcAft>
                <a:spcPts val="0"/>
              </a:spcAft>
              <a:buClr>
                <a:schemeClr val="lt1"/>
              </a:buClr>
              <a:buSzPts val="3900"/>
              <a:buFont typeface="Arial"/>
              <a:buNone/>
            </a:pPr>
            <a:r>
              <a:rPr lang="en-US" sz="3900" b="0" i="0" u="none" strike="noStrike" cap="none" dirty="0">
                <a:solidFill>
                  <a:schemeClr val="lt1"/>
                </a:solidFill>
                <a:latin typeface="Verdana"/>
                <a:ea typeface="Verdana"/>
                <a:cs typeface="Verdana"/>
                <a:sym typeface="Verdana"/>
              </a:rPr>
              <a:t>“Identify …”  or  “Describe …”  </a:t>
            </a:r>
            <a:endParaRPr dirty="0"/>
          </a:p>
          <a:p>
            <a:pPr marL="0" marR="0" lvl="0" indent="0" algn="ctr" rtl="0">
              <a:lnSpc>
                <a:spcPct val="100000"/>
              </a:lnSpc>
              <a:spcBef>
                <a:spcPts val="2400"/>
              </a:spcBef>
              <a:spcAft>
                <a:spcPts val="0"/>
              </a:spcAft>
              <a:buClr>
                <a:schemeClr val="lt1"/>
              </a:buClr>
              <a:buSzPts val="3900"/>
              <a:buFont typeface="Arial"/>
              <a:buNone/>
            </a:pPr>
            <a:r>
              <a:rPr lang="en-US" sz="3900" b="0" i="0" u="none" strike="noStrike" cap="none" dirty="0">
                <a:solidFill>
                  <a:schemeClr val="lt1"/>
                </a:solidFill>
                <a:latin typeface="Verdana"/>
                <a:ea typeface="Verdana"/>
                <a:cs typeface="Verdana"/>
                <a:sym typeface="Verdana"/>
              </a:rPr>
              <a:t>Parts B and C will ask you to</a:t>
            </a:r>
            <a:endParaRPr dirty="0"/>
          </a:p>
          <a:p>
            <a:pPr marL="0" marR="0" lvl="0" indent="0" algn="ctr" rtl="0">
              <a:lnSpc>
                <a:spcPct val="100000"/>
              </a:lnSpc>
              <a:spcBef>
                <a:spcPts val="0"/>
              </a:spcBef>
              <a:spcAft>
                <a:spcPts val="0"/>
              </a:spcAft>
              <a:buClr>
                <a:schemeClr val="lt1"/>
              </a:buClr>
              <a:buSzPts val="3900"/>
              <a:buFont typeface="Arial"/>
              <a:buNone/>
            </a:pPr>
            <a:r>
              <a:rPr lang="en-US" sz="3900" b="0" i="0" u="none" strike="noStrike" cap="none" dirty="0">
                <a:solidFill>
                  <a:schemeClr val="lt1"/>
                </a:solidFill>
                <a:latin typeface="Verdana"/>
                <a:ea typeface="Verdana"/>
                <a:cs typeface="Verdana"/>
                <a:sym typeface="Verdana"/>
              </a:rPr>
              <a:t>“Explain …”</a:t>
            </a:r>
            <a:endParaRPr dirty="0"/>
          </a:p>
        </p:txBody>
      </p:sp>
      <p:sp>
        <p:nvSpPr>
          <p:cNvPr id="134" name="Shape 134"/>
          <p:cNvSpPr txBox="1"/>
          <p:nvPr/>
        </p:nvSpPr>
        <p:spPr>
          <a:xfrm>
            <a:off x="569494" y="5486399"/>
            <a:ext cx="11053010" cy="1353345"/>
          </a:xfrm>
          <a:prstGeom prst="rect">
            <a:avLst/>
          </a:prstGeom>
          <a:solidFill>
            <a:srgbClr val="FFFF00"/>
          </a:solidFill>
          <a:ln w="19050" cap="flat" cmpd="sng">
            <a:solidFill>
              <a:srgbClr val="0C0C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4800" b="1">
                <a:solidFill>
                  <a:srgbClr val="FF0000"/>
                </a:solidFill>
                <a:latin typeface="Arial"/>
                <a:ea typeface="Arial"/>
                <a:cs typeface="Arial"/>
                <a:sym typeface="Arial"/>
              </a:rPr>
              <a:t>ACE</a:t>
            </a:r>
            <a:r>
              <a:rPr lang="en-US" sz="6000" b="1">
                <a:solidFill>
                  <a:srgbClr val="FF0000"/>
                </a:solidFill>
                <a:latin typeface="Arial"/>
                <a:ea typeface="Arial"/>
                <a:cs typeface="Arial"/>
                <a:sym typeface="Arial"/>
              </a:rPr>
              <a:t> </a:t>
            </a:r>
            <a:r>
              <a:rPr lang="en-US" sz="4800" b="1">
                <a:solidFill>
                  <a:srgbClr val="00B050"/>
                </a:solidFill>
                <a:latin typeface="Arial"/>
                <a:ea typeface="Arial"/>
                <a:cs typeface="Arial"/>
                <a:sym typeface="Arial"/>
              </a:rPr>
              <a:t>strategy will still be helpful on parts “B” and “C.”</a:t>
            </a:r>
            <a:endParaRPr sz="6000" b="1">
              <a:solidFill>
                <a:srgbClr val="00B050"/>
              </a:solidFill>
              <a:latin typeface="Calibri"/>
              <a:ea typeface="Calibri"/>
              <a:cs typeface="Calibri"/>
              <a:sym typeface="Calibri"/>
            </a:endParaRPr>
          </a:p>
        </p:txBody>
      </p:sp>
      <p:sp>
        <p:nvSpPr>
          <p:cNvPr id="2" name="Title 1"/>
          <p:cNvSpPr>
            <a:spLocks noGrp="1"/>
          </p:cNvSpPr>
          <p:nvPr>
            <p:ph type="title"/>
          </p:nvPr>
        </p:nvSpPr>
        <p:spPr/>
        <p:txBody>
          <a:bodyPr/>
          <a:lstStyle/>
          <a:p>
            <a:pPr algn="ctr"/>
            <a:r>
              <a:rPr lang="en-US" dirty="0">
                <a:solidFill>
                  <a:schemeClr val="lt1"/>
                </a:solidFill>
                <a:latin typeface="Verdana"/>
                <a:ea typeface="Verdana"/>
                <a:cs typeface="Verdana"/>
                <a:sym typeface="Verdana"/>
              </a:rPr>
              <a:t>Format of the questions:</a:t>
            </a:r>
            <a:br>
              <a:rPr lang="en-US" dirty="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p:nvPr/>
        </p:nvSpPr>
        <p:spPr>
          <a:xfrm>
            <a:off x="593558" y="185504"/>
            <a:ext cx="11004884"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a:solidFill>
                  <a:schemeClr val="lt1"/>
                </a:solidFill>
                <a:latin typeface="Verdana"/>
                <a:ea typeface="Verdana"/>
                <a:cs typeface="Verdana"/>
                <a:sym typeface="Verdana"/>
              </a:rPr>
              <a:t>Spiraling of skills</a:t>
            </a:r>
            <a:endParaRPr/>
          </a:p>
          <a:p>
            <a:pPr marL="0" marR="0" lvl="0" indent="0" algn="l" rtl="0">
              <a:spcBef>
                <a:spcPts val="0"/>
              </a:spcBef>
              <a:spcAft>
                <a:spcPts val="0"/>
              </a:spcAft>
              <a:buNone/>
            </a:pPr>
            <a:endParaRPr sz="1800">
              <a:solidFill>
                <a:schemeClr val="lt1"/>
              </a:solidFill>
              <a:latin typeface="Verdana"/>
              <a:ea typeface="Verdana"/>
              <a:cs typeface="Verdana"/>
              <a:sym typeface="Verdana"/>
            </a:endParaRPr>
          </a:p>
        </p:txBody>
      </p:sp>
      <p:pic>
        <p:nvPicPr>
          <p:cNvPr id="140" name="Shape 140" descr="Related image"/>
          <p:cNvPicPr preferRelativeResize="0"/>
          <p:nvPr/>
        </p:nvPicPr>
        <p:blipFill rotWithShape="1">
          <a:blip r:embed="rId3">
            <a:alphaModFix/>
          </a:blip>
          <a:srcRect b="8070"/>
          <a:stretch/>
        </p:blipFill>
        <p:spPr>
          <a:xfrm rot="10800000">
            <a:off x="8101263" y="1892169"/>
            <a:ext cx="4273215" cy="3928311"/>
          </a:xfrm>
          <a:prstGeom prst="rect">
            <a:avLst/>
          </a:prstGeom>
          <a:noFill/>
          <a:ln>
            <a:noFill/>
          </a:ln>
        </p:spPr>
      </p:pic>
      <p:sp>
        <p:nvSpPr>
          <p:cNvPr id="141" name="Shape 141"/>
          <p:cNvSpPr/>
          <p:nvPr/>
        </p:nvSpPr>
        <p:spPr>
          <a:xfrm>
            <a:off x="9184492" y="1032243"/>
            <a:ext cx="1924279"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7030A0"/>
                </a:solidFill>
                <a:latin typeface="Arial"/>
                <a:ea typeface="Arial"/>
                <a:cs typeface="Arial"/>
                <a:sym typeface="Arial"/>
              </a:rPr>
              <a:t>A  Response</a:t>
            </a:r>
            <a:endParaRPr sz="2800">
              <a:solidFill>
                <a:srgbClr val="7030A0"/>
              </a:solidFill>
              <a:latin typeface="Calibri"/>
              <a:ea typeface="Calibri"/>
              <a:cs typeface="Calibri"/>
              <a:sym typeface="Calibri"/>
            </a:endParaRPr>
          </a:p>
        </p:txBody>
      </p:sp>
      <p:sp>
        <p:nvSpPr>
          <p:cNvPr id="142" name="Shape 142"/>
          <p:cNvSpPr/>
          <p:nvPr/>
        </p:nvSpPr>
        <p:spPr>
          <a:xfrm>
            <a:off x="9275730" y="5278589"/>
            <a:ext cx="1924279" cy="9541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FFFF00"/>
                </a:solidFill>
                <a:latin typeface="Arial"/>
                <a:ea typeface="Arial"/>
                <a:cs typeface="Arial"/>
                <a:sym typeface="Arial"/>
              </a:rPr>
              <a:t>C Response</a:t>
            </a:r>
            <a:endParaRPr sz="2800">
              <a:solidFill>
                <a:srgbClr val="FFFF00"/>
              </a:solidFill>
              <a:latin typeface="Calibri"/>
              <a:ea typeface="Calibri"/>
              <a:cs typeface="Calibri"/>
              <a:sym typeface="Calibri"/>
            </a:endParaRPr>
          </a:p>
        </p:txBody>
      </p:sp>
      <p:sp>
        <p:nvSpPr>
          <p:cNvPr id="143" name="Shape 143"/>
          <p:cNvSpPr/>
          <p:nvPr/>
        </p:nvSpPr>
        <p:spPr>
          <a:xfrm>
            <a:off x="9275730" y="3429000"/>
            <a:ext cx="1924279" cy="954107"/>
          </a:xfrm>
          <a:prstGeom prst="rect">
            <a:avLst/>
          </a:prstGeom>
          <a:solidFill>
            <a:srgbClr val="00B050">
              <a:alpha val="32156"/>
            </a:srgb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rgbClr val="C00000"/>
                </a:solidFill>
                <a:latin typeface="Arial"/>
                <a:ea typeface="Arial"/>
                <a:cs typeface="Arial"/>
                <a:sym typeface="Arial"/>
              </a:rPr>
              <a:t>B Response</a:t>
            </a:r>
            <a:endParaRPr sz="2800">
              <a:solidFill>
                <a:srgbClr val="C00000"/>
              </a:solidFill>
              <a:latin typeface="Calibri"/>
              <a:ea typeface="Calibri"/>
              <a:cs typeface="Calibri"/>
              <a:sym typeface="Calibri"/>
            </a:endParaRPr>
          </a:p>
        </p:txBody>
      </p:sp>
      <p:sp>
        <p:nvSpPr>
          <p:cNvPr id="144" name="Shape 144"/>
          <p:cNvSpPr txBox="1"/>
          <p:nvPr/>
        </p:nvSpPr>
        <p:spPr>
          <a:xfrm>
            <a:off x="605782" y="1306961"/>
            <a:ext cx="8037095" cy="532453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u="sng">
                <a:solidFill>
                  <a:srgbClr val="7030A0"/>
                </a:solidFill>
                <a:latin typeface="Verdana"/>
                <a:ea typeface="Verdana"/>
                <a:cs typeface="Verdana"/>
                <a:sym typeface="Verdana"/>
              </a:rPr>
              <a:t>Part A</a:t>
            </a:r>
            <a:r>
              <a:rPr lang="en-US" sz="3200">
                <a:solidFill>
                  <a:schemeClr val="lt1"/>
                </a:solidFill>
                <a:latin typeface="Verdana"/>
                <a:ea typeface="Verdana"/>
                <a:cs typeface="Verdana"/>
                <a:sym typeface="Verdana"/>
              </a:rPr>
              <a:t> requires a fairly </a:t>
            </a:r>
            <a:r>
              <a:rPr lang="en-US" sz="3200" b="1">
                <a:solidFill>
                  <a:srgbClr val="7030A0"/>
                </a:solidFill>
                <a:latin typeface="Verdana"/>
                <a:ea typeface="Verdana"/>
                <a:cs typeface="Verdana"/>
                <a:sym typeface="Verdana"/>
              </a:rPr>
              <a:t>simple answer.</a:t>
            </a:r>
            <a:r>
              <a:rPr lang="en-US" sz="3200">
                <a:solidFill>
                  <a:schemeClr val="lt1"/>
                </a:solidFill>
                <a:latin typeface="Verdana"/>
                <a:ea typeface="Verdana"/>
                <a:cs typeface="Verdana"/>
                <a:sym typeface="Verdana"/>
              </a:rPr>
              <a:t> You can probably answer with a sentence or two.</a:t>
            </a:r>
            <a:endParaRPr sz="3200">
              <a:solidFill>
                <a:schemeClr val="lt1"/>
              </a:solidFill>
              <a:latin typeface="Verdana"/>
              <a:ea typeface="Verdana"/>
              <a:cs typeface="Verdana"/>
              <a:sym typeface="Verdana"/>
            </a:endParaRPr>
          </a:p>
          <a:p>
            <a:pPr marL="0" marR="0" lvl="0" indent="0" algn="l" rtl="0">
              <a:spcBef>
                <a:spcPts val="1200"/>
              </a:spcBef>
              <a:spcAft>
                <a:spcPts val="0"/>
              </a:spcAft>
              <a:buNone/>
            </a:pPr>
            <a:r>
              <a:rPr lang="en-US" sz="3200" b="1" u="sng">
                <a:solidFill>
                  <a:srgbClr val="C00000"/>
                </a:solidFill>
                <a:latin typeface="Verdana"/>
                <a:ea typeface="Verdana"/>
                <a:cs typeface="Verdana"/>
                <a:sym typeface="Verdana"/>
              </a:rPr>
              <a:t>Part B</a:t>
            </a:r>
            <a:r>
              <a:rPr lang="en-US" sz="3200">
                <a:solidFill>
                  <a:schemeClr val="lt1"/>
                </a:solidFill>
                <a:latin typeface="Verdana"/>
                <a:ea typeface="Verdana"/>
                <a:cs typeface="Verdana"/>
                <a:sym typeface="Verdana"/>
              </a:rPr>
              <a:t> is more complex, asking you to </a:t>
            </a:r>
            <a:r>
              <a:rPr lang="en-US" sz="3200" b="1">
                <a:solidFill>
                  <a:srgbClr val="C00000"/>
                </a:solidFill>
                <a:latin typeface="Verdana"/>
                <a:ea typeface="Verdana"/>
                <a:cs typeface="Verdana"/>
                <a:sym typeface="Verdana"/>
              </a:rPr>
              <a:t>explain what you know </a:t>
            </a:r>
            <a:r>
              <a:rPr lang="en-US" sz="3200">
                <a:solidFill>
                  <a:schemeClr val="lt1"/>
                </a:solidFill>
                <a:latin typeface="Verdana"/>
                <a:ea typeface="Verdana"/>
                <a:cs typeface="Verdana"/>
                <a:sym typeface="Verdana"/>
              </a:rPr>
              <a:t>about the prompt.</a:t>
            </a:r>
            <a:endParaRPr/>
          </a:p>
          <a:p>
            <a:pPr marL="0" marR="0" lvl="0" indent="0" algn="l" rtl="0">
              <a:spcBef>
                <a:spcPts val="1200"/>
              </a:spcBef>
              <a:spcAft>
                <a:spcPts val="0"/>
              </a:spcAft>
              <a:buNone/>
            </a:pPr>
            <a:r>
              <a:rPr lang="en-US" sz="3200" b="1" u="sng">
                <a:solidFill>
                  <a:srgbClr val="FFFF00"/>
                </a:solidFill>
                <a:latin typeface="Verdana"/>
                <a:ea typeface="Verdana"/>
                <a:cs typeface="Verdana"/>
                <a:sym typeface="Verdana"/>
              </a:rPr>
              <a:t>Part C</a:t>
            </a:r>
            <a:r>
              <a:rPr lang="en-US" sz="3200">
                <a:solidFill>
                  <a:srgbClr val="FFFF00"/>
                </a:solidFill>
                <a:latin typeface="Verdana"/>
                <a:ea typeface="Verdana"/>
                <a:cs typeface="Verdana"/>
                <a:sym typeface="Verdana"/>
              </a:rPr>
              <a:t> </a:t>
            </a:r>
            <a:r>
              <a:rPr lang="en-US" sz="3200">
                <a:solidFill>
                  <a:schemeClr val="lt1"/>
                </a:solidFill>
                <a:latin typeface="Verdana"/>
                <a:ea typeface="Verdana"/>
                <a:cs typeface="Verdana"/>
                <a:sym typeface="Verdana"/>
              </a:rPr>
              <a:t>will probably ask for </a:t>
            </a:r>
            <a:r>
              <a:rPr lang="en-US" sz="3200" b="1">
                <a:solidFill>
                  <a:srgbClr val="FFFF00"/>
                </a:solidFill>
                <a:latin typeface="Verdana"/>
                <a:ea typeface="Verdana"/>
                <a:cs typeface="Verdana"/>
                <a:sym typeface="Verdana"/>
              </a:rPr>
              <a:t>higher levels of analysis, </a:t>
            </a:r>
            <a:r>
              <a:rPr lang="en-US" sz="3200">
                <a:solidFill>
                  <a:schemeClr val="lt1"/>
                </a:solidFill>
                <a:latin typeface="Verdana"/>
                <a:ea typeface="Verdana"/>
                <a:cs typeface="Verdana"/>
                <a:sym typeface="Verdana"/>
              </a:rPr>
              <a:t>for you to compare what you know with other things that are going 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500"/>
                                        <p:tgtEl>
                                          <p:spTgt spid="1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fade">
                                      <p:cBhvr>
                                        <p:cTn id="11"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Shape 140"/>
          <p:cNvPicPr preferRelativeResize="0"/>
          <p:nvPr/>
        </p:nvPicPr>
        <p:blipFill rotWithShape="1">
          <a:blip r:embed="rId3">
            <a:alphaModFix/>
          </a:blip>
          <a:srcRect/>
          <a:stretch/>
        </p:blipFill>
        <p:spPr>
          <a:xfrm>
            <a:off x="2954642" y="666244"/>
            <a:ext cx="8787076" cy="5540991"/>
          </a:xfrm>
          <a:prstGeom prst="rect">
            <a:avLst/>
          </a:prstGeom>
          <a:noFill/>
          <a:ln>
            <a:noFill/>
          </a:ln>
        </p:spPr>
      </p:pic>
      <p:sp>
        <p:nvSpPr>
          <p:cNvPr id="2" name="Rectangle 1"/>
          <p:cNvSpPr/>
          <p:nvPr/>
        </p:nvSpPr>
        <p:spPr>
          <a:xfrm rot="19996327">
            <a:off x="52186" y="536370"/>
            <a:ext cx="3262433"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Example!</a:t>
            </a:r>
          </a:p>
        </p:txBody>
      </p:sp>
    </p:spTree>
    <p:extLst>
      <p:ext uri="{BB962C8B-B14F-4D97-AF65-F5344CB8AC3E}">
        <p14:creationId xmlns:p14="http://schemas.microsoft.com/office/powerpoint/2010/main" val="2274360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p:nvPr/>
        </p:nvSpPr>
        <p:spPr>
          <a:xfrm>
            <a:off x="859809" y="440095"/>
            <a:ext cx="10577014" cy="997199"/>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0"/>
              </a:spcBef>
              <a:spcAft>
                <a:spcPts val="0"/>
              </a:spcAft>
              <a:buClr>
                <a:schemeClr val="dk1"/>
              </a:buClr>
              <a:buSzPts val="3200"/>
              <a:buFont typeface="Sorts Mill Goudy"/>
              <a:buAutoNum type="alphaUcPeriod"/>
            </a:pPr>
            <a:r>
              <a:rPr lang="en-US" sz="3200" b="0" i="0" u="none" strike="noStrike" cap="none">
                <a:solidFill>
                  <a:schemeClr val="dk1"/>
                </a:solidFill>
                <a:latin typeface="Sorts Mill Goudy"/>
                <a:ea typeface="Sorts Mill Goudy"/>
                <a:cs typeface="Sorts Mill Goudy"/>
                <a:sym typeface="Sorts Mill Goudy"/>
              </a:rPr>
              <a:t>For the period 1500-1750, explain ONE factor behind population changes in Chart 1.</a:t>
            </a:r>
            <a:endParaRPr/>
          </a:p>
          <a:p>
            <a:pPr marL="0" marR="0" lvl="0" indent="0" algn="l" rtl="0">
              <a:spcBef>
                <a:spcPts val="0"/>
              </a:spcBef>
              <a:spcAft>
                <a:spcPts val="0"/>
              </a:spcAft>
              <a:buClr>
                <a:schemeClr val="dk1"/>
              </a:buClr>
              <a:buSzPts val="2800"/>
              <a:buFont typeface="Sorts Mill Goudy"/>
              <a:buNone/>
            </a:pPr>
            <a:endParaRPr sz="2800" b="0" i="0" u="none" strike="noStrike" cap="none">
              <a:solidFill>
                <a:schemeClr val="dk1"/>
              </a:solidFill>
              <a:latin typeface="Sorts Mill Goudy"/>
              <a:ea typeface="Sorts Mill Goudy"/>
              <a:cs typeface="Sorts Mill Goudy"/>
              <a:sym typeface="Sorts Mill Goudy"/>
            </a:endParaRPr>
          </a:p>
        </p:txBody>
      </p:sp>
      <p:sp>
        <p:nvSpPr>
          <p:cNvPr id="146" name="Shape 146"/>
          <p:cNvSpPr txBox="1"/>
          <p:nvPr/>
        </p:nvSpPr>
        <p:spPr>
          <a:xfrm>
            <a:off x="859809" y="1815152"/>
            <a:ext cx="10290412" cy="3826027"/>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700"/>
              <a:buFont typeface="Arial"/>
              <a:buNone/>
            </a:pPr>
            <a:r>
              <a:rPr lang="en-US" sz="2800" b="0" i="0" u="none" strike="noStrike" cap="none">
                <a:solidFill>
                  <a:schemeClr val="dk1"/>
                </a:solidFill>
                <a:latin typeface="Trebuchet MS"/>
                <a:ea typeface="Trebuchet MS"/>
                <a:cs typeface="Trebuchet MS"/>
                <a:sym typeface="Trebuchet MS"/>
              </a:rPr>
              <a:t>“From 1500 to 1750 the population in the Americas did not increase drastically.  This was due to the fact that the Americas were discovered in 1492 and still being settled.  Settlers also had to contend with disgruntled Native Americans, but the population did increase slightly.”</a:t>
            </a:r>
            <a:endParaRPr/>
          </a:p>
          <a:p>
            <a:pPr marL="0" marR="0" lvl="0" indent="0" algn="l" rtl="0">
              <a:lnSpc>
                <a:spcPct val="115000"/>
              </a:lnSpc>
              <a:spcBef>
                <a:spcPts val="0"/>
              </a:spcBef>
              <a:spcAft>
                <a:spcPts val="0"/>
              </a:spcAft>
              <a:buClr>
                <a:schemeClr val="dk1"/>
              </a:buClr>
              <a:buSzPts val="2400"/>
              <a:buFont typeface="Sorts Mill Goudy"/>
              <a:buNone/>
            </a:pPr>
            <a:endParaRPr sz="2400" b="0" i="0" u="none" strike="noStrike" cap="none">
              <a:solidFill>
                <a:srgbClr val="919191"/>
              </a:solidFill>
              <a:latin typeface="Trebuchet MS"/>
              <a:ea typeface="Trebuchet MS"/>
              <a:cs typeface="Trebuchet MS"/>
              <a:sym typeface="Trebuchet MS"/>
            </a:endParaRPr>
          </a:p>
        </p:txBody>
      </p:sp>
    </p:spTree>
    <p:extLst>
      <p:ext uri="{BB962C8B-B14F-4D97-AF65-F5344CB8AC3E}">
        <p14:creationId xmlns:p14="http://schemas.microsoft.com/office/powerpoint/2010/main" val="2677384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p:nvPr/>
        </p:nvSpPr>
        <p:spPr>
          <a:xfrm>
            <a:off x="859809" y="468669"/>
            <a:ext cx="10577014" cy="997199"/>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0"/>
              </a:spcBef>
              <a:spcAft>
                <a:spcPts val="0"/>
              </a:spcAft>
              <a:buClr>
                <a:schemeClr val="dk1"/>
              </a:buClr>
              <a:buSzPts val="3200"/>
              <a:buFont typeface="Sorts Mill Goudy"/>
              <a:buAutoNum type="alphaUcPeriod"/>
            </a:pPr>
            <a:r>
              <a:rPr lang="en-US" sz="3200" b="0" i="0" u="none" strike="noStrike" cap="none">
                <a:solidFill>
                  <a:schemeClr val="dk1"/>
                </a:solidFill>
                <a:latin typeface="Sorts Mill Goudy"/>
                <a:ea typeface="Sorts Mill Goudy"/>
                <a:cs typeface="Sorts Mill Goudy"/>
                <a:sym typeface="Sorts Mill Goudy"/>
              </a:rPr>
              <a:t>For the period 1500-1750, explain ONE factor behind population changes in Chart 1.</a:t>
            </a:r>
            <a:endParaRPr/>
          </a:p>
          <a:p>
            <a:pPr marL="0" marR="0" lvl="0" indent="0" algn="l" rtl="0">
              <a:spcBef>
                <a:spcPts val="0"/>
              </a:spcBef>
              <a:spcAft>
                <a:spcPts val="0"/>
              </a:spcAft>
              <a:buClr>
                <a:schemeClr val="dk1"/>
              </a:buClr>
              <a:buSzPts val="2800"/>
              <a:buFont typeface="Sorts Mill Goudy"/>
              <a:buNone/>
            </a:pPr>
            <a:endParaRPr sz="2800" b="0" i="0" u="none" strike="noStrike" cap="none">
              <a:solidFill>
                <a:schemeClr val="dk1"/>
              </a:solidFill>
              <a:latin typeface="Sorts Mill Goudy"/>
              <a:ea typeface="Sorts Mill Goudy"/>
              <a:cs typeface="Sorts Mill Goudy"/>
              <a:sym typeface="Sorts Mill Goudy"/>
            </a:endParaRPr>
          </a:p>
        </p:txBody>
      </p:sp>
      <p:sp>
        <p:nvSpPr>
          <p:cNvPr id="152" name="Shape 152"/>
          <p:cNvSpPr txBox="1"/>
          <p:nvPr/>
        </p:nvSpPr>
        <p:spPr>
          <a:xfrm>
            <a:off x="859809" y="1815152"/>
            <a:ext cx="10290412" cy="3826027"/>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700"/>
              <a:buFont typeface="Arial"/>
              <a:buNone/>
            </a:pPr>
            <a:r>
              <a:rPr lang="en-US" sz="2800" b="0" i="0" u="none" strike="noStrike" cap="none">
                <a:solidFill>
                  <a:srgbClr val="7F7F7F"/>
                </a:solidFill>
                <a:latin typeface="Trebuchet MS"/>
                <a:ea typeface="Trebuchet MS"/>
                <a:cs typeface="Trebuchet MS"/>
                <a:sym typeface="Trebuchet MS"/>
              </a:rPr>
              <a:t>“From 1500 to 1750 the population in the Americas did not increase drastically.  This was due to the fact that the </a:t>
            </a:r>
            <a:r>
              <a:rPr lang="en-US" sz="2800" b="0" i="0" u="none" strike="noStrike" cap="none">
                <a:solidFill>
                  <a:srgbClr val="FF0000"/>
                </a:solidFill>
                <a:latin typeface="Trebuchet MS"/>
                <a:ea typeface="Trebuchet MS"/>
                <a:cs typeface="Trebuchet MS"/>
                <a:sym typeface="Trebuchet MS"/>
              </a:rPr>
              <a:t>Americas were discovered in 1492 and still being settled.</a:t>
            </a:r>
            <a:r>
              <a:rPr lang="en-US" sz="2800" b="0" i="0" u="none" strike="noStrike" cap="none">
                <a:solidFill>
                  <a:srgbClr val="7F7F7F"/>
                </a:solidFill>
                <a:latin typeface="Trebuchet MS"/>
                <a:ea typeface="Trebuchet MS"/>
                <a:cs typeface="Trebuchet MS"/>
                <a:sym typeface="Trebuchet MS"/>
              </a:rPr>
              <a:t>  </a:t>
            </a:r>
            <a:r>
              <a:rPr lang="en-US" sz="2800" b="0" i="0" u="none" strike="noStrike" cap="none">
                <a:solidFill>
                  <a:schemeClr val="dk2"/>
                </a:solidFill>
                <a:latin typeface="Trebuchet MS"/>
                <a:ea typeface="Trebuchet MS"/>
                <a:cs typeface="Trebuchet MS"/>
                <a:sym typeface="Trebuchet MS"/>
              </a:rPr>
              <a:t>Settlers also had to contend with disgruntled Native Americans</a:t>
            </a:r>
            <a:r>
              <a:rPr lang="en-US" sz="2800" b="0" i="0" u="none" strike="noStrike" cap="none">
                <a:solidFill>
                  <a:srgbClr val="7F7F7F"/>
                </a:solidFill>
                <a:latin typeface="Trebuchet MS"/>
                <a:ea typeface="Trebuchet MS"/>
                <a:cs typeface="Trebuchet MS"/>
                <a:sym typeface="Trebuchet MS"/>
              </a:rPr>
              <a:t>, but the population did increase slightly.”</a:t>
            </a:r>
            <a:endParaRPr/>
          </a:p>
          <a:p>
            <a:pPr marL="177800" marR="0" lvl="0" indent="0" algn="l" rtl="0">
              <a:lnSpc>
                <a:spcPct val="115000"/>
              </a:lnSpc>
              <a:spcBef>
                <a:spcPts val="0"/>
              </a:spcBef>
              <a:spcAft>
                <a:spcPts val="0"/>
              </a:spcAft>
              <a:buClr>
                <a:schemeClr val="dk1"/>
              </a:buClr>
              <a:buSzPts val="1200"/>
              <a:buFont typeface="Sorts Mill Goudy"/>
              <a:buNone/>
            </a:pPr>
            <a:endParaRPr sz="1200" b="0" i="0" u="none" strike="noStrike" cap="none">
              <a:solidFill>
                <a:srgbClr val="616638"/>
              </a:solidFill>
              <a:latin typeface="Calibri"/>
              <a:ea typeface="Calibri"/>
              <a:cs typeface="Calibri"/>
              <a:sym typeface="Calibri"/>
            </a:endParaRPr>
          </a:p>
          <a:p>
            <a:pPr marL="0" marR="0" lvl="0" indent="0" algn="l" rtl="0">
              <a:lnSpc>
                <a:spcPct val="115000"/>
              </a:lnSpc>
              <a:spcBef>
                <a:spcPts val="0"/>
              </a:spcBef>
              <a:spcAft>
                <a:spcPts val="0"/>
              </a:spcAft>
              <a:buClr>
                <a:srgbClr val="616638"/>
              </a:buClr>
              <a:buSzPts val="600"/>
              <a:buFont typeface="Trebuchet MS"/>
              <a:buNone/>
            </a:pPr>
            <a:r>
              <a:rPr lang="en-US" sz="2400" b="0" i="0" u="none" strike="noStrike" cap="none">
                <a:solidFill>
                  <a:schemeClr val="dk1"/>
                </a:solidFill>
                <a:latin typeface="Trebuchet MS"/>
                <a:ea typeface="Trebuchet MS"/>
                <a:cs typeface="Trebuchet MS"/>
                <a:sym typeface="Trebuchet MS"/>
              </a:rPr>
              <a:t>Does NOT earn the point---Neither explanation provides a clear rationale for the lack of population change.  They could have discussed the relationship between settlers and indigenous populations with regard to disease and occasional violence as reasons for only a slight increase in population.</a:t>
            </a:r>
            <a:endParaRPr/>
          </a:p>
          <a:p>
            <a:pPr marL="0" marR="0" lvl="0" indent="0" algn="l" rtl="0">
              <a:lnSpc>
                <a:spcPct val="115000"/>
              </a:lnSpc>
              <a:spcBef>
                <a:spcPts val="0"/>
              </a:spcBef>
              <a:spcAft>
                <a:spcPts val="0"/>
              </a:spcAft>
              <a:buClr>
                <a:schemeClr val="dk1"/>
              </a:buClr>
              <a:buSzPts val="2400"/>
              <a:buFont typeface="Sorts Mill Goudy"/>
              <a:buNone/>
            </a:pPr>
            <a:endParaRPr sz="2400" b="0" i="0" u="none" strike="noStrike" cap="none">
              <a:solidFill>
                <a:srgbClr val="919191"/>
              </a:solidFill>
              <a:latin typeface="Trebuchet MS"/>
              <a:ea typeface="Trebuchet MS"/>
              <a:cs typeface="Trebuchet MS"/>
              <a:sym typeface="Trebuchet MS"/>
            </a:endParaRPr>
          </a:p>
        </p:txBody>
      </p:sp>
    </p:spTree>
    <p:extLst>
      <p:ext uri="{BB962C8B-B14F-4D97-AF65-F5344CB8AC3E}">
        <p14:creationId xmlns:p14="http://schemas.microsoft.com/office/powerpoint/2010/main" val="1453049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p:nvPr/>
        </p:nvSpPr>
        <p:spPr>
          <a:xfrm>
            <a:off x="859809" y="511532"/>
            <a:ext cx="10577014" cy="997199"/>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0"/>
              </a:spcBef>
              <a:spcAft>
                <a:spcPts val="0"/>
              </a:spcAft>
              <a:buClr>
                <a:schemeClr val="dk1"/>
              </a:buClr>
              <a:buSzPts val="3200"/>
              <a:buFont typeface="Sorts Mill Goudy"/>
              <a:buAutoNum type="alphaUcPeriod"/>
            </a:pPr>
            <a:r>
              <a:rPr lang="en-US" sz="3200" b="0" i="0" u="none" strike="noStrike" cap="none">
                <a:solidFill>
                  <a:schemeClr val="dk1"/>
                </a:solidFill>
                <a:latin typeface="Sorts Mill Goudy"/>
                <a:ea typeface="Sorts Mill Goudy"/>
                <a:cs typeface="Sorts Mill Goudy"/>
                <a:sym typeface="Sorts Mill Goudy"/>
              </a:rPr>
              <a:t>For the period 1500-1750, explain ONE factor behind population changes in Chart 1.</a:t>
            </a:r>
            <a:endParaRPr/>
          </a:p>
          <a:p>
            <a:pPr marL="0" marR="0" lvl="0" indent="0" algn="l" rtl="0">
              <a:spcBef>
                <a:spcPts val="0"/>
              </a:spcBef>
              <a:spcAft>
                <a:spcPts val="0"/>
              </a:spcAft>
              <a:buClr>
                <a:schemeClr val="dk1"/>
              </a:buClr>
              <a:buSzPts val="2800"/>
              <a:buFont typeface="Sorts Mill Goudy"/>
              <a:buNone/>
            </a:pPr>
            <a:endParaRPr sz="2800" b="0" i="0" u="none" strike="noStrike" cap="none">
              <a:solidFill>
                <a:schemeClr val="dk1"/>
              </a:solidFill>
              <a:latin typeface="Sorts Mill Goudy"/>
              <a:ea typeface="Sorts Mill Goudy"/>
              <a:cs typeface="Sorts Mill Goudy"/>
              <a:sym typeface="Sorts Mill Goudy"/>
            </a:endParaRPr>
          </a:p>
        </p:txBody>
      </p:sp>
      <p:sp>
        <p:nvSpPr>
          <p:cNvPr id="158" name="Shape 158"/>
          <p:cNvSpPr txBox="1"/>
          <p:nvPr/>
        </p:nvSpPr>
        <p:spPr>
          <a:xfrm>
            <a:off x="859809" y="1815152"/>
            <a:ext cx="10290412" cy="3826027"/>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800">
                <a:solidFill>
                  <a:schemeClr val="dk1"/>
                </a:solidFill>
                <a:latin typeface="Trebuchet MS"/>
                <a:ea typeface="Trebuchet MS"/>
                <a:cs typeface="Trebuchet MS"/>
                <a:sym typeface="Trebuchet MS"/>
              </a:rPr>
              <a:t>“From 1500 to 1750 the population in the Americas was for the most part the same, with little population growth or decrease.  However it can be seen in Chart 1 that from 1500 to 1600 there is a small drop in population.  This is most likely from the death of millions of natives in the Americas as a result of European conquest.  And from 1700 to 1750 there is a slight rise in population most likely from the rising migration of Europeans into the Americas.”  </a:t>
            </a:r>
            <a:endParaRPr/>
          </a:p>
          <a:p>
            <a:pPr marL="0" marR="0" lvl="0" indent="0" algn="l" rtl="0">
              <a:lnSpc>
                <a:spcPct val="115000"/>
              </a:lnSpc>
              <a:spcBef>
                <a:spcPts val="0"/>
              </a:spcBef>
              <a:spcAft>
                <a:spcPts val="0"/>
              </a:spcAft>
              <a:buClr>
                <a:schemeClr val="dk1"/>
              </a:buClr>
              <a:buSzPts val="2400"/>
              <a:buFont typeface="Sorts Mill Goudy"/>
              <a:buNone/>
            </a:pPr>
            <a:endParaRPr sz="2400" b="0" i="0" u="none" strike="noStrike" cap="none">
              <a:solidFill>
                <a:srgbClr val="919191"/>
              </a:solidFill>
              <a:latin typeface="Trebuchet MS"/>
              <a:ea typeface="Trebuchet MS"/>
              <a:cs typeface="Trebuchet MS"/>
              <a:sym typeface="Trebuchet MS"/>
            </a:endParaRPr>
          </a:p>
        </p:txBody>
      </p:sp>
    </p:spTree>
    <p:extLst>
      <p:ext uri="{BB962C8B-B14F-4D97-AF65-F5344CB8AC3E}">
        <p14:creationId xmlns:p14="http://schemas.microsoft.com/office/powerpoint/2010/main" val="3795055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p:nvPr/>
        </p:nvSpPr>
        <p:spPr>
          <a:xfrm>
            <a:off x="859809" y="482957"/>
            <a:ext cx="10577014" cy="997199"/>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0"/>
              </a:spcBef>
              <a:spcAft>
                <a:spcPts val="0"/>
              </a:spcAft>
              <a:buClr>
                <a:schemeClr val="dk1"/>
              </a:buClr>
              <a:buSzPts val="3200"/>
              <a:buFont typeface="Sorts Mill Goudy"/>
              <a:buAutoNum type="alphaUcPeriod"/>
            </a:pPr>
            <a:r>
              <a:rPr lang="en-US" sz="3200" b="0" i="0" u="none" strike="noStrike" cap="none">
                <a:solidFill>
                  <a:schemeClr val="dk1"/>
                </a:solidFill>
                <a:latin typeface="Sorts Mill Goudy"/>
                <a:ea typeface="Sorts Mill Goudy"/>
                <a:cs typeface="Sorts Mill Goudy"/>
                <a:sym typeface="Sorts Mill Goudy"/>
              </a:rPr>
              <a:t>For the period 1500-1750, explain ONE factor behind population changes in Chart 1.</a:t>
            </a:r>
            <a:endParaRPr/>
          </a:p>
          <a:p>
            <a:pPr marL="0" marR="0" lvl="0" indent="0" algn="l" rtl="0">
              <a:spcBef>
                <a:spcPts val="0"/>
              </a:spcBef>
              <a:spcAft>
                <a:spcPts val="0"/>
              </a:spcAft>
              <a:buClr>
                <a:schemeClr val="dk1"/>
              </a:buClr>
              <a:buSzPts val="2800"/>
              <a:buFont typeface="Sorts Mill Goudy"/>
              <a:buNone/>
            </a:pPr>
            <a:endParaRPr sz="2800" b="0" i="0" u="none" strike="noStrike" cap="none">
              <a:solidFill>
                <a:schemeClr val="dk1"/>
              </a:solidFill>
              <a:latin typeface="Sorts Mill Goudy"/>
              <a:ea typeface="Sorts Mill Goudy"/>
              <a:cs typeface="Sorts Mill Goudy"/>
              <a:sym typeface="Sorts Mill Goudy"/>
            </a:endParaRPr>
          </a:p>
        </p:txBody>
      </p:sp>
      <p:sp>
        <p:nvSpPr>
          <p:cNvPr id="164" name="Shape 164"/>
          <p:cNvSpPr txBox="1"/>
          <p:nvPr/>
        </p:nvSpPr>
        <p:spPr>
          <a:xfrm>
            <a:off x="859809" y="1815152"/>
            <a:ext cx="10290412" cy="444917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800">
                <a:solidFill>
                  <a:srgbClr val="919191"/>
                </a:solidFill>
                <a:latin typeface="Trebuchet MS"/>
                <a:ea typeface="Trebuchet MS"/>
                <a:cs typeface="Trebuchet MS"/>
                <a:sym typeface="Trebuchet MS"/>
              </a:rPr>
              <a:t>“From 1500 to 1750 the population in the Americas was for the most part the same, with little population growth or decrease.  However it can be seen in Chart 1 that from 1500 to 1600 there is a small drop in population.  </a:t>
            </a:r>
            <a:r>
              <a:rPr lang="en-US" sz="2800">
                <a:solidFill>
                  <a:srgbClr val="FF0000"/>
                </a:solidFill>
                <a:latin typeface="Trebuchet MS"/>
                <a:ea typeface="Trebuchet MS"/>
                <a:cs typeface="Trebuchet MS"/>
                <a:sym typeface="Trebuchet MS"/>
              </a:rPr>
              <a:t>This is most likely from the death of millions of natives in the Americas as a result of European conquest.</a:t>
            </a:r>
            <a:r>
              <a:rPr lang="en-US" sz="2800">
                <a:solidFill>
                  <a:srgbClr val="919191"/>
                </a:solidFill>
                <a:latin typeface="Trebuchet MS"/>
                <a:ea typeface="Trebuchet MS"/>
                <a:cs typeface="Trebuchet MS"/>
                <a:sym typeface="Trebuchet MS"/>
              </a:rPr>
              <a:t>  And from 1700 to 1750 there is a slight rise in population </a:t>
            </a:r>
            <a:r>
              <a:rPr lang="en-US" sz="2800">
                <a:solidFill>
                  <a:schemeClr val="dk2"/>
                </a:solidFill>
                <a:latin typeface="Trebuchet MS"/>
                <a:ea typeface="Trebuchet MS"/>
                <a:cs typeface="Trebuchet MS"/>
                <a:sym typeface="Trebuchet MS"/>
              </a:rPr>
              <a:t>most likely from the rising migration of Europeans into the Americas</a:t>
            </a:r>
            <a:r>
              <a:rPr lang="en-US" sz="2800">
                <a:solidFill>
                  <a:srgbClr val="919191"/>
                </a:solidFill>
                <a:latin typeface="Trebuchet MS"/>
                <a:ea typeface="Trebuchet MS"/>
                <a:cs typeface="Trebuchet MS"/>
                <a:sym typeface="Trebuchet MS"/>
              </a:rPr>
              <a:t>.”  </a:t>
            </a:r>
            <a:endParaRPr/>
          </a:p>
          <a:p>
            <a:pPr marL="0" marR="0" lvl="0" indent="0" algn="l" rtl="0">
              <a:lnSpc>
                <a:spcPct val="115000"/>
              </a:lnSpc>
              <a:spcBef>
                <a:spcPts val="0"/>
              </a:spcBef>
              <a:spcAft>
                <a:spcPts val="0"/>
              </a:spcAft>
              <a:buNone/>
            </a:pPr>
            <a:endParaRPr sz="1000">
              <a:solidFill>
                <a:schemeClr val="dk1"/>
              </a:solidFill>
              <a:latin typeface="Trebuchet MS"/>
              <a:ea typeface="Trebuchet MS"/>
              <a:cs typeface="Trebuchet MS"/>
              <a:sym typeface="Trebuchet MS"/>
            </a:endParaRPr>
          </a:p>
          <a:p>
            <a:pPr marL="0" marR="0" lvl="0" indent="0" algn="l" rtl="0">
              <a:lnSpc>
                <a:spcPct val="115000"/>
              </a:lnSpc>
              <a:spcBef>
                <a:spcPts val="0"/>
              </a:spcBef>
              <a:spcAft>
                <a:spcPts val="0"/>
              </a:spcAft>
              <a:buNone/>
            </a:pPr>
            <a:r>
              <a:rPr lang="en-US" sz="2400">
                <a:solidFill>
                  <a:schemeClr val="dk1"/>
                </a:solidFill>
                <a:latin typeface="Trebuchet MS"/>
                <a:ea typeface="Trebuchet MS"/>
                <a:cs typeface="Trebuchet MS"/>
                <a:sym typeface="Trebuchet MS"/>
              </a:rPr>
              <a:t>Earns the point---Explains small drop in population from 1500-1600 and slight rise from 1700-1750.</a:t>
            </a:r>
            <a:endParaRPr/>
          </a:p>
          <a:p>
            <a:pPr marL="0" marR="0" lvl="0" indent="0" algn="l" rtl="0">
              <a:lnSpc>
                <a:spcPct val="115000"/>
              </a:lnSpc>
              <a:spcBef>
                <a:spcPts val="0"/>
              </a:spcBef>
              <a:spcAft>
                <a:spcPts val="0"/>
              </a:spcAft>
              <a:buClr>
                <a:schemeClr val="dk1"/>
              </a:buClr>
              <a:buSzPts val="2400"/>
              <a:buFont typeface="Sorts Mill Goudy"/>
              <a:buNone/>
            </a:pPr>
            <a:endParaRPr sz="2400" b="0" i="0" u="none" strike="noStrike" cap="none">
              <a:solidFill>
                <a:srgbClr val="919191"/>
              </a:solidFill>
              <a:latin typeface="Trebuchet MS"/>
              <a:ea typeface="Trebuchet MS"/>
              <a:cs typeface="Trebuchet MS"/>
              <a:sym typeface="Trebuchet MS"/>
            </a:endParaRPr>
          </a:p>
        </p:txBody>
      </p:sp>
    </p:spTree>
    <p:extLst>
      <p:ext uri="{BB962C8B-B14F-4D97-AF65-F5344CB8AC3E}">
        <p14:creationId xmlns:p14="http://schemas.microsoft.com/office/powerpoint/2010/main" val="787276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593558" y="1109727"/>
            <a:ext cx="10988841" cy="54591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12420"/>
              <a:buFont typeface="Verdana"/>
              <a:buNone/>
            </a:pPr>
            <a:r>
              <a:rPr lang="en-US" sz="12420" b="1" i="0" u="none" strike="noStrike" cap="none">
                <a:solidFill>
                  <a:schemeClr val="lt1"/>
                </a:solidFill>
                <a:latin typeface="Verdana"/>
                <a:ea typeface="Verdana"/>
                <a:cs typeface="Verdana"/>
                <a:sym typeface="Verdana"/>
              </a:rPr>
              <a:t>HOW TO</a:t>
            </a:r>
            <a:br>
              <a:rPr lang="en-US" sz="12420" b="1" i="0" u="none" strike="noStrike" cap="none">
                <a:solidFill>
                  <a:schemeClr val="lt1"/>
                </a:solidFill>
                <a:latin typeface="Verdana"/>
                <a:ea typeface="Verdana"/>
                <a:cs typeface="Verdana"/>
                <a:sym typeface="Verdana"/>
              </a:rPr>
            </a:br>
            <a:r>
              <a:rPr lang="en-US" sz="25829" b="1" i="0" u="none" strike="noStrike" cap="none">
                <a:solidFill>
                  <a:schemeClr val="lt1"/>
                </a:solidFill>
                <a:latin typeface="Verdana"/>
                <a:ea typeface="Verdana"/>
                <a:cs typeface="Verdana"/>
                <a:sym typeface="Verdana"/>
              </a:rPr>
              <a:t>SAQ</a:t>
            </a:r>
            <a:endParaRPr sz="12420" b="1" i="0" u="none" strike="noStrike" cap="none">
              <a:solidFill>
                <a:schemeClr val="lt1"/>
              </a:solidFill>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p:nvPr/>
        </p:nvSpPr>
        <p:spPr>
          <a:xfrm>
            <a:off x="859809" y="468669"/>
            <a:ext cx="10577014" cy="997199"/>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0"/>
              </a:spcBef>
              <a:spcAft>
                <a:spcPts val="0"/>
              </a:spcAft>
              <a:buClr>
                <a:schemeClr val="dk1"/>
              </a:buClr>
              <a:buSzPts val="3200"/>
              <a:buFont typeface="Sorts Mill Goudy"/>
              <a:buAutoNum type="alphaUcPeriod" startAt="2"/>
            </a:pPr>
            <a:r>
              <a:rPr lang="en-US" sz="3200">
                <a:solidFill>
                  <a:schemeClr val="dk1"/>
                </a:solidFill>
                <a:latin typeface="Sorts Mill Goudy"/>
                <a:ea typeface="Sorts Mill Goudy"/>
                <a:cs typeface="Sorts Mill Goudy"/>
                <a:sym typeface="Sorts Mill Goudy"/>
              </a:rPr>
              <a:t>For the period 1750-1900, explain ONE factor behind population changes in Chart 1</a:t>
            </a:r>
            <a:r>
              <a:rPr lang="en-US" sz="3200">
                <a:solidFill>
                  <a:schemeClr val="accent2"/>
                </a:solidFill>
                <a:latin typeface="Sorts Mill Goudy"/>
                <a:ea typeface="Sorts Mill Goudy"/>
                <a:cs typeface="Sorts Mill Goudy"/>
                <a:sym typeface="Sorts Mill Goudy"/>
              </a:rPr>
              <a:t>.</a:t>
            </a:r>
            <a:endParaRPr/>
          </a:p>
        </p:txBody>
      </p:sp>
      <p:sp>
        <p:nvSpPr>
          <p:cNvPr id="170" name="Shape 170"/>
          <p:cNvSpPr txBox="1"/>
          <p:nvPr/>
        </p:nvSpPr>
        <p:spPr>
          <a:xfrm>
            <a:off x="859809" y="1815152"/>
            <a:ext cx="10290412" cy="444917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solidFill>
                  <a:schemeClr val="dk1"/>
                </a:solidFill>
                <a:latin typeface="Trebuchet MS"/>
                <a:ea typeface="Trebuchet MS"/>
                <a:cs typeface="Trebuchet MS"/>
                <a:sym typeface="Trebuchet MS"/>
              </a:rPr>
              <a:t>“One factor behind the massive population growth in the Americas from 1750 to 1900 was that settlers [finally settled] the whole country.  This dealt with purchases of land such as the Louisiana Purchase.”</a:t>
            </a:r>
            <a:endParaRPr/>
          </a:p>
          <a:p>
            <a:pPr marL="0" marR="0" lvl="0" indent="0" algn="l" rtl="0">
              <a:lnSpc>
                <a:spcPct val="115000"/>
              </a:lnSpc>
              <a:spcBef>
                <a:spcPts val="0"/>
              </a:spcBef>
              <a:spcAft>
                <a:spcPts val="0"/>
              </a:spcAft>
              <a:buNone/>
            </a:pPr>
            <a:endParaRPr sz="2400">
              <a:solidFill>
                <a:srgbClr val="616638"/>
              </a:solidFill>
              <a:latin typeface="Trebuchet MS"/>
              <a:ea typeface="Trebuchet MS"/>
              <a:cs typeface="Trebuchet MS"/>
              <a:sym typeface="Trebuchet MS"/>
            </a:endParaRPr>
          </a:p>
        </p:txBody>
      </p:sp>
    </p:spTree>
    <p:extLst>
      <p:ext uri="{BB962C8B-B14F-4D97-AF65-F5344CB8AC3E}">
        <p14:creationId xmlns:p14="http://schemas.microsoft.com/office/powerpoint/2010/main" val="4223715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p:nvPr/>
        </p:nvSpPr>
        <p:spPr>
          <a:xfrm>
            <a:off x="859809" y="440095"/>
            <a:ext cx="10577014" cy="997199"/>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0"/>
              </a:spcBef>
              <a:spcAft>
                <a:spcPts val="0"/>
              </a:spcAft>
              <a:buClr>
                <a:schemeClr val="dk1"/>
              </a:buClr>
              <a:buSzPts val="3200"/>
              <a:buFont typeface="Sorts Mill Goudy"/>
              <a:buAutoNum type="alphaUcPeriod" startAt="2"/>
            </a:pPr>
            <a:r>
              <a:rPr lang="en-US" sz="3200">
                <a:solidFill>
                  <a:schemeClr val="dk1"/>
                </a:solidFill>
                <a:latin typeface="Sorts Mill Goudy"/>
                <a:ea typeface="Sorts Mill Goudy"/>
                <a:cs typeface="Sorts Mill Goudy"/>
                <a:sym typeface="Sorts Mill Goudy"/>
              </a:rPr>
              <a:t>For the period 1750-1900, explain ONE factor behind population changes in Chart 1</a:t>
            </a:r>
            <a:r>
              <a:rPr lang="en-US" sz="3200">
                <a:solidFill>
                  <a:schemeClr val="accent2"/>
                </a:solidFill>
                <a:latin typeface="Sorts Mill Goudy"/>
                <a:ea typeface="Sorts Mill Goudy"/>
                <a:cs typeface="Sorts Mill Goudy"/>
                <a:sym typeface="Sorts Mill Goudy"/>
              </a:rPr>
              <a:t>.</a:t>
            </a:r>
            <a:endParaRPr/>
          </a:p>
        </p:txBody>
      </p:sp>
      <p:sp>
        <p:nvSpPr>
          <p:cNvPr id="176" name="Shape 176"/>
          <p:cNvSpPr txBox="1"/>
          <p:nvPr/>
        </p:nvSpPr>
        <p:spPr>
          <a:xfrm>
            <a:off x="859809" y="1815152"/>
            <a:ext cx="10290412" cy="444917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solidFill>
                  <a:srgbClr val="7F7F7F"/>
                </a:solidFill>
                <a:latin typeface="Trebuchet MS"/>
                <a:ea typeface="Trebuchet MS"/>
                <a:cs typeface="Trebuchet MS"/>
                <a:sym typeface="Trebuchet MS"/>
              </a:rPr>
              <a:t>“One factor behind the massive population growth in the Americas from 1750 to 1900 was that </a:t>
            </a:r>
            <a:r>
              <a:rPr lang="en-US" sz="2400">
                <a:solidFill>
                  <a:srgbClr val="FF0000"/>
                </a:solidFill>
                <a:latin typeface="Trebuchet MS"/>
                <a:ea typeface="Trebuchet MS"/>
                <a:cs typeface="Trebuchet MS"/>
                <a:sym typeface="Trebuchet MS"/>
              </a:rPr>
              <a:t>settlers [finally settled] the whole country</a:t>
            </a:r>
            <a:r>
              <a:rPr lang="en-US" sz="2400">
                <a:solidFill>
                  <a:srgbClr val="7F7F7F"/>
                </a:solidFill>
                <a:latin typeface="Trebuchet MS"/>
                <a:ea typeface="Trebuchet MS"/>
                <a:cs typeface="Trebuchet MS"/>
                <a:sym typeface="Trebuchet MS"/>
              </a:rPr>
              <a:t>.  This dealt with purchases of land such as the Louisiana Purchase.”</a:t>
            </a:r>
            <a:endParaRPr/>
          </a:p>
          <a:p>
            <a:pPr marL="0" marR="0" lvl="0" indent="0" algn="l" rtl="0">
              <a:lnSpc>
                <a:spcPct val="115000"/>
              </a:lnSpc>
              <a:spcBef>
                <a:spcPts val="0"/>
              </a:spcBef>
              <a:spcAft>
                <a:spcPts val="0"/>
              </a:spcAft>
              <a:buNone/>
            </a:pPr>
            <a:endParaRPr sz="2400">
              <a:solidFill>
                <a:srgbClr val="616638"/>
              </a:solidFill>
              <a:latin typeface="Trebuchet MS"/>
              <a:ea typeface="Trebuchet MS"/>
              <a:cs typeface="Trebuchet MS"/>
              <a:sym typeface="Trebuchet MS"/>
            </a:endParaRPr>
          </a:p>
          <a:p>
            <a:pPr marL="0" marR="0" lvl="0" indent="0" algn="l" rtl="0">
              <a:lnSpc>
                <a:spcPct val="115000"/>
              </a:lnSpc>
              <a:spcBef>
                <a:spcPts val="0"/>
              </a:spcBef>
              <a:spcAft>
                <a:spcPts val="0"/>
              </a:spcAft>
              <a:buNone/>
            </a:pPr>
            <a:r>
              <a:rPr lang="en-US" sz="2400">
                <a:solidFill>
                  <a:schemeClr val="dk1"/>
                </a:solidFill>
                <a:latin typeface="Trebuchet MS"/>
                <a:ea typeface="Trebuchet MS"/>
                <a:cs typeface="Trebuchet MS"/>
                <a:sym typeface="Trebuchet MS"/>
              </a:rPr>
              <a:t>Does NOT earn the point---Attempts to explain “massive population growth” by the fact “that settlers [finally settled] the whole country.”  If the settlers were already somewhere in the Americas, total population would not be affected by where they are.  The response could have addressed the steep increases in immigration to the Americas or even the population growth that occurred as settled families grew in size.</a:t>
            </a:r>
            <a:endParaRPr/>
          </a:p>
        </p:txBody>
      </p:sp>
    </p:spTree>
    <p:extLst>
      <p:ext uri="{BB962C8B-B14F-4D97-AF65-F5344CB8AC3E}">
        <p14:creationId xmlns:p14="http://schemas.microsoft.com/office/powerpoint/2010/main" val="2601026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p:nvPr/>
        </p:nvSpPr>
        <p:spPr>
          <a:xfrm>
            <a:off x="859809" y="454382"/>
            <a:ext cx="10577014" cy="997199"/>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0"/>
              </a:spcBef>
              <a:spcAft>
                <a:spcPts val="0"/>
              </a:spcAft>
              <a:buClr>
                <a:schemeClr val="dk1"/>
              </a:buClr>
              <a:buSzPts val="3200"/>
              <a:buFont typeface="Sorts Mill Goudy"/>
              <a:buAutoNum type="alphaUcPeriod" startAt="2"/>
            </a:pPr>
            <a:r>
              <a:rPr lang="en-US" sz="3200">
                <a:solidFill>
                  <a:schemeClr val="dk1"/>
                </a:solidFill>
                <a:latin typeface="Sorts Mill Goudy"/>
                <a:ea typeface="Sorts Mill Goudy"/>
                <a:cs typeface="Sorts Mill Goudy"/>
                <a:sym typeface="Sorts Mill Goudy"/>
              </a:rPr>
              <a:t>For the period 1750-1900, explain ONE factor behind population changes in Chart 1</a:t>
            </a:r>
            <a:r>
              <a:rPr lang="en-US" sz="3200">
                <a:solidFill>
                  <a:schemeClr val="accent2"/>
                </a:solidFill>
                <a:latin typeface="Sorts Mill Goudy"/>
                <a:ea typeface="Sorts Mill Goudy"/>
                <a:cs typeface="Sorts Mill Goudy"/>
                <a:sym typeface="Sorts Mill Goudy"/>
              </a:rPr>
              <a:t>.</a:t>
            </a:r>
            <a:endParaRPr/>
          </a:p>
        </p:txBody>
      </p:sp>
      <p:sp>
        <p:nvSpPr>
          <p:cNvPr id="182" name="Shape 182"/>
          <p:cNvSpPr txBox="1"/>
          <p:nvPr/>
        </p:nvSpPr>
        <p:spPr>
          <a:xfrm>
            <a:off x="859809" y="1815152"/>
            <a:ext cx="10290412" cy="444917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solidFill>
                  <a:schemeClr val="dk1"/>
                </a:solidFill>
                <a:latin typeface="Trebuchet MS"/>
                <a:ea typeface="Trebuchet MS"/>
                <a:cs typeface="Trebuchet MS"/>
                <a:sym typeface="Trebuchet MS"/>
              </a:rPr>
              <a:t>“From 1750 to 1900 the population is increased by almost 8 times the population in 1750.  This is a direct result of Europeans settling and living in the Americas and the rising nations of Canada and the United States of America.”</a:t>
            </a:r>
            <a:endParaRPr/>
          </a:p>
        </p:txBody>
      </p:sp>
    </p:spTree>
    <p:extLst>
      <p:ext uri="{BB962C8B-B14F-4D97-AF65-F5344CB8AC3E}">
        <p14:creationId xmlns:p14="http://schemas.microsoft.com/office/powerpoint/2010/main" val="3539794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p:nvPr/>
        </p:nvSpPr>
        <p:spPr>
          <a:xfrm>
            <a:off x="859809" y="468669"/>
            <a:ext cx="10577014" cy="997199"/>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0"/>
              </a:spcBef>
              <a:spcAft>
                <a:spcPts val="0"/>
              </a:spcAft>
              <a:buClr>
                <a:schemeClr val="dk1"/>
              </a:buClr>
              <a:buSzPts val="3200"/>
              <a:buFont typeface="Sorts Mill Goudy"/>
              <a:buAutoNum type="alphaUcPeriod" startAt="2"/>
            </a:pPr>
            <a:r>
              <a:rPr lang="en-US" sz="3200">
                <a:solidFill>
                  <a:schemeClr val="dk1"/>
                </a:solidFill>
                <a:latin typeface="Sorts Mill Goudy"/>
                <a:ea typeface="Sorts Mill Goudy"/>
                <a:cs typeface="Sorts Mill Goudy"/>
                <a:sym typeface="Sorts Mill Goudy"/>
              </a:rPr>
              <a:t>For the period 1750-1900, explain ONE factor behind population changes in Chart 1</a:t>
            </a:r>
            <a:r>
              <a:rPr lang="en-US" sz="3200">
                <a:solidFill>
                  <a:schemeClr val="accent2"/>
                </a:solidFill>
                <a:latin typeface="Sorts Mill Goudy"/>
                <a:ea typeface="Sorts Mill Goudy"/>
                <a:cs typeface="Sorts Mill Goudy"/>
                <a:sym typeface="Sorts Mill Goudy"/>
              </a:rPr>
              <a:t>.</a:t>
            </a:r>
            <a:endParaRPr/>
          </a:p>
        </p:txBody>
      </p:sp>
      <p:sp>
        <p:nvSpPr>
          <p:cNvPr id="188" name="Shape 188"/>
          <p:cNvSpPr txBox="1"/>
          <p:nvPr/>
        </p:nvSpPr>
        <p:spPr>
          <a:xfrm>
            <a:off x="859809" y="1815152"/>
            <a:ext cx="10290412" cy="444917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US" sz="2400">
                <a:solidFill>
                  <a:srgbClr val="919191"/>
                </a:solidFill>
                <a:latin typeface="Trebuchet MS"/>
                <a:ea typeface="Trebuchet MS"/>
                <a:cs typeface="Trebuchet MS"/>
                <a:sym typeface="Trebuchet MS"/>
              </a:rPr>
              <a:t>“From 1750 to 1900 the population is increased by almost 8 times the population in 1750.  This is a </a:t>
            </a:r>
            <a:r>
              <a:rPr lang="en-US" sz="2400">
                <a:solidFill>
                  <a:srgbClr val="FF0000"/>
                </a:solidFill>
                <a:latin typeface="Trebuchet MS"/>
                <a:ea typeface="Trebuchet MS"/>
                <a:cs typeface="Trebuchet MS"/>
                <a:sym typeface="Trebuchet MS"/>
              </a:rPr>
              <a:t>direct result of Europeans settling and living in the Americas</a:t>
            </a:r>
            <a:r>
              <a:rPr lang="en-US" sz="2400">
                <a:solidFill>
                  <a:srgbClr val="919191"/>
                </a:solidFill>
                <a:latin typeface="Trebuchet MS"/>
                <a:ea typeface="Trebuchet MS"/>
                <a:cs typeface="Trebuchet MS"/>
                <a:sym typeface="Trebuchet MS"/>
              </a:rPr>
              <a:t> and the </a:t>
            </a:r>
            <a:r>
              <a:rPr lang="en-US" sz="2400">
                <a:solidFill>
                  <a:schemeClr val="dk2"/>
                </a:solidFill>
                <a:latin typeface="Trebuchet MS"/>
                <a:ea typeface="Trebuchet MS"/>
                <a:cs typeface="Trebuchet MS"/>
                <a:sym typeface="Trebuchet MS"/>
              </a:rPr>
              <a:t>rising nations of Canada and the United States of America</a:t>
            </a:r>
            <a:r>
              <a:rPr lang="en-US" sz="2400">
                <a:solidFill>
                  <a:srgbClr val="919191"/>
                </a:solidFill>
                <a:latin typeface="Trebuchet MS"/>
                <a:ea typeface="Trebuchet MS"/>
                <a:cs typeface="Trebuchet MS"/>
                <a:sym typeface="Trebuchet MS"/>
              </a:rPr>
              <a:t>.”</a:t>
            </a:r>
            <a:endParaRPr/>
          </a:p>
          <a:p>
            <a:pPr marL="0" marR="0" lvl="0" indent="0" algn="l" rtl="0">
              <a:lnSpc>
                <a:spcPct val="115000"/>
              </a:lnSpc>
              <a:spcBef>
                <a:spcPts val="0"/>
              </a:spcBef>
              <a:spcAft>
                <a:spcPts val="0"/>
              </a:spcAft>
              <a:buNone/>
            </a:pPr>
            <a:endParaRPr sz="2800">
              <a:solidFill>
                <a:srgbClr val="7F7F7F"/>
              </a:solidFill>
              <a:latin typeface="Trebuchet MS"/>
              <a:ea typeface="Trebuchet MS"/>
              <a:cs typeface="Trebuchet MS"/>
              <a:sym typeface="Trebuchet MS"/>
            </a:endParaRPr>
          </a:p>
          <a:p>
            <a:pPr marL="0" marR="0" lvl="0" indent="0" algn="l" rtl="0">
              <a:lnSpc>
                <a:spcPct val="115000"/>
              </a:lnSpc>
              <a:spcBef>
                <a:spcPts val="0"/>
              </a:spcBef>
              <a:spcAft>
                <a:spcPts val="0"/>
              </a:spcAft>
              <a:buNone/>
            </a:pPr>
            <a:r>
              <a:rPr lang="en-US" sz="2400">
                <a:solidFill>
                  <a:schemeClr val="dk1"/>
                </a:solidFill>
                <a:latin typeface="Trebuchet MS"/>
                <a:ea typeface="Trebuchet MS"/>
                <a:cs typeface="Trebuchet MS"/>
                <a:sym typeface="Trebuchet MS"/>
              </a:rPr>
              <a:t>Earns the point---Recognizes factor related to dramatic growth from 1750-1900.  Also attempts to discuss “the rising nations of Canada and the United States of America.”, but does not explain how prosperity, growth, and potential opportunities present in both nations at the time may have lead to increased population.</a:t>
            </a:r>
            <a:endParaRPr/>
          </a:p>
        </p:txBody>
      </p:sp>
    </p:spTree>
    <p:extLst>
      <p:ext uri="{BB962C8B-B14F-4D97-AF65-F5344CB8AC3E}">
        <p14:creationId xmlns:p14="http://schemas.microsoft.com/office/powerpoint/2010/main" val="523398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350045" y="7927"/>
            <a:ext cx="11387136"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accent5"/>
              </a:buClr>
              <a:buSzPts val="3200"/>
              <a:buFont typeface="Arial"/>
              <a:buNone/>
            </a:pPr>
            <a:r>
              <a:rPr lang="en-US" sz="3200" b="0" i="0" u="none" strike="noStrike" cap="none">
                <a:solidFill>
                  <a:schemeClr val="accent5"/>
                </a:solidFill>
                <a:latin typeface="Arial"/>
                <a:ea typeface="Arial"/>
                <a:cs typeface="Arial"/>
                <a:sym typeface="Arial"/>
              </a:rPr>
              <a:t>What good responses will include (from the College Board)</a:t>
            </a:r>
            <a:endParaRPr/>
          </a:p>
        </p:txBody>
      </p:sp>
      <p:sp>
        <p:nvSpPr>
          <p:cNvPr id="194" name="Shape 194"/>
          <p:cNvSpPr txBox="1">
            <a:spLocks noGrp="1"/>
          </p:cNvSpPr>
          <p:nvPr>
            <p:ph idx="1"/>
          </p:nvPr>
        </p:nvSpPr>
        <p:spPr>
          <a:xfrm>
            <a:off x="622570" y="1086322"/>
            <a:ext cx="10914434" cy="54895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dirty="0">
                <a:solidFill>
                  <a:schemeClr val="dk1"/>
                </a:solidFill>
                <a:latin typeface="Arial"/>
                <a:ea typeface="Arial"/>
                <a:cs typeface="Arial"/>
                <a:sym typeface="Arial"/>
              </a:rPr>
              <a:t>Accomplish all three tasks set by the question (A, B, and C). </a:t>
            </a:r>
            <a:endParaRPr b="1" dirty="0"/>
          </a:p>
          <a:p>
            <a:pPr marL="228600" marR="0" lvl="0" indent="-228600" algn="l" rtl="0">
              <a:lnSpc>
                <a:spcPct val="100000"/>
              </a:lnSpc>
              <a:spcBef>
                <a:spcPts val="600"/>
              </a:spcBef>
              <a:spcAft>
                <a:spcPts val="0"/>
              </a:spcAft>
              <a:buClr>
                <a:schemeClr val="dk1"/>
              </a:buClr>
              <a:buSzPts val="2800"/>
              <a:buFont typeface="Arial"/>
              <a:buChar char="•"/>
            </a:pPr>
            <a:r>
              <a:rPr lang="en-US" sz="2800" b="0" i="0" u="none" strike="noStrike" cap="none" dirty="0">
                <a:solidFill>
                  <a:schemeClr val="dk1"/>
                </a:solidFill>
                <a:latin typeface="Arial"/>
                <a:ea typeface="Arial"/>
                <a:cs typeface="Arial"/>
                <a:sym typeface="Arial"/>
              </a:rPr>
              <a:t>It should answer each task with complete sentences and must show some specific knowledge of history to receive credit.</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600"/>
              </a:spcBef>
              <a:spcAft>
                <a:spcPts val="0"/>
              </a:spcAft>
              <a:buClr>
                <a:schemeClr val="dk1"/>
              </a:buClr>
              <a:buSzPts val="2800"/>
              <a:buFont typeface="Arial"/>
              <a:buNone/>
            </a:pPr>
            <a:r>
              <a:rPr lang="en-US" sz="2800" b="1" i="0" u="none" strike="noStrike" cap="none" dirty="0">
                <a:solidFill>
                  <a:schemeClr val="dk1"/>
                </a:solidFill>
                <a:latin typeface="Arial"/>
                <a:ea typeface="Arial"/>
                <a:cs typeface="Arial"/>
                <a:sym typeface="Arial"/>
              </a:rPr>
              <a:t>Depending on the question, a good response should:</a:t>
            </a:r>
            <a:endParaRPr b="1" dirty="0"/>
          </a:p>
          <a:p>
            <a:pPr marL="228600" marR="0" lvl="0" indent="-228600" algn="l" rtl="0">
              <a:lnSpc>
                <a:spcPct val="100000"/>
              </a:lnSpc>
              <a:spcBef>
                <a:spcPts val="600"/>
              </a:spcBef>
              <a:spcAft>
                <a:spcPts val="0"/>
              </a:spcAft>
              <a:buClr>
                <a:schemeClr val="dk1"/>
              </a:buClr>
              <a:buSzPts val="2800"/>
              <a:buFont typeface="Arial"/>
              <a:buChar char="•"/>
            </a:pPr>
            <a:r>
              <a:rPr lang="en-US" sz="2800" b="0" i="0" u="none" strike="noStrike" cap="none" dirty="0">
                <a:solidFill>
                  <a:schemeClr val="dk1"/>
                </a:solidFill>
                <a:latin typeface="Arial"/>
                <a:ea typeface="Arial"/>
                <a:cs typeface="Arial"/>
                <a:sym typeface="Arial"/>
              </a:rPr>
              <a:t>Explain a historical interpretation, compare two interpretations, and/or explain how evidence relates to an interpretation.</a:t>
            </a:r>
            <a:endParaRPr dirty="0"/>
          </a:p>
          <a:p>
            <a:pPr marL="228600" marR="0" lvl="0" indent="-228600" algn="l" rtl="0">
              <a:lnSpc>
                <a:spcPct val="100000"/>
              </a:lnSpc>
              <a:spcBef>
                <a:spcPts val="600"/>
              </a:spcBef>
              <a:spcAft>
                <a:spcPts val="0"/>
              </a:spcAft>
              <a:buClr>
                <a:schemeClr val="dk1"/>
              </a:buClr>
              <a:buSzPts val="2800"/>
              <a:buFont typeface="Arial"/>
              <a:buChar char="•"/>
            </a:pPr>
            <a:r>
              <a:rPr lang="en-US" dirty="0">
                <a:solidFill>
                  <a:schemeClr val="dk1"/>
                </a:solidFill>
                <a:latin typeface="Arial"/>
                <a:ea typeface="Arial"/>
                <a:cs typeface="Arial"/>
                <a:sym typeface="Arial"/>
              </a:rPr>
              <a:t>G</a:t>
            </a:r>
            <a:r>
              <a:rPr lang="en-US" sz="2800" b="0" i="0" u="none" strike="noStrike" cap="none" dirty="0">
                <a:solidFill>
                  <a:schemeClr val="dk1"/>
                </a:solidFill>
                <a:latin typeface="Arial"/>
                <a:ea typeface="Arial"/>
                <a:cs typeface="Arial"/>
                <a:sym typeface="Arial"/>
              </a:rPr>
              <a:t>o beyond simply quoting or paraphrasing primary or secondary sources in explaining their meaning or significance.</a:t>
            </a:r>
            <a:endParaRPr dirty="0"/>
          </a:p>
          <a:p>
            <a:pPr marL="228600" marR="0" lvl="0" indent="-228600" algn="l" rtl="0">
              <a:lnSpc>
                <a:spcPct val="100000"/>
              </a:lnSpc>
              <a:spcBef>
                <a:spcPts val="600"/>
              </a:spcBef>
              <a:spcAft>
                <a:spcPts val="0"/>
              </a:spcAft>
              <a:buClr>
                <a:schemeClr val="dk1"/>
              </a:buClr>
              <a:buSzPts val="2800"/>
              <a:buFont typeface="Arial"/>
              <a:buChar char="•"/>
            </a:pPr>
            <a:r>
              <a:rPr lang="en-US" dirty="0">
                <a:solidFill>
                  <a:schemeClr val="dk1"/>
                </a:solidFill>
                <a:latin typeface="Arial"/>
                <a:ea typeface="Arial"/>
                <a:cs typeface="Arial"/>
                <a:sym typeface="Arial"/>
              </a:rPr>
              <a:t>A</a:t>
            </a:r>
            <a:r>
              <a:rPr lang="en-US" sz="2800" b="0" i="0" u="none" strike="noStrike" cap="none" dirty="0">
                <a:solidFill>
                  <a:schemeClr val="dk1"/>
                </a:solidFill>
                <a:latin typeface="Arial"/>
                <a:ea typeface="Arial"/>
                <a:cs typeface="Arial"/>
                <a:sym typeface="Arial"/>
              </a:rPr>
              <a:t>ddress causes and effects, similarities and differences, or continuities and changes over time for different historical issues, and provide specific evidence in relation to the prompt.</a:t>
            </a:r>
            <a:endParaRPr dirty="0"/>
          </a:p>
          <a:p>
            <a:pPr marL="228600" marR="0" lvl="0" indent="-50800" algn="l" rtl="0">
              <a:lnSpc>
                <a:spcPct val="100000"/>
              </a:lnSpc>
              <a:spcBef>
                <a:spcPts val="160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21604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How to write a thesis statement</a:t>
            </a:r>
          </a:p>
        </p:txBody>
      </p:sp>
    </p:spTree>
    <p:extLst>
      <p:ext uri="{BB962C8B-B14F-4D97-AF65-F5344CB8AC3E}">
        <p14:creationId xmlns:p14="http://schemas.microsoft.com/office/powerpoint/2010/main" val="2417608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448" y="288544"/>
            <a:ext cx="9720072" cy="1499616"/>
          </a:xfrm>
        </p:spPr>
        <p:txBody>
          <a:bodyPr/>
          <a:lstStyle/>
          <a:p>
            <a:r>
              <a:rPr lang="en-US" dirty="0"/>
              <a:t>What to include:</a:t>
            </a:r>
          </a:p>
        </p:txBody>
      </p:sp>
      <p:sp>
        <p:nvSpPr>
          <p:cNvPr id="3" name="Content Placeholder 2"/>
          <p:cNvSpPr>
            <a:spLocks noGrp="1"/>
          </p:cNvSpPr>
          <p:nvPr>
            <p:ph idx="1"/>
          </p:nvPr>
        </p:nvSpPr>
        <p:spPr>
          <a:xfrm>
            <a:off x="690880" y="1518796"/>
            <a:ext cx="11501120" cy="4846320"/>
          </a:xfrm>
        </p:spPr>
        <p:txBody>
          <a:bodyPr>
            <a:noAutofit/>
          </a:bodyPr>
          <a:lstStyle/>
          <a:p>
            <a:r>
              <a:rPr lang="en-US" sz="3600" dirty="0"/>
              <a:t>Dates or Time Period</a:t>
            </a:r>
          </a:p>
          <a:p>
            <a:r>
              <a:rPr lang="en-US" sz="3600" dirty="0"/>
              <a:t>Region or country you select (if given the option)</a:t>
            </a:r>
          </a:p>
          <a:p>
            <a:r>
              <a:rPr lang="en-US" sz="3600" dirty="0"/>
              <a:t>Tell what changed or stayed the same using the categories stated in the prompt</a:t>
            </a:r>
          </a:p>
          <a:p>
            <a:endParaRPr lang="en-US" sz="3600" dirty="0"/>
          </a:p>
          <a:p>
            <a:pPr lvl="1"/>
            <a:r>
              <a:rPr lang="en-US" sz="3600" dirty="0"/>
              <a:t>Remember: the categories you put in your thesis MUST be the ones given to you by the prompt!  </a:t>
            </a:r>
          </a:p>
          <a:p>
            <a:pPr lvl="2"/>
            <a:r>
              <a:rPr lang="en-US" sz="3600" dirty="0"/>
              <a:t>If the prompt asks you to address changes in labor systems, don’t write about political change</a:t>
            </a:r>
          </a:p>
        </p:txBody>
      </p:sp>
    </p:spTree>
    <p:extLst>
      <p:ext uri="{BB962C8B-B14F-4D97-AF65-F5344CB8AC3E}">
        <p14:creationId xmlns:p14="http://schemas.microsoft.com/office/powerpoint/2010/main" val="3717836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the basic template is:</a:t>
            </a:r>
          </a:p>
        </p:txBody>
      </p:sp>
      <p:sp>
        <p:nvSpPr>
          <p:cNvPr id="3" name="Content Placeholder 2"/>
          <p:cNvSpPr>
            <a:spLocks noGrp="1"/>
          </p:cNvSpPr>
          <p:nvPr>
            <p:ph idx="1"/>
          </p:nvPr>
        </p:nvSpPr>
        <p:spPr>
          <a:xfrm>
            <a:off x="467360" y="2286000"/>
            <a:ext cx="11236960" cy="3423920"/>
          </a:xfrm>
        </p:spPr>
        <p:txBody>
          <a:bodyPr>
            <a:noAutofit/>
          </a:bodyPr>
          <a:lstStyle/>
          <a:p>
            <a:r>
              <a:rPr lang="en-US" sz="3600" dirty="0"/>
              <a:t>Between </a:t>
            </a:r>
            <a:r>
              <a:rPr lang="en-US" sz="3600" u="sng" dirty="0"/>
              <a:t>__(beginning date)____</a:t>
            </a:r>
            <a:r>
              <a:rPr lang="en-US" sz="3600" dirty="0"/>
              <a:t> and </a:t>
            </a:r>
            <a:r>
              <a:rPr lang="en-US" sz="3600" u="sng" dirty="0"/>
              <a:t>__(ending date</a:t>
            </a:r>
            <a:r>
              <a:rPr lang="en-US" sz="3600" dirty="0"/>
              <a:t>)______,  ___(</a:t>
            </a:r>
            <a:r>
              <a:rPr lang="en-US" sz="3600" u="sng" dirty="0"/>
              <a:t>area you chose to write about___)</a:t>
            </a:r>
            <a:r>
              <a:rPr lang="en-US" sz="3600" dirty="0"/>
              <a:t> changed in the area of ____</a:t>
            </a:r>
            <a:r>
              <a:rPr lang="en-US" sz="3600" u="sng" dirty="0"/>
              <a:t>(category(</a:t>
            </a:r>
            <a:r>
              <a:rPr lang="en-US" sz="3600" u="sng" dirty="0" err="1"/>
              <a:t>ies</a:t>
            </a:r>
            <a:r>
              <a:rPr lang="en-US" sz="3600" u="sng" dirty="0"/>
              <a:t>) from the prompt)</a:t>
            </a:r>
            <a:r>
              <a:rPr lang="en-US" sz="3600" dirty="0"/>
              <a:t>___ but stayed the same in the area of __</a:t>
            </a:r>
            <a:r>
              <a:rPr lang="en-US" sz="3600" u="sng" dirty="0"/>
              <a:t>(the other category(</a:t>
            </a:r>
            <a:r>
              <a:rPr lang="en-US" sz="3600" u="sng" dirty="0" err="1"/>
              <a:t>ies</a:t>
            </a:r>
            <a:r>
              <a:rPr lang="en-US" sz="3600" u="sng" dirty="0"/>
              <a:t>) from the prompt)</a:t>
            </a:r>
            <a:r>
              <a:rPr lang="en-US" sz="3600" dirty="0"/>
              <a:t>__</a:t>
            </a:r>
            <a:r>
              <a:rPr lang="en-US" sz="3600" u="sng" dirty="0"/>
              <a:t>. </a:t>
            </a:r>
            <a:endParaRPr lang="en-US" sz="3600" dirty="0"/>
          </a:p>
          <a:p>
            <a:endParaRPr lang="en-US" sz="3600" dirty="0"/>
          </a:p>
        </p:txBody>
      </p:sp>
    </p:spTree>
    <p:extLst>
      <p:ext uri="{BB962C8B-B14F-4D97-AF65-F5344CB8AC3E}">
        <p14:creationId xmlns:p14="http://schemas.microsoft.com/office/powerpoint/2010/main" val="1174779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9600" dirty="0">
                <a:latin typeface="Phosphate Inline" charset="0"/>
                <a:ea typeface="Phosphate Inline" charset="0"/>
                <a:cs typeface="Phosphate Inline" charset="0"/>
              </a:rPr>
              <a:t>How to LEQ</a:t>
            </a:r>
          </a:p>
        </p:txBody>
      </p:sp>
      <p:sp>
        <p:nvSpPr>
          <p:cNvPr id="3" name="Subtitle 2"/>
          <p:cNvSpPr>
            <a:spLocks noGrp="1"/>
          </p:cNvSpPr>
          <p:nvPr>
            <p:ph type="subTitle" idx="1"/>
          </p:nvPr>
        </p:nvSpPr>
        <p:spPr/>
        <p:txBody>
          <a:bodyPr/>
          <a:lstStyle/>
          <a:p>
            <a:r>
              <a:rPr lang="en-US" dirty="0"/>
              <a:t>(Long Essay Question)</a:t>
            </a:r>
          </a:p>
        </p:txBody>
      </p:sp>
    </p:spTree>
    <p:extLst>
      <p:ext uri="{BB962C8B-B14F-4D97-AF65-F5344CB8AC3E}">
        <p14:creationId xmlns:p14="http://schemas.microsoft.com/office/powerpoint/2010/main" val="3496224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327074"/>
            <a:ext cx="10018713" cy="1752599"/>
          </a:xfrm>
        </p:spPr>
        <p:txBody>
          <a:bodyPr>
            <a:normAutofit/>
          </a:bodyPr>
          <a:lstStyle/>
          <a:p>
            <a:r>
              <a:rPr lang="en-US" sz="6600" dirty="0">
                <a:solidFill>
                  <a:schemeClr val="accent1"/>
                </a:solidFill>
                <a:latin typeface="Phosphate Inline" charset="0"/>
                <a:ea typeface="Phosphate Inline" charset="0"/>
                <a:cs typeface="Phosphate Inline" charset="0"/>
              </a:rPr>
              <a:t>LEQ</a:t>
            </a:r>
          </a:p>
        </p:txBody>
      </p:sp>
      <p:sp>
        <p:nvSpPr>
          <p:cNvPr id="3" name="Content Placeholder 2"/>
          <p:cNvSpPr>
            <a:spLocks noGrp="1"/>
          </p:cNvSpPr>
          <p:nvPr>
            <p:ph idx="1"/>
          </p:nvPr>
        </p:nvSpPr>
        <p:spPr>
          <a:xfrm>
            <a:off x="1484309" y="2199248"/>
            <a:ext cx="7800775" cy="3124201"/>
          </a:xfrm>
        </p:spPr>
        <p:txBody>
          <a:bodyPr>
            <a:noAutofit/>
          </a:bodyPr>
          <a:lstStyle/>
          <a:p>
            <a:r>
              <a:rPr lang="en-US" sz="3200" dirty="0"/>
              <a:t>On exam, 75 </a:t>
            </a:r>
            <a:r>
              <a:rPr lang="en-US" sz="3200" i="1" dirty="0"/>
              <a:t>self-budgeted minutes</a:t>
            </a:r>
            <a:r>
              <a:rPr lang="en-US" sz="3200" dirty="0"/>
              <a:t> to write DBQ and LEQ</a:t>
            </a:r>
          </a:p>
          <a:p>
            <a:r>
              <a:rPr lang="en-US" sz="3200" dirty="0"/>
              <a:t>So, approximately 35 minutes to write LEQ</a:t>
            </a:r>
          </a:p>
          <a:p>
            <a:r>
              <a:rPr lang="en-US" sz="3200" dirty="0"/>
              <a:t>Choice of two essays – you only do ONE</a:t>
            </a:r>
          </a:p>
          <a:p>
            <a:pPr lvl="1"/>
            <a:r>
              <a:rPr lang="en-US" sz="2800" dirty="0"/>
              <a:t>Choose the one you know the best</a:t>
            </a:r>
          </a:p>
          <a:p>
            <a:r>
              <a:rPr lang="en-US" sz="3200" dirty="0"/>
              <a:t>Tough part – you have no stimulus and no docs – relies solely on content knowledge</a:t>
            </a:r>
          </a:p>
          <a:p>
            <a:pPr lvl="1"/>
            <a:r>
              <a:rPr lang="en-US" sz="2800" dirty="0"/>
              <a:t>Guess what helps with this?  READING all year long! </a:t>
            </a:r>
            <a:r>
              <a:rPr lang="en-US" sz="2800" dirty="0">
                <a:sym typeface="Wingdings"/>
              </a:rPr>
              <a:t></a:t>
            </a:r>
            <a:endParaRPr lang="en-US" sz="2800" dirty="0"/>
          </a:p>
        </p:txBody>
      </p:sp>
      <p:pic>
        <p:nvPicPr>
          <p:cNvPr id="4" name="Picture 3"/>
          <p:cNvPicPr>
            <a:picLocks noChangeAspect="1"/>
          </p:cNvPicPr>
          <p:nvPr/>
        </p:nvPicPr>
        <p:blipFill rotWithShape="1">
          <a:blip r:embed="rId2"/>
          <a:srcRect t="10294" b="6250"/>
          <a:stretch/>
        </p:blipFill>
        <p:spPr>
          <a:xfrm>
            <a:off x="9182942" y="1706900"/>
            <a:ext cx="3009058" cy="3616549"/>
          </a:xfrm>
          <a:prstGeom prst="rect">
            <a:avLst/>
          </a:prstGeom>
        </p:spPr>
      </p:pic>
    </p:spTree>
    <p:extLst>
      <p:ext uri="{BB962C8B-B14F-4D97-AF65-F5344CB8AC3E}">
        <p14:creationId xmlns:p14="http://schemas.microsoft.com/office/powerpoint/2010/main" val="165292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p:nvPr/>
        </p:nvSpPr>
        <p:spPr>
          <a:xfrm>
            <a:off x="625642" y="240632"/>
            <a:ext cx="11069053" cy="175432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0" i="0" u="none" strike="noStrike" cap="none">
                <a:solidFill>
                  <a:schemeClr val="lt1"/>
                </a:solidFill>
                <a:latin typeface="Verdana"/>
                <a:ea typeface="Verdana"/>
                <a:cs typeface="Verdana"/>
                <a:sym typeface="Verdana"/>
              </a:rPr>
              <a:t>The Short Answer Questions (SAQ) follow the Multiple Choice portion of the AP exam. </a:t>
            </a:r>
            <a:endParaRPr/>
          </a:p>
          <a:p>
            <a:pPr marL="0" marR="0" lvl="0" indent="0" algn="ctr" rtl="0">
              <a:spcBef>
                <a:spcPts val="0"/>
              </a:spcBef>
              <a:spcAft>
                <a:spcPts val="0"/>
              </a:spcAft>
              <a:buNone/>
            </a:pPr>
            <a:r>
              <a:rPr lang="en-US" sz="3600" b="0" i="0" u="none" strike="noStrike" cap="none">
                <a:solidFill>
                  <a:schemeClr val="lt1"/>
                </a:solidFill>
                <a:latin typeface="Verdana"/>
                <a:ea typeface="Verdana"/>
                <a:cs typeface="Verdana"/>
                <a:sym typeface="Verdana"/>
              </a:rPr>
              <a:t>You have 40 minutes.</a:t>
            </a:r>
            <a:endParaRPr/>
          </a:p>
        </p:txBody>
      </p:sp>
      <p:pic>
        <p:nvPicPr>
          <p:cNvPr id="91" name="Shape 91"/>
          <p:cNvPicPr preferRelativeResize="0"/>
          <p:nvPr/>
        </p:nvPicPr>
        <p:blipFill rotWithShape="1">
          <a:blip r:embed="rId3">
            <a:alphaModFix/>
          </a:blip>
          <a:srcRect/>
          <a:stretch/>
        </p:blipFill>
        <p:spPr>
          <a:xfrm>
            <a:off x="3833812" y="2073943"/>
            <a:ext cx="4524375" cy="45434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327074"/>
            <a:ext cx="10018713" cy="1752599"/>
          </a:xfrm>
        </p:spPr>
        <p:txBody>
          <a:bodyPr>
            <a:normAutofit/>
          </a:bodyPr>
          <a:lstStyle/>
          <a:p>
            <a:r>
              <a:rPr lang="en-US" sz="6600" dirty="0">
                <a:solidFill>
                  <a:schemeClr val="accent1"/>
                </a:solidFill>
                <a:latin typeface="Phosphate Inline" charset="0"/>
                <a:ea typeface="Phosphate Inline" charset="0"/>
                <a:cs typeface="Phosphate Inline" charset="0"/>
              </a:rPr>
              <a:t>Types of LEQs</a:t>
            </a:r>
          </a:p>
        </p:txBody>
      </p:sp>
      <p:sp>
        <p:nvSpPr>
          <p:cNvPr id="3" name="Content Placeholder 2"/>
          <p:cNvSpPr>
            <a:spLocks noGrp="1"/>
          </p:cNvSpPr>
          <p:nvPr>
            <p:ph idx="1"/>
          </p:nvPr>
        </p:nvSpPr>
        <p:spPr>
          <a:xfrm>
            <a:off x="1484309" y="2199248"/>
            <a:ext cx="7800775" cy="3124201"/>
          </a:xfrm>
        </p:spPr>
        <p:txBody>
          <a:bodyPr>
            <a:noAutofit/>
          </a:bodyPr>
          <a:lstStyle/>
          <a:p>
            <a:r>
              <a:rPr lang="en-US" sz="3200" dirty="0"/>
              <a:t>Target the HTS:</a:t>
            </a:r>
          </a:p>
          <a:p>
            <a:pPr lvl="1"/>
            <a:r>
              <a:rPr lang="en-US" dirty="0"/>
              <a:t>Comparison (CC)</a:t>
            </a:r>
          </a:p>
          <a:p>
            <a:pPr lvl="1"/>
            <a:r>
              <a:rPr lang="en-US" dirty="0"/>
              <a:t>Causation (cause and effect)</a:t>
            </a:r>
          </a:p>
          <a:p>
            <a:pPr lvl="1"/>
            <a:r>
              <a:rPr lang="en-US" dirty="0"/>
              <a:t>Change and Continuity Over Time (CCOT)</a:t>
            </a:r>
          </a:p>
          <a:p>
            <a:pPr lvl="1"/>
            <a:r>
              <a:rPr lang="en-US" dirty="0"/>
              <a:t>Periodization</a:t>
            </a:r>
          </a:p>
        </p:txBody>
      </p:sp>
      <p:pic>
        <p:nvPicPr>
          <p:cNvPr id="5" name="Picture 4"/>
          <p:cNvPicPr>
            <a:picLocks noChangeAspect="1"/>
          </p:cNvPicPr>
          <p:nvPr/>
        </p:nvPicPr>
        <p:blipFill>
          <a:blip r:embed="rId2"/>
          <a:stretch>
            <a:fillRect/>
          </a:stretch>
        </p:blipFill>
        <p:spPr>
          <a:xfrm>
            <a:off x="4951829" y="1464875"/>
            <a:ext cx="2529507" cy="1468746"/>
          </a:xfrm>
          <a:prstGeom prst="rect">
            <a:avLst/>
          </a:prstGeom>
        </p:spPr>
      </p:pic>
      <p:pic>
        <p:nvPicPr>
          <p:cNvPr id="6" name="Picture 5"/>
          <p:cNvPicPr>
            <a:picLocks noChangeAspect="1"/>
          </p:cNvPicPr>
          <p:nvPr/>
        </p:nvPicPr>
        <p:blipFill>
          <a:blip r:embed="rId3"/>
          <a:stretch>
            <a:fillRect/>
          </a:stretch>
        </p:blipFill>
        <p:spPr>
          <a:xfrm>
            <a:off x="8738819" y="1252024"/>
            <a:ext cx="2764204" cy="2211363"/>
          </a:xfrm>
          <a:prstGeom prst="rect">
            <a:avLst/>
          </a:prstGeom>
        </p:spPr>
      </p:pic>
      <p:pic>
        <p:nvPicPr>
          <p:cNvPr id="7" name="Picture 6"/>
          <p:cNvPicPr>
            <a:picLocks noChangeAspect="1"/>
          </p:cNvPicPr>
          <p:nvPr/>
        </p:nvPicPr>
        <p:blipFill>
          <a:blip r:embed="rId4"/>
          <a:stretch>
            <a:fillRect/>
          </a:stretch>
        </p:blipFill>
        <p:spPr>
          <a:xfrm>
            <a:off x="5233181" y="5288787"/>
            <a:ext cx="6016283" cy="1281468"/>
          </a:xfrm>
          <a:prstGeom prst="rect">
            <a:avLst/>
          </a:prstGeom>
        </p:spPr>
      </p:pic>
      <p:pic>
        <p:nvPicPr>
          <p:cNvPr id="8" name="Picture 7"/>
          <p:cNvPicPr>
            <a:picLocks noChangeAspect="1"/>
          </p:cNvPicPr>
          <p:nvPr/>
        </p:nvPicPr>
        <p:blipFill>
          <a:blip r:embed="rId5"/>
          <a:stretch>
            <a:fillRect/>
          </a:stretch>
        </p:blipFill>
        <p:spPr>
          <a:xfrm>
            <a:off x="7297988" y="3529064"/>
            <a:ext cx="3096065" cy="1548033"/>
          </a:xfrm>
          <a:prstGeom prst="rect">
            <a:avLst/>
          </a:prstGeom>
        </p:spPr>
      </p:pic>
    </p:spTree>
    <p:extLst>
      <p:ext uri="{BB962C8B-B14F-4D97-AF65-F5344CB8AC3E}">
        <p14:creationId xmlns:p14="http://schemas.microsoft.com/office/powerpoint/2010/main" val="28731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327074"/>
            <a:ext cx="10018713" cy="1752599"/>
          </a:xfrm>
        </p:spPr>
        <p:txBody>
          <a:bodyPr>
            <a:normAutofit/>
          </a:bodyPr>
          <a:lstStyle/>
          <a:p>
            <a:r>
              <a:rPr lang="en-US" sz="6600" dirty="0">
                <a:solidFill>
                  <a:schemeClr val="accent1"/>
                </a:solidFill>
                <a:latin typeface="Phosphate Inline" charset="0"/>
                <a:ea typeface="Phosphate Inline" charset="0"/>
                <a:cs typeface="Phosphate Inline" charset="0"/>
              </a:rPr>
              <a:t>Rubric</a:t>
            </a:r>
          </a:p>
        </p:txBody>
      </p:sp>
      <p:sp>
        <p:nvSpPr>
          <p:cNvPr id="3" name="Content Placeholder 2"/>
          <p:cNvSpPr>
            <a:spLocks noGrp="1"/>
          </p:cNvSpPr>
          <p:nvPr>
            <p:ph idx="1"/>
          </p:nvPr>
        </p:nvSpPr>
        <p:spPr>
          <a:xfrm>
            <a:off x="1817584" y="1605777"/>
            <a:ext cx="9685439" cy="4207298"/>
          </a:xfrm>
        </p:spPr>
        <p:txBody>
          <a:bodyPr>
            <a:noAutofit/>
          </a:bodyPr>
          <a:lstStyle/>
          <a:p>
            <a:r>
              <a:rPr lang="en-US" sz="3200" dirty="0"/>
              <a:t>Easy to understand and follow</a:t>
            </a:r>
          </a:p>
          <a:p>
            <a:r>
              <a:rPr lang="en-US" sz="3200" dirty="0"/>
              <a:t>Must be thorough to get points; cannot use oversimplifications</a:t>
            </a:r>
          </a:p>
          <a:p>
            <a:pPr lvl="2"/>
            <a:r>
              <a:rPr lang="en-US" sz="2600" dirty="0"/>
              <a:t>You need specific facts – aim for at least SIX – the more the better!</a:t>
            </a:r>
          </a:p>
          <a:p>
            <a:r>
              <a:rPr lang="en-US" sz="3200" dirty="0"/>
              <a:t>Thesis- 1 point</a:t>
            </a:r>
          </a:p>
          <a:p>
            <a:r>
              <a:rPr lang="en-US" sz="3200" dirty="0"/>
              <a:t>Contextualization- 1 point</a:t>
            </a:r>
          </a:p>
          <a:p>
            <a:r>
              <a:rPr lang="en-US" sz="3200" dirty="0"/>
              <a:t>Evidence- 2 points</a:t>
            </a:r>
          </a:p>
          <a:p>
            <a:r>
              <a:rPr lang="en-US" sz="3200" dirty="0"/>
              <a:t>Analysis &amp; Reasoning- 2 points</a:t>
            </a:r>
          </a:p>
        </p:txBody>
      </p:sp>
    </p:spTree>
    <p:extLst>
      <p:ext uri="{BB962C8B-B14F-4D97-AF65-F5344CB8AC3E}">
        <p14:creationId xmlns:p14="http://schemas.microsoft.com/office/powerpoint/2010/main" val="2190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151227"/>
            <a:ext cx="10018713" cy="1752599"/>
          </a:xfrm>
        </p:spPr>
        <p:txBody>
          <a:bodyPr>
            <a:normAutofit fontScale="90000"/>
          </a:bodyPr>
          <a:lstStyle/>
          <a:p>
            <a:r>
              <a:rPr lang="en-US" sz="6600" dirty="0">
                <a:solidFill>
                  <a:schemeClr val="accent1"/>
                </a:solidFill>
                <a:latin typeface="Phosphate Inline" charset="0"/>
                <a:ea typeface="Phosphate Inline" charset="0"/>
                <a:cs typeface="Phosphate Inline" charset="0"/>
              </a:rPr>
              <a:t>Explanation of each type of essay</a:t>
            </a:r>
          </a:p>
        </p:txBody>
      </p:sp>
      <p:sp>
        <p:nvSpPr>
          <p:cNvPr id="3" name="Content Placeholder 2"/>
          <p:cNvSpPr>
            <a:spLocks noGrp="1"/>
          </p:cNvSpPr>
          <p:nvPr>
            <p:ph idx="1"/>
          </p:nvPr>
        </p:nvSpPr>
        <p:spPr>
          <a:xfrm>
            <a:off x="1817584" y="2185181"/>
            <a:ext cx="9685439" cy="3124201"/>
          </a:xfrm>
        </p:spPr>
        <p:txBody>
          <a:bodyPr>
            <a:noAutofit/>
          </a:bodyPr>
          <a:lstStyle/>
          <a:p>
            <a:r>
              <a:rPr lang="en-US" sz="3200" dirty="0"/>
              <a:t>Tom Richey – video is for APUSH, but we have the exact same rubric for LEQ	</a:t>
            </a:r>
          </a:p>
          <a:p>
            <a:r>
              <a:rPr lang="en-US" sz="3200" dirty="0"/>
              <a:t>http://</a:t>
            </a:r>
            <a:r>
              <a:rPr lang="en-US" sz="3200" dirty="0" err="1"/>
              <a:t>www.tomrichey.net</a:t>
            </a:r>
            <a:r>
              <a:rPr lang="en-US" sz="3200" dirty="0"/>
              <a:t>/the-</a:t>
            </a:r>
            <a:r>
              <a:rPr lang="en-US" sz="3200" dirty="0" err="1"/>
              <a:t>apush</a:t>
            </a:r>
            <a:r>
              <a:rPr lang="en-US" sz="3200" dirty="0"/>
              <a:t>-</a:t>
            </a:r>
            <a:r>
              <a:rPr lang="en-US" sz="3200" dirty="0" err="1"/>
              <a:t>leq.html</a:t>
            </a:r>
            <a:endParaRPr lang="en-US" sz="3200" dirty="0"/>
          </a:p>
          <a:p>
            <a:pPr lvl="1"/>
            <a:r>
              <a:rPr lang="en-US" sz="2800" dirty="0"/>
              <a:t>Watch 6:32-12:56</a:t>
            </a:r>
          </a:p>
        </p:txBody>
      </p:sp>
    </p:spTree>
    <p:extLst>
      <p:ext uri="{BB962C8B-B14F-4D97-AF65-F5344CB8AC3E}">
        <p14:creationId xmlns:p14="http://schemas.microsoft.com/office/powerpoint/2010/main" val="9688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99156"/>
            <a:ext cx="10018713" cy="1752599"/>
          </a:xfrm>
        </p:spPr>
        <p:txBody>
          <a:bodyPr>
            <a:normAutofit/>
          </a:bodyPr>
          <a:lstStyle/>
          <a:p>
            <a:r>
              <a:rPr lang="en-US" sz="6600" dirty="0">
                <a:solidFill>
                  <a:schemeClr val="accent1"/>
                </a:solidFill>
                <a:latin typeface="Phosphate Inline" charset="0"/>
                <a:ea typeface="Phosphate Inline" charset="0"/>
                <a:cs typeface="Phosphate Inline" charset="0"/>
              </a:rPr>
              <a:t>How to Write a LEQ</a:t>
            </a:r>
          </a:p>
        </p:txBody>
      </p:sp>
      <p:sp>
        <p:nvSpPr>
          <p:cNvPr id="3" name="Content Placeholder 2"/>
          <p:cNvSpPr>
            <a:spLocks noGrp="1"/>
          </p:cNvSpPr>
          <p:nvPr>
            <p:ph idx="1"/>
          </p:nvPr>
        </p:nvSpPr>
        <p:spPr>
          <a:xfrm>
            <a:off x="1817584" y="1483112"/>
            <a:ext cx="9685439" cy="5374888"/>
          </a:xfrm>
        </p:spPr>
        <p:txBody>
          <a:bodyPr>
            <a:noAutofit/>
          </a:bodyPr>
          <a:lstStyle/>
          <a:p>
            <a:r>
              <a:rPr lang="en-US" dirty="0"/>
              <a:t>Depends on which HTS skill you are asked</a:t>
            </a:r>
          </a:p>
          <a:p>
            <a:r>
              <a:rPr lang="en-US" dirty="0"/>
              <a:t>BUDGET  YOUR  TIME after the DBQ </a:t>
            </a:r>
          </a:p>
          <a:p>
            <a:r>
              <a:rPr lang="en-US" dirty="0"/>
              <a:t>No need for intro paragraph – get to the thesis right away</a:t>
            </a:r>
          </a:p>
          <a:p>
            <a:r>
              <a:rPr lang="en-US" dirty="0"/>
              <a:t>2</a:t>
            </a:r>
            <a:r>
              <a:rPr lang="en-US" baseline="30000" dirty="0"/>
              <a:t>nd</a:t>
            </a:r>
            <a:r>
              <a:rPr lang="en-US" dirty="0"/>
              <a:t> body paragraph: Contextualization</a:t>
            </a:r>
          </a:p>
          <a:p>
            <a:r>
              <a:rPr lang="en-US" dirty="0"/>
              <a:t>3</a:t>
            </a:r>
            <a:r>
              <a:rPr lang="en-US" baseline="30000" dirty="0"/>
              <a:t>rd</a:t>
            </a:r>
            <a:r>
              <a:rPr lang="en-US" dirty="0"/>
              <a:t>-5</a:t>
            </a:r>
            <a:r>
              <a:rPr lang="en-US" baseline="30000" dirty="0"/>
              <a:t>th</a:t>
            </a:r>
            <a:r>
              <a:rPr lang="en-US" dirty="0"/>
              <a:t> Body paragraphs</a:t>
            </a:r>
          </a:p>
          <a:p>
            <a:pPr lvl="1"/>
            <a:r>
              <a:rPr lang="en-US" dirty="0"/>
              <a:t>For CC, CCOT, or Causation can do two or three content body paragraphs</a:t>
            </a:r>
          </a:p>
        </p:txBody>
      </p:sp>
      <p:pic>
        <p:nvPicPr>
          <p:cNvPr id="4" name="Picture 3"/>
          <p:cNvPicPr>
            <a:picLocks noChangeAspect="1"/>
          </p:cNvPicPr>
          <p:nvPr/>
        </p:nvPicPr>
        <p:blipFill>
          <a:blip r:embed="rId2"/>
          <a:stretch>
            <a:fillRect/>
          </a:stretch>
        </p:blipFill>
        <p:spPr>
          <a:xfrm>
            <a:off x="8181048" y="1199502"/>
            <a:ext cx="2649168" cy="1764387"/>
          </a:xfrm>
          <a:prstGeom prst="rect">
            <a:avLst/>
          </a:prstGeom>
        </p:spPr>
      </p:pic>
    </p:spTree>
    <p:extLst>
      <p:ext uri="{BB962C8B-B14F-4D97-AF65-F5344CB8AC3E}">
        <p14:creationId xmlns:p14="http://schemas.microsoft.com/office/powerpoint/2010/main" val="41158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151227"/>
            <a:ext cx="10018713" cy="1752599"/>
          </a:xfrm>
        </p:spPr>
        <p:txBody>
          <a:bodyPr>
            <a:normAutofit/>
          </a:bodyPr>
          <a:lstStyle/>
          <a:p>
            <a:r>
              <a:rPr lang="en-US" sz="6600" dirty="0">
                <a:solidFill>
                  <a:schemeClr val="accent1"/>
                </a:solidFill>
                <a:latin typeface="Phosphate Inline" charset="0"/>
                <a:ea typeface="Phosphate Inline" charset="0"/>
                <a:cs typeface="Phosphate Inline" charset="0"/>
              </a:rPr>
              <a:t>Tips</a:t>
            </a:r>
          </a:p>
        </p:txBody>
      </p:sp>
      <p:sp>
        <p:nvSpPr>
          <p:cNvPr id="3" name="Content Placeholder 2"/>
          <p:cNvSpPr>
            <a:spLocks noGrp="1"/>
          </p:cNvSpPr>
          <p:nvPr>
            <p:ph idx="1"/>
          </p:nvPr>
        </p:nvSpPr>
        <p:spPr>
          <a:xfrm>
            <a:off x="1817584" y="1276643"/>
            <a:ext cx="9685439" cy="5419579"/>
          </a:xfrm>
        </p:spPr>
        <p:txBody>
          <a:bodyPr>
            <a:noAutofit/>
          </a:bodyPr>
          <a:lstStyle/>
          <a:p>
            <a:r>
              <a:rPr lang="en-US" dirty="0"/>
              <a:t>Periodization will probably be the hardest essay to write</a:t>
            </a:r>
          </a:p>
          <a:p>
            <a:r>
              <a:rPr lang="en-US" dirty="0"/>
              <a:t>Comparison and Causation will probably be easiest as this is what you are the most used to in your writing careers</a:t>
            </a:r>
          </a:p>
          <a:p>
            <a:r>
              <a:rPr lang="en-US" dirty="0"/>
              <a:t>CCOT will require a bit more pre-planning before writing</a:t>
            </a:r>
          </a:p>
          <a:p>
            <a:r>
              <a:rPr lang="en-US" dirty="0"/>
              <a:t>So that’s what we are going to start with today!</a:t>
            </a:r>
          </a:p>
        </p:txBody>
      </p:sp>
    </p:spTree>
    <p:extLst>
      <p:ext uri="{BB962C8B-B14F-4D97-AF65-F5344CB8AC3E}">
        <p14:creationId xmlns:p14="http://schemas.microsoft.com/office/powerpoint/2010/main" val="108534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151227"/>
            <a:ext cx="10018713" cy="1752599"/>
          </a:xfrm>
        </p:spPr>
        <p:txBody>
          <a:bodyPr>
            <a:normAutofit/>
          </a:bodyPr>
          <a:lstStyle/>
          <a:p>
            <a:r>
              <a:rPr lang="en-US" sz="6600" dirty="0">
                <a:solidFill>
                  <a:schemeClr val="accent1"/>
                </a:solidFill>
                <a:latin typeface="Phosphate Inline" charset="0"/>
                <a:ea typeface="Phosphate Inline" charset="0"/>
                <a:cs typeface="Phosphate Inline" charset="0"/>
              </a:rPr>
              <a:t>LEQ – CCOT practice</a:t>
            </a:r>
          </a:p>
        </p:txBody>
      </p:sp>
      <p:sp>
        <p:nvSpPr>
          <p:cNvPr id="3" name="Content Placeholder 2"/>
          <p:cNvSpPr>
            <a:spLocks noGrp="1"/>
          </p:cNvSpPr>
          <p:nvPr>
            <p:ph idx="1"/>
          </p:nvPr>
        </p:nvSpPr>
        <p:spPr>
          <a:xfrm>
            <a:off x="1817584" y="1276643"/>
            <a:ext cx="9685439" cy="5419579"/>
          </a:xfrm>
        </p:spPr>
        <p:txBody>
          <a:bodyPr>
            <a:noAutofit/>
          </a:bodyPr>
          <a:lstStyle/>
          <a:p>
            <a:r>
              <a:rPr lang="en-US" dirty="0"/>
              <a:t>Prompt:  Analyze the changes and continuities in patterns of interaction along the Silk Roads from 200 B.C.E. to 1450 C.E.</a:t>
            </a:r>
          </a:p>
          <a:p>
            <a:endParaRPr lang="en-US" dirty="0"/>
          </a:p>
          <a:p>
            <a:r>
              <a:rPr lang="en-US" dirty="0"/>
              <a:t>How do we go about tackling this prompt and start our essay?</a:t>
            </a:r>
          </a:p>
          <a:p>
            <a:r>
              <a:rPr lang="en-US" dirty="0"/>
              <a:t>#1.  PLAN</a:t>
            </a:r>
          </a:p>
          <a:p>
            <a:pPr lvl="1"/>
            <a:r>
              <a:rPr lang="en-US" dirty="0"/>
              <a:t>What do you know in this time period?  List it on a timeline</a:t>
            </a:r>
          </a:p>
          <a:p>
            <a:pPr lvl="1"/>
            <a:r>
              <a:rPr lang="en-US" dirty="0"/>
              <a:t>Categorize your pieces of evidence as changes or continuities</a:t>
            </a:r>
          </a:p>
          <a:p>
            <a:pPr lvl="1"/>
            <a:r>
              <a:rPr lang="en-US" dirty="0"/>
              <a:t>Brief outline of essay</a:t>
            </a:r>
          </a:p>
          <a:p>
            <a:r>
              <a:rPr lang="en-US" dirty="0"/>
              <a:t>#2.  WRITE with detail and tie everything to the prompt</a:t>
            </a:r>
          </a:p>
          <a:p>
            <a:r>
              <a:rPr lang="en-US" dirty="0"/>
              <a:t>Tonight – Write a thesis statement for this prompt</a:t>
            </a:r>
          </a:p>
          <a:p>
            <a:pPr lvl="1"/>
            <a:endParaRPr lang="en-US" dirty="0"/>
          </a:p>
        </p:txBody>
      </p:sp>
    </p:spTree>
    <p:extLst>
      <p:ext uri="{BB962C8B-B14F-4D97-AF65-F5344CB8AC3E}">
        <p14:creationId xmlns:p14="http://schemas.microsoft.com/office/powerpoint/2010/main" val="192356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091" y="-369279"/>
            <a:ext cx="10018713" cy="1752599"/>
          </a:xfrm>
        </p:spPr>
        <p:txBody>
          <a:bodyPr>
            <a:normAutofit/>
          </a:bodyPr>
          <a:lstStyle/>
          <a:p>
            <a:r>
              <a:rPr lang="en-US" sz="6600" dirty="0">
                <a:solidFill>
                  <a:schemeClr val="accent1"/>
                </a:solidFill>
                <a:latin typeface="Phosphate Inline" charset="0"/>
                <a:ea typeface="Phosphate Inline" charset="0"/>
                <a:cs typeface="Phosphate Inline" charset="0"/>
              </a:rPr>
              <a:t>LEQ – CCOT practice</a:t>
            </a:r>
          </a:p>
        </p:txBody>
      </p:sp>
      <p:sp>
        <p:nvSpPr>
          <p:cNvPr id="3" name="Content Placeholder 2"/>
          <p:cNvSpPr>
            <a:spLocks noGrp="1"/>
          </p:cNvSpPr>
          <p:nvPr>
            <p:ph idx="1"/>
          </p:nvPr>
        </p:nvSpPr>
        <p:spPr>
          <a:xfrm>
            <a:off x="1747246" y="1009357"/>
            <a:ext cx="9685439" cy="5419579"/>
          </a:xfrm>
        </p:spPr>
        <p:txBody>
          <a:bodyPr>
            <a:noAutofit/>
          </a:bodyPr>
          <a:lstStyle/>
          <a:p>
            <a:r>
              <a:rPr lang="en-US" dirty="0"/>
              <a:t>Prompt:  Analyze the changes and continuities in patterns of interaction along the Silk Roads from 200 B.C.E. to 1450 C.E.</a:t>
            </a:r>
          </a:p>
          <a:p>
            <a:endParaRPr lang="en-US" dirty="0"/>
          </a:p>
          <a:p>
            <a:r>
              <a:rPr lang="en-US" dirty="0"/>
              <a:t>Thesis starter help</a:t>
            </a:r>
          </a:p>
          <a:p>
            <a:pPr lvl="1"/>
            <a:r>
              <a:rPr lang="en-US" dirty="0"/>
              <a:t>While there were changes in (region) during (time period) due to ______________________________, there were also continuities in (region) due to ____________________________.</a:t>
            </a:r>
          </a:p>
          <a:p>
            <a:pPr lvl="1"/>
            <a:r>
              <a:rPr lang="en-US" dirty="0"/>
              <a:t>While _________ stayed the same, in the period from ____ to _____, _______ changed from ________ to ________ and _________ changed from _________ to ___________.</a:t>
            </a:r>
          </a:p>
          <a:p>
            <a:pPr lvl="1"/>
            <a:r>
              <a:rPr lang="en-US" dirty="0"/>
              <a:t>During the time period between (x) and (y) in (region) </a:t>
            </a:r>
            <a:r>
              <a:rPr lang="en-US" u="sng" dirty="0"/>
              <a:t>(continuity), </a:t>
            </a:r>
            <a:r>
              <a:rPr lang="en-US" dirty="0"/>
              <a:t>and </a:t>
            </a:r>
            <a:r>
              <a:rPr lang="en-US" u="sng" dirty="0"/>
              <a:t>(continuity)</a:t>
            </a:r>
            <a:r>
              <a:rPr lang="en-US" dirty="0"/>
              <a:t> remained constant in </a:t>
            </a:r>
            <a:r>
              <a:rPr lang="en-US" u="sng" dirty="0"/>
              <a:t>(______)</a:t>
            </a:r>
            <a:r>
              <a:rPr lang="en-US" dirty="0"/>
              <a:t>, while there were significant changes in </a:t>
            </a:r>
            <a:r>
              <a:rPr lang="en-US" u="sng" dirty="0"/>
              <a:t>(_______)</a:t>
            </a:r>
            <a:r>
              <a:rPr lang="en-US" dirty="0"/>
              <a:t> such as </a:t>
            </a:r>
            <a:r>
              <a:rPr lang="en-US" u="sng" dirty="0"/>
              <a:t>(change), </a:t>
            </a:r>
            <a:r>
              <a:rPr lang="en-US" dirty="0"/>
              <a:t>and </a:t>
            </a:r>
            <a:r>
              <a:rPr lang="en-US" u="sng" dirty="0"/>
              <a:t>(change)</a:t>
            </a:r>
            <a:r>
              <a:rPr lang="en-US" dirty="0"/>
              <a:t>.</a:t>
            </a:r>
          </a:p>
          <a:p>
            <a:pPr lvl="1"/>
            <a:endParaRPr lang="en-US" dirty="0"/>
          </a:p>
        </p:txBody>
      </p:sp>
    </p:spTree>
    <p:extLst>
      <p:ext uri="{BB962C8B-B14F-4D97-AF65-F5344CB8AC3E}">
        <p14:creationId xmlns:p14="http://schemas.microsoft.com/office/powerpoint/2010/main" val="150542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ctrTitle"/>
          </p:nvPr>
        </p:nvSpPr>
        <p:spPr>
          <a:xfrm>
            <a:off x="2209800" y="2130426"/>
            <a:ext cx="7772400" cy="1470025"/>
          </a:xfrm>
          <a:prstGeom prst="rect">
            <a:avLst/>
          </a:prstGeom>
          <a:noFill/>
          <a:ln>
            <a:noFill/>
          </a:ln>
        </p:spPr>
        <p:txBody>
          <a:bodyPr spcFirstLastPara="1" wrap="square" lIns="91425" tIns="45700" rIns="91425" bIns="45700" anchor="ctr" anchorCtr="0">
            <a:noAutofit/>
          </a:bodyPr>
          <a:lstStyle/>
          <a:p>
            <a:r>
              <a:rPr lang="en-US"/>
              <a:t>Writing the DBQ!</a:t>
            </a:r>
            <a:endParaRPr/>
          </a:p>
        </p:txBody>
      </p:sp>
      <p:sp>
        <p:nvSpPr>
          <p:cNvPr id="90" name="Shape 90"/>
          <p:cNvSpPr txBox="1">
            <a:spLocks noGrp="1"/>
          </p:cNvSpPr>
          <p:nvPr>
            <p:ph type="subTitle" idx="1"/>
          </p:nvPr>
        </p:nvSpPr>
        <p:spPr>
          <a:xfrm>
            <a:off x="2895600" y="3886200"/>
            <a:ext cx="6400800" cy="1752600"/>
          </a:xfrm>
          <a:prstGeom prst="rect">
            <a:avLst/>
          </a:prstGeom>
          <a:noFill/>
          <a:ln>
            <a:noFill/>
          </a:ln>
        </p:spPr>
        <p:txBody>
          <a:bodyPr spcFirstLastPara="1" wrap="square" lIns="91425" tIns="45700" rIns="91425" bIns="45700" anchor="t" anchorCtr="0">
            <a:noAutofit/>
          </a:bodyPr>
          <a:lstStyle/>
          <a:p>
            <a:pPr marL="0" indent="0">
              <a:spcBef>
                <a:spcPts val="0"/>
              </a:spcBef>
            </a:pPr>
            <a:r>
              <a:rPr lang="en-US"/>
              <a:t>2017 and BEYOND!</a:t>
            </a:r>
            <a:endParaRPr/>
          </a:p>
        </p:txBody>
      </p:sp>
    </p:spTree>
    <p:extLst>
      <p:ext uri="{BB962C8B-B14F-4D97-AF65-F5344CB8AC3E}">
        <p14:creationId xmlns:p14="http://schemas.microsoft.com/office/powerpoint/2010/main" val="384142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r>
              <a:rPr lang="en-US" sz="4400" dirty="0"/>
              <a:t>What is it?</a:t>
            </a:r>
            <a:endParaRPr sz="4400" dirty="0"/>
          </a:p>
        </p:txBody>
      </p:sp>
      <p:sp>
        <p:nvSpPr>
          <p:cNvPr id="96" name="Shape 96"/>
          <p:cNvSpPr txBox="1">
            <a:spLocks noGrp="1"/>
          </p:cNvSpPr>
          <p:nvPr>
            <p:ph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pPr>
            <a:r>
              <a:rPr lang="en-US" sz="2800" dirty="0"/>
              <a:t>Document-based Question (DBQ)</a:t>
            </a:r>
            <a:endParaRPr sz="2800" dirty="0"/>
          </a:p>
          <a:p>
            <a:pPr marL="342900" indent="-342900"/>
            <a:r>
              <a:rPr lang="en-US" sz="2800" dirty="0"/>
              <a:t>Given a selection of documents, write an essay answering a question prompt</a:t>
            </a:r>
            <a:endParaRPr sz="2800" dirty="0"/>
          </a:p>
          <a:p>
            <a:pPr marL="742950" lvl="1" indent="-285750"/>
            <a:r>
              <a:rPr lang="en-US" sz="2400" dirty="0"/>
              <a:t>1 every year. Now 25% of grade</a:t>
            </a:r>
            <a:endParaRPr sz="2400" dirty="0"/>
          </a:p>
          <a:p>
            <a:pPr marL="742950" lvl="1" indent="-285750"/>
            <a:r>
              <a:rPr lang="en-US" sz="2400" dirty="0"/>
              <a:t>You get 7 documents now (used to be up to 10)</a:t>
            </a:r>
            <a:endParaRPr sz="2400" dirty="0"/>
          </a:p>
          <a:p>
            <a:pPr marL="342900" indent="-342900"/>
            <a:r>
              <a:rPr lang="en-US" sz="2800" dirty="0"/>
              <a:t>What could possibly be a “document”?</a:t>
            </a:r>
            <a:endParaRPr sz="2800" dirty="0"/>
          </a:p>
        </p:txBody>
      </p:sp>
    </p:spTree>
    <p:extLst>
      <p:ext uri="{BB962C8B-B14F-4D97-AF65-F5344CB8AC3E}">
        <p14:creationId xmlns:p14="http://schemas.microsoft.com/office/powerpoint/2010/main" val="3987342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r>
              <a:rPr lang="en-US" sz="4400" dirty="0"/>
              <a:t>OMG I DON’T KNOW THIS!</a:t>
            </a:r>
            <a:endParaRPr sz="4400" dirty="0"/>
          </a:p>
        </p:txBody>
      </p:sp>
      <p:sp>
        <p:nvSpPr>
          <p:cNvPr id="102" name="Shape 102"/>
          <p:cNvSpPr txBox="1">
            <a:spLocks noGrp="1"/>
          </p:cNvSpPr>
          <p:nvPr>
            <p:ph idx="1"/>
          </p:nvPr>
        </p:nvSpPr>
        <p:spPr>
          <a:xfrm>
            <a:off x="405295" y="1417638"/>
            <a:ext cx="9575180" cy="4525963"/>
          </a:xfrm>
          <a:prstGeom prst="rect">
            <a:avLst/>
          </a:prstGeom>
          <a:noFill/>
          <a:ln>
            <a:noFill/>
          </a:ln>
        </p:spPr>
        <p:txBody>
          <a:bodyPr spcFirstLastPara="1" wrap="square" lIns="91425" tIns="45700" rIns="91425" bIns="45700" anchor="t" anchorCtr="0">
            <a:noAutofit/>
          </a:bodyPr>
          <a:lstStyle/>
          <a:p>
            <a:pPr marL="342900" indent="-342900">
              <a:lnSpc>
                <a:spcPct val="80000"/>
              </a:lnSpc>
              <a:spcBef>
                <a:spcPts val="0"/>
              </a:spcBef>
              <a:buSzPts val="2960"/>
            </a:pPr>
            <a:r>
              <a:rPr lang="en-US" sz="2960" dirty="0"/>
              <a:t>DBQ is usually designed to scare you!</a:t>
            </a:r>
            <a:endParaRPr dirty="0"/>
          </a:p>
          <a:p>
            <a:pPr marL="342900" indent="-342900">
              <a:lnSpc>
                <a:spcPct val="80000"/>
              </a:lnSpc>
              <a:spcBef>
                <a:spcPts val="592"/>
              </a:spcBef>
              <a:buSzPts val="2960"/>
            </a:pPr>
            <a:r>
              <a:rPr lang="en-US" sz="2960" dirty="0"/>
              <a:t>This is to force you to use the documents rather than only outside info</a:t>
            </a:r>
            <a:endParaRPr dirty="0"/>
          </a:p>
          <a:p>
            <a:pPr marL="342900" indent="-342900">
              <a:lnSpc>
                <a:spcPct val="80000"/>
              </a:lnSpc>
              <a:spcBef>
                <a:spcPts val="592"/>
              </a:spcBef>
              <a:buSzPts val="2960"/>
            </a:pPr>
            <a:r>
              <a:rPr lang="en-US" sz="2960" dirty="0"/>
              <a:t>FOR THE MOST PART, YOU DON’T NEED TO KNOW MUCH ABOUT THE TOPIC!</a:t>
            </a:r>
            <a:endParaRPr dirty="0"/>
          </a:p>
          <a:p>
            <a:pPr marL="342900" indent="-342900">
              <a:lnSpc>
                <a:spcPct val="80000"/>
              </a:lnSpc>
              <a:spcBef>
                <a:spcPts val="592"/>
              </a:spcBef>
              <a:buSzPts val="2960"/>
            </a:pPr>
            <a:r>
              <a:rPr lang="en-US" sz="2960" dirty="0"/>
              <a:t>Understand the game, and DON’T PANIC</a:t>
            </a:r>
            <a:endParaRPr dirty="0"/>
          </a:p>
          <a:p>
            <a:pPr marL="342900" indent="-342900">
              <a:lnSpc>
                <a:spcPct val="80000"/>
              </a:lnSpc>
              <a:spcBef>
                <a:spcPts val="592"/>
              </a:spcBef>
              <a:buSzPts val="2960"/>
            </a:pPr>
            <a:r>
              <a:rPr lang="en-US" sz="2960" dirty="0"/>
              <a:t>“I think I put down something wrong!”</a:t>
            </a:r>
            <a:endParaRPr dirty="0"/>
          </a:p>
          <a:p>
            <a:pPr marL="742950" lvl="1" indent="-285750">
              <a:lnSpc>
                <a:spcPct val="80000"/>
              </a:lnSpc>
              <a:spcBef>
                <a:spcPts val="518"/>
              </a:spcBef>
              <a:buSzPts val="2590"/>
            </a:pPr>
            <a:r>
              <a:rPr lang="en-US" sz="2590" dirty="0"/>
              <a:t>That’s ok.  You’re a kid. We know this.</a:t>
            </a:r>
            <a:endParaRPr sz="2590" dirty="0"/>
          </a:p>
        </p:txBody>
      </p:sp>
      <p:pic>
        <p:nvPicPr>
          <p:cNvPr id="103" name="Shape 103"/>
          <p:cNvPicPr preferRelativeResize="0"/>
          <p:nvPr/>
        </p:nvPicPr>
        <p:blipFill rotWithShape="1">
          <a:blip r:embed="rId3">
            <a:alphaModFix/>
          </a:blip>
          <a:srcRect/>
          <a:stretch/>
        </p:blipFill>
        <p:spPr>
          <a:xfrm>
            <a:off x="7621859" y="4098075"/>
            <a:ext cx="4648200" cy="2743200"/>
          </a:xfrm>
          <a:prstGeom prst="rect">
            <a:avLst/>
          </a:prstGeom>
          <a:noFill/>
          <a:ln>
            <a:noFill/>
          </a:ln>
        </p:spPr>
      </p:pic>
    </p:spTree>
    <p:extLst>
      <p:ext uri="{BB962C8B-B14F-4D97-AF65-F5344CB8AC3E}">
        <p14:creationId xmlns:p14="http://schemas.microsoft.com/office/powerpoint/2010/main" val="2834073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p:nvPr/>
        </p:nvSpPr>
        <p:spPr>
          <a:xfrm>
            <a:off x="625642" y="240632"/>
            <a:ext cx="11069053"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0" i="0" u="none" strike="noStrike" cap="none">
                <a:solidFill>
                  <a:schemeClr val="lt1"/>
                </a:solidFill>
                <a:latin typeface="Verdana"/>
                <a:ea typeface="Verdana"/>
                <a:cs typeface="Verdana"/>
                <a:sym typeface="Verdana"/>
              </a:rPr>
              <a:t>The Short Answer Questions (SAQ) follow the Multiple Choice portion of the AP exam. </a:t>
            </a:r>
            <a:endParaRPr/>
          </a:p>
        </p:txBody>
      </p:sp>
      <p:sp>
        <p:nvSpPr>
          <p:cNvPr id="97" name="Shape 97"/>
          <p:cNvSpPr txBox="1"/>
          <p:nvPr/>
        </p:nvSpPr>
        <p:spPr>
          <a:xfrm>
            <a:off x="625642" y="1908387"/>
            <a:ext cx="5293894" cy="470898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0" b="0" i="0" u="none" strike="noStrike" cap="none">
                <a:solidFill>
                  <a:schemeClr val="lt1"/>
                </a:solidFill>
                <a:latin typeface="Verdana"/>
                <a:ea typeface="Verdana"/>
                <a:cs typeface="Verdana"/>
                <a:sym typeface="Verdana"/>
              </a:rPr>
              <a:t>There are </a:t>
            </a:r>
            <a:endParaRPr/>
          </a:p>
          <a:p>
            <a:pPr marL="0" marR="0" lvl="0" indent="0" algn="l" rtl="0">
              <a:spcBef>
                <a:spcPts val="0"/>
              </a:spcBef>
              <a:spcAft>
                <a:spcPts val="0"/>
              </a:spcAft>
              <a:buNone/>
            </a:pPr>
            <a:r>
              <a:rPr lang="en-US" sz="6000">
                <a:solidFill>
                  <a:schemeClr val="lt1"/>
                </a:solidFill>
                <a:latin typeface="Verdana"/>
                <a:ea typeface="Verdana"/>
                <a:cs typeface="Verdana"/>
                <a:sym typeface="Verdana"/>
              </a:rPr>
              <a:t>4 SAQs, and each one has 3 parts.</a:t>
            </a:r>
            <a:endParaRPr/>
          </a:p>
          <a:p>
            <a:pPr marL="0" marR="0" lvl="0" indent="0" algn="l" rtl="0">
              <a:spcBef>
                <a:spcPts val="0"/>
              </a:spcBef>
              <a:spcAft>
                <a:spcPts val="0"/>
              </a:spcAft>
              <a:buNone/>
            </a:pPr>
            <a:endParaRPr sz="6000">
              <a:solidFill>
                <a:schemeClr val="dk1"/>
              </a:solidFill>
              <a:latin typeface="Calibri"/>
              <a:ea typeface="Calibri"/>
              <a:cs typeface="Calibri"/>
              <a:sym typeface="Calibri"/>
            </a:endParaRPr>
          </a:p>
        </p:txBody>
      </p:sp>
      <p:sp>
        <p:nvSpPr>
          <p:cNvPr id="98" name="Shape 98"/>
          <p:cNvSpPr txBox="1"/>
          <p:nvPr/>
        </p:nvSpPr>
        <p:spPr>
          <a:xfrm>
            <a:off x="6400800" y="1636295"/>
            <a:ext cx="5293895" cy="4862870"/>
          </a:xfrm>
          <a:prstGeom prst="rect">
            <a:avLst/>
          </a:prstGeom>
          <a:solidFill>
            <a:srgbClr val="BFBFBF"/>
          </a:solidFill>
          <a:ln w="190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Using the picture below, answer all parts of the question that follows</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465138" marR="0" lvl="0" indent="-288925" algn="l" rtl="0">
              <a:spcBef>
                <a:spcPts val="0"/>
              </a:spcBef>
              <a:spcAft>
                <a:spcPts val="0"/>
              </a:spcAft>
              <a:buNone/>
            </a:pPr>
            <a:r>
              <a:rPr lang="en-US" sz="1800">
                <a:solidFill>
                  <a:schemeClr val="dk1"/>
                </a:solidFill>
                <a:latin typeface="Calibri"/>
                <a:ea typeface="Calibri"/>
                <a:cs typeface="Calibri"/>
                <a:sym typeface="Calibri"/>
              </a:rPr>
              <a:t>A. Identify ONE way the interaction above represents the Tang Dynasty’s hegemony over neighboring states.</a:t>
            </a:r>
            <a:endParaRPr/>
          </a:p>
          <a:p>
            <a:pPr marL="465138" marR="0" lvl="0" indent="-288925" algn="l" rtl="0">
              <a:spcBef>
                <a:spcPts val="0"/>
              </a:spcBef>
              <a:spcAft>
                <a:spcPts val="0"/>
              </a:spcAft>
              <a:buNone/>
            </a:pPr>
            <a:r>
              <a:rPr lang="en-US" sz="1800">
                <a:solidFill>
                  <a:schemeClr val="dk1"/>
                </a:solidFill>
                <a:latin typeface="Calibri"/>
                <a:ea typeface="Calibri"/>
                <a:cs typeface="Calibri"/>
                <a:sym typeface="Calibri"/>
              </a:rPr>
              <a:t>B.	Explain how the picture represents a continuity in Chinese imperial history.</a:t>
            </a:r>
            <a:endParaRPr/>
          </a:p>
          <a:p>
            <a:pPr marL="465138" marR="0" lvl="0" indent="-288925" algn="l" rtl="0">
              <a:spcBef>
                <a:spcPts val="0"/>
              </a:spcBef>
              <a:spcAft>
                <a:spcPts val="0"/>
              </a:spcAft>
              <a:buNone/>
            </a:pPr>
            <a:r>
              <a:rPr lang="en-US" sz="1800">
                <a:solidFill>
                  <a:schemeClr val="dk1"/>
                </a:solidFill>
                <a:latin typeface="Calibri"/>
                <a:ea typeface="Calibri"/>
                <a:cs typeface="Calibri"/>
                <a:sym typeface="Calibri"/>
              </a:rPr>
              <a:t>C.	Explain on way in which the interaction between China and central Asia changed after the collapse of the Song Dynasty.</a:t>
            </a:r>
            <a:endParaRPr/>
          </a:p>
        </p:txBody>
      </p:sp>
      <p:pic>
        <p:nvPicPr>
          <p:cNvPr id="99" name="Shape 99"/>
          <p:cNvPicPr preferRelativeResize="0"/>
          <p:nvPr/>
        </p:nvPicPr>
        <p:blipFill rotWithShape="1">
          <a:blip r:embed="rId3">
            <a:alphaModFix/>
          </a:blip>
          <a:srcRect/>
          <a:stretch/>
        </p:blipFill>
        <p:spPr>
          <a:xfrm>
            <a:off x="7555831" y="2353555"/>
            <a:ext cx="2780612" cy="178204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r>
              <a:rPr lang="en-US" sz="4400" dirty="0"/>
              <a:t>How does the DBQ work?</a:t>
            </a:r>
            <a:endParaRPr sz="4400" dirty="0"/>
          </a:p>
        </p:txBody>
      </p:sp>
      <p:sp>
        <p:nvSpPr>
          <p:cNvPr id="109" name="Shape 109"/>
          <p:cNvSpPr txBox="1">
            <a:spLocks noGrp="1"/>
          </p:cNvSpPr>
          <p:nvPr>
            <p:ph idx="1"/>
          </p:nvPr>
        </p:nvSpPr>
        <p:spPr>
          <a:xfrm>
            <a:off x="1278673" y="1655957"/>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pPr>
            <a:r>
              <a:rPr lang="en-US" sz="2400" dirty="0"/>
              <a:t>You get a 15 minute reading time, followed by a 40 min writing time.</a:t>
            </a:r>
            <a:endParaRPr sz="2400" dirty="0"/>
          </a:p>
          <a:p>
            <a:pPr marL="742950" lvl="1" indent="-285750"/>
            <a:r>
              <a:rPr lang="en-US" sz="2000" dirty="0"/>
              <a:t>Sort of</a:t>
            </a:r>
            <a:endParaRPr sz="2000" dirty="0"/>
          </a:p>
          <a:p>
            <a:pPr marL="342900" indent="-342900"/>
            <a:r>
              <a:rPr lang="en-US" sz="2400" dirty="0"/>
              <a:t>Read the documents and plan your essay.  YOU MUST PLAN FOR THIS ONE.  Seriously, don’t wing it</a:t>
            </a:r>
            <a:endParaRPr sz="2400" dirty="0"/>
          </a:p>
        </p:txBody>
      </p:sp>
    </p:spTree>
    <p:extLst>
      <p:ext uri="{BB962C8B-B14F-4D97-AF65-F5344CB8AC3E}">
        <p14:creationId xmlns:p14="http://schemas.microsoft.com/office/powerpoint/2010/main" val="12440483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r>
              <a:rPr lang="en-US" sz="4400" dirty="0"/>
              <a:t>How is it graded?</a:t>
            </a:r>
            <a:endParaRPr sz="4400" dirty="0"/>
          </a:p>
        </p:txBody>
      </p:sp>
      <p:sp>
        <p:nvSpPr>
          <p:cNvPr id="115" name="Shape 115"/>
          <p:cNvSpPr txBox="1">
            <a:spLocks noGrp="1"/>
          </p:cNvSpPr>
          <p:nvPr>
            <p:ph idx="1"/>
          </p:nvPr>
        </p:nvSpPr>
        <p:spPr>
          <a:xfrm>
            <a:off x="1014761" y="1600201"/>
            <a:ext cx="9196039" cy="4525963"/>
          </a:xfrm>
          <a:prstGeom prst="rect">
            <a:avLst/>
          </a:prstGeom>
          <a:noFill/>
          <a:ln>
            <a:noFill/>
          </a:ln>
        </p:spPr>
        <p:txBody>
          <a:bodyPr spcFirstLastPara="1" wrap="square" lIns="91425" tIns="45700" rIns="91425" bIns="45700" anchor="t" anchorCtr="0">
            <a:noAutofit/>
          </a:bodyPr>
          <a:lstStyle/>
          <a:p>
            <a:pPr marL="342900" indent="-342900">
              <a:spcBef>
                <a:spcPts val="0"/>
              </a:spcBef>
            </a:pPr>
            <a:r>
              <a:rPr lang="en-US" sz="2800" dirty="0"/>
              <a:t>AP World essays are graded basically by checklist – “did the student do _____?”</a:t>
            </a:r>
            <a:endParaRPr sz="2800" dirty="0"/>
          </a:p>
          <a:p>
            <a:pPr marL="342900" indent="-342900"/>
            <a:r>
              <a:rPr lang="en-US" sz="2800" dirty="0"/>
              <a:t>There are four things to remember </a:t>
            </a:r>
            <a:endParaRPr sz="2800" dirty="0"/>
          </a:p>
          <a:p>
            <a:pPr marL="742950" lvl="1" indent="-285750"/>
            <a:r>
              <a:rPr lang="en-US" sz="2400" dirty="0"/>
              <a:t>Thesis</a:t>
            </a:r>
            <a:endParaRPr sz="2400" dirty="0"/>
          </a:p>
          <a:p>
            <a:pPr marL="742950" lvl="1" indent="-285750"/>
            <a:r>
              <a:rPr lang="en-US" sz="2400" dirty="0"/>
              <a:t>Contextualization</a:t>
            </a:r>
            <a:endParaRPr sz="2400" dirty="0"/>
          </a:p>
          <a:p>
            <a:pPr marL="742950" lvl="1" indent="-285750"/>
            <a:r>
              <a:rPr lang="en-US" sz="2400" dirty="0"/>
              <a:t>Evidence</a:t>
            </a:r>
            <a:endParaRPr sz="2400" dirty="0"/>
          </a:p>
          <a:p>
            <a:pPr marL="742950" lvl="1" indent="-285750"/>
            <a:r>
              <a:rPr lang="en-US" sz="2400" dirty="0"/>
              <a:t>Analysis and Reasoning</a:t>
            </a:r>
            <a:endParaRPr sz="2400" dirty="0"/>
          </a:p>
          <a:p>
            <a:pPr marL="742950" lvl="1" indent="-107950">
              <a:buNone/>
            </a:pPr>
            <a:endParaRPr dirty="0"/>
          </a:p>
        </p:txBody>
      </p:sp>
    </p:spTree>
    <p:extLst>
      <p:ext uri="{BB962C8B-B14F-4D97-AF65-F5344CB8AC3E}">
        <p14:creationId xmlns:p14="http://schemas.microsoft.com/office/powerpoint/2010/main" val="39481347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420029" y="129672"/>
            <a:ext cx="8229600" cy="1143000"/>
          </a:xfrm>
          <a:prstGeom prst="rect">
            <a:avLst/>
          </a:prstGeom>
          <a:noFill/>
          <a:ln>
            <a:noFill/>
          </a:ln>
        </p:spPr>
        <p:txBody>
          <a:bodyPr spcFirstLastPara="1" wrap="square" lIns="91425" tIns="45700" rIns="91425" bIns="45700" anchor="ctr" anchorCtr="0">
            <a:noAutofit/>
          </a:bodyPr>
          <a:lstStyle/>
          <a:p>
            <a:pPr algn="ctr"/>
            <a:r>
              <a:rPr lang="en-US" sz="4400" dirty="0"/>
              <a:t>Thesis</a:t>
            </a:r>
            <a:endParaRPr sz="4400" dirty="0"/>
          </a:p>
        </p:txBody>
      </p:sp>
      <p:sp>
        <p:nvSpPr>
          <p:cNvPr id="121" name="Shape 121"/>
          <p:cNvSpPr txBox="1">
            <a:spLocks noGrp="1"/>
          </p:cNvSpPr>
          <p:nvPr>
            <p:ph idx="1"/>
          </p:nvPr>
        </p:nvSpPr>
        <p:spPr>
          <a:xfrm>
            <a:off x="624468" y="1371600"/>
            <a:ext cx="9586332" cy="5334000"/>
          </a:xfrm>
          <a:prstGeom prst="rect">
            <a:avLst/>
          </a:prstGeom>
          <a:noFill/>
          <a:ln>
            <a:noFill/>
          </a:ln>
        </p:spPr>
        <p:txBody>
          <a:bodyPr spcFirstLastPara="1" wrap="square" lIns="91425" tIns="45700" rIns="91425" bIns="45700" anchor="t" anchorCtr="0">
            <a:noAutofit/>
          </a:bodyPr>
          <a:lstStyle/>
          <a:p>
            <a:pPr marL="342900" indent="-342900">
              <a:lnSpc>
                <a:spcPct val="80000"/>
              </a:lnSpc>
              <a:spcBef>
                <a:spcPts val="0"/>
              </a:spcBef>
              <a:buSzPts val="2480"/>
            </a:pPr>
            <a:r>
              <a:rPr lang="en-US" sz="2480" dirty="0"/>
              <a:t>This is usually one sentence, but can be longer.  Will probably tie with contextualization to make intro</a:t>
            </a:r>
            <a:endParaRPr dirty="0"/>
          </a:p>
          <a:p>
            <a:pPr marL="342900" indent="-342900">
              <a:lnSpc>
                <a:spcPct val="80000"/>
              </a:lnSpc>
              <a:spcBef>
                <a:spcPts val="496"/>
              </a:spcBef>
              <a:buSzPts val="2480"/>
            </a:pPr>
            <a:r>
              <a:rPr lang="en-US" sz="2480" dirty="0"/>
              <a:t>MUST be in first paragraph. </a:t>
            </a:r>
            <a:endParaRPr dirty="0"/>
          </a:p>
          <a:p>
            <a:pPr marL="342900" indent="-342900">
              <a:lnSpc>
                <a:spcPct val="80000"/>
              </a:lnSpc>
              <a:spcBef>
                <a:spcPts val="496"/>
              </a:spcBef>
              <a:buSzPts val="2480"/>
            </a:pPr>
            <a:r>
              <a:rPr lang="en-US" sz="2480" dirty="0"/>
              <a:t>A historical thesis is an argument.  Think about how you would win an argument with your parents!</a:t>
            </a:r>
            <a:endParaRPr dirty="0"/>
          </a:p>
          <a:p>
            <a:pPr marL="742950" lvl="1" indent="-285750">
              <a:lnSpc>
                <a:spcPct val="80000"/>
              </a:lnSpc>
              <a:spcBef>
                <a:spcPts val="434"/>
              </a:spcBef>
              <a:buSzPts val="2170"/>
            </a:pPr>
            <a:r>
              <a:rPr lang="en-US" sz="2170" dirty="0"/>
              <a:t>Use </a:t>
            </a:r>
            <a:r>
              <a:rPr lang="en-US" sz="2170" b="1" u="sng" dirty="0"/>
              <a:t>specific points </a:t>
            </a:r>
            <a:r>
              <a:rPr lang="en-US" sz="2170" dirty="0"/>
              <a:t>in your thesis </a:t>
            </a:r>
            <a:endParaRPr dirty="0"/>
          </a:p>
          <a:p>
            <a:pPr marL="742950" lvl="1" indent="-285750">
              <a:lnSpc>
                <a:spcPct val="80000"/>
              </a:lnSpc>
              <a:spcBef>
                <a:spcPts val="434"/>
              </a:spcBef>
              <a:buSzPts val="2170"/>
            </a:pPr>
            <a:r>
              <a:rPr lang="en-US" sz="2170" dirty="0"/>
              <a:t>“the </a:t>
            </a:r>
            <a:r>
              <a:rPr lang="en-US" sz="2170" dirty="0" err="1"/>
              <a:t>blankity</a:t>
            </a:r>
            <a:r>
              <a:rPr lang="en-US" sz="2170" dirty="0"/>
              <a:t> blank is blank because </a:t>
            </a:r>
            <a:r>
              <a:rPr lang="en-US" sz="2170" dirty="0" err="1"/>
              <a:t>blankity</a:t>
            </a:r>
            <a:r>
              <a:rPr lang="en-US" sz="2170" dirty="0"/>
              <a:t>, </a:t>
            </a:r>
            <a:r>
              <a:rPr lang="en-US" sz="2170" dirty="0" err="1"/>
              <a:t>blankity</a:t>
            </a:r>
            <a:r>
              <a:rPr lang="en-US" sz="2170" dirty="0"/>
              <a:t> and </a:t>
            </a:r>
            <a:r>
              <a:rPr lang="en-US" sz="2170" dirty="0" err="1"/>
              <a:t>blankity</a:t>
            </a:r>
            <a:r>
              <a:rPr lang="en-US" sz="2170" dirty="0"/>
              <a:t>”</a:t>
            </a:r>
            <a:endParaRPr dirty="0"/>
          </a:p>
          <a:p>
            <a:pPr marL="742950" lvl="1" indent="-285750">
              <a:lnSpc>
                <a:spcPct val="80000"/>
              </a:lnSpc>
              <a:spcBef>
                <a:spcPts val="434"/>
              </a:spcBef>
              <a:buSzPts val="2170"/>
            </a:pPr>
            <a:r>
              <a:rPr lang="en-US" sz="2170" dirty="0"/>
              <a:t>“while some </a:t>
            </a:r>
            <a:r>
              <a:rPr lang="en-US" sz="2170" dirty="0" err="1"/>
              <a:t>blankity</a:t>
            </a:r>
            <a:r>
              <a:rPr lang="en-US" sz="2170" dirty="0"/>
              <a:t> believed blank, others believed blank, while people from </a:t>
            </a:r>
            <a:r>
              <a:rPr lang="en-US" sz="2170" dirty="0" err="1"/>
              <a:t>blankistan</a:t>
            </a:r>
            <a:r>
              <a:rPr lang="en-US" sz="2170" dirty="0"/>
              <a:t> believed </a:t>
            </a:r>
            <a:r>
              <a:rPr lang="en-US" sz="2170" dirty="0" err="1"/>
              <a:t>blankity</a:t>
            </a:r>
            <a:r>
              <a:rPr lang="en-US" sz="2170" dirty="0"/>
              <a:t>”</a:t>
            </a:r>
            <a:endParaRPr dirty="0"/>
          </a:p>
          <a:p>
            <a:pPr marL="342900" indent="-342900">
              <a:lnSpc>
                <a:spcPct val="80000"/>
              </a:lnSpc>
              <a:spcBef>
                <a:spcPts val="496"/>
              </a:spcBef>
              <a:buSzPts val="2480"/>
            </a:pPr>
            <a:r>
              <a:rPr lang="en-US" sz="2480" dirty="0"/>
              <a:t>MUST answer the prompt.  MUST NOT reword the prompt</a:t>
            </a:r>
            <a:endParaRPr dirty="0"/>
          </a:p>
          <a:p>
            <a:pPr marL="742950" lvl="1" indent="-285750">
              <a:lnSpc>
                <a:spcPct val="80000"/>
              </a:lnSpc>
              <a:spcBef>
                <a:spcPts val="434"/>
              </a:spcBef>
              <a:buSzPts val="2170"/>
            </a:pPr>
            <a:r>
              <a:rPr lang="en-US" sz="2170" dirty="0"/>
              <a:t>If asks you about a relationship, think about how you could define a relationship </a:t>
            </a:r>
            <a:endParaRPr dirty="0"/>
          </a:p>
          <a:p>
            <a:pPr marL="742950" lvl="1" indent="-285750">
              <a:lnSpc>
                <a:spcPct val="80000"/>
              </a:lnSpc>
              <a:spcBef>
                <a:spcPts val="434"/>
              </a:spcBef>
              <a:buSzPts val="2170"/>
            </a:pPr>
            <a:r>
              <a:rPr lang="en-US" sz="2170" dirty="0"/>
              <a:t>Typically “compare, contrast, change, continuity or context</a:t>
            </a:r>
            <a:endParaRPr sz="2170" dirty="0"/>
          </a:p>
        </p:txBody>
      </p:sp>
    </p:spTree>
    <p:extLst>
      <p:ext uri="{BB962C8B-B14F-4D97-AF65-F5344CB8AC3E}">
        <p14:creationId xmlns:p14="http://schemas.microsoft.com/office/powerpoint/2010/main" val="1318002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endParaRPr/>
          </a:p>
        </p:txBody>
      </p:sp>
      <p:sp>
        <p:nvSpPr>
          <p:cNvPr id="134" name="Shape 134"/>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139700">
              <a:spcBef>
                <a:spcPts val="0"/>
              </a:spcBef>
              <a:buNone/>
            </a:pPr>
            <a:endParaRPr/>
          </a:p>
        </p:txBody>
      </p:sp>
      <p:pic>
        <p:nvPicPr>
          <p:cNvPr id="135" name="Shape 135"/>
          <p:cNvPicPr preferRelativeResize="0"/>
          <p:nvPr/>
        </p:nvPicPr>
        <p:blipFill rotWithShape="1">
          <a:blip r:embed="rId3">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5562532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endParaRPr/>
          </a:p>
        </p:txBody>
      </p:sp>
      <p:sp>
        <p:nvSpPr>
          <p:cNvPr id="141" name="Shape 141"/>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139700">
              <a:spcBef>
                <a:spcPts val="0"/>
              </a:spcBef>
              <a:buNone/>
            </a:pPr>
            <a:endParaRPr/>
          </a:p>
        </p:txBody>
      </p:sp>
      <p:pic>
        <p:nvPicPr>
          <p:cNvPr id="142" name="Shape 142"/>
          <p:cNvPicPr preferRelativeResize="0"/>
          <p:nvPr/>
        </p:nvPicPr>
        <p:blipFill rotWithShape="1">
          <a:blip r:embed="rId3">
            <a:alphaModFix/>
          </a:blip>
          <a:srcRect/>
          <a:stretch/>
        </p:blipFill>
        <p:spPr>
          <a:xfrm>
            <a:off x="0" y="-11374"/>
            <a:ext cx="12192000" cy="6854613"/>
          </a:xfrm>
          <a:prstGeom prst="rect">
            <a:avLst/>
          </a:prstGeom>
          <a:noFill/>
          <a:ln>
            <a:noFill/>
          </a:ln>
        </p:spPr>
      </p:pic>
    </p:spTree>
    <p:extLst>
      <p:ext uri="{BB962C8B-B14F-4D97-AF65-F5344CB8AC3E}">
        <p14:creationId xmlns:p14="http://schemas.microsoft.com/office/powerpoint/2010/main" val="124271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r>
              <a:rPr lang="en-US" sz="4400" dirty="0"/>
              <a:t>Contextualization</a:t>
            </a:r>
            <a:endParaRPr sz="4400" dirty="0"/>
          </a:p>
        </p:txBody>
      </p:sp>
      <p:sp>
        <p:nvSpPr>
          <p:cNvPr id="148" name="Shape 148"/>
          <p:cNvSpPr txBox="1">
            <a:spLocks noGrp="1"/>
          </p:cNvSpPr>
          <p:nvPr>
            <p:ph idx="1"/>
          </p:nvPr>
        </p:nvSpPr>
        <p:spPr>
          <a:xfrm>
            <a:off x="947854" y="1600201"/>
            <a:ext cx="8965580" cy="4525963"/>
          </a:xfrm>
          <a:prstGeom prst="rect">
            <a:avLst/>
          </a:prstGeom>
          <a:noFill/>
          <a:ln>
            <a:noFill/>
          </a:ln>
        </p:spPr>
        <p:txBody>
          <a:bodyPr spcFirstLastPara="1" wrap="square" lIns="91425" tIns="45700" rIns="91425" bIns="45700" anchor="t" anchorCtr="0">
            <a:noAutofit/>
          </a:bodyPr>
          <a:lstStyle/>
          <a:p>
            <a:pPr marL="342900" indent="-342900">
              <a:lnSpc>
                <a:spcPct val="90000"/>
              </a:lnSpc>
              <a:spcBef>
                <a:spcPts val="0"/>
              </a:spcBef>
            </a:pPr>
            <a:r>
              <a:rPr lang="en-US" sz="2400" dirty="0"/>
              <a:t>What was going on in the world when the documents came about?</a:t>
            </a:r>
            <a:endParaRPr sz="2400" dirty="0"/>
          </a:p>
          <a:p>
            <a:pPr marL="742950" lvl="1" indent="-285750">
              <a:lnSpc>
                <a:spcPct val="90000"/>
              </a:lnSpc>
            </a:pPr>
            <a:r>
              <a:rPr lang="en-US" sz="2000" dirty="0"/>
              <a:t>Imperialism?  Golden Age? Dark Age? Exploration? No exploration?  Cold War? Industrialization?</a:t>
            </a:r>
            <a:endParaRPr sz="2000" dirty="0"/>
          </a:p>
          <a:p>
            <a:pPr marL="342900" indent="-342900">
              <a:lnSpc>
                <a:spcPct val="90000"/>
              </a:lnSpc>
            </a:pPr>
            <a:r>
              <a:rPr lang="en-US" sz="2400" dirty="0"/>
              <a:t>Must relate to the topic!</a:t>
            </a:r>
            <a:endParaRPr sz="2400" dirty="0"/>
          </a:p>
          <a:p>
            <a:pPr marL="742950" lvl="1" indent="-285750">
              <a:lnSpc>
                <a:spcPct val="90000"/>
              </a:lnSpc>
            </a:pPr>
            <a:r>
              <a:rPr lang="en-US" sz="2000" dirty="0"/>
              <a:t>Be as specific as possible.  Probably same century, and most definitely same Period</a:t>
            </a:r>
            <a:endParaRPr sz="2000" dirty="0"/>
          </a:p>
          <a:p>
            <a:pPr marL="342900" indent="-342900">
              <a:lnSpc>
                <a:spcPct val="90000"/>
              </a:lnSpc>
            </a:pPr>
            <a:r>
              <a:rPr lang="en-US" sz="2400" dirty="0"/>
              <a:t>Put the topic “in its place” in history</a:t>
            </a:r>
          </a:p>
          <a:p>
            <a:pPr lvl="1" indent="-342900">
              <a:lnSpc>
                <a:spcPct val="90000"/>
              </a:lnSpc>
            </a:pPr>
            <a:r>
              <a:rPr lang="en-US" sz="2000" dirty="0"/>
              <a:t>Star Wars!</a:t>
            </a:r>
            <a:endParaRPr sz="2000" dirty="0"/>
          </a:p>
        </p:txBody>
      </p:sp>
    </p:spTree>
    <p:extLst>
      <p:ext uri="{BB962C8B-B14F-4D97-AF65-F5344CB8AC3E}">
        <p14:creationId xmlns:p14="http://schemas.microsoft.com/office/powerpoint/2010/main" val="3816852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endParaRPr/>
          </a:p>
        </p:txBody>
      </p:sp>
      <p:sp>
        <p:nvSpPr>
          <p:cNvPr id="154" name="Shape 154"/>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139700">
              <a:spcBef>
                <a:spcPts val="0"/>
              </a:spcBef>
              <a:buNone/>
            </a:pPr>
            <a:endParaRPr/>
          </a:p>
        </p:txBody>
      </p:sp>
      <p:pic>
        <p:nvPicPr>
          <p:cNvPr id="155" name="Shape 155"/>
          <p:cNvPicPr preferRelativeResize="0"/>
          <p:nvPr/>
        </p:nvPicPr>
        <p:blipFill rotWithShape="1">
          <a:blip r:embed="rId3">
            <a:alphaModFix/>
          </a:blip>
          <a:srcRect/>
          <a:stretch/>
        </p:blipFill>
        <p:spPr>
          <a:xfrm>
            <a:off x="0" y="-5688"/>
            <a:ext cx="12192000" cy="6863687"/>
          </a:xfrm>
          <a:prstGeom prst="rect">
            <a:avLst/>
          </a:prstGeom>
          <a:noFill/>
          <a:ln>
            <a:noFill/>
          </a:ln>
        </p:spPr>
      </p:pic>
    </p:spTree>
    <p:extLst>
      <p:ext uri="{BB962C8B-B14F-4D97-AF65-F5344CB8AC3E}">
        <p14:creationId xmlns:p14="http://schemas.microsoft.com/office/powerpoint/2010/main" val="28871189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endParaRPr/>
          </a:p>
        </p:txBody>
      </p:sp>
      <p:sp>
        <p:nvSpPr>
          <p:cNvPr id="161" name="Shape 161"/>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139700">
              <a:spcBef>
                <a:spcPts val="0"/>
              </a:spcBef>
              <a:buNone/>
            </a:pPr>
            <a:endParaRPr/>
          </a:p>
        </p:txBody>
      </p:sp>
      <p:pic>
        <p:nvPicPr>
          <p:cNvPr id="162" name="Shape 162"/>
          <p:cNvPicPr preferRelativeResize="0"/>
          <p:nvPr/>
        </p:nvPicPr>
        <p:blipFill rotWithShape="1">
          <a:blip r:embed="rId3">
            <a:alphaModFix/>
          </a:blip>
          <a:srcRect/>
          <a:stretch/>
        </p:blipFill>
        <p:spPr>
          <a:xfrm>
            <a:off x="0" y="-1"/>
            <a:ext cx="12192000" cy="6857159"/>
          </a:xfrm>
          <a:prstGeom prst="rect">
            <a:avLst/>
          </a:prstGeom>
          <a:noFill/>
          <a:ln>
            <a:noFill/>
          </a:ln>
        </p:spPr>
      </p:pic>
    </p:spTree>
    <p:extLst>
      <p:ext uri="{BB962C8B-B14F-4D97-AF65-F5344CB8AC3E}">
        <p14:creationId xmlns:p14="http://schemas.microsoft.com/office/powerpoint/2010/main" val="1275419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endParaRPr/>
          </a:p>
        </p:txBody>
      </p:sp>
      <p:sp>
        <p:nvSpPr>
          <p:cNvPr id="168" name="Shape 168"/>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139700">
              <a:spcBef>
                <a:spcPts val="0"/>
              </a:spcBef>
              <a:buNone/>
            </a:pPr>
            <a:endParaRPr/>
          </a:p>
        </p:txBody>
      </p:sp>
      <p:pic>
        <p:nvPicPr>
          <p:cNvPr id="169" name="Shape 169"/>
          <p:cNvPicPr preferRelativeResize="0"/>
          <p:nvPr/>
        </p:nvPicPr>
        <p:blipFill rotWithShape="1">
          <a:blip r:embed="rId3">
            <a:alphaModFix/>
          </a:blip>
          <a:srcRect/>
          <a:stretch/>
        </p:blipFill>
        <p:spPr>
          <a:xfrm>
            <a:off x="0" y="1"/>
            <a:ext cx="12192000" cy="6850162"/>
          </a:xfrm>
          <a:prstGeom prst="rect">
            <a:avLst/>
          </a:prstGeom>
          <a:noFill/>
          <a:ln>
            <a:noFill/>
          </a:ln>
        </p:spPr>
      </p:pic>
    </p:spTree>
    <p:extLst>
      <p:ext uri="{BB962C8B-B14F-4D97-AF65-F5344CB8AC3E}">
        <p14:creationId xmlns:p14="http://schemas.microsoft.com/office/powerpoint/2010/main" val="3316318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609599" y="230033"/>
            <a:ext cx="8857785" cy="1143000"/>
          </a:xfrm>
          <a:prstGeom prst="rect">
            <a:avLst/>
          </a:prstGeom>
          <a:noFill/>
          <a:ln>
            <a:noFill/>
          </a:ln>
        </p:spPr>
        <p:txBody>
          <a:bodyPr spcFirstLastPara="1" wrap="square" lIns="91425" tIns="45700" rIns="91425" bIns="45700" anchor="ctr" anchorCtr="0">
            <a:noAutofit/>
          </a:bodyPr>
          <a:lstStyle/>
          <a:p>
            <a:r>
              <a:rPr lang="en-US" sz="4400" dirty="0"/>
              <a:t>Use of Documents (Rule of Three)</a:t>
            </a:r>
            <a:endParaRPr sz="4400" dirty="0"/>
          </a:p>
        </p:txBody>
      </p:sp>
      <p:sp>
        <p:nvSpPr>
          <p:cNvPr id="175" name="Shape 175"/>
          <p:cNvSpPr txBox="1">
            <a:spLocks noGrp="1"/>
          </p:cNvSpPr>
          <p:nvPr>
            <p:ph idx="1"/>
          </p:nvPr>
        </p:nvSpPr>
        <p:spPr>
          <a:xfrm>
            <a:off x="278780" y="1373033"/>
            <a:ext cx="9188604" cy="4525963"/>
          </a:xfrm>
          <a:prstGeom prst="rect">
            <a:avLst/>
          </a:prstGeom>
          <a:noFill/>
          <a:ln>
            <a:noFill/>
          </a:ln>
        </p:spPr>
        <p:txBody>
          <a:bodyPr spcFirstLastPara="1" wrap="square" lIns="91425" tIns="45700" rIns="91425" bIns="45700" anchor="t" anchorCtr="0">
            <a:noAutofit/>
          </a:bodyPr>
          <a:lstStyle/>
          <a:p>
            <a:pPr marL="342900" indent="-342900">
              <a:lnSpc>
                <a:spcPct val="90000"/>
              </a:lnSpc>
              <a:spcBef>
                <a:spcPts val="0"/>
              </a:spcBef>
              <a:buSzPts val="2720"/>
            </a:pPr>
            <a:r>
              <a:rPr lang="en-US" sz="2720" dirty="0"/>
              <a:t>In the past they used to award points for document grouping</a:t>
            </a:r>
            <a:endParaRPr dirty="0"/>
          </a:p>
          <a:p>
            <a:pPr marL="742950" lvl="1" indent="-285750">
              <a:lnSpc>
                <a:spcPct val="90000"/>
              </a:lnSpc>
              <a:spcBef>
                <a:spcPts val="476"/>
              </a:spcBef>
              <a:buSzPts val="2380"/>
            </a:pPr>
            <a:r>
              <a:rPr lang="en-US" sz="2380" dirty="0"/>
              <a:t>While they don’t anymore, it is still not a bad idea</a:t>
            </a:r>
            <a:endParaRPr dirty="0"/>
          </a:p>
          <a:p>
            <a:pPr marL="342900" indent="-342900">
              <a:lnSpc>
                <a:spcPct val="90000"/>
              </a:lnSpc>
              <a:spcBef>
                <a:spcPts val="544"/>
              </a:spcBef>
              <a:buSzPts val="2720"/>
            </a:pPr>
            <a:r>
              <a:rPr lang="en-US" sz="2720" dirty="0"/>
              <a:t>Many of the documents will have similar topics or be written by similar people or in similar times or, or, or….</a:t>
            </a:r>
            <a:endParaRPr dirty="0"/>
          </a:p>
          <a:p>
            <a:pPr marL="342900" indent="-342900">
              <a:lnSpc>
                <a:spcPct val="90000"/>
              </a:lnSpc>
              <a:spcBef>
                <a:spcPts val="544"/>
              </a:spcBef>
              <a:buSzPts val="2720"/>
            </a:pPr>
            <a:r>
              <a:rPr lang="en-US" sz="2720" dirty="0"/>
              <a:t>It will probably help you to organize your thoughts if you organize the documents into 3ish groups. </a:t>
            </a:r>
            <a:endParaRPr dirty="0"/>
          </a:p>
          <a:p>
            <a:pPr marL="742950" lvl="1" indent="-285750">
              <a:lnSpc>
                <a:spcPct val="90000"/>
              </a:lnSpc>
              <a:spcBef>
                <a:spcPts val="476"/>
              </a:spcBef>
              <a:buSzPts val="2380"/>
            </a:pPr>
            <a:r>
              <a:rPr lang="en-US" sz="2380" dirty="0"/>
              <a:t>Those three groups will probably be titled in your thesis.  How easy is this!</a:t>
            </a:r>
            <a:endParaRPr dirty="0"/>
          </a:p>
          <a:p>
            <a:pPr marL="342900" indent="-342900">
              <a:lnSpc>
                <a:spcPct val="90000"/>
              </a:lnSpc>
              <a:spcBef>
                <a:spcPts val="544"/>
              </a:spcBef>
              <a:buSzPts val="2720"/>
            </a:pPr>
            <a:r>
              <a:rPr lang="en-US" sz="2720" dirty="0"/>
              <a:t>Consider AP Themes!  Do the documents have any common threads?  How is 1 like 5?  </a:t>
            </a:r>
            <a:endParaRPr dirty="0"/>
          </a:p>
        </p:txBody>
      </p:sp>
    </p:spTree>
    <p:extLst>
      <p:ext uri="{BB962C8B-B14F-4D97-AF65-F5344CB8AC3E}">
        <p14:creationId xmlns:p14="http://schemas.microsoft.com/office/powerpoint/2010/main" val="175724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5898150" y="0"/>
            <a:ext cx="6293850" cy="2093016"/>
          </a:xfrm>
          <a:prstGeom prst="rect">
            <a:avLst/>
          </a:prstGeom>
          <a:solidFill>
            <a:srgbClr val="D8D8D8"/>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8000"/>
              <a:buFont typeface="Questrial"/>
              <a:buNone/>
            </a:pPr>
            <a:r>
              <a:rPr lang="en-US" sz="8000" b="1" i="0" u="none" strike="noStrike" cap="none" dirty="0">
                <a:solidFill>
                  <a:schemeClr val="dk1"/>
                </a:solidFill>
                <a:latin typeface="Questrial"/>
                <a:ea typeface="Questrial"/>
                <a:cs typeface="Questrial"/>
                <a:sym typeface="Questrial"/>
              </a:rPr>
              <a:t>SAQ Overview</a:t>
            </a:r>
            <a:endParaRPr dirty="0"/>
          </a:p>
        </p:txBody>
      </p:sp>
      <p:sp>
        <p:nvSpPr>
          <p:cNvPr id="110" name="Shape 110"/>
          <p:cNvSpPr txBox="1">
            <a:spLocks noGrp="1"/>
          </p:cNvSpPr>
          <p:nvPr>
            <p:ph type="body" idx="1"/>
          </p:nvPr>
        </p:nvSpPr>
        <p:spPr>
          <a:xfrm>
            <a:off x="5898150" y="2093016"/>
            <a:ext cx="6293850" cy="44416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What types of questions are asked?</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SAQ will come from the Key Concepts and Thematic Learning Objectives</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Each SAQ will deal with at least one Historical Thinking Skill </a:t>
            </a:r>
            <a:endParaRPr dirty="0"/>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Calibri"/>
                <a:ea typeface="Calibri"/>
                <a:cs typeface="Calibri"/>
                <a:sym typeface="Calibri"/>
              </a:rPr>
              <a:t>How are they scored?</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1 point per part, 3 points per question</a:t>
            </a:r>
            <a:endParaRPr dirty="0"/>
          </a:p>
          <a:p>
            <a:pPr marL="685800" marR="0" lvl="1" indent="-228600" algn="l" rtl="0">
              <a:lnSpc>
                <a:spcPct val="90000"/>
              </a:lnSpc>
              <a:spcBef>
                <a:spcPts val="5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On the AP test, you probably need to earn 7 of 9 points on the 3 SAQs to be on track to earn a 5</a:t>
            </a:r>
            <a:endParaRPr dirty="0"/>
          </a:p>
        </p:txBody>
      </p:sp>
      <p:pic>
        <p:nvPicPr>
          <p:cNvPr id="111" name="Shape 111"/>
          <p:cNvPicPr preferRelativeResize="0"/>
          <p:nvPr/>
        </p:nvPicPr>
        <p:blipFill rotWithShape="1">
          <a:blip r:embed="rId3">
            <a:alphaModFix/>
          </a:blip>
          <a:srcRect/>
          <a:stretch/>
        </p:blipFill>
        <p:spPr>
          <a:xfrm>
            <a:off x="0" y="0"/>
            <a:ext cx="5898150" cy="6791605"/>
          </a:xfrm>
          <a:prstGeom prst="rect">
            <a:avLst/>
          </a:prstGeom>
          <a:noFill/>
          <a:ln>
            <a:noFill/>
          </a:ln>
        </p:spPr>
      </p:pic>
    </p:spTree>
    <p:extLst>
      <p:ext uri="{BB962C8B-B14F-4D97-AF65-F5344CB8AC3E}">
        <p14:creationId xmlns:p14="http://schemas.microsoft.com/office/powerpoint/2010/main" val="32189165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1200615" y="185428"/>
            <a:ext cx="8229600" cy="1143000"/>
          </a:xfrm>
          <a:prstGeom prst="rect">
            <a:avLst/>
          </a:prstGeom>
          <a:noFill/>
          <a:ln>
            <a:noFill/>
          </a:ln>
        </p:spPr>
        <p:txBody>
          <a:bodyPr spcFirstLastPara="1" wrap="square" lIns="91425" tIns="45700" rIns="91425" bIns="45700" anchor="ctr" anchorCtr="0">
            <a:noAutofit/>
          </a:bodyPr>
          <a:lstStyle/>
          <a:p>
            <a:r>
              <a:rPr lang="en-US" dirty="0"/>
              <a:t>Use of Documents (How to use)</a:t>
            </a:r>
            <a:endParaRPr dirty="0"/>
          </a:p>
        </p:txBody>
      </p:sp>
      <p:sp>
        <p:nvSpPr>
          <p:cNvPr id="181" name="Shape 181"/>
          <p:cNvSpPr txBox="1">
            <a:spLocks noGrp="1"/>
          </p:cNvSpPr>
          <p:nvPr>
            <p:ph idx="1"/>
          </p:nvPr>
        </p:nvSpPr>
        <p:spPr>
          <a:xfrm>
            <a:off x="769433" y="1522142"/>
            <a:ext cx="8225883" cy="4525963"/>
          </a:xfrm>
          <a:prstGeom prst="rect">
            <a:avLst/>
          </a:prstGeom>
          <a:noFill/>
          <a:ln>
            <a:noFill/>
          </a:ln>
        </p:spPr>
        <p:txBody>
          <a:bodyPr spcFirstLastPara="1" wrap="square" lIns="91425" tIns="45700" rIns="91425" bIns="45700" anchor="t" anchorCtr="0">
            <a:noAutofit/>
          </a:bodyPr>
          <a:lstStyle/>
          <a:p>
            <a:pPr marL="342900" indent="-342900">
              <a:lnSpc>
                <a:spcPct val="80000"/>
              </a:lnSpc>
              <a:spcBef>
                <a:spcPts val="0"/>
              </a:spcBef>
              <a:buSzPts val="2480"/>
            </a:pPr>
            <a:r>
              <a:rPr lang="en-US" sz="2480" dirty="0"/>
              <a:t>In your body paragraphs you must support your thesis with evidence from the documents</a:t>
            </a:r>
            <a:endParaRPr dirty="0"/>
          </a:p>
          <a:p>
            <a:pPr marL="342900" indent="-342900">
              <a:lnSpc>
                <a:spcPct val="80000"/>
              </a:lnSpc>
              <a:spcBef>
                <a:spcPts val="496"/>
              </a:spcBef>
              <a:buSzPts val="2480"/>
            </a:pPr>
            <a:r>
              <a:rPr lang="en-US" sz="2480" dirty="0"/>
              <a:t>Common structure:</a:t>
            </a:r>
            <a:endParaRPr dirty="0"/>
          </a:p>
          <a:p>
            <a:pPr marL="742950" lvl="1" indent="-285750">
              <a:lnSpc>
                <a:spcPct val="80000"/>
              </a:lnSpc>
              <a:spcBef>
                <a:spcPts val="434"/>
              </a:spcBef>
              <a:buSzPts val="2170"/>
            </a:pPr>
            <a:r>
              <a:rPr lang="en-US" sz="2170" dirty="0"/>
              <a:t>“As seen in doc 3,5 and 7, </a:t>
            </a:r>
            <a:r>
              <a:rPr lang="en-US" sz="2170" dirty="0" err="1"/>
              <a:t>blankity</a:t>
            </a:r>
            <a:r>
              <a:rPr lang="en-US" sz="2170" dirty="0"/>
              <a:t> blank </a:t>
            </a:r>
            <a:r>
              <a:rPr lang="en-US" sz="2170" dirty="0" err="1"/>
              <a:t>blank</a:t>
            </a:r>
            <a:r>
              <a:rPr lang="en-US" sz="2170" dirty="0"/>
              <a:t>.  Doc 3 argues that </a:t>
            </a:r>
            <a:r>
              <a:rPr lang="en-US" sz="2170" dirty="0" err="1"/>
              <a:t>blankity</a:t>
            </a:r>
            <a:r>
              <a:rPr lang="en-US" sz="2170" dirty="0"/>
              <a:t> because blank </a:t>
            </a:r>
            <a:r>
              <a:rPr lang="en-US" sz="2170" dirty="0" err="1"/>
              <a:t>blank</a:t>
            </a:r>
            <a:r>
              <a:rPr lang="en-US" sz="2170" dirty="0"/>
              <a:t>”</a:t>
            </a:r>
            <a:endParaRPr dirty="0"/>
          </a:p>
          <a:p>
            <a:pPr marL="342900" indent="-342900">
              <a:lnSpc>
                <a:spcPct val="80000"/>
              </a:lnSpc>
              <a:spcBef>
                <a:spcPts val="496"/>
              </a:spcBef>
              <a:buSzPts val="2480"/>
            </a:pPr>
            <a:r>
              <a:rPr lang="en-US" sz="2480" dirty="0"/>
              <a:t>MAKE SURE TO UNDERLINE AND USE PARANTHESES TO SPECIFY WHICH DOC YOU ARE USING – OMG DON’T MAKE ME GUESS (</a:t>
            </a:r>
            <a:r>
              <a:rPr lang="en-US" sz="2480" u="sng" dirty="0"/>
              <a:t>Doc2</a:t>
            </a:r>
            <a:r>
              <a:rPr lang="en-US" sz="2480" dirty="0"/>
              <a:t>)</a:t>
            </a:r>
            <a:endParaRPr dirty="0"/>
          </a:p>
          <a:p>
            <a:pPr marL="342900" indent="-342900">
              <a:lnSpc>
                <a:spcPct val="80000"/>
              </a:lnSpc>
              <a:spcBef>
                <a:spcPts val="496"/>
              </a:spcBef>
              <a:buSzPts val="2480"/>
            </a:pPr>
            <a:r>
              <a:rPr lang="en-US" sz="2480" b="1" u="sng" dirty="0"/>
              <a:t>Don’t quote the documents, write about what they say</a:t>
            </a:r>
            <a:endParaRPr dirty="0"/>
          </a:p>
          <a:p>
            <a:pPr marL="342900" indent="-342900">
              <a:lnSpc>
                <a:spcPct val="80000"/>
              </a:lnSpc>
              <a:spcBef>
                <a:spcPts val="496"/>
              </a:spcBef>
              <a:buSzPts val="2480"/>
            </a:pPr>
            <a:r>
              <a:rPr lang="en-US" sz="2480" dirty="0"/>
              <a:t>How you “use” the document backs up your body paragraphs point.  The point of your paragraph should be directly linked to the thesis.  Don’t get off topic!</a:t>
            </a:r>
            <a:endParaRPr dirty="0"/>
          </a:p>
        </p:txBody>
      </p:sp>
    </p:spTree>
    <p:extLst>
      <p:ext uri="{BB962C8B-B14F-4D97-AF65-F5344CB8AC3E}">
        <p14:creationId xmlns:p14="http://schemas.microsoft.com/office/powerpoint/2010/main" val="4920009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Shape 186"/>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r>
              <a:rPr lang="en-US"/>
              <a:t>Sourcing of Documents (POV)</a:t>
            </a:r>
            <a:endParaRPr/>
          </a:p>
        </p:txBody>
      </p:sp>
      <p:sp>
        <p:nvSpPr>
          <p:cNvPr id="187" name="Shape 187"/>
          <p:cNvSpPr txBox="1">
            <a:spLocks noGrp="1"/>
          </p:cNvSpPr>
          <p:nvPr>
            <p:ph idx="1"/>
          </p:nvPr>
        </p:nvSpPr>
        <p:spPr>
          <a:xfrm>
            <a:off x="843775" y="1417638"/>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SzPts val="2960"/>
            </a:pPr>
            <a:r>
              <a:rPr lang="en-US" sz="2960" dirty="0"/>
              <a:t>How does the author’s POV impact the documents</a:t>
            </a:r>
            <a:endParaRPr dirty="0"/>
          </a:p>
          <a:p>
            <a:pPr marL="342900" indent="-342900">
              <a:spcBef>
                <a:spcPts val="592"/>
              </a:spcBef>
              <a:buSzPts val="2960"/>
            </a:pPr>
            <a:r>
              <a:rPr lang="en-US" sz="2960" dirty="0"/>
              <a:t>More than just bias!  Explain why the bias is important (significance)</a:t>
            </a:r>
            <a:endParaRPr dirty="0"/>
          </a:p>
          <a:p>
            <a:pPr marL="342900" indent="-342900">
              <a:spcBef>
                <a:spcPts val="592"/>
              </a:spcBef>
              <a:buSzPts val="2960"/>
            </a:pPr>
            <a:r>
              <a:rPr lang="en-US" sz="2960" dirty="0"/>
              <a:t>THINK!  Can pictures lie?  Might someone speak to one group of people differently from another?  Can you lie with statistics?  Are all maps accurate?</a:t>
            </a:r>
            <a:endParaRPr dirty="0"/>
          </a:p>
          <a:p>
            <a:pPr marL="342900" indent="-342900">
              <a:spcBef>
                <a:spcPts val="592"/>
              </a:spcBef>
              <a:buSzPts val="2960"/>
            </a:pPr>
            <a:r>
              <a:rPr lang="en-US" sz="2960" dirty="0"/>
              <a:t>You now need to show POV for THREE sources!</a:t>
            </a:r>
            <a:endParaRPr sz="2960" dirty="0"/>
          </a:p>
        </p:txBody>
      </p:sp>
    </p:spTree>
    <p:extLst>
      <p:ext uri="{BB962C8B-B14F-4D97-AF65-F5344CB8AC3E}">
        <p14:creationId xmlns:p14="http://schemas.microsoft.com/office/powerpoint/2010/main" val="3237883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624469" y="118521"/>
            <a:ext cx="8686799" cy="1143000"/>
          </a:xfrm>
          <a:prstGeom prst="rect">
            <a:avLst/>
          </a:prstGeom>
          <a:noFill/>
          <a:ln>
            <a:noFill/>
          </a:ln>
        </p:spPr>
        <p:txBody>
          <a:bodyPr spcFirstLastPara="1" wrap="square" lIns="91425" tIns="45700" rIns="91425" bIns="45700" anchor="ctr" anchorCtr="0">
            <a:noAutofit/>
          </a:bodyPr>
          <a:lstStyle/>
          <a:p>
            <a:pPr>
              <a:buSzPts val="3959"/>
            </a:pPr>
            <a:r>
              <a:rPr lang="en-US" sz="3959" dirty="0"/>
              <a:t>Document Sourcing: Remember </a:t>
            </a:r>
            <a:r>
              <a:rPr lang="en-US" sz="3959" b="1" u="sng" dirty="0"/>
              <a:t>HIPPO</a:t>
            </a:r>
            <a:r>
              <a:rPr lang="en-US" sz="3959" dirty="0"/>
              <a:t>!</a:t>
            </a:r>
            <a:endParaRPr sz="3959" dirty="0"/>
          </a:p>
        </p:txBody>
      </p:sp>
      <p:sp>
        <p:nvSpPr>
          <p:cNvPr id="193" name="Shape 193"/>
          <p:cNvSpPr txBox="1">
            <a:spLocks noGrp="1"/>
          </p:cNvSpPr>
          <p:nvPr>
            <p:ph idx="1"/>
          </p:nvPr>
        </p:nvSpPr>
        <p:spPr>
          <a:xfrm>
            <a:off x="524106" y="1417639"/>
            <a:ext cx="9255513" cy="5340000"/>
          </a:xfrm>
          <a:prstGeom prst="rect">
            <a:avLst/>
          </a:prstGeom>
          <a:noFill/>
          <a:ln>
            <a:noFill/>
          </a:ln>
        </p:spPr>
        <p:txBody>
          <a:bodyPr spcFirstLastPara="1" wrap="square" lIns="91425" tIns="45700" rIns="91425" bIns="45700" anchor="t" anchorCtr="0">
            <a:noAutofit/>
          </a:bodyPr>
          <a:lstStyle/>
          <a:p>
            <a:pPr marL="342900" indent="-342900">
              <a:lnSpc>
                <a:spcPct val="90000"/>
              </a:lnSpc>
              <a:spcBef>
                <a:spcPts val="0"/>
              </a:spcBef>
              <a:buSzPts val="2960"/>
            </a:pPr>
            <a:r>
              <a:rPr lang="en-US" sz="2960" b="1" u="sng" dirty="0"/>
              <a:t>H</a:t>
            </a:r>
            <a:r>
              <a:rPr lang="en-US" sz="2960" dirty="0"/>
              <a:t>istorical Context</a:t>
            </a:r>
            <a:endParaRPr dirty="0"/>
          </a:p>
          <a:p>
            <a:pPr marL="742950" lvl="1" indent="-285750">
              <a:lnSpc>
                <a:spcPct val="90000"/>
              </a:lnSpc>
              <a:spcBef>
                <a:spcPts val="518"/>
              </a:spcBef>
              <a:buSzPts val="2590"/>
            </a:pPr>
            <a:r>
              <a:rPr lang="en-US" sz="2590" dirty="0"/>
              <a:t>Why was the document produced?</a:t>
            </a:r>
            <a:endParaRPr dirty="0"/>
          </a:p>
          <a:p>
            <a:pPr marL="342900" indent="-342900">
              <a:lnSpc>
                <a:spcPct val="90000"/>
              </a:lnSpc>
              <a:spcBef>
                <a:spcPts val="592"/>
              </a:spcBef>
              <a:buSzPts val="2960"/>
            </a:pPr>
            <a:r>
              <a:rPr lang="en-US" sz="2960" b="1" u="sng" dirty="0"/>
              <a:t>I</a:t>
            </a:r>
            <a:r>
              <a:rPr lang="en-US" sz="2960" dirty="0"/>
              <a:t>ntended Audience</a:t>
            </a:r>
            <a:endParaRPr dirty="0"/>
          </a:p>
          <a:p>
            <a:pPr marL="742950" lvl="1" indent="-285750">
              <a:lnSpc>
                <a:spcPct val="90000"/>
              </a:lnSpc>
              <a:spcBef>
                <a:spcPts val="518"/>
              </a:spcBef>
              <a:buSzPts val="2590"/>
            </a:pPr>
            <a:r>
              <a:rPr lang="en-US" sz="2590" dirty="0"/>
              <a:t>Who was doc created for?  Why does that matter?</a:t>
            </a:r>
            <a:endParaRPr dirty="0"/>
          </a:p>
          <a:p>
            <a:pPr marL="342900" indent="-342900">
              <a:lnSpc>
                <a:spcPct val="90000"/>
              </a:lnSpc>
              <a:spcBef>
                <a:spcPts val="592"/>
              </a:spcBef>
              <a:buSzPts val="2960"/>
            </a:pPr>
            <a:r>
              <a:rPr lang="en-US" sz="2960" b="1" u="sng" dirty="0"/>
              <a:t>P</a:t>
            </a:r>
            <a:r>
              <a:rPr lang="en-US" sz="2960" dirty="0"/>
              <a:t>urpose</a:t>
            </a:r>
            <a:endParaRPr dirty="0"/>
          </a:p>
          <a:p>
            <a:pPr marL="742950" lvl="1" indent="-285750">
              <a:lnSpc>
                <a:spcPct val="90000"/>
              </a:lnSpc>
              <a:spcBef>
                <a:spcPts val="518"/>
              </a:spcBef>
              <a:buSzPts val="2590"/>
            </a:pPr>
            <a:r>
              <a:rPr lang="en-US" sz="2590" dirty="0"/>
              <a:t>Why was the doc created?</a:t>
            </a:r>
            <a:endParaRPr dirty="0"/>
          </a:p>
          <a:p>
            <a:pPr marL="342900" indent="-342900">
              <a:lnSpc>
                <a:spcPct val="90000"/>
              </a:lnSpc>
              <a:spcBef>
                <a:spcPts val="592"/>
              </a:spcBef>
              <a:buSzPts val="2960"/>
            </a:pPr>
            <a:r>
              <a:rPr lang="en-US" sz="2960" b="1" u="sng" dirty="0"/>
              <a:t>P</a:t>
            </a:r>
            <a:r>
              <a:rPr lang="en-US" sz="2960" dirty="0"/>
              <a:t>oint of View</a:t>
            </a:r>
            <a:endParaRPr dirty="0"/>
          </a:p>
          <a:p>
            <a:pPr marL="742950" lvl="1" indent="-285750">
              <a:lnSpc>
                <a:spcPct val="90000"/>
              </a:lnSpc>
              <a:spcBef>
                <a:spcPts val="518"/>
              </a:spcBef>
              <a:buSzPts val="2590"/>
            </a:pPr>
            <a:r>
              <a:rPr lang="en-US" sz="2590" dirty="0"/>
              <a:t>Why did the person say what they did the way they did?</a:t>
            </a:r>
          </a:p>
          <a:p>
            <a:pPr indent="-285750">
              <a:lnSpc>
                <a:spcPct val="90000"/>
              </a:lnSpc>
              <a:spcBef>
                <a:spcPts val="518"/>
              </a:spcBef>
              <a:buSzPts val="2590"/>
            </a:pPr>
            <a:r>
              <a:rPr lang="en-US" sz="2960" b="1" u="sng" dirty="0"/>
              <a:t>O</a:t>
            </a:r>
            <a:r>
              <a:rPr lang="en-US" sz="2960" dirty="0"/>
              <a:t>utside Information</a:t>
            </a:r>
          </a:p>
          <a:p>
            <a:pPr lvl="1">
              <a:lnSpc>
                <a:spcPct val="90000"/>
              </a:lnSpc>
              <a:spcBef>
                <a:spcPts val="518"/>
              </a:spcBef>
              <a:buSzPts val="2590"/>
            </a:pPr>
            <a:r>
              <a:rPr lang="en-US" sz="2900" dirty="0"/>
              <a:t>What relevant information impacts this document</a:t>
            </a:r>
            <a:endParaRPr sz="2900" dirty="0"/>
          </a:p>
          <a:p>
            <a:pPr marL="342900" indent="-342900">
              <a:lnSpc>
                <a:spcPct val="90000"/>
              </a:lnSpc>
              <a:spcBef>
                <a:spcPts val="592"/>
              </a:spcBef>
              <a:buSzPts val="2960"/>
            </a:pPr>
            <a:r>
              <a:rPr lang="en-US" sz="2960" dirty="0"/>
              <a:t>DO THIS THREE TIMES (Minimum)!</a:t>
            </a:r>
            <a:endParaRPr dirty="0"/>
          </a:p>
        </p:txBody>
      </p:sp>
    </p:spTree>
    <p:extLst>
      <p:ext uri="{BB962C8B-B14F-4D97-AF65-F5344CB8AC3E}">
        <p14:creationId xmlns:p14="http://schemas.microsoft.com/office/powerpoint/2010/main" val="32760116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endParaRPr/>
          </a:p>
        </p:txBody>
      </p:sp>
      <p:sp>
        <p:nvSpPr>
          <p:cNvPr id="199" name="Shape 199"/>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139700">
              <a:spcBef>
                <a:spcPts val="0"/>
              </a:spcBef>
              <a:buNone/>
            </a:pPr>
            <a:endParaRPr/>
          </a:p>
        </p:txBody>
      </p:sp>
      <p:pic>
        <p:nvPicPr>
          <p:cNvPr id="200" name="Shape 200"/>
          <p:cNvPicPr preferRelativeResize="0"/>
          <p:nvPr/>
        </p:nvPicPr>
        <p:blipFill rotWithShape="1">
          <a:blip r:embed="rId3">
            <a:alphaModFix/>
          </a:blip>
          <a:srcRect/>
          <a:stretch/>
        </p:blipFill>
        <p:spPr>
          <a:xfrm>
            <a:off x="0" y="0"/>
            <a:ext cx="12192001" cy="6888753"/>
          </a:xfrm>
          <a:prstGeom prst="rect">
            <a:avLst/>
          </a:prstGeom>
          <a:noFill/>
          <a:ln>
            <a:noFill/>
          </a:ln>
        </p:spPr>
      </p:pic>
    </p:spTree>
    <p:extLst>
      <p:ext uri="{BB962C8B-B14F-4D97-AF65-F5344CB8AC3E}">
        <p14:creationId xmlns:p14="http://schemas.microsoft.com/office/powerpoint/2010/main" val="3724037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endParaRPr/>
          </a:p>
        </p:txBody>
      </p:sp>
      <p:sp>
        <p:nvSpPr>
          <p:cNvPr id="206" name="Shape 20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139700">
              <a:spcBef>
                <a:spcPts val="0"/>
              </a:spcBef>
              <a:buNone/>
            </a:pPr>
            <a:endParaRPr/>
          </a:p>
        </p:txBody>
      </p:sp>
      <p:pic>
        <p:nvPicPr>
          <p:cNvPr id="207" name="Shape 207"/>
          <p:cNvPicPr preferRelativeResize="0"/>
          <p:nvPr/>
        </p:nvPicPr>
        <p:blipFill rotWithShape="1">
          <a:blip r:embed="rId3">
            <a:alphaModFix/>
          </a:blip>
          <a:srcRect/>
          <a:stretch/>
        </p:blipFill>
        <p:spPr>
          <a:xfrm>
            <a:off x="0" y="0"/>
            <a:ext cx="12191999" cy="6858000"/>
          </a:xfrm>
          <a:prstGeom prst="rect">
            <a:avLst/>
          </a:prstGeom>
          <a:noFill/>
          <a:ln>
            <a:noFill/>
          </a:ln>
        </p:spPr>
      </p:pic>
    </p:spTree>
    <p:extLst>
      <p:ext uri="{BB962C8B-B14F-4D97-AF65-F5344CB8AC3E}">
        <p14:creationId xmlns:p14="http://schemas.microsoft.com/office/powerpoint/2010/main" val="25988289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endParaRPr/>
          </a:p>
        </p:txBody>
      </p:sp>
      <p:sp>
        <p:nvSpPr>
          <p:cNvPr id="213" name="Shape 213"/>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139700">
              <a:spcBef>
                <a:spcPts val="0"/>
              </a:spcBef>
              <a:buNone/>
            </a:pPr>
            <a:endParaRPr/>
          </a:p>
        </p:txBody>
      </p:sp>
      <p:pic>
        <p:nvPicPr>
          <p:cNvPr id="214" name="Shape 214"/>
          <p:cNvPicPr preferRelativeResize="0"/>
          <p:nvPr/>
        </p:nvPicPr>
        <p:blipFill rotWithShape="1">
          <a:blip r:embed="rId3">
            <a:alphaModFix/>
          </a:blip>
          <a:srcRect/>
          <a:stretch/>
        </p:blipFill>
        <p:spPr>
          <a:xfrm>
            <a:off x="0" y="-1"/>
            <a:ext cx="12192000" cy="6958361"/>
          </a:xfrm>
          <a:prstGeom prst="rect">
            <a:avLst/>
          </a:prstGeom>
          <a:noFill/>
          <a:ln>
            <a:noFill/>
          </a:ln>
        </p:spPr>
      </p:pic>
    </p:spTree>
    <p:extLst>
      <p:ext uri="{BB962C8B-B14F-4D97-AF65-F5344CB8AC3E}">
        <p14:creationId xmlns:p14="http://schemas.microsoft.com/office/powerpoint/2010/main" val="18313146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Shape 219"/>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r>
              <a:rPr lang="en-US" sz="4000" dirty="0"/>
              <a:t>Outside Evidence</a:t>
            </a:r>
            <a:endParaRPr sz="4000" dirty="0"/>
          </a:p>
        </p:txBody>
      </p:sp>
      <p:sp>
        <p:nvSpPr>
          <p:cNvPr id="220" name="Shape 220"/>
          <p:cNvSpPr txBox="1">
            <a:spLocks noGrp="1"/>
          </p:cNvSpPr>
          <p:nvPr>
            <p:ph idx="1"/>
          </p:nvPr>
        </p:nvSpPr>
        <p:spPr>
          <a:xfrm>
            <a:off x="1144859" y="1522142"/>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pPr>
            <a:r>
              <a:rPr lang="en-US" sz="2000" dirty="0"/>
              <a:t>Must use some sliver of outside evidence that backs up your thesis statement</a:t>
            </a:r>
            <a:endParaRPr sz="2000" dirty="0"/>
          </a:p>
          <a:p>
            <a:pPr marL="342900" indent="-342900"/>
            <a:r>
              <a:rPr lang="en-US" sz="2000" dirty="0"/>
              <a:t>Cannot be close to anything in the documents, but should be relevant to the topic</a:t>
            </a:r>
            <a:endParaRPr sz="2000" dirty="0"/>
          </a:p>
          <a:p>
            <a:pPr marL="342900" indent="-342900">
              <a:buNone/>
            </a:pPr>
            <a:endParaRPr dirty="0"/>
          </a:p>
        </p:txBody>
      </p:sp>
    </p:spTree>
    <p:extLst>
      <p:ext uri="{BB962C8B-B14F-4D97-AF65-F5344CB8AC3E}">
        <p14:creationId xmlns:p14="http://schemas.microsoft.com/office/powerpoint/2010/main" val="7922987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Autofit/>
          </a:bodyPr>
          <a:lstStyle/>
          <a:p>
            <a:endParaRPr/>
          </a:p>
        </p:txBody>
      </p:sp>
      <p:sp>
        <p:nvSpPr>
          <p:cNvPr id="226" name="Shape 226"/>
          <p:cNvSpPr txBox="1">
            <a:spLocks noGrp="1"/>
          </p:cNvSpPr>
          <p:nvPr>
            <p:ph type="body"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139700">
              <a:spcBef>
                <a:spcPts val="0"/>
              </a:spcBef>
              <a:buNone/>
            </a:pPr>
            <a:endParaRPr/>
          </a:p>
        </p:txBody>
      </p:sp>
      <p:pic>
        <p:nvPicPr>
          <p:cNvPr id="227" name="Shape 227"/>
          <p:cNvPicPr preferRelativeResize="0"/>
          <p:nvPr/>
        </p:nvPicPr>
        <p:blipFill rotWithShape="1">
          <a:blip r:embed="rId3">
            <a:alphaModFix/>
          </a:blip>
          <a:srcRect/>
          <a:stretch/>
        </p:blipFill>
        <p:spPr>
          <a:xfrm>
            <a:off x="0" y="-5687"/>
            <a:ext cx="12192000" cy="6863687"/>
          </a:xfrm>
          <a:prstGeom prst="rect">
            <a:avLst/>
          </a:prstGeom>
          <a:noFill/>
          <a:ln>
            <a:noFill/>
          </a:ln>
        </p:spPr>
      </p:pic>
    </p:spTree>
    <p:extLst>
      <p:ext uri="{BB962C8B-B14F-4D97-AF65-F5344CB8AC3E}">
        <p14:creationId xmlns:p14="http://schemas.microsoft.com/office/powerpoint/2010/main" val="34186118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899531" y="207731"/>
            <a:ext cx="8229600" cy="1143000"/>
          </a:xfrm>
          <a:prstGeom prst="rect">
            <a:avLst/>
          </a:prstGeom>
          <a:noFill/>
          <a:ln>
            <a:noFill/>
          </a:ln>
        </p:spPr>
        <p:txBody>
          <a:bodyPr spcFirstLastPara="1" wrap="square" lIns="91425" tIns="45700" rIns="91425" bIns="45700" anchor="ctr" anchorCtr="0">
            <a:noAutofit/>
          </a:bodyPr>
          <a:lstStyle/>
          <a:p>
            <a:pPr>
              <a:buSzPts val="3959"/>
            </a:pPr>
            <a:r>
              <a:rPr lang="en-US" sz="3959" dirty="0"/>
              <a:t>Analysis and Reasoning: Complexity</a:t>
            </a:r>
            <a:endParaRPr sz="3959" dirty="0"/>
          </a:p>
        </p:txBody>
      </p:sp>
      <p:sp>
        <p:nvSpPr>
          <p:cNvPr id="233" name="Shape 233"/>
          <p:cNvSpPr txBox="1">
            <a:spLocks noGrp="1"/>
          </p:cNvSpPr>
          <p:nvPr>
            <p:ph idx="1"/>
          </p:nvPr>
        </p:nvSpPr>
        <p:spPr>
          <a:xfrm>
            <a:off x="631903" y="1533294"/>
            <a:ext cx="8229600" cy="4525963"/>
          </a:xfrm>
          <a:prstGeom prst="rect">
            <a:avLst/>
          </a:prstGeom>
          <a:noFill/>
          <a:ln>
            <a:noFill/>
          </a:ln>
        </p:spPr>
        <p:txBody>
          <a:bodyPr spcFirstLastPara="1" wrap="square" lIns="91425" tIns="45700" rIns="91425" bIns="45700" anchor="t" anchorCtr="0">
            <a:noAutofit/>
          </a:bodyPr>
          <a:lstStyle/>
          <a:p>
            <a:pPr marL="342900" indent="-342900">
              <a:lnSpc>
                <a:spcPct val="90000"/>
              </a:lnSpc>
              <a:spcBef>
                <a:spcPts val="0"/>
              </a:spcBef>
              <a:buSzPts val="2960"/>
            </a:pPr>
            <a:r>
              <a:rPr lang="en-US" sz="2960" dirty="0"/>
              <a:t>“Extending”, basically show that you can think beyond the documents.  Create a unique idea</a:t>
            </a:r>
            <a:endParaRPr dirty="0"/>
          </a:p>
          <a:p>
            <a:pPr marL="742950" lvl="1" indent="-285750">
              <a:lnSpc>
                <a:spcPct val="90000"/>
              </a:lnSpc>
              <a:spcBef>
                <a:spcPts val="518"/>
              </a:spcBef>
              <a:buSzPts val="2590"/>
            </a:pPr>
            <a:r>
              <a:rPr lang="en-US" sz="2590" dirty="0"/>
              <a:t>Link to something similar in a different  part of the world OR time period </a:t>
            </a:r>
            <a:endParaRPr dirty="0"/>
          </a:p>
          <a:p>
            <a:pPr marL="742950" lvl="1" indent="-285750">
              <a:lnSpc>
                <a:spcPct val="90000"/>
              </a:lnSpc>
              <a:spcBef>
                <a:spcPts val="518"/>
              </a:spcBef>
              <a:buSzPts val="2590"/>
            </a:pPr>
            <a:r>
              <a:rPr lang="en-US" sz="2590" dirty="0"/>
              <a:t>Link a different theme than prompted </a:t>
            </a:r>
            <a:endParaRPr dirty="0"/>
          </a:p>
          <a:p>
            <a:pPr marL="342900" indent="-342900">
              <a:lnSpc>
                <a:spcPct val="90000"/>
              </a:lnSpc>
              <a:spcBef>
                <a:spcPts val="592"/>
              </a:spcBef>
              <a:buSzPts val="2960"/>
            </a:pPr>
            <a:r>
              <a:rPr lang="en-US" sz="2960" dirty="0"/>
              <a:t>Easiest way is to do the opposite of whatever they ask you to do!</a:t>
            </a:r>
            <a:endParaRPr dirty="0"/>
          </a:p>
          <a:p>
            <a:pPr marL="742950" lvl="1" indent="-285750">
              <a:lnSpc>
                <a:spcPct val="90000"/>
              </a:lnSpc>
              <a:spcBef>
                <a:spcPts val="518"/>
              </a:spcBef>
              <a:buSzPts val="2590"/>
            </a:pPr>
            <a:r>
              <a:rPr lang="en-US" sz="2590" dirty="0"/>
              <a:t>Whole essay is about comparison, do a contrasting paragraph</a:t>
            </a:r>
            <a:endParaRPr dirty="0"/>
          </a:p>
          <a:p>
            <a:pPr marL="742950" lvl="1" indent="-285750">
              <a:lnSpc>
                <a:spcPct val="90000"/>
              </a:lnSpc>
              <a:spcBef>
                <a:spcPts val="518"/>
              </a:spcBef>
              <a:buSzPts val="2590"/>
            </a:pPr>
            <a:r>
              <a:rPr lang="en-US" sz="2590" dirty="0"/>
              <a:t>Whole essay is changes, what stayed the same?</a:t>
            </a:r>
            <a:endParaRPr dirty="0"/>
          </a:p>
          <a:p>
            <a:pPr marL="342900" indent="-154940">
              <a:lnSpc>
                <a:spcPct val="90000"/>
              </a:lnSpc>
              <a:spcBef>
                <a:spcPts val="592"/>
              </a:spcBef>
              <a:buSzPts val="2960"/>
              <a:buNone/>
            </a:pPr>
            <a:endParaRPr sz="2960" dirty="0"/>
          </a:p>
        </p:txBody>
      </p:sp>
    </p:spTree>
    <p:extLst>
      <p:ext uri="{BB962C8B-B14F-4D97-AF65-F5344CB8AC3E}">
        <p14:creationId xmlns:p14="http://schemas.microsoft.com/office/powerpoint/2010/main" val="10722841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988742" y="274638"/>
            <a:ext cx="8229600" cy="1143000"/>
          </a:xfrm>
          <a:prstGeom prst="rect">
            <a:avLst/>
          </a:prstGeom>
          <a:noFill/>
          <a:ln>
            <a:noFill/>
          </a:ln>
        </p:spPr>
        <p:txBody>
          <a:bodyPr spcFirstLastPara="1" wrap="square" lIns="91425" tIns="45700" rIns="91425" bIns="45700" anchor="ctr" anchorCtr="0">
            <a:noAutofit/>
          </a:bodyPr>
          <a:lstStyle/>
          <a:p>
            <a:r>
              <a:rPr lang="en-US" dirty="0"/>
              <a:t>You’re Finished!  (Random things)</a:t>
            </a:r>
            <a:endParaRPr dirty="0"/>
          </a:p>
        </p:txBody>
      </p:sp>
      <p:sp>
        <p:nvSpPr>
          <p:cNvPr id="239" name="Shape 239"/>
          <p:cNvSpPr txBox="1">
            <a:spLocks noGrp="1"/>
          </p:cNvSpPr>
          <p:nvPr>
            <p:ph idx="1"/>
          </p:nvPr>
        </p:nvSpPr>
        <p:spPr>
          <a:xfrm>
            <a:off x="587298" y="1417638"/>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SzPts val="2960"/>
            </a:pPr>
            <a:r>
              <a:rPr lang="en-US" sz="2960" dirty="0"/>
              <a:t>No need for a conclusion unless you didn’t have a solid thesis in the intro</a:t>
            </a:r>
            <a:endParaRPr dirty="0"/>
          </a:p>
          <a:p>
            <a:pPr marL="342900" indent="-342900">
              <a:spcBef>
                <a:spcPts val="592"/>
              </a:spcBef>
              <a:buSzPts val="2960"/>
            </a:pPr>
            <a:r>
              <a:rPr lang="en-US" sz="2960" dirty="0"/>
              <a:t>Don’t erase if you screw up!  Draw a line through and move on</a:t>
            </a:r>
            <a:endParaRPr dirty="0"/>
          </a:p>
          <a:p>
            <a:pPr marL="742950" lvl="1" indent="-285750">
              <a:spcBef>
                <a:spcPts val="518"/>
              </a:spcBef>
              <a:buSzPts val="2590"/>
            </a:pPr>
            <a:r>
              <a:rPr lang="en-US" sz="2590" dirty="0"/>
              <a:t>Readers skip those lines</a:t>
            </a:r>
            <a:endParaRPr dirty="0"/>
          </a:p>
          <a:p>
            <a:pPr marL="742950" lvl="1" indent="-285750">
              <a:spcBef>
                <a:spcPts val="518"/>
              </a:spcBef>
              <a:buSzPts val="2590"/>
            </a:pPr>
            <a:r>
              <a:rPr lang="en-US" sz="2590" dirty="0"/>
              <a:t>If necessary, you can draw lines to paragraphs you write out of order, just try to avoid this!</a:t>
            </a:r>
            <a:endParaRPr dirty="0"/>
          </a:p>
          <a:p>
            <a:pPr marL="342900" indent="-342900">
              <a:spcBef>
                <a:spcPts val="592"/>
              </a:spcBef>
              <a:buSzPts val="2960"/>
            </a:pPr>
            <a:r>
              <a:rPr lang="en-US" sz="2960" dirty="0"/>
              <a:t>Don’t skip lines when writing!</a:t>
            </a:r>
            <a:endParaRPr dirty="0"/>
          </a:p>
          <a:p>
            <a:pPr marL="342900" indent="-342900">
              <a:spcBef>
                <a:spcPts val="592"/>
              </a:spcBef>
              <a:buSzPts val="2960"/>
            </a:pPr>
            <a:r>
              <a:rPr lang="en-US" sz="2960" dirty="0"/>
              <a:t>Start the other essay, you’re running out of time!</a:t>
            </a:r>
            <a:endParaRPr sz="2960" dirty="0"/>
          </a:p>
        </p:txBody>
      </p:sp>
    </p:spTree>
    <p:extLst>
      <p:ext uri="{BB962C8B-B14F-4D97-AF65-F5344CB8AC3E}">
        <p14:creationId xmlns:p14="http://schemas.microsoft.com/office/powerpoint/2010/main" val="3590906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p:nvPr/>
        </p:nvSpPr>
        <p:spPr>
          <a:xfrm>
            <a:off x="0" y="0"/>
            <a:ext cx="121920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7" name="Shape 117"/>
          <p:cNvPicPr preferRelativeResize="0">
            <a:picLocks noGrp="1"/>
          </p:cNvPicPr>
          <p:nvPr>
            <p:ph type="body" idx="1"/>
          </p:nvPr>
        </p:nvPicPr>
        <p:blipFill rotWithShape="1">
          <a:blip r:embed="rId3">
            <a:alphaModFix/>
          </a:blip>
          <a:srcRect t="2492" r="-1"/>
          <a:stretch/>
        </p:blipFill>
        <p:spPr>
          <a:xfrm>
            <a:off x="6090612" y="10"/>
            <a:ext cx="6101387" cy="6857990"/>
          </a:xfrm>
          <a:prstGeom prst="rect">
            <a:avLst/>
          </a:prstGeom>
          <a:noFill/>
          <a:ln>
            <a:noFill/>
          </a:ln>
        </p:spPr>
      </p:pic>
      <p:sp>
        <p:nvSpPr>
          <p:cNvPr id="118" name="Shape 118"/>
          <p:cNvSpPr txBox="1">
            <a:spLocks noGrp="1"/>
          </p:cNvSpPr>
          <p:nvPr>
            <p:ph type="body" idx="2"/>
          </p:nvPr>
        </p:nvSpPr>
        <p:spPr>
          <a:xfrm>
            <a:off x="-1" y="1996068"/>
            <a:ext cx="6090612" cy="4861931"/>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Must write within square space, no exceptions </a:t>
            </a:r>
            <a:endParaRPr dirty="0"/>
          </a:p>
          <a:p>
            <a:pPr marL="228600" marR="0" lvl="0" indent="-228600" algn="l" rtl="0">
              <a:lnSpc>
                <a:spcPct val="90000"/>
              </a:lnSpc>
              <a:spcBef>
                <a:spcPts val="10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Do each part of the question (typically A, B, C) separately, not as one paragraph with all 3 responses </a:t>
            </a:r>
            <a:endParaRPr dirty="0"/>
          </a:p>
          <a:p>
            <a:pPr marL="228600" marR="0" lvl="0" indent="-228600" algn="l" rtl="0">
              <a:lnSpc>
                <a:spcPct val="90000"/>
              </a:lnSpc>
              <a:spcBef>
                <a:spcPts val="10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Each response can be a good sentence or two. </a:t>
            </a:r>
            <a:r>
              <a:rPr lang="en-US" sz="2400" b="1" i="0" u="none" strike="noStrike" cap="none" dirty="0">
                <a:solidFill>
                  <a:schemeClr val="dk1"/>
                </a:solidFill>
                <a:latin typeface="Calibri"/>
                <a:ea typeface="Calibri"/>
                <a:cs typeface="Calibri"/>
                <a:sym typeface="Calibri"/>
              </a:rPr>
              <a:t>Try to be brief and accurate</a:t>
            </a:r>
            <a:endParaRPr dirty="0"/>
          </a:p>
          <a:p>
            <a:pPr marL="228600" marR="0" lvl="0" indent="-228600" algn="l" rtl="0">
              <a:lnSpc>
                <a:spcPct val="90000"/>
              </a:lnSpc>
              <a:spcBef>
                <a:spcPts val="100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Must be complete sentences.  No bullet points.</a:t>
            </a:r>
            <a:endParaRPr dirty="0"/>
          </a:p>
        </p:txBody>
      </p:sp>
      <p:sp>
        <p:nvSpPr>
          <p:cNvPr id="119" name="Shape 119"/>
          <p:cNvSpPr txBox="1">
            <a:spLocks noGrp="1"/>
          </p:cNvSpPr>
          <p:nvPr>
            <p:ph type="title"/>
          </p:nvPr>
        </p:nvSpPr>
        <p:spPr>
          <a:xfrm>
            <a:off x="0" y="0"/>
            <a:ext cx="6090611" cy="1996068"/>
          </a:xfrm>
          <a:prstGeom prst="rect">
            <a:avLst/>
          </a:prstGeom>
          <a:solidFill>
            <a:srgbClr val="D8D8D8"/>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7200"/>
              <a:buFont typeface="Questrial"/>
              <a:buNone/>
            </a:pPr>
            <a:r>
              <a:rPr lang="en-US" sz="7200" b="1" i="0" u="none" strike="noStrike" cap="none" dirty="0">
                <a:solidFill>
                  <a:schemeClr val="dk1"/>
                </a:solidFill>
                <a:latin typeface="Questrial"/>
                <a:ea typeface="Questrial"/>
                <a:cs typeface="Questrial"/>
                <a:sym typeface="Questrial"/>
              </a:rPr>
              <a:t>SAQ Formatting</a:t>
            </a:r>
            <a:endParaRPr dirty="0"/>
          </a:p>
        </p:txBody>
      </p:sp>
    </p:spTree>
    <p:extLst>
      <p:ext uri="{BB962C8B-B14F-4D97-AF65-F5344CB8AC3E}">
        <p14:creationId xmlns:p14="http://schemas.microsoft.com/office/powerpoint/2010/main" val="2834110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Shape 103"/>
        <p:cNvGrpSpPr/>
        <p:nvPr/>
      </p:nvGrpSpPr>
      <p:grpSpPr>
        <a:xfrm>
          <a:off x="0" y="0"/>
          <a:ext cx="0" cy="0"/>
          <a:chOff x="0" y="0"/>
          <a:chExt cx="0" cy="0"/>
        </a:xfrm>
      </p:grpSpPr>
      <p:pic>
        <p:nvPicPr>
          <p:cNvPr id="104" name="Shape 104" descr="A screenshot of a social media post  Description generated with very high confidence"/>
          <p:cNvPicPr preferRelativeResize="0"/>
          <p:nvPr/>
        </p:nvPicPr>
        <p:blipFill rotWithShape="1">
          <a:blip r:embed="rId3">
            <a:alphaModFix/>
          </a:blip>
          <a:srcRect l="5547" r="2421" b="29452"/>
          <a:stretch/>
        </p:blipFill>
        <p:spPr>
          <a:xfrm>
            <a:off x="588949" y="1876926"/>
            <a:ext cx="11014102" cy="4749216"/>
          </a:xfrm>
          <a:prstGeom prst="rect">
            <a:avLst/>
          </a:prstGeom>
          <a:noFill/>
          <a:ln>
            <a:noFill/>
          </a:ln>
        </p:spPr>
      </p:pic>
      <p:sp>
        <p:nvSpPr>
          <p:cNvPr id="105" name="Shape 105"/>
          <p:cNvSpPr txBox="1"/>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4000">
                <a:solidFill>
                  <a:schemeClr val="lt1"/>
                </a:solidFill>
                <a:latin typeface="Verdana"/>
                <a:ea typeface="Verdana"/>
                <a:cs typeface="Verdana"/>
                <a:sym typeface="Verdana"/>
              </a:rPr>
              <a:t>You must answer questions 1 &amp; 2, but you have a choice of answering either question 3 or 4.</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p:nvPr/>
        </p:nvSpPr>
        <p:spPr>
          <a:xfrm>
            <a:off x="614362" y="457200"/>
            <a:ext cx="11172825" cy="45858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0" i="0" u="none" strike="noStrike" cap="none" dirty="0">
                <a:solidFill>
                  <a:schemeClr val="bg1"/>
                </a:solidFill>
                <a:sym typeface="Arial"/>
              </a:rPr>
              <a:t>Short-Answer Questions</a:t>
            </a:r>
            <a:endParaRPr dirty="0">
              <a:solidFill>
                <a:schemeClr val="bg1"/>
              </a:solidFil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3200" dirty="0">
                <a:solidFill>
                  <a:schemeClr val="dk1"/>
                </a:solidFill>
                <a:latin typeface="Arial"/>
                <a:ea typeface="Arial"/>
                <a:cs typeface="Arial"/>
                <a:sym typeface="Arial"/>
              </a:rPr>
              <a:t>Section 1, part B of the AP World exam consists of 4 short-answer questions. Students are required to answer the first two, and choose to answer either the third or fourth question.</a:t>
            </a:r>
            <a:endParaRPr dirty="0"/>
          </a:p>
          <a:p>
            <a:pPr marL="0" marR="0" lvl="0" indent="0" algn="l" rtl="0">
              <a:spcBef>
                <a:spcPts val="0"/>
              </a:spcBef>
              <a:spcAft>
                <a:spcPts val="0"/>
              </a:spcAft>
              <a:buNone/>
            </a:pPr>
            <a:endParaRPr sz="14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3200"/>
              <a:buFont typeface="Arial"/>
              <a:buChar char="•"/>
            </a:pPr>
            <a:r>
              <a:rPr lang="en-US" sz="3200" dirty="0">
                <a:solidFill>
                  <a:schemeClr val="dk1"/>
                </a:solidFill>
                <a:latin typeface="Arial"/>
                <a:ea typeface="Arial"/>
                <a:cs typeface="Arial"/>
                <a:sym typeface="Arial"/>
              </a:rPr>
              <a:t>The first question primarily assess the skill of analyzing secondary sources, asking students to respond to a historian’s argument. The question addresses content from periods 3 – 6.</a:t>
            </a:r>
            <a:endParaRPr dirty="0"/>
          </a:p>
        </p:txBody>
      </p:sp>
    </p:spTree>
    <p:extLst>
      <p:ext uri="{BB962C8B-B14F-4D97-AF65-F5344CB8AC3E}">
        <p14:creationId xmlns:p14="http://schemas.microsoft.com/office/powerpoint/2010/main" val="121599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p:nvPr/>
        </p:nvSpPr>
        <p:spPr>
          <a:xfrm>
            <a:off x="614362" y="457200"/>
            <a:ext cx="11158537" cy="50783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dirty="0">
                <a:solidFill>
                  <a:schemeClr val="bg1"/>
                </a:solidFill>
                <a:sym typeface="Arial"/>
              </a:rPr>
              <a:t>Short-Answer Questions</a:t>
            </a:r>
            <a:endParaRPr dirty="0">
              <a:solidFill>
                <a:schemeClr val="bg1"/>
              </a:solidFil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3200" dirty="0">
                <a:solidFill>
                  <a:schemeClr val="dk1"/>
                </a:solidFill>
                <a:latin typeface="Arial"/>
                <a:ea typeface="Arial"/>
                <a:cs typeface="Arial"/>
                <a:sym typeface="Arial"/>
              </a:rPr>
              <a:t>Section 1, part B of the AP World exam consists of 4 short-answer questions. Students are required to answer the first two, and choose to answer either the third or fourth question.</a:t>
            </a:r>
            <a:endParaRPr dirty="0"/>
          </a:p>
          <a:p>
            <a:pPr marL="0" marR="0" lvl="0" indent="0" algn="l" rtl="0">
              <a:spcBef>
                <a:spcPts val="0"/>
              </a:spcBef>
              <a:spcAft>
                <a:spcPts val="0"/>
              </a:spcAft>
              <a:buNone/>
            </a:pPr>
            <a:endParaRPr sz="14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3200"/>
              <a:buFont typeface="Arial"/>
              <a:buChar char="•"/>
            </a:pPr>
            <a:r>
              <a:rPr lang="en-US" sz="3200" dirty="0">
                <a:solidFill>
                  <a:schemeClr val="dk1"/>
                </a:solidFill>
                <a:latin typeface="Arial"/>
                <a:ea typeface="Arial"/>
                <a:cs typeface="Arial"/>
                <a:sym typeface="Arial"/>
              </a:rPr>
              <a:t>The second question primarily assesses the skill of comparison, or change and continuity over time. It asks students to respond to a primary source written text or to a visual source such as a picture, map, or chart. This question also addresses content from periods 3 – 6.</a:t>
            </a:r>
            <a:endParaRPr dirty="0"/>
          </a:p>
        </p:txBody>
      </p:sp>
    </p:spTree>
    <p:extLst>
      <p:ext uri="{BB962C8B-B14F-4D97-AF65-F5344CB8AC3E}">
        <p14:creationId xmlns:p14="http://schemas.microsoft.com/office/powerpoint/2010/main" val="2967759965"/>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4.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7.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4592</TotalTime>
  <Words>3217</Words>
  <Application>Microsoft Macintosh PowerPoint</Application>
  <PresentationFormat>Widescreen</PresentationFormat>
  <Paragraphs>263</Paragraphs>
  <Slides>59</Slides>
  <Notes>46</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59</vt:i4>
      </vt:variant>
    </vt:vector>
  </HeadingPairs>
  <TitlesOfParts>
    <vt:vector size="79" baseType="lpstr">
      <vt:lpstr>Arial</vt:lpstr>
      <vt:lpstr>Calibri</vt:lpstr>
      <vt:lpstr>Calibri Light</vt:lpstr>
      <vt:lpstr>Corbel</vt:lpstr>
      <vt:lpstr>Phosphate Inline</vt:lpstr>
      <vt:lpstr>Questrial</vt:lpstr>
      <vt:lpstr>Sorts Mill Goudy</vt:lpstr>
      <vt:lpstr>Trebuchet MS</vt:lpstr>
      <vt:lpstr>Tw Cen MT</vt:lpstr>
      <vt:lpstr>Tw Cen MT Condensed</vt:lpstr>
      <vt:lpstr>Verdana</vt:lpstr>
      <vt:lpstr>Wingdings</vt:lpstr>
      <vt:lpstr>Wingdings 3</vt:lpstr>
      <vt:lpstr>Office Theme</vt:lpstr>
      <vt:lpstr>1_Office Theme</vt:lpstr>
      <vt:lpstr>Parallax</vt:lpstr>
      <vt:lpstr>2_Office Theme</vt:lpstr>
      <vt:lpstr>Facet</vt:lpstr>
      <vt:lpstr>Banded</vt:lpstr>
      <vt:lpstr>Integral</vt:lpstr>
      <vt:lpstr>Writing Review!</vt:lpstr>
      <vt:lpstr>HOW TO SAQ</vt:lpstr>
      <vt:lpstr>PowerPoint Presentation</vt:lpstr>
      <vt:lpstr>PowerPoint Presentation</vt:lpstr>
      <vt:lpstr>SAQ Overview</vt:lpstr>
      <vt:lpstr>SAQ Formatting</vt:lpstr>
      <vt:lpstr>PowerPoint Presentation</vt:lpstr>
      <vt:lpstr>PowerPoint Presentation</vt:lpstr>
      <vt:lpstr>PowerPoint Presentation</vt:lpstr>
      <vt:lpstr>PowerPoint Presentation</vt:lpstr>
      <vt:lpstr>PowerPoint Presentation</vt:lpstr>
      <vt:lpstr>SAQ Advice</vt:lpstr>
      <vt:lpstr>Format of the questions: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good responses will include (from the College Board)</vt:lpstr>
      <vt:lpstr>How to write a thesis statement</vt:lpstr>
      <vt:lpstr>What to include:</vt:lpstr>
      <vt:lpstr>So, the basic template is:</vt:lpstr>
      <vt:lpstr>How to LEQ</vt:lpstr>
      <vt:lpstr>LEQ</vt:lpstr>
      <vt:lpstr>Types of LEQs</vt:lpstr>
      <vt:lpstr>Rubric</vt:lpstr>
      <vt:lpstr>Explanation of each type of essay</vt:lpstr>
      <vt:lpstr>How to Write a LEQ</vt:lpstr>
      <vt:lpstr>Tips</vt:lpstr>
      <vt:lpstr>LEQ – CCOT practice</vt:lpstr>
      <vt:lpstr>LEQ – CCOT practice</vt:lpstr>
      <vt:lpstr>Writing the DBQ!</vt:lpstr>
      <vt:lpstr>What is it?</vt:lpstr>
      <vt:lpstr>OMG I DON’T KNOW THIS!</vt:lpstr>
      <vt:lpstr>How does the DBQ work?</vt:lpstr>
      <vt:lpstr>How is it graded?</vt:lpstr>
      <vt:lpstr>Thesis</vt:lpstr>
      <vt:lpstr>PowerPoint Presentation</vt:lpstr>
      <vt:lpstr>PowerPoint Presentation</vt:lpstr>
      <vt:lpstr>Contextualization</vt:lpstr>
      <vt:lpstr>PowerPoint Presentation</vt:lpstr>
      <vt:lpstr>PowerPoint Presentation</vt:lpstr>
      <vt:lpstr>PowerPoint Presentation</vt:lpstr>
      <vt:lpstr>Use of Documents (Rule of Three)</vt:lpstr>
      <vt:lpstr>Use of Documents (How to use)</vt:lpstr>
      <vt:lpstr>Sourcing of Documents (POV)</vt:lpstr>
      <vt:lpstr>Document Sourcing: Remember HIPPO!</vt:lpstr>
      <vt:lpstr>PowerPoint Presentation</vt:lpstr>
      <vt:lpstr>PowerPoint Presentation</vt:lpstr>
      <vt:lpstr>PowerPoint Presentation</vt:lpstr>
      <vt:lpstr>Outside Evidence</vt:lpstr>
      <vt:lpstr>PowerPoint Presentation</vt:lpstr>
      <vt:lpstr>Analysis and Reasoning: Complexity</vt:lpstr>
      <vt:lpstr>You’re Finished!  (Random things)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SAQ</dc:title>
  <dc:creator>Hoskovec, Kaitlyn</dc:creator>
  <cp:lastModifiedBy>Anthony Knox</cp:lastModifiedBy>
  <cp:revision>15</cp:revision>
  <dcterms:modified xsi:type="dcterms:W3CDTF">2021-11-11T09:23:43Z</dcterms:modified>
</cp:coreProperties>
</file>