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60" r:id="rId2"/>
    <p:sldId id="395" r:id="rId3"/>
    <p:sldId id="472" r:id="rId4"/>
    <p:sldId id="722" r:id="rId5"/>
    <p:sldId id="721" r:id="rId6"/>
    <p:sldId id="725" r:id="rId7"/>
    <p:sldId id="703" r:id="rId8"/>
    <p:sldId id="706" r:id="rId9"/>
    <p:sldId id="707" r:id="rId10"/>
    <p:sldId id="718" r:id="rId11"/>
    <p:sldId id="728" r:id="rId12"/>
    <p:sldId id="729" r:id="rId13"/>
    <p:sldId id="715" r:id="rId14"/>
    <p:sldId id="747" r:id="rId15"/>
    <p:sldId id="709" r:id="rId16"/>
    <p:sldId id="723" r:id="rId17"/>
    <p:sldId id="719" r:id="rId18"/>
    <p:sldId id="710" r:id="rId19"/>
    <p:sldId id="713" r:id="rId20"/>
    <p:sldId id="730" r:id="rId21"/>
    <p:sldId id="716" r:id="rId22"/>
    <p:sldId id="736" r:id="rId23"/>
    <p:sldId id="735" r:id="rId24"/>
    <p:sldId id="740" r:id="rId25"/>
    <p:sldId id="737" r:id="rId26"/>
    <p:sldId id="744" r:id="rId27"/>
    <p:sldId id="745" r:id="rId28"/>
    <p:sldId id="746" r:id="rId29"/>
    <p:sldId id="26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F53345-1A6E-7045-BD3D-5021CEFB7936}">
          <p14:sldIdLst>
            <p14:sldId id="260"/>
            <p14:sldId id="395"/>
            <p14:sldId id="472"/>
            <p14:sldId id="722"/>
            <p14:sldId id="721"/>
            <p14:sldId id="725"/>
            <p14:sldId id="703"/>
            <p14:sldId id="706"/>
            <p14:sldId id="707"/>
            <p14:sldId id="718"/>
            <p14:sldId id="728"/>
            <p14:sldId id="729"/>
            <p14:sldId id="715"/>
            <p14:sldId id="747"/>
            <p14:sldId id="709"/>
            <p14:sldId id="723"/>
            <p14:sldId id="719"/>
            <p14:sldId id="710"/>
            <p14:sldId id="713"/>
            <p14:sldId id="730"/>
            <p14:sldId id="716"/>
            <p14:sldId id="736"/>
            <p14:sldId id="735"/>
            <p14:sldId id="740"/>
            <p14:sldId id="737"/>
            <p14:sldId id="744"/>
            <p14:sldId id="745"/>
            <p14:sldId id="746"/>
            <p14:sldId id="26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EB4B5"/>
    <a:srgbClr val="FF6666"/>
    <a:srgbClr val="FFFFAF"/>
    <a:srgbClr val="C6BF60"/>
    <a:srgbClr val="FFF400"/>
    <a:srgbClr val="F09CA0"/>
    <a:srgbClr val="B6DCC6"/>
    <a:srgbClr val="EAEAEA"/>
    <a:srgbClr val="EEEEEE"/>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09" autoAdjust="0"/>
    <p:restoredTop sz="98723" autoAdjust="0"/>
  </p:normalViewPr>
  <p:slideViewPr>
    <p:cSldViewPr snapToGrid="0" snapToObjects="1" showGuides="1">
      <p:cViewPr varScale="1">
        <p:scale>
          <a:sx n="57" d="100"/>
          <a:sy n="57" d="100"/>
        </p:scale>
        <p:origin x="-2184" y="-104"/>
      </p:cViewPr>
      <p:guideLst>
        <p:guide orient="horz" pos="2934"/>
        <p:guide pos="2377"/>
      </p:guideLst>
    </p:cSldViewPr>
  </p:slideViewPr>
  <p:notesTextViewPr>
    <p:cViewPr>
      <p:scale>
        <a:sx n="100" d="100"/>
        <a:sy n="100" d="100"/>
      </p:scale>
      <p:origin x="0" y="0"/>
    </p:cViewPr>
  </p:notesTextViewPr>
  <p:sorterViewPr>
    <p:cViewPr>
      <p:scale>
        <a:sx n="66" d="100"/>
        <a:sy n="66" d="100"/>
      </p:scale>
      <p:origin x="0" y="208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13807-ED68-354E-B2A7-93262C600EB5}" type="datetimeFigureOut">
              <a:rPr lang="en-US" smtClean="0"/>
              <a:t>13/02/16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69C55-1A15-554C-B13A-F7A4EBB5AD2E}" type="slidenum">
              <a:rPr lang="en-US" smtClean="0"/>
              <a:t>‹#›</a:t>
            </a:fld>
            <a:endParaRPr lang="en-US"/>
          </a:p>
        </p:txBody>
      </p:sp>
    </p:spTree>
    <p:extLst>
      <p:ext uri="{BB962C8B-B14F-4D97-AF65-F5344CB8AC3E}">
        <p14:creationId xmlns:p14="http://schemas.microsoft.com/office/powerpoint/2010/main" val="22516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21</a:t>
            </a:fld>
            <a:endParaRPr lang="en-US"/>
          </a:p>
        </p:txBody>
      </p:sp>
    </p:spTree>
    <p:extLst>
      <p:ext uri="{BB962C8B-B14F-4D97-AF65-F5344CB8AC3E}">
        <p14:creationId xmlns:p14="http://schemas.microsoft.com/office/powerpoint/2010/main" val="132026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197749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311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63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6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98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62016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57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ioknowledgy.weebly.com/" TargetMode="External"/><Relationship Id="rId4" Type="http://schemas.openxmlformats.org/officeDocument/2006/relationships/hyperlink" Target="http://medcell.med.yale.edu/histology/blood_vessels_lab/images/capillary.jpg"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s://www.ouhsc.edu/histology/Text%20Sections/Cardiovascular.html" TargetMode="External"/><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s://www.ouhsc.edu/histology/Text%20Sections/Cardiovascular.html" TargetMode="External"/><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md.rcm.upr.edu/romanfranco/wp-content/uploads/sites/41/2015/02/harveypic.jpg" TargetMode="External"/><Relationship Id="rId5" Type="http://schemas.openxmlformats.org/officeDocument/2006/relationships/hyperlink" Target="https://commons.wikimedia.org/wiki/File:William_Harvey_(1578-1657)_Venenbild.jpg" TargetMode="External"/><Relationship Id="rId6" Type="http://schemas.openxmlformats.org/officeDocument/2006/relationships/hyperlink" Target="http://www.bbc.co.uk/history/historic_figures/harvey_william.shtml" TargetMode="External"/><Relationship Id="rId7" Type="http://schemas.openxmlformats.org/officeDocument/2006/relationships/hyperlink" Target="http://www.sciencemuseum.org.uk/broughttolife/people/williamharvey.aspx" TargetMode="External"/><Relationship Id="rId8" Type="http://schemas.openxmlformats.org/officeDocument/2006/relationships/hyperlink" Target="http://www.thenakedscientists.com/HTML/experiments/exp/veins/" TargetMode="External"/><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md.rcm.upr.edu/romanfranco/wp-content/uploads/sites/41/2015/02/harveypic.jpg" TargetMode="External"/><Relationship Id="rId5" Type="http://schemas.openxmlformats.org/officeDocument/2006/relationships/hyperlink" Target="https://commons.wikimedia.org/wiki/File:William_Harvey_(1578-1657)_Venenbild.jpg" TargetMode="External"/><Relationship Id="rId6" Type="http://schemas.openxmlformats.org/officeDocument/2006/relationships/image" Target="../media/image15.png"/><Relationship Id="rId7" Type="http://schemas.openxmlformats.org/officeDocument/2006/relationships/hyperlink" Target="http://famousbiologists.org/wp-content/uploads/2013/06/galen.jpg" TargetMode="External"/><Relationship Id="rId8" Type="http://schemas.openxmlformats.org/officeDocument/2006/relationships/hyperlink" Target="http://membercentral.aaas.org/blogs/scientia/circulatory-system-galen-harvey" TargetMode="External"/><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www.kscience.co.uk/animations/blood_system.swf" TargetMode="External"/><Relationship Id="rId4" Type="http://schemas.openxmlformats.org/officeDocument/2006/relationships/image" Target="../media/image17.png"/><Relationship Id="rId5" Type="http://schemas.openxmlformats.org/officeDocument/2006/relationships/hyperlink" Target="http://i-biology.net/" TargetMode="External"/><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hyperlink" Target="http://sciencelearn.org.nz/Contexts/See-through-Body/Sci-Media/Animation/Label-the-hear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AAe3cabBLaM" TargetMode="External"/><Relationship Id="rId4" Type="http://schemas.openxmlformats.org/officeDocument/2006/relationships/image" Target="../media/image21.png"/><Relationship Id="rId5" Type="http://schemas.openxmlformats.org/officeDocument/2006/relationships/hyperlink" Target="http://www2.estrellamountain.edu/faculty/farabee/Biobk/heartbeat.gif" TargetMode="External"/><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goo.gl/YeoeJ" TargetMode="External"/><Relationship Id="rId4" Type="http://schemas.openxmlformats.org/officeDocument/2006/relationships/image" Target="../media/image23.png"/><Relationship Id="rId5" Type="http://schemas.openxmlformats.org/officeDocument/2006/relationships/hyperlink" Target="http://i-biology.net/" TargetMode="External"/><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www.fed.cuhk.edu.hk/~johnson/teaching/transport/animations/HyperHeart.swf" TargetMode="External"/><Relationship Id="rId5" Type="http://schemas.openxmlformats.org/officeDocument/2006/relationships/image" Target="../media/image26.png"/><Relationship Id="rId6" Type="http://schemas.openxmlformats.org/officeDocument/2006/relationships/hyperlink" Target="http://www.medmovie.com/" TargetMode="External"/><Relationship Id="rId7" Type="http://schemas.openxmlformats.org/officeDocument/2006/relationships/hyperlink" Target="http://www.medmovie.com/medialibrary/index.htm" TargetMode="External"/><Relationship Id="rId8" Type="http://schemas.openxmlformats.org/officeDocument/2006/relationships/image" Target="../media/image27.png"/><Relationship Id="rId9" Type="http://schemas.openxmlformats.org/officeDocument/2006/relationships/hyperlink" Target="http://library.med.utah.edu/kw/pharm/hyper_heart1.html" TargetMode="External"/><Relationship Id="rId10" Type="http://schemas.openxmlformats.org/officeDocument/2006/relationships/hyperlink" Target="http://i-biology.net/" TargetMode="External"/><Relationship Id="rId11"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www.medmovie.com/medialibrary/index.htm" TargetMode="External"/><Relationship Id="rId4" Type="http://schemas.openxmlformats.org/officeDocument/2006/relationships/image" Target="../media/image32.png"/><Relationship Id="rId5" Type="http://schemas.openxmlformats.org/officeDocument/2006/relationships/hyperlink" Target="http://www.hhmi.org/biointeractive/obesity/heart_attack.html" TargetMode="External"/><Relationship Id="rId6" Type="http://schemas.openxmlformats.org/officeDocument/2006/relationships/image" Target="../media/image33.png"/><Relationship Id="rId7" Type="http://schemas.openxmlformats.org/officeDocument/2006/relationships/hyperlink" Target="http://i-biology.net/" TargetMode="External"/><Relationship Id="rId8"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www.medmovie.com/medialibrary/index.htm" TargetMode="External"/><Relationship Id="rId4" Type="http://schemas.openxmlformats.org/officeDocument/2006/relationships/image" Target="../media/image35.png"/><Relationship Id="rId5" Type="http://schemas.openxmlformats.org/officeDocument/2006/relationships/hyperlink" Target="http://i-biology.net/" TargetMode="External"/><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hyperlink" Target="http://sciencelearn.org.nz/Contexts/See-through-Body/Sci-Media/Animation/Label-the-hear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i-biology.net/" TargetMode="External"/><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hyperlink" Target="http://commackibbio.blogspot.com/" TargetMode="External"/><Relationship Id="rId8"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hyperlink" Target="http://ib.bioninja.com.a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hyperlink" Target="https://commons.wikimedia.org/wiki/File:Blausen_0055_ArteryWallStructure.pn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Capillary_system_CERT.jpg" TargetMode="External"/><Relationship Id="rId4" Type="http://schemas.openxmlformats.org/officeDocument/2006/relationships/image" Target="../media/image8.png"/><Relationship Id="rId5" Type="http://schemas.openxmlformats.org/officeDocument/2006/relationships/hyperlink" Target="https://commons.wikimedia.org/wiki/File:Capillary.svg" TargetMode="External"/><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hyperlink" Target="http://40.media.tumblr.com/tumblr_m0dwjt3WKQ1qzcf71o1_500.jpg" TargetMode="External"/><Relationship Id="rId1" Type="http://schemas.openxmlformats.org/officeDocument/2006/relationships/slideLayout" Target="../slideLayouts/slideLayout6.xml"/><Relationship Id="rId2" Type="http://schemas.openxmlformats.org/officeDocument/2006/relationships/hyperlink" Target="https://commons.wikimedia.org/wiki/File:Venous_valve.sv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Subtitle 2"/>
          <p:cNvSpPr>
            <a:spLocks noGrp="1"/>
          </p:cNvSpPr>
          <p:nvPr>
            <p:ph type="subTitle" idx="1"/>
          </p:nvPr>
        </p:nvSpPr>
        <p:spPr>
          <a:xfrm>
            <a:off x="5149387" y="1186744"/>
            <a:ext cx="3994613" cy="1323439"/>
          </a:xfrm>
          <a:solidFill>
            <a:schemeClr val="accent1">
              <a:lumMod val="40000"/>
              <a:lumOff val="60000"/>
              <a:alpha val="78000"/>
            </a:schemeClr>
          </a:solidFill>
        </p:spPr>
        <p:txBody>
          <a:bodyPr wrap="square">
            <a:spAutoFit/>
          </a:bodyPr>
          <a:lstStyle/>
          <a:p>
            <a:pPr algn="l"/>
            <a:r>
              <a:rPr lang="en-US" sz="2000" dirty="0">
                <a:solidFill>
                  <a:schemeClr val="tx1"/>
                </a:solidFill>
              </a:rPr>
              <a:t>Essential idea: The blood system continuously transports substances to cells and simultaneously collects waste products.</a:t>
            </a:r>
          </a:p>
        </p:txBody>
      </p:sp>
      <p:sp>
        <p:nvSpPr>
          <p:cNvPr id="2" name="Title 1"/>
          <p:cNvSpPr>
            <a:spLocks noGrp="1"/>
          </p:cNvSpPr>
          <p:nvPr>
            <p:ph type="ctrTitle"/>
          </p:nvPr>
        </p:nvSpPr>
        <p:spPr>
          <a:xfrm>
            <a:off x="-2" y="1"/>
            <a:ext cx="4324407" cy="858648"/>
          </a:xfrm>
          <a:solidFill>
            <a:schemeClr val="accent1">
              <a:lumMod val="40000"/>
              <a:lumOff val="60000"/>
              <a:alpha val="78000"/>
            </a:schemeClr>
          </a:solidFill>
        </p:spPr>
        <p:txBody>
          <a:bodyPr>
            <a:normAutofit/>
          </a:bodyPr>
          <a:lstStyle/>
          <a:p>
            <a:r>
              <a:rPr lang="en-US" dirty="0" smtClean="0"/>
              <a:t>6.2 The blood system</a:t>
            </a:r>
            <a:endParaRPr lang="en-US" dirty="0"/>
          </a:p>
        </p:txBody>
      </p:sp>
      <p:sp>
        <p:nvSpPr>
          <p:cNvPr id="14" name="TextBox 13"/>
          <p:cNvSpPr txBox="1"/>
          <p:nvPr/>
        </p:nvSpPr>
        <p:spPr>
          <a:xfrm>
            <a:off x="5149387" y="5778101"/>
            <a:ext cx="3498035" cy="900246"/>
          </a:xfrm>
          <a:prstGeom prst="rect">
            <a:avLst/>
          </a:prstGeom>
          <a:solidFill>
            <a:schemeClr val="bg1"/>
          </a:solidFill>
        </p:spPr>
        <p:txBody>
          <a:bodyPr wrap="none" rtlCol="0">
            <a:spAutoFit/>
          </a:bodyPr>
          <a:lstStyle/>
          <a:p>
            <a:pPr>
              <a:lnSpc>
                <a:spcPct val="150000"/>
              </a:lnSpc>
            </a:pPr>
            <a:r>
              <a:rPr lang="en-US" dirty="0" smtClean="0"/>
              <a:t>By </a:t>
            </a:r>
            <a:r>
              <a:rPr lang="en-US" dirty="0"/>
              <a:t>Chris Paine</a:t>
            </a:r>
          </a:p>
          <a:p>
            <a:pPr>
              <a:lnSpc>
                <a:spcPct val="150000"/>
              </a:lnSpc>
            </a:pPr>
            <a:r>
              <a:rPr lang="en-US" u="sng" dirty="0" smtClean="0">
                <a:hlinkClick r:id="rId3"/>
              </a:rPr>
              <a:t>https</a:t>
            </a:r>
            <a:r>
              <a:rPr lang="en-US" u="sng" dirty="0">
                <a:hlinkClick r:id="rId3"/>
              </a:rPr>
              <a:t>://</a:t>
            </a:r>
            <a:r>
              <a:rPr lang="en-US" u="sng" dirty="0" smtClean="0">
                <a:hlinkClick r:id="rId3"/>
              </a:rPr>
              <a:t>bioknowledgy.weebly.com</a:t>
            </a:r>
            <a:r>
              <a:rPr lang="en-US" u="sng" dirty="0">
                <a:hlinkClick r:id="rId3"/>
              </a:rPr>
              <a:t>/</a:t>
            </a:r>
            <a:r>
              <a:rPr lang="en-US" dirty="0"/>
              <a:t> </a:t>
            </a:r>
            <a:endParaRPr lang="en-US" dirty="0" smtClean="0"/>
          </a:p>
        </p:txBody>
      </p:sp>
      <p:sp>
        <p:nvSpPr>
          <p:cNvPr id="17" name="Rectangle 16"/>
          <p:cNvSpPr/>
          <p:nvPr/>
        </p:nvSpPr>
        <p:spPr>
          <a:xfrm>
            <a:off x="0" y="4109219"/>
            <a:ext cx="4657052" cy="1323439"/>
          </a:xfrm>
          <a:prstGeom prst="rect">
            <a:avLst/>
          </a:prstGeom>
          <a:solidFill>
            <a:schemeClr val="accent1">
              <a:lumMod val="40000"/>
              <a:lumOff val="60000"/>
              <a:alpha val="78000"/>
            </a:schemeClr>
          </a:solidFill>
        </p:spPr>
        <p:txBody>
          <a:bodyPr vert="horz" wrap="square" lIns="91440" tIns="45720" rIns="91440" bIns="45720" rtlCol="0">
            <a:spAutoFit/>
          </a:bodyPr>
          <a:lstStyle/>
          <a:p>
            <a:r>
              <a:rPr lang="en-US" sz="1600" dirty="0"/>
              <a:t>The image </a:t>
            </a:r>
            <a:r>
              <a:rPr lang="en-US" sz="1600" dirty="0" smtClean="0"/>
              <a:t>shows </a:t>
            </a:r>
            <a:r>
              <a:rPr lang="en-US" sz="1600" dirty="0"/>
              <a:t>a capillary in adipose </a:t>
            </a:r>
            <a:r>
              <a:rPr lang="en-US" sz="1600" dirty="0" smtClean="0"/>
              <a:t>tissue (body fat). </a:t>
            </a:r>
            <a:r>
              <a:rPr lang="en-US" sz="1600" dirty="0"/>
              <a:t>You can clearly see the red blood cells in the capillary lumen. Pores in the capillary wall allows plasma to leak into surrounding tissues facilitating the exchange of substances with body tissues.</a:t>
            </a:r>
          </a:p>
        </p:txBody>
      </p:sp>
      <p:sp>
        <p:nvSpPr>
          <p:cNvPr id="7" name="Rectangle 6"/>
          <p:cNvSpPr/>
          <p:nvPr/>
        </p:nvSpPr>
        <p:spPr>
          <a:xfrm>
            <a:off x="-3" y="6581001"/>
            <a:ext cx="5149390" cy="276999"/>
          </a:xfrm>
          <a:prstGeom prst="rect">
            <a:avLst/>
          </a:prstGeom>
        </p:spPr>
        <p:txBody>
          <a:bodyPr wrap="square">
            <a:spAutoFit/>
          </a:bodyPr>
          <a:lstStyle/>
          <a:p>
            <a:r>
              <a:rPr lang="en-US" sz="1200" dirty="0">
                <a:hlinkClick r:id="rId4"/>
              </a:rPr>
              <a:t>http://medcell.med.yale.edu/histology/blood_vessels_lab/images/</a:t>
            </a:r>
            <a:r>
              <a:rPr lang="en-US" sz="1200" dirty="0" smtClean="0">
                <a:hlinkClick r:id="rId4"/>
              </a:rPr>
              <a:t>capillary.jpg</a:t>
            </a:r>
            <a:endParaRPr lang="en-US" sz="1200" dirty="0"/>
          </a:p>
        </p:txBody>
      </p:sp>
    </p:spTree>
    <p:extLst>
      <p:ext uri="{BB962C8B-B14F-4D97-AF65-F5344CB8AC3E}">
        <p14:creationId xmlns:p14="http://schemas.microsoft.com/office/powerpoint/2010/main" val="9543579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500" dirty="0" smtClean="0">
                <a:latin typeface="Arial"/>
                <a:cs typeface="Arial"/>
              </a:rPr>
              <a:t>6.2.S1 </a:t>
            </a:r>
            <a:r>
              <a:rPr lang="en-US" sz="1500" dirty="0">
                <a:latin typeface="Arial"/>
                <a:cs typeface="Arial"/>
              </a:rPr>
              <a:t>Identification of blood vessels as arteries, capillaries or veins from the structure of their walls</a:t>
            </a:r>
            <a:r>
              <a:rPr lang="en-US" sz="1500" dirty="0" smtClean="0">
                <a:latin typeface="Arial"/>
                <a:cs typeface="Arial"/>
              </a:rPr>
              <a:t>.</a:t>
            </a:r>
            <a:endParaRPr lang="en-US" sz="1500" dirty="0">
              <a:latin typeface="Arial"/>
              <a:cs typeface="Arial"/>
            </a:endParaRPr>
          </a:p>
        </p:txBody>
      </p:sp>
      <p:sp>
        <p:nvSpPr>
          <p:cNvPr id="2" name="TextBox 1"/>
          <p:cNvSpPr txBox="1"/>
          <p:nvPr/>
        </p:nvSpPr>
        <p:spPr>
          <a:xfrm>
            <a:off x="140062" y="461509"/>
            <a:ext cx="7752733" cy="830997"/>
          </a:xfrm>
          <a:prstGeom prst="rect">
            <a:avLst/>
          </a:prstGeom>
          <a:noFill/>
        </p:spPr>
        <p:txBody>
          <a:bodyPr wrap="square" rtlCol="0">
            <a:spAutoFit/>
          </a:bodyPr>
          <a:lstStyle/>
          <a:p>
            <a:r>
              <a:rPr lang="en-US" sz="2400" dirty="0" smtClean="0"/>
              <a:t>Identify the </a:t>
            </a:r>
            <a:r>
              <a:rPr lang="en-US" sz="2400" dirty="0" err="1" smtClean="0"/>
              <a:t>labelled</a:t>
            </a:r>
            <a:r>
              <a:rPr lang="en-US" sz="2400" dirty="0" smtClean="0"/>
              <a:t> structures using your understanding of blood vessels.</a:t>
            </a:r>
            <a:endParaRPr lang="en-US" sz="2400" dirty="0"/>
          </a:p>
        </p:txBody>
      </p:sp>
      <p:pic>
        <p:nvPicPr>
          <p:cNvPr id="4" name="Picture 3"/>
          <p:cNvPicPr>
            <a:picLocks noChangeAspect="1"/>
          </p:cNvPicPr>
          <p:nvPr/>
        </p:nvPicPr>
        <p:blipFill>
          <a:blip r:embed="rId2"/>
          <a:stretch>
            <a:fillRect/>
          </a:stretch>
        </p:blipFill>
        <p:spPr>
          <a:xfrm>
            <a:off x="140062" y="1426406"/>
            <a:ext cx="4846494" cy="3804498"/>
          </a:xfrm>
          <a:prstGeom prst="rect">
            <a:avLst/>
          </a:prstGeom>
        </p:spPr>
      </p:pic>
      <p:pic>
        <p:nvPicPr>
          <p:cNvPr id="5" name="Picture 4"/>
          <p:cNvPicPr>
            <a:picLocks noChangeAspect="1"/>
          </p:cNvPicPr>
          <p:nvPr/>
        </p:nvPicPr>
        <p:blipFill>
          <a:blip r:embed="rId3"/>
          <a:stretch>
            <a:fillRect/>
          </a:stretch>
        </p:blipFill>
        <p:spPr>
          <a:xfrm>
            <a:off x="4574032" y="1426406"/>
            <a:ext cx="4569968" cy="3804498"/>
          </a:xfrm>
          <a:prstGeom prst="rect">
            <a:avLst/>
          </a:prstGeom>
        </p:spPr>
      </p:pic>
      <p:sp>
        <p:nvSpPr>
          <p:cNvPr id="6" name="TextBox 5"/>
          <p:cNvSpPr txBox="1"/>
          <p:nvPr/>
        </p:nvSpPr>
        <p:spPr>
          <a:xfrm>
            <a:off x="498971" y="2811989"/>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a</a:t>
            </a:r>
            <a:endParaRPr lang="en-US" b="1" dirty="0"/>
          </a:p>
        </p:txBody>
      </p:sp>
      <p:sp>
        <p:nvSpPr>
          <p:cNvPr id="7" name="TextBox 6"/>
          <p:cNvSpPr txBox="1"/>
          <p:nvPr/>
        </p:nvSpPr>
        <p:spPr>
          <a:xfrm>
            <a:off x="3282303" y="4052901"/>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b</a:t>
            </a:r>
            <a:endParaRPr lang="en-US" b="1" dirty="0"/>
          </a:p>
        </p:txBody>
      </p:sp>
      <p:sp>
        <p:nvSpPr>
          <p:cNvPr id="8" name="TextBox 7"/>
          <p:cNvSpPr txBox="1"/>
          <p:nvPr/>
        </p:nvSpPr>
        <p:spPr>
          <a:xfrm>
            <a:off x="5792272" y="3053880"/>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c</a:t>
            </a:r>
            <a:endParaRPr lang="en-US" b="1" dirty="0"/>
          </a:p>
        </p:txBody>
      </p:sp>
      <p:sp>
        <p:nvSpPr>
          <p:cNvPr id="9" name="TextBox 8"/>
          <p:cNvSpPr txBox="1"/>
          <p:nvPr/>
        </p:nvSpPr>
        <p:spPr>
          <a:xfrm>
            <a:off x="7561346" y="2813206"/>
            <a:ext cx="1072343"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d</a:t>
            </a:r>
            <a:endParaRPr lang="en-US" b="1" dirty="0"/>
          </a:p>
        </p:txBody>
      </p:sp>
    </p:spTree>
    <p:extLst>
      <p:ext uri="{BB962C8B-B14F-4D97-AF65-F5344CB8AC3E}">
        <p14:creationId xmlns:p14="http://schemas.microsoft.com/office/powerpoint/2010/main" val="17621630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500" dirty="0" smtClean="0">
                <a:latin typeface="Arial"/>
                <a:cs typeface="Arial"/>
              </a:rPr>
              <a:t>6.2.S1 </a:t>
            </a:r>
            <a:r>
              <a:rPr lang="en-US" sz="1500" dirty="0">
                <a:latin typeface="Arial"/>
                <a:cs typeface="Arial"/>
              </a:rPr>
              <a:t>Identification of blood vessels as arteries, capillaries or veins from the structure of their walls</a:t>
            </a:r>
            <a:r>
              <a:rPr lang="en-US" sz="1500" dirty="0" smtClean="0">
                <a:latin typeface="Arial"/>
                <a:cs typeface="Arial"/>
              </a:rPr>
              <a:t>.</a:t>
            </a:r>
            <a:endParaRPr lang="en-US" sz="1500" dirty="0">
              <a:latin typeface="Arial"/>
              <a:cs typeface="Arial"/>
            </a:endParaRPr>
          </a:p>
        </p:txBody>
      </p:sp>
      <p:sp>
        <p:nvSpPr>
          <p:cNvPr id="2" name="TextBox 1"/>
          <p:cNvSpPr txBox="1"/>
          <p:nvPr/>
        </p:nvSpPr>
        <p:spPr>
          <a:xfrm>
            <a:off x="140062" y="461509"/>
            <a:ext cx="7752733" cy="830997"/>
          </a:xfrm>
          <a:prstGeom prst="rect">
            <a:avLst/>
          </a:prstGeom>
          <a:noFill/>
        </p:spPr>
        <p:txBody>
          <a:bodyPr wrap="square" rtlCol="0">
            <a:spAutoFit/>
          </a:bodyPr>
          <a:lstStyle/>
          <a:p>
            <a:r>
              <a:rPr lang="en-US" sz="2400" dirty="0" smtClean="0"/>
              <a:t>Identify the </a:t>
            </a:r>
            <a:r>
              <a:rPr lang="en-US" sz="2400" dirty="0" err="1" smtClean="0"/>
              <a:t>labelled</a:t>
            </a:r>
            <a:r>
              <a:rPr lang="en-US" sz="2400" dirty="0" smtClean="0"/>
              <a:t> structures using your understanding of blood vessels.</a:t>
            </a:r>
            <a:endParaRPr lang="en-US" sz="2400" dirty="0"/>
          </a:p>
        </p:txBody>
      </p:sp>
      <p:pic>
        <p:nvPicPr>
          <p:cNvPr id="4" name="Picture 3"/>
          <p:cNvPicPr>
            <a:picLocks noChangeAspect="1"/>
          </p:cNvPicPr>
          <p:nvPr/>
        </p:nvPicPr>
        <p:blipFill>
          <a:blip r:embed="rId2"/>
          <a:stretch>
            <a:fillRect/>
          </a:stretch>
        </p:blipFill>
        <p:spPr>
          <a:xfrm>
            <a:off x="140062" y="1426406"/>
            <a:ext cx="4846494" cy="3804498"/>
          </a:xfrm>
          <a:prstGeom prst="rect">
            <a:avLst/>
          </a:prstGeom>
        </p:spPr>
      </p:pic>
      <p:pic>
        <p:nvPicPr>
          <p:cNvPr id="5" name="Picture 4"/>
          <p:cNvPicPr>
            <a:picLocks noChangeAspect="1"/>
          </p:cNvPicPr>
          <p:nvPr/>
        </p:nvPicPr>
        <p:blipFill>
          <a:blip r:embed="rId3"/>
          <a:stretch>
            <a:fillRect/>
          </a:stretch>
        </p:blipFill>
        <p:spPr>
          <a:xfrm>
            <a:off x="4574032" y="1426406"/>
            <a:ext cx="4569968" cy="3804498"/>
          </a:xfrm>
          <a:prstGeom prst="rect">
            <a:avLst/>
          </a:prstGeom>
        </p:spPr>
      </p:pic>
      <p:sp>
        <p:nvSpPr>
          <p:cNvPr id="6" name="TextBox 5"/>
          <p:cNvSpPr txBox="1"/>
          <p:nvPr/>
        </p:nvSpPr>
        <p:spPr>
          <a:xfrm>
            <a:off x="498971" y="2811989"/>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a</a:t>
            </a:r>
            <a:endParaRPr lang="en-US" b="1" dirty="0"/>
          </a:p>
        </p:txBody>
      </p:sp>
      <p:sp>
        <p:nvSpPr>
          <p:cNvPr id="7" name="TextBox 6"/>
          <p:cNvSpPr txBox="1"/>
          <p:nvPr/>
        </p:nvSpPr>
        <p:spPr>
          <a:xfrm>
            <a:off x="3282303" y="4052901"/>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b</a:t>
            </a:r>
            <a:endParaRPr lang="en-US" b="1" dirty="0"/>
          </a:p>
        </p:txBody>
      </p:sp>
      <p:sp>
        <p:nvSpPr>
          <p:cNvPr id="8" name="TextBox 7"/>
          <p:cNvSpPr txBox="1"/>
          <p:nvPr/>
        </p:nvSpPr>
        <p:spPr>
          <a:xfrm>
            <a:off x="5792272" y="3053880"/>
            <a:ext cx="719480"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c</a:t>
            </a:r>
            <a:endParaRPr lang="en-US" b="1" dirty="0"/>
          </a:p>
        </p:txBody>
      </p:sp>
      <p:sp>
        <p:nvSpPr>
          <p:cNvPr id="9" name="TextBox 8"/>
          <p:cNvSpPr txBox="1"/>
          <p:nvPr/>
        </p:nvSpPr>
        <p:spPr>
          <a:xfrm>
            <a:off x="7561346" y="2813206"/>
            <a:ext cx="1072343" cy="483782"/>
          </a:xfrm>
          <a:prstGeom prst="rect">
            <a:avLst/>
          </a:prstGeom>
          <a:solidFill>
            <a:srgbClr val="FFFFFF"/>
          </a:solidFill>
          <a:ln>
            <a:solidFill>
              <a:schemeClr val="tx1"/>
            </a:solidFill>
          </a:ln>
        </p:spPr>
        <p:txBody>
          <a:bodyPr wrap="none" rtlCol="0" anchor="ctr" anchorCtr="0">
            <a:noAutofit/>
          </a:bodyPr>
          <a:lstStyle/>
          <a:p>
            <a:pPr algn="ctr"/>
            <a:r>
              <a:rPr lang="en-US" b="1" dirty="0" smtClean="0"/>
              <a:t>d</a:t>
            </a:r>
            <a:endParaRPr lang="en-US" b="1" dirty="0"/>
          </a:p>
        </p:txBody>
      </p:sp>
      <p:sp>
        <p:nvSpPr>
          <p:cNvPr id="10" name="Rectangle 9"/>
          <p:cNvSpPr/>
          <p:nvPr/>
        </p:nvSpPr>
        <p:spPr>
          <a:xfrm>
            <a:off x="2903097" y="6581001"/>
            <a:ext cx="6242935" cy="276999"/>
          </a:xfrm>
          <a:prstGeom prst="rect">
            <a:avLst/>
          </a:prstGeom>
        </p:spPr>
        <p:txBody>
          <a:bodyPr wrap="square">
            <a:spAutoFit/>
          </a:bodyPr>
          <a:lstStyle/>
          <a:p>
            <a:pPr algn="r"/>
            <a:r>
              <a:rPr lang="en-US" sz="1200" dirty="0">
                <a:hlinkClick r:id="rId4"/>
              </a:rPr>
              <a:t>https://www.ouhsc.edu/histology/Text%20Sections/</a:t>
            </a:r>
            <a:r>
              <a:rPr lang="en-US" sz="1200" dirty="0" smtClean="0">
                <a:hlinkClick r:id="rId4"/>
              </a:rPr>
              <a:t>Cardiovascular.html</a:t>
            </a:r>
            <a:endParaRPr lang="en-US" sz="1200" dirty="0"/>
          </a:p>
        </p:txBody>
      </p:sp>
    </p:spTree>
    <p:extLst>
      <p:ext uri="{BB962C8B-B14F-4D97-AF65-F5344CB8AC3E}">
        <p14:creationId xmlns:p14="http://schemas.microsoft.com/office/powerpoint/2010/main" val="22547505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500" dirty="0" smtClean="0">
                <a:latin typeface="Arial"/>
                <a:cs typeface="Arial"/>
              </a:rPr>
              <a:t>6.2.S1 </a:t>
            </a:r>
            <a:r>
              <a:rPr lang="en-US" sz="1500" dirty="0">
                <a:latin typeface="Arial"/>
                <a:cs typeface="Arial"/>
              </a:rPr>
              <a:t>Identification of blood vessels as arteries, capillaries or veins from the structure of their walls</a:t>
            </a:r>
            <a:r>
              <a:rPr lang="en-US" sz="1500" dirty="0" smtClean="0">
                <a:latin typeface="Arial"/>
                <a:cs typeface="Arial"/>
              </a:rPr>
              <a:t>.</a:t>
            </a:r>
            <a:endParaRPr lang="en-US" sz="1500" dirty="0">
              <a:latin typeface="Arial"/>
              <a:cs typeface="Arial"/>
            </a:endParaRPr>
          </a:p>
        </p:txBody>
      </p:sp>
      <p:sp>
        <p:nvSpPr>
          <p:cNvPr id="2" name="TextBox 1"/>
          <p:cNvSpPr txBox="1"/>
          <p:nvPr/>
        </p:nvSpPr>
        <p:spPr>
          <a:xfrm>
            <a:off x="140062" y="461509"/>
            <a:ext cx="7752733" cy="830997"/>
          </a:xfrm>
          <a:prstGeom prst="rect">
            <a:avLst/>
          </a:prstGeom>
          <a:noFill/>
        </p:spPr>
        <p:txBody>
          <a:bodyPr wrap="square" rtlCol="0">
            <a:spAutoFit/>
          </a:bodyPr>
          <a:lstStyle/>
          <a:p>
            <a:r>
              <a:rPr lang="en-US" sz="2400" dirty="0" smtClean="0"/>
              <a:t>Identify the </a:t>
            </a:r>
            <a:r>
              <a:rPr lang="en-US" sz="2400" dirty="0" err="1" smtClean="0"/>
              <a:t>labelled</a:t>
            </a:r>
            <a:r>
              <a:rPr lang="en-US" sz="2400" dirty="0" smtClean="0"/>
              <a:t> structures using your understanding of blood vessels.</a:t>
            </a:r>
            <a:endParaRPr lang="en-US" sz="2400" dirty="0"/>
          </a:p>
        </p:txBody>
      </p:sp>
      <p:pic>
        <p:nvPicPr>
          <p:cNvPr id="4" name="Picture 3"/>
          <p:cNvPicPr>
            <a:picLocks noChangeAspect="1"/>
          </p:cNvPicPr>
          <p:nvPr/>
        </p:nvPicPr>
        <p:blipFill>
          <a:blip r:embed="rId2"/>
          <a:stretch>
            <a:fillRect/>
          </a:stretch>
        </p:blipFill>
        <p:spPr>
          <a:xfrm>
            <a:off x="140062" y="1426406"/>
            <a:ext cx="4846494" cy="3804498"/>
          </a:xfrm>
          <a:prstGeom prst="rect">
            <a:avLst/>
          </a:prstGeom>
        </p:spPr>
      </p:pic>
      <p:pic>
        <p:nvPicPr>
          <p:cNvPr id="5" name="Picture 4"/>
          <p:cNvPicPr>
            <a:picLocks noChangeAspect="1"/>
          </p:cNvPicPr>
          <p:nvPr/>
        </p:nvPicPr>
        <p:blipFill>
          <a:blip r:embed="rId3"/>
          <a:stretch>
            <a:fillRect/>
          </a:stretch>
        </p:blipFill>
        <p:spPr>
          <a:xfrm>
            <a:off x="4574032" y="1426406"/>
            <a:ext cx="4569968" cy="3804498"/>
          </a:xfrm>
          <a:prstGeom prst="rect">
            <a:avLst/>
          </a:prstGeom>
        </p:spPr>
      </p:pic>
      <p:sp>
        <p:nvSpPr>
          <p:cNvPr id="10" name="Rectangle 9"/>
          <p:cNvSpPr/>
          <p:nvPr/>
        </p:nvSpPr>
        <p:spPr>
          <a:xfrm>
            <a:off x="2903097" y="6581001"/>
            <a:ext cx="6242935" cy="276999"/>
          </a:xfrm>
          <a:prstGeom prst="rect">
            <a:avLst/>
          </a:prstGeom>
        </p:spPr>
        <p:txBody>
          <a:bodyPr wrap="square">
            <a:spAutoFit/>
          </a:bodyPr>
          <a:lstStyle/>
          <a:p>
            <a:pPr algn="r"/>
            <a:r>
              <a:rPr lang="en-US" sz="1200" dirty="0">
                <a:hlinkClick r:id="rId4"/>
              </a:rPr>
              <a:t>https://www.ouhsc.edu/histology/Text%20Sections/</a:t>
            </a:r>
            <a:r>
              <a:rPr lang="en-US" sz="1200" dirty="0" smtClean="0">
                <a:hlinkClick r:id="rId4"/>
              </a:rPr>
              <a:t>Cardiovascular.html</a:t>
            </a:r>
            <a:endParaRPr lang="en-US" sz="1200" dirty="0"/>
          </a:p>
        </p:txBody>
      </p:sp>
    </p:spTree>
    <p:extLst>
      <p:ext uri="{BB962C8B-B14F-4D97-AF65-F5344CB8AC3E}">
        <p14:creationId xmlns:p14="http://schemas.microsoft.com/office/powerpoint/2010/main" val="9314852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6068" y="634965"/>
            <a:ext cx="8937931" cy="6223035"/>
          </a:xfrm>
          <a:prstGeom prst="rect">
            <a:avLst/>
          </a:prstGeom>
        </p:spPr>
      </p:pic>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6.2.A1 </a:t>
            </a:r>
            <a:r>
              <a:rPr lang="en-US" sz="1600" dirty="0">
                <a:latin typeface="Arial"/>
                <a:cs typeface="Arial"/>
              </a:rPr>
              <a:t>William Harvey’s discovery of the circulation of the blood with the heart acting as the pump</a:t>
            </a:r>
            <a:r>
              <a:rPr lang="en-US" sz="1600" dirty="0" smtClean="0">
                <a:latin typeface="Arial"/>
                <a:cs typeface="Arial"/>
              </a:rPr>
              <a:t>.</a:t>
            </a:r>
            <a:endParaRPr lang="en-US" sz="1600" dirty="0">
              <a:latin typeface="Arial"/>
              <a:cs typeface="Arial"/>
            </a:endParaRPr>
          </a:p>
        </p:txBody>
      </p:sp>
      <p:sp>
        <p:nvSpPr>
          <p:cNvPr id="2" name="TextBox 1"/>
          <p:cNvSpPr txBox="1"/>
          <p:nvPr/>
        </p:nvSpPr>
        <p:spPr>
          <a:xfrm>
            <a:off x="0" y="461509"/>
            <a:ext cx="6452388" cy="1384995"/>
          </a:xfrm>
          <a:prstGeom prst="rect">
            <a:avLst/>
          </a:prstGeom>
          <a:solidFill>
            <a:srgbClr val="FFFFFF">
              <a:alpha val="77000"/>
            </a:srgbClr>
          </a:solidFill>
        </p:spPr>
        <p:txBody>
          <a:bodyPr wrap="square" rtlCol="0">
            <a:spAutoFit/>
          </a:bodyPr>
          <a:lstStyle/>
          <a:p>
            <a:r>
              <a:rPr lang="en-US" sz="2400" dirty="0"/>
              <a:t>William Harvey </a:t>
            </a:r>
            <a:r>
              <a:rPr lang="en-US" sz="2000" dirty="0" smtClean="0"/>
              <a:t>was </a:t>
            </a:r>
            <a:r>
              <a:rPr lang="en-US" sz="2000" dirty="0"/>
              <a:t>an English physician who made </a:t>
            </a:r>
            <a:r>
              <a:rPr lang="en-US" sz="2000" dirty="0" smtClean="0"/>
              <a:t>a key contribution to our knowledge of </a:t>
            </a:r>
            <a:r>
              <a:rPr lang="en-US" sz="2000" dirty="0"/>
              <a:t>anatomy and physiology. He was the first </a:t>
            </a:r>
            <a:r>
              <a:rPr lang="en-US" sz="2000" dirty="0" smtClean="0"/>
              <a:t>to </a:t>
            </a:r>
            <a:r>
              <a:rPr lang="en-US" sz="2000" dirty="0"/>
              <a:t>describe completely </a:t>
            </a:r>
            <a:r>
              <a:rPr lang="en-US" sz="2000" dirty="0" smtClean="0"/>
              <a:t>the </a:t>
            </a:r>
            <a:r>
              <a:rPr lang="en-US" sz="2000" dirty="0"/>
              <a:t>systemic </a:t>
            </a:r>
            <a:r>
              <a:rPr lang="en-US" sz="2000" dirty="0" smtClean="0"/>
              <a:t>circulation.</a:t>
            </a:r>
            <a:endParaRPr lang="en-US" sz="20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5786" y="419939"/>
            <a:ext cx="1598726" cy="1523491"/>
          </a:xfrm>
          <a:prstGeom prst="rect">
            <a:avLst/>
          </a:prstGeom>
        </p:spPr>
      </p:pic>
      <p:sp>
        <p:nvSpPr>
          <p:cNvPr id="6" name="Rectangle 5"/>
          <p:cNvSpPr/>
          <p:nvPr/>
        </p:nvSpPr>
        <p:spPr>
          <a:xfrm>
            <a:off x="2555330" y="6581001"/>
            <a:ext cx="6588670" cy="276999"/>
          </a:xfrm>
          <a:prstGeom prst="rect">
            <a:avLst/>
          </a:prstGeom>
        </p:spPr>
        <p:txBody>
          <a:bodyPr wrap="square">
            <a:spAutoFit/>
          </a:bodyPr>
          <a:lstStyle/>
          <a:p>
            <a:pPr algn="r"/>
            <a:r>
              <a:rPr lang="en-US" sz="1200" dirty="0">
                <a:hlinkClick r:id="rId4"/>
              </a:rPr>
              <a:t>http://md.rcm.upr.edu/romanfranco/wp-content/uploads/sites/41/2015/02/</a:t>
            </a:r>
            <a:r>
              <a:rPr lang="en-US" sz="1200" dirty="0" smtClean="0">
                <a:hlinkClick r:id="rId4"/>
              </a:rPr>
              <a:t>harveypic.jpg</a:t>
            </a:r>
            <a:endParaRPr lang="en-US" sz="1200" dirty="0"/>
          </a:p>
        </p:txBody>
      </p:sp>
      <p:sp>
        <p:nvSpPr>
          <p:cNvPr id="8" name="Rectangle 7"/>
          <p:cNvSpPr/>
          <p:nvPr/>
        </p:nvSpPr>
        <p:spPr>
          <a:xfrm>
            <a:off x="2286000" y="6304002"/>
            <a:ext cx="6858000" cy="276999"/>
          </a:xfrm>
          <a:prstGeom prst="rect">
            <a:avLst/>
          </a:prstGeom>
        </p:spPr>
        <p:txBody>
          <a:bodyPr wrap="square">
            <a:spAutoFit/>
          </a:bodyPr>
          <a:lstStyle/>
          <a:p>
            <a:pPr algn="r"/>
            <a:r>
              <a:rPr lang="en-US" sz="1200" dirty="0">
                <a:hlinkClick r:id="rId5"/>
              </a:rPr>
              <a:t>https://commons.wikimedia.org/wiki/File:William_Harvey_%281578-1657%</a:t>
            </a:r>
            <a:r>
              <a:rPr lang="en-US" sz="1200" dirty="0" smtClean="0">
                <a:hlinkClick r:id="rId5"/>
              </a:rPr>
              <a:t>29_Venenbild.jpg</a:t>
            </a:r>
            <a:endParaRPr lang="en-US" sz="1200" dirty="0"/>
          </a:p>
        </p:txBody>
      </p:sp>
      <p:sp>
        <p:nvSpPr>
          <p:cNvPr id="10" name="TextBox 9"/>
          <p:cNvSpPr txBox="1"/>
          <p:nvPr/>
        </p:nvSpPr>
        <p:spPr>
          <a:xfrm>
            <a:off x="2691612" y="4288851"/>
            <a:ext cx="6452388" cy="1384995"/>
          </a:xfrm>
          <a:prstGeom prst="rect">
            <a:avLst/>
          </a:prstGeom>
          <a:solidFill>
            <a:srgbClr val="FFFFFF">
              <a:alpha val="77000"/>
            </a:srgbClr>
          </a:solidFill>
        </p:spPr>
        <p:txBody>
          <a:bodyPr wrap="square" rtlCol="0">
            <a:spAutoFit/>
          </a:bodyPr>
          <a:lstStyle/>
          <a:p>
            <a:r>
              <a:rPr lang="en-US" sz="2000" dirty="0" smtClean="0"/>
              <a:t>Learn more about him:</a:t>
            </a:r>
          </a:p>
          <a:p>
            <a:pPr marL="342900" indent="-342900">
              <a:buFont typeface="Arial"/>
              <a:buChar char="•"/>
            </a:pPr>
            <a:r>
              <a:rPr lang="en-US" sz="1600" dirty="0">
                <a:hlinkClick r:id="rId6"/>
              </a:rPr>
              <a:t>http://www.indiana.edu/~liblilly/anatomia/bloodcirc.html</a:t>
            </a:r>
          </a:p>
          <a:p>
            <a:pPr marL="342900" indent="-342900">
              <a:buFont typeface="Arial"/>
              <a:buChar char="•"/>
            </a:pPr>
            <a:r>
              <a:rPr lang="en-US" sz="1600" dirty="0" smtClean="0">
                <a:hlinkClick r:id="rId6"/>
              </a:rPr>
              <a:t>http</a:t>
            </a:r>
            <a:r>
              <a:rPr lang="en-US" sz="1600" dirty="0">
                <a:hlinkClick r:id="rId6"/>
              </a:rPr>
              <a:t>://www.bbc.co.uk/history/historic_figures/</a:t>
            </a:r>
            <a:r>
              <a:rPr lang="en-US" sz="1600" dirty="0" smtClean="0">
                <a:hlinkClick r:id="rId6"/>
              </a:rPr>
              <a:t>harvey_william.shtml</a:t>
            </a:r>
            <a:endParaRPr lang="en-US" sz="1600" dirty="0" smtClean="0"/>
          </a:p>
          <a:p>
            <a:pPr marL="342900" indent="-342900">
              <a:buFont typeface="Arial"/>
              <a:buChar char="•"/>
            </a:pPr>
            <a:r>
              <a:rPr lang="en-US" sz="1600" dirty="0">
                <a:hlinkClick r:id="rId7"/>
              </a:rPr>
              <a:t>http://www.sciencemuseum.org.uk/broughttolife/people/</a:t>
            </a:r>
            <a:r>
              <a:rPr lang="en-US" sz="1600" dirty="0" smtClean="0">
                <a:hlinkClick r:id="rId7"/>
              </a:rPr>
              <a:t>williamharvey.aspx</a:t>
            </a:r>
            <a:endParaRPr lang="en-US" sz="1600" dirty="0" smtClean="0"/>
          </a:p>
        </p:txBody>
      </p:sp>
      <p:sp>
        <p:nvSpPr>
          <p:cNvPr id="11" name="TextBox 10"/>
          <p:cNvSpPr txBox="1"/>
          <p:nvPr/>
        </p:nvSpPr>
        <p:spPr>
          <a:xfrm>
            <a:off x="0" y="2884519"/>
            <a:ext cx="7635750" cy="646331"/>
          </a:xfrm>
          <a:prstGeom prst="rect">
            <a:avLst/>
          </a:prstGeom>
          <a:solidFill>
            <a:srgbClr val="FFFFFF">
              <a:alpha val="77000"/>
            </a:srgbClr>
          </a:solidFill>
        </p:spPr>
        <p:txBody>
          <a:bodyPr wrap="square" rtlCol="0">
            <a:spAutoFit/>
          </a:bodyPr>
          <a:lstStyle/>
          <a:p>
            <a:r>
              <a:rPr lang="en-US" sz="2000" dirty="0" smtClean="0"/>
              <a:t>Repeat Harvey’s experiment with guidance from The Naked Scientists:</a:t>
            </a:r>
          </a:p>
          <a:p>
            <a:pPr marL="285750" indent="-285750">
              <a:buFont typeface="Arial"/>
              <a:buChar char="•"/>
            </a:pPr>
            <a:r>
              <a:rPr lang="en-US" sz="1600" dirty="0" smtClean="0">
                <a:hlinkClick r:id="rId8"/>
              </a:rPr>
              <a:t>http</a:t>
            </a:r>
            <a:r>
              <a:rPr lang="en-US" sz="1600" dirty="0">
                <a:hlinkClick r:id="rId8"/>
              </a:rPr>
              <a:t>://www.thenakedscientists.com/HTML/experiments/exp/veins</a:t>
            </a:r>
            <a:r>
              <a:rPr lang="en-US" sz="1600" dirty="0" smtClean="0">
                <a:hlinkClick r:id="rId8"/>
              </a:rPr>
              <a:t>/</a:t>
            </a:r>
            <a:endParaRPr lang="en-US" sz="1600" dirty="0" smtClean="0"/>
          </a:p>
        </p:txBody>
      </p:sp>
    </p:spTree>
    <p:extLst>
      <p:ext uri="{BB962C8B-B14F-4D97-AF65-F5344CB8AC3E}">
        <p14:creationId xmlns:p14="http://schemas.microsoft.com/office/powerpoint/2010/main" val="17621630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0022" y="634965"/>
            <a:ext cx="8937931" cy="6223035"/>
          </a:xfrm>
          <a:prstGeom prst="rect">
            <a:avLst/>
          </a:prstGeom>
        </p:spPr>
      </p:pic>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500" dirty="0" smtClean="0">
                <a:latin typeface="Arial"/>
                <a:cs typeface="Arial"/>
              </a:rPr>
              <a:t>Nature </a:t>
            </a:r>
            <a:r>
              <a:rPr lang="en-US" sz="1500" dirty="0">
                <a:latin typeface="Arial"/>
                <a:cs typeface="Arial"/>
              </a:rPr>
              <a:t>of Science: Theories are regarded as </a:t>
            </a:r>
            <a:r>
              <a:rPr lang="en-US" sz="1500" dirty="0" smtClean="0">
                <a:latin typeface="Arial"/>
                <a:cs typeface="Arial"/>
              </a:rPr>
              <a:t>uncertain</a:t>
            </a:r>
            <a:r>
              <a:rPr lang="en-US" sz="1500" dirty="0">
                <a:latin typeface="Arial"/>
                <a:cs typeface="Arial"/>
              </a:rPr>
              <a:t> </a:t>
            </a:r>
            <a:r>
              <a:rPr lang="en-US" sz="1500" dirty="0" smtClean="0">
                <a:latin typeface="Arial"/>
                <a:cs typeface="Arial"/>
              </a:rPr>
              <a:t>- William Harvey overturned </a:t>
            </a:r>
            <a:r>
              <a:rPr lang="en-US" sz="1500" dirty="0">
                <a:latin typeface="Arial"/>
                <a:cs typeface="Arial"/>
              </a:rPr>
              <a:t>theories developed by the ancient Greek philosopher Galen on movement of blood in the body. (1.9)</a:t>
            </a:r>
          </a:p>
        </p:txBody>
      </p:sp>
      <p:sp>
        <p:nvSpPr>
          <p:cNvPr id="2" name="TextBox 1"/>
          <p:cNvSpPr txBox="1"/>
          <p:nvPr/>
        </p:nvSpPr>
        <p:spPr>
          <a:xfrm>
            <a:off x="357561" y="4471069"/>
            <a:ext cx="7187713" cy="1477328"/>
          </a:xfrm>
          <a:prstGeom prst="rect">
            <a:avLst/>
          </a:prstGeom>
          <a:solidFill>
            <a:srgbClr val="FFFFFF">
              <a:alpha val="77000"/>
            </a:srgbClr>
          </a:solidFill>
        </p:spPr>
        <p:txBody>
          <a:bodyPr wrap="square" rtlCol="0">
            <a:spAutoFit/>
          </a:bodyPr>
          <a:lstStyle/>
          <a:p>
            <a:r>
              <a:rPr lang="en-US" dirty="0" smtClean="0"/>
              <a:t>Galen’s ideas were first challenged by by </a:t>
            </a:r>
            <a:r>
              <a:rPr lang="en-US" dirty="0"/>
              <a:t>an Arab physician, </a:t>
            </a:r>
            <a:r>
              <a:rPr lang="en-US" dirty="0" err="1"/>
              <a:t>Ibn</a:t>
            </a:r>
            <a:r>
              <a:rPr lang="en-US" dirty="0"/>
              <a:t>-al-</a:t>
            </a:r>
            <a:r>
              <a:rPr lang="en-US" dirty="0" err="1" smtClean="0"/>
              <a:t>Nafiz</a:t>
            </a:r>
            <a:r>
              <a:rPr lang="en-US" dirty="0" smtClean="0"/>
              <a:t> in the thirteenth century, but despite this Galen’s theory remained accepted by society until William </a:t>
            </a:r>
            <a:r>
              <a:rPr lang="en-US" dirty="0"/>
              <a:t>Harvey </a:t>
            </a:r>
            <a:r>
              <a:rPr lang="en-US" dirty="0" smtClean="0"/>
              <a:t>(1</a:t>
            </a:r>
            <a:r>
              <a:rPr lang="fr-FR" dirty="0" smtClean="0"/>
              <a:t>578 - 1657) </a:t>
            </a:r>
            <a:r>
              <a:rPr lang="en-US" dirty="0" smtClean="0"/>
              <a:t>published “De </a:t>
            </a:r>
            <a:r>
              <a:rPr lang="en-US" dirty="0" err="1" smtClean="0"/>
              <a:t>Motu</a:t>
            </a:r>
            <a:r>
              <a:rPr lang="en-US" dirty="0" smtClean="0"/>
              <a:t> </a:t>
            </a:r>
            <a:r>
              <a:rPr lang="en-US" dirty="0" err="1" smtClean="0"/>
              <a:t>Cordis</a:t>
            </a:r>
            <a:r>
              <a:rPr lang="en-US" dirty="0" smtClean="0"/>
              <a:t>” in 1628. Even then it took many years for his theory of systemic circulation (similar to modern accepted theory) to succeed Galen’s.</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9227" y="4459957"/>
            <a:ext cx="1598726" cy="1523491"/>
          </a:xfrm>
          <a:prstGeom prst="rect">
            <a:avLst/>
          </a:prstGeom>
        </p:spPr>
      </p:pic>
      <p:sp>
        <p:nvSpPr>
          <p:cNvPr id="6" name="Rectangle 5"/>
          <p:cNvSpPr/>
          <p:nvPr/>
        </p:nvSpPr>
        <p:spPr>
          <a:xfrm>
            <a:off x="2555330" y="6581001"/>
            <a:ext cx="6588670" cy="276999"/>
          </a:xfrm>
          <a:prstGeom prst="rect">
            <a:avLst/>
          </a:prstGeom>
        </p:spPr>
        <p:txBody>
          <a:bodyPr wrap="square">
            <a:spAutoFit/>
          </a:bodyPr>
          <a:lstStyle/>
          <a:p>
            <a:pPr algn="r"/>
            <a:r>
              <a:rPr lang="en-US" sz="1200" dirty="0">
                <a:hlinkClick r:id="rId4"/>
              </a:rPr>
              <a:t>http://md.rcm.upr.edu/romanfranco/wp-content/uploads/sites/41/2015/02/</a:t>
            </a:r>
            <a:r>
              <a:rPr lang="en-US" sz="1200" dirty="0" smtClean="0">
                <a:hlinkClick r:id="rId4"/>
              </a:rPr>
              <a:t>harveypic.jpg</a:t>
            </a:r>
            <a:endParaRPr lang="en-US" sz="1200" dirty="0"/>
          </a:p>
        </p:txBody>
      </p:sp>
      <p:sp>
        <p:nvSpPr>
          <p:cNvPr id="8" name="Rectangle 7"/>
          <p:cNvSpPr/>
          <p:nvPr/>
        </p:nvSpPr>
        <p:spPr>
          <a:xfrm>
            <a:off x="2286000" y="6402634"/>
            <a:ext cx="6858000" cy="276999"/>
          </a:xfrm>
          <a:prstGeom prst="rect">
            <a:avLst/>
          </a:prstGeom>
        </p:spPr>
        <p:txBody>
          <a:bodyPr wrap="square">
            <a:spAutoFit/>
          </a:bodyPr>
          <a:lstStyle/>
          <a:p>
            <a:pPr algn="r"/>
            <a:r>
              <a:rPr lang="en-US" sz="1200" dirty="0">
                <a:hlinkClick r:id="rId5"/>
              </a:rPr>
              <a:t>https://commons.wikimedia.org/wiki/File:William_Harvey_%281578-1657%</a:t>
            </a:r>
            <a:r>
              <a:rPr lang="en-US" sz="1200" dirty="0" smtClean="0">
                <a:hlinkClick r:id="rId5"/>
              </a:rPr>
              <a:t>29_Venenbild.jpg</a:t>
            </a:r>
            <a:endParaRPr lang="en-US" sz="1200" dirty="0"/>
          </a:p>
        </p:txBody>
      </p:sp>
      <p:pic>
        <p:nvPicPr>
          <p:cNvPr id="4" name="Picture 3"/>
          <p:cNvPicPr>
            <a:picLocks noChangeAspect="1"/>
          </p:cNvPicPr>
          <p:nvPr/>
        </p:nvPicPr>
        <p:blipFill>
          <a:blip r:embed="rId6"/>
          <a:stretch>
            <a:fillRect/>
          </a:stretch>
        </p:blipFill>
        <p:spPr>
          <a:xfrm>
            <a:off x="1" y="2482107"/>
            <a:ext cx="1287104" cy="1808381"/>
          </a:xfrm>
          <a:prstGeom prst="rect">
            <a:avLst/>
          </a:prstGeom>
        </p:spPr>
      </p:pic>
      <p:sp>
        <p:nvSpPr>
          <p:cNvPr id="12" name="TextBox 11"/>
          <p:cNvSpPr txBox="1"/>
          <p:nvPr/>
        </p:nvSpPr>
        <p:spPr>
          <a:xfrm>
            <a:off x="0" y="614287"/>
            <a:ext cx="8125259" cy="1692771"/>
          </a:xfrm>
          <a:prstGeom prst="rect">
            <a:avLst/>
          </a:prstGeom>
          <a:solidFill>
            <a:srgbClr val="FFFFFF">
              <a:alpha val="77000"/>
            </a:srgbClr>
          </a:solidFill>
        </p:spPr>
        <p:txBody>
          <a:bodyPr wrap="square" rtlCol="0">
            <a:spAutoFit/>
          </a:bodyPr>
          <a:lstStyle/>
          <a:p>
            <a:r>
              <a:rPr lang="en-US" sz="2400" dirty="0" smtClean="0"/>
              <a:t>Theories</a:t>
            </a:r>
            <a:r>
              <a:rPr lang="en-US" sz="2000" dirty="0" smtClean="0"/>
              <a:t> are </a:t>
            </a:r>
            <a:r>
              <a:rPr lang="en-US" sz="2000" dirty="0"/>
              <a:t>by definition the </a:t>
            </a:r>
            <a:r>
              <a:rPr lang="en-US" sz="2000" b="1" dirty="0"/>
              <a:t>best accepted explanations</a:t>
            </a:r>
            <a:r>
              <a:rPr lang="en-US" sz="2000" dirty="0"/>
              <a:t> and predictions of </a:t>
            </a:r>
            <a:r>
              <a:rPr lang="en-US" sz="2000" b="1" dirty="0"/>
              <a:t>natural </a:t>
            </a:r>
            <a:r>
              <a:rPr lang="en-US" sz="2000" b="1" dirty="0" smtClean="0"/>
              <a:t>phenomena</a:t>
            </a:r>
            <a:r>
              <a:rPr lang="en-US" sz="2000" dirty="0" smtClean="0"/>
              <a:t>. Although they are usually thoroughly tested based on evidence and reason theories theories are the only the current best accepted explanation. Theories if successfully questioned can be modified or even </a:t>
            </a:r>
            <a:r>
              <a:rPr lang="en-US" sz="2000" b="1" dirty="0" smtClean="0"/>
              <a:t>rejected/falsified</a:t>
            </a:r>
            <a:r>
              <a:rPr lang="en-US" sz="2000" dirty="0" smtClean="0"/>
              <a:t> if a better explanation arises.</a:t>
            </a:r>
            <a:endParaRPr lang="en-US" sz="2000" dirty="0"/>
          </a:p>
        </p:txBody>
      </p:sp>
      <p:sp>
        <p:nvSpPr>
          <p:cNvPr id="9" name="Rectangle 8"/>
          <p:cNvSpPr/>
          <p:nvPr/>
        </p:nvSpPr>
        <p:spPr>
          <a:xfrm>
            <a:off x="4572000" y="6223197"/>
            <a:ext cx="4572000" cy="276999"/>
          </a:xfrm>
          <a:prstGeom prst="rect">
            <a:avLst/>
          </a:prstGeom>
        </p:spPr>
        <p:txBody>
          <a:bodyPr>
            <a:spAutoFit/>
          </a:bodyPr>
          <a:lstStyle/>
          <a:p>
            <a:pPr algn="r"/>
            <a:r>
              <a:rPr lang="en-US" sz="1200" dirty="0">
                <a:hlinkClick r:id="rId7"/>
              </a:rPr>
              <a:t>http://famousbiologists.org/wp-content/uploads/2013/06/</a:t>
            </a:r>
            <a:r>
              <a:rPr lang="en-US" sz="1200" dirty="0" smtClean="0">
                <a:hlinkClick r:id="rId7"/>
              </a:rPr>
              <a:t>galen.jpg</a:t>
            </a:r>
            <a:endParaRPr lang="en-US" sz="1200" dirty="0"/>
          </a:p>
        </p:txBody>
      </p:sp>
      <p:sp>
        <p:nvSpPr>
          <p:cNvPr id="13" name="Rectangle 12"/>
          <p:cNvSpPr/>
          <p:nvPr/>
        </p:nvSpPr>
        <p:spPr>
          <a:xfrm>
            <a:off x="1287104" y="2482107"/>
            <a:ext cx="6369627" cy="1808381"/>
          </a:xfrm>
          <a:prstGeom prst="rect">
            <a:avLst/>
          </a:prstGeom>
          <a:solidFill>
            <a:srgbClr val="FFFFFF">
              <a:alpha val="77000"/>
            </a:srgbClr>
          </a:solidFill>
        </p:spPr>
        <p:txBody>
          <a:bodyPr wrap="square" rtlCol="0">
            <a:noAutofit/>
          </a:bodyPr>
          <a:lstStyle/>
          <a:p>
            <a:r>
              <a:rPr lang="en-US" dirty="0"/>
              <a:t>Galen </a:t>
            </a:r>
            <a:r>
              <a:rPr lang="en-US" dirty="0" smtClean="0"/>
              <a:t>(129 - c216) </a:t>
            </a:r>
            <a:r>
              <a:rPr lang="en-US" dirty="0"/>
              <a:t>thought </a:t>
            </a:r>
            <a:r>
              <a:rPr lang="en-US" dirty="0" smtClean="0"/>
              <a:t>that “blood </a:t>
            </a:r>
            <a:r>
              <a:rPr lang="en-US" dirty="0"/>
              <a:t>is created in the liver from ingested food and flows to the right side of the </a:t>
            </a:r>
            <a:r>
              <a:rPr lang="en-US" dirty="0" smtClean="0"/>
              <a:t>heart. Some </a:t>
            </a:r>
            <a:r>
              <a:rPr lang="en-US" dirty="0"/>
              <a:t>of it flows to the lungs where it gives off </a:t>
            </a:r>
            <a:r>
              <a:rPr lang="en-US" dirty="0" smtClean="0"/>
              <a:t>‘sooty vapors’ </a:t>
            </a:r>
            <a:r>
              <a:rPr lang="en-US" dirty="0"/>
              <a:t>and some flows through invisible pores into the left side of the heart, where it gains </a:t>
            </a:r>
            <a:r>
              <a:rPr lang="en-US" dirty="0" smtClean="0"/>
              <a:t>‘vital spirits’ </a:t>
            </a:r>
            <a:r>
              <a:rPr lang="en-US" dirty="0"/>
              <a:t>when mixed with </a:t>
            </a:r>
            <a:r>
              <a:rPr lang="en-US" dirty="0" err="1"/>
              <a:t>pneuma</a:t>
            </a:r>
            <a:r>
              <a:rPr lang="en-US" dirty="0"/>
              <a:t> brought in by the trachea</a:t>
            </a:r>
            <a:r>
              <a:rPr lang="en-US" dirty="0" smtClean="0"/>
              <a:t>.”</a:t>
            </a:r>
            <a:endParaRPr lang="en-US" dirty="0"/>
          </a:p>
        </p:txBody>
      </p:sp>
      <p:sp>
        <p:nvSpPr>
          <p:cNvPr id="14" name="Rectangle 13"/>
          <p:cNvSpPr/>
          <p:nvPr/>
        </p:nvSpPr>
        <p:spPr>
          <a:xfrm>
            <a:off x="2342639" y="4013489"/>
            <a:ext cx="5314092" cy="276999"/>
          </a:xfrm>
          <a:prstGeom prst="rect">
            <a:avLst/>
          </a:prstGeom>
        </p:spPr>
        <p:txBody>
          <a:bodyPr wrap="square">
            <a:spAutoFit/>
          </a:bodyPr>
          <a:lstStyle/>
          <a:p>
            <a:pPr algn="r"/>
            <a:r>
              <a:rPr lang="en-US" sz="1200" dirty="0">
                <a:hlinkClick r:id="rId8"/>
              </a:rPr>
              <a:t>http://membercentral.aaas.org/blogs/scientia/circulatory-system-galen-</a:t>
            </a:r>
            <a:r>
              <a:rPr lang="en-US" sz="1200" dirty="0" smtClean="0">
                <a:hlinkClick r:id="rId8"/>
              </a:rPr>
              <a:t>harvey</a:t>
            </a:r>
            <a:endParaRPr lang="en-US" sz="1200" dirty="0"/>
          </a:p>
        </p:txBody>
      </p:sp>
    </p:spTree>
    <p:extLst>
      <p:ext uri="{BB962C8B-B14F-4D97-AF65-F5344CB8AC3E}">
        <p14:creationId xmlns:p14="http://schemas.microsoft.com/office/powerpoint/2010/main" val="33990472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6.2.U</a:t>
            </a:r>
            <a:r>
              <a:rPr lang="en-US" sz="1600" dirty="0">
                <a:latin typeface="Arial"/>
                <a:cs typeface="Arial"/>
              </a:rPr>
              <a:t>7</a:t>
            </a:r>
            <a:r>
              <a:rPr lang="en-US" sz="1600" dirty="0" smtClean="0">
                <a:latin typeface="Arial"/>
                <a:cs typeface="Arial"/>
              </a:rPr>
              <a:t> </a:t>
            </a:r>
            <a:r>
              <a:rPr lang="en-US" sz="1600" dirty="0">
                <a:latin typeface="Arial"/>
                <a:cs typeface="Arial"/>
              </a:rPr>
              <a:t>There is a separate circulation for the lungs</a:t>
            </a:r>
            <a:r>
              <a:rPr lang="en-US" sz="1600" dirty="0" smtClean="0">
                <a:latin typeface="Arial"/>
                <a:cs typeface="Arial"/>
              </a:rPr>
              <a:t>.</a:t>
            </a:r>
            <a:endParaRPr lang="en-US" sz="1600" dirty="0">
              <a:latin typeface="Arial"/>
              <a:cs typeface="Arial"/>
            </a:endParaRPr>
          </a:p>
        </p:txBody>
      </p:sp>
      <p:pic>
        <p:nvPicPr>
          <p:cNvPr id="4" name="Picture 4"/>
          <p:cNvPicPr>
            <a:picLocks noChangeAspect="1" noChangeArrowheads="1"/>
          </p:cNvPicPr>
          <p:nvPr/>
        </p:nvPicPr>
        <p:blipFill>
          <a:blip r:embed="rId2" cstate="print"/>
          <a:srcRect/>
          <a:stretch>
            <a:fillRect/>
          </a:stretch>
        </p:blipFill>
        <p:spPr bwMode="auto">
          <a:xfrm>
            <a:off x="0" y="329231"/>
            <a:ext cx="9021781" cy="6095999"/>
          </a:xfrm>
          <a:prstGeom prst="rect">
            <a:avLst/>
          </a:prstGeom>
          <a:noFill/>
          <a:ln w="9525">
            <a:noFill/>
            <a:miter lim="800000"/>
            <a:headEnd/>
            <a:tailEnd/>
          </a:ln>
          <a:effectLst/>
        </p:spPr>
      </p:pic>
      <p:pic>
        <p:nvPicPr>
          <p:cNvPr id="5" name="Picture 5">
            <a:hlinkClick r:id="rId3"/>
          </p:cNvPr>
          <p:cNvPicPr>
            <a:picLocks noChangeAspect="1" noChangeArrowheads="1"/>
          </p:cNvPicPr>
          <p:nvPr/>
        </p:nvPicPr>
        <p:blipFill>
          <a:blip r:embed="rId4" cstate="print"/>
          <a:srcRect/>
          <a:stretch>
            <a:fillRect/>
          </a:stretch>
        </p:blipFill>
        <p:spPr bwMode="auto">
          <a:xfrm>
            <a:off x="84593" y="1071155"/>
            <a:ext cx="8870431" cy="524536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Rectangle 5"/>
          <p:cNvSpPr/>
          <p:nvPr/>
        </p:nvSpPr>
        <p:spPr>
          <a:xfrm>
            <a:off x="199399" y="5902705"/>
            <a:ext cx="4572000" cy="276999"/>
          </a:xfrm>
          <a:prstGeom prst="rect">
            <a:avLst/>
          </a:prstGeom>
          <a:solidFill>
            <a:srgbClr val="FFFFFF"/>
          </a:solidFill>
        </p:spPr>
        <p:txBody>
          <a:bodyPr>
            <a:spAutoFit/>
          </a:bodyPr>
          <a:lstStyle/>
          <a:p>
            <a:r>
              <a:rPr lang="en-US" sz="1200" dirty="0">
                <a:hlinkClick r:id="rId3"/>
              </a:rPr>
              <a:t>http://www.kscience.co.uk/animations/</a:t>
            </a:r>
            <a:r>
              <a:rPr lang="en-US" sz="1200" dirty="0" smtClean="0">
                <a:hlinkClick r:id="rId3"/>
              </a:rPr>
              <a:t>blood_system.swf</a:t>
            </a:r>
            <a:endParaRPr lang="en-US" sz="1200" dirty="0"/>
          </a:p>
        </p:txBody>
      </p:sp>
      <p:pic>
        <p:nvPicPr>
          <p:cNvPr id="7" name="Picture 6">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6541329"/>
            <a:ext cx="1384737" cy="331789"/>
          </a:xfrm>
          <a:prstGeom prst="rect">
            <a:avLst/>
          </a:prstGeom>
        </p:spPr>
      </p:pic>
    </p:spTree>
    <p:extLst>
      <p:ext uri="{BB962C8B-B14F-4D97-AF65-F5344CB8AC3E}">
        <p14:creationId xmlns:p14="http://schemas.microsoft.com/office/powerpoint/2010/main" val="17621630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32469"/>
            <a:ext cx="9144000" cy="555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6.2.S2 </a:t>
            </a:r>
            <a:r>
              <a:rPr lang="en-US" sz="1600" dirty="0">
                <a:latin typeface="Arial"/>
                <a:cs typeface="Arial"/>
              </a:rPr>
              <a:t>Recognition of the chambers and valves of the heart and the blood vessels connected to it in dissected hearts or in diagrams of heart structure</a:t>
            </a:r>
            <a:r>
              <a:rPr lang="en-US" sz="1600" dirty="0" smtClean="0">
                <a:latin typeface="Arial"/>
                <a:cs typeface="Arial"/>
              </a:rPr>
              <a:t>.</a:t>
            </a:r>
            <a:endParaRPr lang="en-US" sz="1600" dirty="0">
              <a:latin typeface="Arial"/>
              <a:cs typeface="Arial"/>
            </a:endParaRPr>
          </a:p>
        </p:txBody>
      </p:sp>
      <p:sp>
        <p:nvSpPr>
          <p:cNvPr id="2" name="TextBox 1"/>
          <p:cNvSpPr txBox="1"/>
          <p:nvPr/>
        </p:nvSpPr>
        <p:spPr>
          <a:xfrm>
            <a:off x="0" y="461509"/>
            <a:ext cx="7245417" cy="523220"/>
          </a:xfrm>
          <a:prstGeom prst="rect">
            <a:avLst/>
          </a:prstGeom>
          <a:solidFill>
            <a:schemeClr val="bg1"/>
          </a:solidFill>
        </p:spPr>
        <p:txBody>
          <a:bodyPr wrap="square" rtlCol="0">
            <a:spAutoFit/>
          </a:bodyPr>
          <a:lstStyle/>
          <a:p>
            <a:r>
              <a:rPr lang="en-US" sz="2800" b="1" dirty="0" smtClean="0"/>
              <a:t>Label the heart diagram</a:t>
            </a:r>
            <a:endParaRPr lang="en-US" sz="2800" b="1" dirty="0"/>
          </a:p>
        </p:txBody>
      </p:sp>
      <p:sp>
        <p:nvSpPr>
          <p:cNvPr id="5" name="Rectangle 4"/>
          <p:cNvSpPr/>
          <p:nvPr/>
        </p:nvSpPr>
        <p:spPr>
          <a:xfrm>
            <a:off x="0" y="984729"/>
            <a:ext cx="2464609" cy="694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3512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75600" y="806015"/>
            <a:ext cx="9017865" cy="6263640"/>
          </a:xfrm>
          <a:prstGeom prst="rect">
            <a:avLst/>
          </a:prstGeom>
          <a:noFill/>
          <a:ln w="9525">
            <a:noFill/>
            <a:miter lim="800000"/>
            <a:headEnd/>
            <a:tailEnd/>
          </a:ln>
          <a:effectLst/>
        </p:spPr>
      </p:pic>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6.2.S2 </a:t>
            </a:r>
            <a:r>
              <a:rPr lang="en-US" sz="1600" dirty="0">
                <a:latin typeface="Arial"/>
                <a:cs typeface="Arial"/>
              </a:rPr>
              <a:t>Recognition of the chambers and valves of the heart and the blood vessels connected to it in dissected hearts or in diagrams of heart structure</a:t>
            </a:r>
            <a:r>
              <a:rPr lang="en-US" sz="1600" dirty="0" smtClean="0">
                <a:latin typeface="Arial"/>
                <a:cs typeface="Arial"/>
              </a:rPr>
              <a:t>.</a:t>
            </a:r>
            <a:endParaRPr lang="en-US" sz="1600" dirty="0">
              <a:latin typeface="Arial"/>
              <a:cs typeface="Arial"/>
            </a:endParaRPr>
          </a:p>
        </p:txBody>
      </p:sp>
      <p:sp>
        <p:nvSpPr>
          <p:cNvPr id="5" name="TextBox 4"/>
          <p:cNvSpPr txBox="1"/>
          <p:nvPr/>
        </p:nvSpPr>
        <p:spPr>
          <a:xfrm>
            <a:off x="0" y="461509"/>
            <a:ext cx="7245417" cy="523220"/>
          </a:xfrm>
          <a:prstGeom prst="rect">
            <a:avLst/>
          </a:prstGeom>
          <a:solidFill>
            <a:schemeClr val="bg1"/>
          </a:solidFill>
        </p:spPr>
        <p:txBody>
          <a:bodyPr wrap="square" rtlCol="0">
            <a:spAutoFit/>
          </a:bodyPr>
          <a:lstStyle/>
          <a:p>
            <a:r>
              <a:rPr lang="en-US" sz="2800" b="1" dirty="0" smtClean="0"/>
              <a:t>Label the heart diagram</a:t>
            </a:r>
            <a:endParaRPr lang="en-US" sz="2800" b="1" dirty="0"/>
          </a:p>
        </p:txBody>
      </p:sp>
      <p:sp>
        <p:nvSpPr>
          <p:cNvPr id="6" name="Rectangle 5"/>
          <p:cNvSpPr/>
          <p:nvPr/>
        </p:nvSpPr>
        <p:spPr>
          <a:xfrm>
            <a:off x="0" y="984729"/>
            <a:ext cx="2464609" cy="694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96565" y="6154364"/>
            <a:ext cx="8391764" cy="523220"/>
          </a:xfrm>
          <a:prstGeom prst="rect">
            <a:avLst/>
          </a:prstGeom>
          <a:solidFill>
            <a:srgbClr val="FFFFFF"/>
          </a:solidFill>
        </p:spPr>
        <p:txBody>
          <a:bodyPr wrap="square">
            <a:spAutoFit/>
          </a:bodyPr>
          <a:lstStyle/>
          <a:p>
            <a:r>
              <a:rPr lang="en-US" sz="1400" dirty="0" smtClean="0"/>
              <a:t>Now try to label this heart: </a:t>
            </a:r>
            <a:r>
              <a:rPr lang="en-US" sz="1400" dirty="0" smtClean="0">
                <a:hlinkClick r:id="rId3"/>
              </a:rPr>
              <a:t>http</a:t>
            </a:r>
            <a:r>
              <a:rPr lang="en-US" sz="1400" dirty="0">
                <a:hlinkClick r:id="rId3"/>
              </a:rPr>
              <a:t>://sciencelearn.org.nz/Contexts/See-through-Body/Sci-Media/Animation/Label-the-</a:t>
            </a:r>
            <a:r>
              <a:rPr lang="en-US" sz="1400" dirty="0" smtClean="0">
                <a:hlinkClick r:id="rId3"/>
              </a:rPr>
              <a:t>heart</a:t>
            </a:r>
            <a:endParaRPr lang="en-US" sz="1400" dirty="0" smtClean="0"/>
          </a:p>
        </p:txBody>
      </p:sp>
      <p:sp>
        <p:nvSpPr>
          <p:cNvPr id="8" name="TextBox 7"/>
          <p:cNvSpPr txBox="1"/>
          <p:nvPr/>
        </p:nvSpPr>
        <p:spPr>
          <a:xfrm>
            <a:off x="6244684" y="3416716"/>
            <a:ext cx="1634582" cy="369332"/>
          </a:xfrm>
          <a:prstGeom prst="rect">
            <a:avLst/>
          </a:prstGeom>
          <a:solidFill>
            <a:srgbClr val="FFFFFF"/>
          </a:solidFill>
        </p:spPr>
        <p:txBody>
          <a:bodyPr wrap="none" rtlCol="0">
            <a:spAutoFit/>
          </a:bodyPr>
          <a:lstStyle/>
          <a:p>
            <a:r>
              <a:rPr lang="en-US" dirty="0">
                <a:solidFill>
                  <a:srgbClr val="604A7B"/>
                </a:solidFill>
                <a:latin typeface="Arial"/>
                <a:cs typeface="Arial"/>
              </a:rPr>
              <a:t>b</a:t>
            </a:r>
            <a:r>
              <a:rPr lang="en-US" dirty="0" smtClean="0">
                <a:solidFill>
                  <a:srgbClr val="604A7B"/>
                </a:solidFill>
                <a:latin typeface="Arial"/>
                <a:cs typeface="Arial"/>
              </a:rPr>
              <a:t>icuspid valve</a:t>
            </a:r>
            <a:endParaRPr lang="en-US" dirty="0">
              <a:solidFill>
                <a:srgbClr val="604A7B"/>
              </a:solidFill>
              <a:latin typeface="Arial"/>
              <a:cs typeface="Arial"/>
            </a:endParaRPr>
          </a:p>
        </p:txBody>
      </p:sp>
    </p:spTree>
    <p:extLst>
      <p:ext uri="{BB962C8B-B14F-4D97-AF65-F5344CB8AC3E}">
        <p14:creationId xmlns:p14="http://schemas.microsoft.com/office/powerpoint/2010/main" val="17621630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7156"/>
            <a:ext cx="9144000" cy="687476"/>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300" dirty="0" smtClean="0">
                <a:latin typeface=""/>
                <a:cs typeface=""/>
              </a:rPr>
              <a:t>6.2.U</a:t>
            </a:r>
            <a:r>
              <a:rPr lang="en-US" sz="1300" dirty="0">
                <a:latin typeface=""/>
                <a:cs typeface=""/>
              </a:rPr>
              <a:t>8</a:t>
            </a:r>
            <a:r>
              <a:rPr lang="en-US" sz="1300" dirty="0" smtClean="0">
                <a:latin typeface=""/>
                <a:cs typeface=""/>
              </a:rPr>
              <a:t> </a:t>
            </a:r>
            <a:r>
              <a:rPr lang="en-US" sz="1300" dirty="0">
                <a:latin typeface=""/>
                <a:cs typeface=""/>
              </a:rPr>
              <a:t>The heart beat is initiated by a group of specialized muscle cells in the right atrium called the </a:t>
            </a:r>
            <a:r>
              <a:rPr lang="en-US" sz="1300" dirty="0" err="1">
                <a:latin typeface=""/>
                <a:cs typeface=""/>
              </a:rPr>
              <a:t>sinoatrial</a:t>
            </a:r>
            <a:r>
              <a:rPr lang="en-US" sz="1300" dirty="0">
                <a:latin typeface=""/>
                <a:cs typeface=""/>
              </a:rPr>
              <a:t> node</a:t>
            </a:r>
            <a:r>
              <a:rPr lang="en-US" sz="1300" dirty="0" smtClean="0">
                <a:latin typeface=""/>
                <a:cs typeface=""/>
              </a:rPr>
              <a:t>. AND </a:t>
            </a:r>
            <a:r>
              <a:rPr lang="en-US" sz="1300" dirty="0">
                <a:latin typeface="Arial"/>
                <a:cs typeface="Arial"/>
              </a:rPr>
              <a:t>6.2.U9 The </a:t>
            </a:r>
            <a:r>
              <a:rPr lang="en-US" sz="1300" dirty="0" err="1">
                <a:latin typeface="Arial"/>
                <a:cs typeface="Arial"/>
              </a:rPr>
              <a:t>sinoatrial</a:t>
            </a:r>
            <a:r>
              <a:rPr lang="en-US" sz="1300" dirty="0">
                <a:latin typeface="Arial"/>
                <a:cs typeface="Arial"/>
              </a:rPr>
              <a:t> node acts as a pacemaker</a:t>
            </a:r>
            <a:r>
              <a:rPr lang="en-US" sz="1300" dirty="0" smtClean="0">
                <a:latin typeface="Arial"/>
                <a:cs typeface="Arial"/>
              </a:rPr>
              <a:t>. AND </a:t>
            </a:r>
            <a:r>
              <a:rPr lang="en-US" sz="1300" dirty="0">
                <a:latin typeface="Arial"/>
                <a:cs typeface="Arial"/>
              </a:rPr>
              <a:t>6.2.U10 The </a:t>
            </a:r>
            <a:r>
              <a:rPr lang="en-US" sz="1300" dirty="0" err="1">
                <a:latin typeface="Arial"/>
                <a:cs typeface="Arial"/>
              </a:rPr>
              <a:t>sinoatrial</a:t>
            </a:r>
            <a:r>
              <a:rPr lang="en-US" sz="1300" dirty="0">
                <a:latin typeface="Arial"/>
                <a:cs typeface="Arial"/>
              </a:rPr>
              <a:t> node sends out an electrical signal that stimulates contraction as it is propagated through the walls of the atria and then the walls of the ventricles</a:t>
            </a:r>
            <a:r>
              <a:rPr lang="en-US" sz="1300" dirty="0" smtClean="0">
                <a:latin typeface="Arial"/>
                <a:cs typeface="Arial"/>
              </a:rPr>
              <a:t>.</a:t>
            </a:r>
            <a:endParaRPr lang="en-US" sz="1300" dirty="0">
              <a:latin typeface="Arial"/>
              <a:cs typeface="Arial"/>
            </a:endParaRPr>
          </a:p>
        </p:txBody>
      </p:sp>
      <p:pic>
        <p:nvPicPr>
          <p:cNvPr id="4" name="Picture 2"/>
          <p:cNvPicPr>
            <a:picLocks noChangeAspect="1" noChangeArrowheads="1"/>
          </p:cNvPicPr>
          <p:nvPr/>
        </p:nvPicPr>
        <p:blipFill>
          <a:blip r:embed="rId2" cstate="print"/>
          <a:srcRect/>
          <a:stretch>
            <a:fillRect/>
          </a:stretch>
        </p:blipFill>
        <p:spPr bwMode="auto">
          <a:xfrm>
            <a:off x="76239" y="680320"/>
            <a:ext cx="8897693" cy="6405465"/>
          </a:xfrm>
          <a:prstGeom prst="rect">
            <a:avLst/>
          </a:prstGeom>
          <a:noFill/>
          <a:ln w="9525">
            <a:noFill/>
            <a:miter lim="800000"/>
            <a:headEnd/>
            <a:tailEnd/>
          </a:ln>
          <a:effectLst/>
        </p:spPr>
      </p:pic>
      <p:pic>
        <p:nvPicPr>
          <p:cNvPr id="5" name="Picture 3">
            <a:hlinkClick r:id="rId3"/>
          </p:cNvPr>
          <p:cNvPicPr>
            <a:picLocks noChangeAspect="1" noChangeArrowheads="1"/>
          </p:cNvPicPr>
          <p:nvPr/>
        </p:nvPicPr>
        <p:blipFill>
          <a:blip r:embed="rId4" cstate="print"/>
          <a:srcRect/>
          <a:stretch>
            <a:fillRect/>
          </a:stretch>
        </p:blipFill>
        <p:spPr bwMode="auto">
          <a:xfrm>
            <a:off x="6511275" y="1013560"/>
            <a:ext cx="2440925" cy="2211515"/>
          </a:xfrm>
          <a:prstGeom prst="rect">
            <a:avLst/>
          </a:prstGeom>
          <a:noFill/>
          <a:ln w="9525">
            <a:solidFill>
              <a:srgbClr val="000000"/>
            </a:solidFill>
            <a:miter lim="800000"/>
            <a:headEnd/>
            <a:tailEnd/>
          </a:ln>
          <a:effectLst/>
        </p:spPr>
      </p:pic>
      <p:sp>
        <p:nvSpPr>
          <p:cNvPr id="6" name="Rectangle 5"/>
          <p:cNvSpPr/>
          <p:nvPr/>
        </p:nvSpPr>
        <p:spPr>
          <a:xfrm>
            <a:off x="6511274" y="3225075"/>
            <a:ext cx="2440925" cy="461665"/>
          </a:xfrm>
          <a:prstGeom prst="rect">
            <a:avLst/>
          </a:prstGeom>
          <a:ln>
            <a:solidFill>
              <a:srgbClr val="000000"/>
            </a:solidFill>
          </a:ln>
          <a:effectLst/>
        </p:spPr>
        <p:txBody>
          <a:bodyPr wrap="square">
            <a:spAutoFit/>
          </a:bodyPr>
          <a:lstStyle/>
          <a:p>
            <a:r>
              <a:rPr lang="en-US" sz="1200" dirty="0" smtClean="0">
                <a:hlinkClick r:id="rId5"/>
              </a:rPr>
              <a:t>http</a:t>
            </a:r>
            <a:r>
              <a:rPr lang="en-US" sz="1200" dirty="0">
                <a:hlinkClick r:id="rId5"/>
              </a:rPr>
              <a:t>://www2.estrellamountain.edu/faculty/farabee/Biobk/</a:t>
            </a:r>
            <a:r>
              <a:rPr lang="en-US" sz="1200" dirty="0" smtClean="0">
                <a:hlinkClick r:id="rId5"/>
              </a:rPr>
              <a:t>heartbeat.gif</a:t>
            </a:r>
            <a:endParaRPr lang="en-US" sz="1200" dirty="0" smtClean="0"/>
          </a:p>
        </p:txBody>
      </p:sp>
    </p:spTree>
    <p:extLst>
      <p:ext uri="{BB962C8B-B14F-4D97-AF65-F5344CB8AC3E}">
        <p14:creationId xmlns:p14="http://schemas.microsoft.com/office/powerpoint/2010/main" val="17621630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300" dirty="0" smtClean="0">
                <a:latin typeface="Arial"/>
                <a:cs typeface="Arial"/>
              </a:rPr>
              <a:t>6.2.U11 </a:t>
            </a:r>
            <a:r>
              <a:rPr lang="en-US" sz="1300" dirty="0">
                <a:latin typeface="Arial"/>
                <a:cs typeface="Arial"/>
              </a:rPr>
              <a:t>The heart rate can be increased or decreased by impulses brought to the heart through two nerves from the medulla of the brain</a:t>
            </a:r>
            <a:r>
              <a:rPr lang="en-US" sz="1300" dirty="0" smtClean="0">
                <a:latin typeface="Arial"/>
                <a:cs typeface="Arial"/>
              </a:rPr>
              <a:t>. </a:t>
            </a:r>
            <a:r>
              <a:rPr lang="en-US" sz="1300" dirty="0">
                <a:latin typeface="Arial"/>
                <a:cs typeface="Arial"/>
              </a:rPr>
              <a:t>AND 6.2.U12 Epinephrine increases the heart rate to prepare for vigorous physical activity</a:t>
            </a:r>
            <a:r>
              <a:rPr lang="en-US" sz="1300" dirty="0" smtClean="0">
                <a:latin typeface="Arial"/>
                <a:cs typeface="Arial"/>
              </a:rPr>
              <a:t>.</a:t>
            </a:r>
            <a:endParaRPr lang="en-US" sz="1300" dirty="0">
              <a:latin typeface="Arial"/>
              <a:cs typeface="Aria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333" y="461509"/>
            <a:ext cx="9109668" cy="573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3"/>
          </p:cNvPr>
          <p:cNvPicPr>
            <a:picLocks noChangeAspect="1"/>
          </p:cNvPicPr>
          <p:nvPr/>
        </p:nvPicPr>
        <p:blipFill>
          <a:blip r:embed="rId4"/>
          <a:stretch>
            <a:fillRect/>
          </a:stretch>
        </p:blipFill>
        <p:spPr>
          <a:xfrm>
            <a:off x="5996924" y="537708"/>
            <a:ext cx="3078661" cy="3352800"/>
          </a:xfrm>
          <a:prstGeom prst="rect">
            <a:avLst/>
          </a:prstGeom>
          <a:ln>
            <a:solidFill>
              <a:srgbClr val="000000"/>
            </a:solidFill>
          </a:ln>
          <a:effectLst/>
        </p:spPr>
      </p:pic>
      <p:sp>
        <p:nvSpPr>
          <p:cNvPr id="6" name="Rectangle 5"/>
          <p:cNvSpPr/>
          <p:nvPr/>
        </p:nvSpPr>
        <p:spPr>
          <a:xfrm>
            <a:off x="5996924" y="3890508"/>
            <a:ext cx="3078661" cy="276999"/>
          </a:xfrm>
          <a:prstGeom prst="rect">
            <a:avLst/>
          </a:prstGeom>
          <a:ln>
            <a:solidFill>
              <a:srgbClr val="000000"/>
            </a:solidFill>
          </a:ln>
          <a:effectLst/>
        </p:spPr>
        <p:txBody>
          <a:bodyPr wrap="square">
            <a:spAutoFit/>
          </a:bodyPr>
          <a:lstStyle/>
          <a:p>
            <a:r>
              <a:rPr lang="en-US" altLang="ja-JP" sz="1200" dirty="0">
                <a:hlinkClick r:id="rId3"/>
              </a:rPr>
              <a:t>http://goo.gl/</a:t>
            </a:r>
            <a:r>
              <a:rPr lang="en-US" altLang="ja-JP" sz="1200" dirty="0" smtClean="0">
                <a:hlinkClick r:id="rId3"/>
              </a:rPr>
              <a:t>YeoeJ</a:t>
            </a:r>
            <a:endParaRPr lang="ja-JP" altLang="en-US" sz="1200" dirty="0"/>
          </a:p>
        </p:txBody>
      </p:sp>
      <p:sp>
        <p:nvSpPr>
          <p:cNvPr id="7" name="TextBox 6"/>
          <p:cNvSpPr txBox="1"/>
          <p:nvPr/>
        </p:nvSpPr>
        <p:spPr>
          <a:xfrm>
            <a:off x="151203" y="5899248"/>
            <a:ext cx="4687292" cy="323165"/>
          </a:xfrm>
          <a:prstGeom prst="rect">
            <a:avLst/>
          </a:prstGeom>
          <a:noFill/>
        </p:spPr>
        <p:txBody>
          <a:bodyPr wrap="square" rtlCol="0">
            <a:spAutoFit/>
          </a:bodyPr>
          <a:lstStyle/>
          <a:p>
            <a:r>
              <a:rPr lang="en-US" sz="1500" i="1" dirty="0" err="1" smtClean="0">
                <a:solidFill>
                  <a:srgbClr val="800000"/>
                </a:solidFill>
              </a:rPr>
              <a:t>n.b.</a:t>
            </a:r>
            <a:r>
              <a:rPr lang="en-US" sz="1500" i="1" dirty="0" smtClean="0">
                <a:solidFill>
                  <a:srgbClr val="800000"/>
                </a:solidFill>
              </a:rPr>
              <a:t> adrenalin is also known as epinephrine</a:t>
            </a:r>
            <a:endParaRPr lang="en-US" sz="1500" i="1" dirty="0">
              <a:solidFill>
                <a:srgbClr val="800000"/>
              </a:solidFill>
            </a:endParaRPr>
          </a:p>
        </p:txBody>
      </p:sp>
      <p:pic>
        <p:nvPicPr>
          <p:cNvPr id="8" name="Picture 7">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6526211"/>
            <a:ext cx="1384737" cy="331789"/>
          </a:xfrm>
          <a:prstGeom prst="rect">
            <a:avLst/>
          </a:prstGeom>
        </p:spPr>
      </p:pic>
    </p:spTree>
    <p:extLst>
      <p:ext uri="{BB962C8B-B14F-4D97-AF65-F5344CB8AC3E}">
        <p14:creationId xmlns:p14="http://schemas.microsoft.com/office/powerpoint/2010/main" val="17621630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2897475" cy="630237"/>
          </a:xfrm>
          <a:solidFill>
            <a:schemeClr val="accent1">
              <a:lumMod val="40000"/>
              <a:lumOff val="60000"/>
              <a:alpha val="78000"/>
            </a:schemeClr>
          </a:solidFill>
        </p:spPr>
        <p:txBody>
          <a:bodyPr vert="horz" lIns="91440" tIns="45720" rIns="91440" bIns="45720" rtlCol="0" anchor="ctr">
            <a:normAutofit fontScale="90000"/>
          </a:bodyPr>
          <a:lstStyle/>
          <a:p>
            <a:r>
              <a:rPr lang="en-US" dirty="0" smtClean="0"/>
              <a:t>Understandings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15937446"/>
              </p:ext>
            </p:extLst>
          </p:nvPr>
        </p:nvGraphicFramePr>
        <p:xfrm>
          <a:off x="321932" y="784225"/>
          <a:ext cx="8500119" cy="5925819"/>
        </p:xfrm>
        <a:graphic>
          <a:graphicData uri="http://schemas.openxmlformats.org/drawingml/2006/table">
            <a:tbl>
              <a:tblPr firstRow="1" bandRow="1">
                <a:tableStyleId>{F2DE63D5-997A-4646-A377-4702673A728D}</a:tableStyleId>
              </a:tblPr>
              <a:tblGrid>
                <a:gridCol w="827211"/>
                <a:gridCol w="5246743"/>
                <a:gridCol w="2426165"/>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dirty="0">
                          <a:effectLst/>
                          <a:latin typeface="Arial"/>
                          <a:cs typeface="Arial"/>
                        </a:rPr>
                        <a:t>Guidance</a:t>
                      </a:r>
                      <a:endParaRPr lang="en-US" sz="1400" b="0" i="0" u="none" strike="noStrike" dirty="0">
                        <a:solidFill>
                          <a:srgbClr val="000000"/>
                        </a:solidFill>
                        <a:effectLst/>
                        <a:latin typeface="Arial"/>
                        <a:cs typeface="Arial"/>
                      </a:endParaRPr>
                    </a:p>
                  </a:txBody>
                  <a:tcPr marL="12700" marR="12700" marT="12700" marB="0"/>
                </a:tc>
              </a:tr>
              <a:tr h="228024">
                <a:tc>
                  <a:txBody>
                    <a:bodyPr/>
                    <a:lstStyle/>
                    <a:p>
                      <a:r>
                        <a:rPr lang="en-US" sz="1400" dirty="0">
                          <a:latin typeface="Arial"/>
                          <a:cs typeface="Arial"/>
                        </a:rPr>
                        <a:t>6.2.U1 </a:t>
                      </a:r>
                    </a:p>
                  </a:txBody>
                  <a:tcPr anchor="ctr">
                    <a:solidFill>
                      <a:schemeClr val="bg1"/>
                    </a:solidFill>
                  </a:tcPr>
                </a:tc>
                <a:tc>
                  <a:txBody>
                    <a:bodyPr/>
                    <a:lstStyle/>
                    <a:p>
                      <a:r>
                        <a:rPr lang="en-US" sz="1300" dirty="0">
                          <a:latin typeface="Arial"/>
                          <a:cs typeface="Arial"/>
                        </a:rPr>
                        <a:t>Arteries convey blood at high pressure from the ventricles to the tissues of the body.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6.2.U2 </a:t>
                      </a:r>
                    </a:p>
                  </a:txBody>
                  <a:tcPr anchor="ctr">
                    <a:solidFill>
                      <a:schemeClr val="bg1"/>
                    </a:solidFill>
                  </a:tcPr>
                </a:tc>
                <a:tc>
                  <a:txBody>
                    <a:bodyPr/>
                    <a:lstStyle/>
                    <a:p>
                      <a:r>
                        <a:rPr lang="en-US" sz="1300" dirty="0">
                          <a:latin typeface="Arial"/>
                          <a:cs typeface="Arial"/>
                        </a:rPr>
                        <a:t>Arteries have muscle cells and elastic </a:t>
                      </a:r>
                      <a:r>
                        <a:rPr lang="en-US" sz="1300" dirty="0" err="1">
                          <a:latin typeface="Arial"/>
                          <a:cs typeface="Arial"/>
                        </a:rPr>
                        <a:t>fibres</a:t>
                      </a:r>
                      <a:r>
                        <a:rPr lang="en-US" sz="1300" dirty="0">
                          <a:latin typeface="Arial"/>
                          <a:cs typeface="Arial"/>
                        </a:rPr>
                        <a:t> in their walls.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6.2.U3 </a:t>
                      </a:r>
                    </a:p>
                  </a:txBody>
                  <a:tcPr anchor="ctr">
                    <a:solidFill>
                      <a:schemeClr val="bg1"/>
                    </a:solidFill>
                  </a:tcPr>
                </a:tc>
                <a:tc>
                  <a:txBody>
                    <a:bodyPr/>
                    <a:lstStyle/>
                    <a:p>
                      <a:r>
                        <a:rPr lang="en-US" sz="1300" dirty="0">
                          <a:latin typeface="Arial"/>
                          <a:cs typeface="Arial"/>
                        </a:rPr>
                        <a:t>The muscle and elastic </a:t>
                      </a:r>
                      <a:r>
                        <a:rPr lang="en-US" sz="1300" dirty="0" err="1">
                          <a:latin typeface="Arial"/>
                          <a:cs typeface="Arial"/>
                        </a:rPr>
                        <a:t>fibres</a:t>
                      </a:r>
                      <a:r>
                        <a:rPr lang="en-US" sz="1300" dirty="0">
                          <a:latin typeface="Arial"/>
                          <a:cs typeface="Arial"/>
                        </a:rPr>
                        <a:t> assist in maintaining blood pressure between pump cycles.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6.2.U4 </a:t>
                      </a:r>
                    </a:p>
                  </a:txBody>
                  <a:tcPr anchor="ctr">
                    <a:solidFill>
                      <a:schemeClr val="bg1"/>
                    </a:solidFill>
                  </a:tcPr>
                </a:tc>
                <a:tc>
                  <a:txBody>
                    <a:bodyPr/>
                    <a:lstStyle/>
                    <a:p>
                      <a:r>
                        <a:rPr lang="en-US" sz="1300" dirty="0">
                          <a:latin typeface="Arial"/>
                          <a:cs typeface="Arial"/>
                        </a:rPr>
                        <a:t>Blood flows through tissues in capillaries. Capillaries have permeable walls that allow exchange of materials between cells in the tissue and the blood in the capillary.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6.2.U5 </a:t>
                      </a:r>
                    </a:p>
                  </a:txBody>
                  <a:tcPr anchor="ctr">
                    <a:solidFill>
                      <a:schemeClr val="bg1"/>
                    </a:solidFill>
                  </a:tcPr>
                </a:tc>
                <a:tc>
                  <a:txBody>
                    <a:bodyPr/>
                    <a:lstStyle/>
                    <a:p>
                      <a:r>
                        <a:rPr lang="en-US" sz="1300" dirty="0">
                          <a:latin typeface="Arial"/>
                          <a:cs typeface="Arial"/>
                        </a:rPr>
                        <a:t>Veins collect blood at low pressure from the tissues of the body and return it to the atria of the heart.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6.2.U6 </a:t>
                      </a:r>
                    </a:p>
                  </a:txBody>
                  <a:tcPr anchor="ctr">
                    <a:solidFill>
                      <a:schemeClr val="bg1"/>
                    </a:solidFill>
                  </a:tcPr>
                </a:tc>
                <a:tc>
                  <a:txBody>
                    <a:bodyPr/>
                    <a:lstStyle/>
                    <a:p>
                      <a:r>
                        <a:rPr lang="en-US" sz="1300" dirty="0">
                          <a:latin typeface="Arial"/>
                          <a:cs typeface="Arial"/>
                        </a:rPr>
                        <a:t>Valves in veins and the heart ensure circulation of blood by preventing backflow.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6.2.U7 </a:t>
                      </a:r>
                    </a:p>
                  </a:txBody>
                  <a:tcPr anchor="ctr">
                    <a:solidFill>
                      <a:schemeClr val="bg1"/>
                    </a:solidFill>
                  </a:tcPr>
                </a:tc>
                <a:tc>
                  <a:txBody>
                    <a:bodyPr/>
                    <a:lstStyle/>
                    <a:p>
                      <a:r>
                        <a:rPr lang="en-US" sz="1300" dirty="0">
                          <a:latin typeface="Arial"/>
                          <a:cs typeface="Arial"/>
                        </a:rPr>
                        <a:t>There is a separate circulation for the lungs.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6.2.U8 </a:t>
                      </a:r>
                    </a:p>
                  </a:txBody>
                  <a:tcPr anchor="ctr">
                    <a:solidFill>
                      <a:schemeClr val="bg1"/>
                    </a:solidFill>
                  </a:tcPr>
                </a:tc>
                <a:tc>
                  <a:txBody>
                    <a:bodyPr/>
                    <a:lstStyle/>
                    <a:p>
                      <a:r>
                        <a:rPr lang="en-US" sz="1300" dirty="0">
                          <a:latin typeface="Arial"/>
                          <a:cs typeface="Arial"/>
                        </a:rPr>
                        <a:t>The heart beat is initiated by a group of specialized muscle cells in the right atrium called the </a:t>
                      </a:r>
                      <a:r>
                        <a:rPr lang="en-US" sz="1300" dirty="0" err="1">
                          <a:latin typeface="Arial"/>
                          <a:cs typeface="Arial"/>
                        </a:rPr>
                        <a:t>sinoatrial</a:t>
                      </a:r>
                      <a:r>
                        <a:rPr lang="en-US" sz="1300" dirty="0">
                          <a:latin typeface="Arial"/>
                          <a:cs typeface="Arial"/>
                        </a:rPr>
                        <a:t> node.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6.2.U9 </a:t>
                      </a:r>
                    </a:p>
                  </a:txBody>
                  <a:tcPr anchor="ctr">
                    <a:solidFill>
                      <a:schemeClr val="bg1"/>
                    </a:solidFill>
                  </a:tcPr>
                </a:tc>
                <a:tc>
                  <a:txBody>
                    <a:bodyPr/>
                    <a:lstStyle/>
                    <a:p>
                      <a:r>
                        <a:rPr lang="en-US" sz="1300" dirty="0">
                          <a:latin typeface="Arial"/>
                          <a:cs typeface="Arial"/>
                        </a:rPr>
                        <a:t>The </a:t>
                      </a:r>
                      <a:r>
                        <a:rPr lang="en-US" sz="1300" dirty="0" err="1">
                          <a:latin typeface="Arial"/>
                          <a:cs typeface="Arial"/>
                        </a:rPr>
                        <a:t>sinoatrial</a:t>
                      </a:r>
                      <a:r>
                        <a:rPr lang="en-US" sz="1300" dirty="0">
                          <a:latin typeface="Arial"/>
                          <a:cs typeface="Arial"/>
                        </a:rPr>
                        <a:t> node acts as a pacemaker.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6.2.U10 </a:t>
                      </a:r>
                    </a:p>
                  </a:txBody>
                  <a:tcPr anchor="ctr">
                    <a:solidFill>
                      <a:schemeClr val="bg1"/>
                    </a:solidFill>
                  </a:tcPr>
                </a:tc>
                <a:tc>
                  <a:txBody>
                    <a:bodyPr/>
                    <a:lstStyle/>
                    <a:p>
                      <a:r>
                        <a:rPr lang="en-US" sz="1300" dirty="0">
                          <a:latin typeface="Arial"/>
                          <a:cs typeface="Arial"/>
                        </a:rPr>
                        <a:t>The </a:t>
                      </a:r>
                      <a:r>
                        <a:rPr lang="en-US" sz="1300" dirty="0" err="1">
                          <a:latin typeface="Arial"/>
                          <a:cs typeface="Arial"/>
                        </a:rPr>
                        <a:t>sinoatrial</a:t>
                      </a:r>
                      <a:r>
                        <a:rPr lang="en-US" sz="1300" dirty="0">
                          <a:latin typeface="Arial"/>
                          <a:cs typeface="Arial"/>
                        </a:rPr>
                        <a:t> node sends out an electrical signal that stimulates contraction as it is propagated through the walls of the atria and then the walls of the ventricles.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6.2.U11 </a:t>
                      </a:r>
                    </a:p>
                  </a:txBody>
                  <a:tcPr anchor="ctr">
                    <a:solidFill>
                      <a:schemeClr val="bg1"/>
                    </a:solidFill>
                  </a:tcPr>
                </a:tc>
                <a:tc>
                  <a:txBody>
                    <a:bodyPr/>
                    <a:lstStyle/>
                    <a:p>
                      <a:r>
                        <a:rPr lang="en-US" sz="1300" dirty="0">
                          <a:latin typeface="Arial"/>
                          <a:cs typeface="Arial"/>
                        </a:rPr>
                        <a:t>The heart rate can be increased or decreased by impulses brought to the heart through two nerves from the medulla of the brain.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6.2.U12 </a:t>
                      </a:r>
                    </a:p>
                  </a:txBody>
                  <a:tcPr anchor="ctr">
                    <a:solidFill>
                      <a:schemeClr val="bg1"/>
                    </a:solidFill>
                  </a:tcPr>
                </a:tc>
                <a:tc>
                  <a:txBody>
                    <a:bodyPr/>
                    <a:lstStyle/>
                    <a:p>
                      <a:r>
                        <a:rPr lang="en-US" sz="1300" dirty="0">
                          <a:latin typeface="Arial"/>
                          <a:cs typeface="Arial"/>
                        </a:rPr>
                        <a:t>Epinephrine increases the heart rate to prepare for vigorous physical activity.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bl>
          </a:graphicData>
        </a:graphic>
      </p:graphicFrame>
    </p:spTree>
    <p:extLst>
      <p:ext uri="{BB962C8B-B14F-4D97-AF65-F5344CB8AC3E}">
        <p14:creationId xmlns:p14="http://schemas.microsoft.com/office/powerpoint/2010/main" val="69470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6.2.A2 </a:t>
            </a:r>
            <a:r>
              <a:rPr lang="en-US" sz="1600" dirty="0">
                <a:latin typeface="Arial"/>
                <a:cs typeface="Arial"/>
              </a:rPr>
              <a:t>Pressure changes in the left atrium, left ventricle and aorta during the cardiac cycle</a:t>
            </a:r>
            <a:r>
              <a:rPr lang="en-US" sz="1600" dirty="0" smtClean="0">
                <a:latin typeface="Arial"/>
                <a:cs typeface="Arial"/>
              </a:rPr>
              <a:t>.</a:t>
            </a:r>
            <a:endParaRPr lang="en-US" sz="1600" dirty="0">
              <a:latin typeface="Arial"/>
              <a:cs typeface="Aria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329231"/>
            <a:ext cx="86312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Tree>
    <p:extLst>
      <p:ext uri="{BB962C8B-B14F-4D97-AF65-F5344CB8AC3E}">
        <p14:creationId xmlns:p14="http://schemas.microsoft.com/office/powerpoint/2010/main" val="28111173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6.2.A2 </a:t>
            </a:r>
            <a:r>
              <a:rPr lang="en-US" sz="1600" dirty="0">
                <a:latin typeface="Arial"/>
                <a:cs typeface="Arial"/>
              </a:rPr>
              <a:t>Pressure changes in the left atrium, left ventricle and aorta during the cardiac cycle</a:t>
            </a:r>
            <a:r>
              <a:rPr lang="en-US" sz="1600" dirty="0" smtClean="0">
                <a:latin typeface="Arial"/>
                <a:cs typeface="Arial"/>
              </a:rPr>
              <a:t>.</a:t>
            </a:r>
            <a:endParaRPr lang="en-US" sz="1600" dirty="0">
              <a:latin typeface="Arial"/>
              <a:cs typeface="Aria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040" y="329231"/>
            <a:ext cx="87820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840" y="1319831"/>
            <a:ext cx="6400800" cy="5283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6" name="TextBox 4"/>
          <p:cNvSpPr txBox="1">
            <a:spLocks noChangeArrowheads="1"/>
          </p:cNvSpPr>
          <p:nvPr/>
        </p:nvSpPr>
        <p:spPr bwMode="auto">
          <a:xfrm>
            <a:off x="6735240" y="4063031"/>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200"/>
              <a:t>Top-quality animations available from </a:t>
            </a:r>
            <a:r>
              <a:rPr lang="en-US" sz="1200">
                <a:hlinkClick r:id="rId6"/>
              </a:rPr>
              <a:t>www.medmovie.com</a:t>
            </a:r>
            <a:r>
              <a:rPr lang="en-US" sz="1200"/>
              <a:t> :</a:t>
            </a:r>
          </a:p>
        </p:txBody>
      </p:sp>
      <p:pic>
        <p:nvPicPr>
          <p:cNvPr id="7" name="Picture 5">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59040" y="4672631"/>
            <a:ext cx="2362200" cy="19050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5840" y="6198468"/>
            <a:ext cx="6400800" cy="404563"/>
          </a:xfrm>
          <a:prstGeom prst="rect">
            <a:avLst/>
          </a:prstGeom>
          <a:solidFill>
            <a:srgbClr val="FFFFFF"/>
          </a:solidFill>
          <a:ln>
            <a:solidFill>
              <a:srgbClr val="000000"/>
            </a:solidFill>
          </a:ln>
          <a:effectLst/>
        </p:spPr>
        <p:txBody>
          <a:bodyPr wrap="square" anchor="ctr" anchorCtr="0">
            <a:noAutofit/>
          </a:bodyPr>
          <a:lstStyle/>
          <a:p>
            <a:pPr algn="ctr"/>
            <a:r>
              <a:rPr lang="en-US" sz="1200" dirty="0">
                <a:hlinkClick r:id="rId9"/>
              </a:rPr>
              <a:t>http://library.med.utah.edu/kw/pharm/hyper_heart1.</a:t>
            </a:r>
            <a:r>
              <a:rPr lang="en-US" sz="1200" dirty="0" smtClean="0">
                <a:hlinkClick r:id="rId9"/>
              </a:rPr>
              <a:t>html</a:t>
            </a:r>
            <a:endParaRPr lang="en-US" sz="1200" dirty="0"/>
          </a:p>
        </p:txBody>
      </p:sp>
      <p:pic>
        <p:nvPicPr>
          <p:cNvPr id="9" name="Picture 8">
            <a:hlinkClick r:id="rId10"/>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Tree>
    <p:extLst>
      <p:ext uri="{BB962C8B-B14F-4D97-AF65-F5344CB8AC3E}">
        <p14:creationId xmlns:p14="http://schemas.microsoft.com/office/powerpoint/2010/main" val="17621630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6.2.A2 </a:t>
            </a:r>
            <a:r>
              <a:rPr lang="en-US" sz="1600" dirty="0">
                <a:latin typeface="Arial"/>
                <a:cs typeface="Arial"/>
              </a:rPr>
              <a:t>Pressure changes in the left atrium, left ventricle and aorta during the cardiac cycle</a:t>
            </a:r>
            <a:r>
              <a:rPr lang="en-US" sz="1600" dirty="0" smtClean="0">
                <a:latin typeface="Arial"/>
                <a:cs typeface="Arial"/>
              </a:rPr>
              <a:t>.</a:t>
            </a:r>
            <a:endParaRPr lang="en-US" sz="1600" dirty="0">
              <a:latin typeface="Arial"/>
              <a:cs typeface="Aria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 y="329231"/>
            <a:ext cx="88328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Tree>
    <p:extLst>
      <p:ext uri="{BB962C8B-B14F-4D97-AF65-F5344CB8AC3E}">
        <p14:creationId xmlns:p14="http://schemas.microsoft.com/office/powerpoint/2010/main" val="40450987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4469"/>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6.2.A2 </a:t>
            </a:r>
            <a:r>
              <a:rPr lang="en-US" sz="1600" dirty="0">
                <a:latin typeface="Arial"/>
                <a:cs typeface="Arial"/>
              </a:rPr>
              <a:t>Pressure changes in the left atrium, left ventricle and aorta during the cardiac cycle</a:t>
            </a:r>
            <a:r>
              <a:rPr lang="en-US" sz="1600" dirty="0" smtClean="0">
                <a:latin typeface="Arial"/>
                <a:cs typeface="Arial"/>
              </a:rPr>
              <a:t>.</a:t>
            </a:r>
            <a:endParaRPr lang="en-US" sz="1600" dirty="0">
              <a:latin typeface="Arial"/>
              <a:cs typeface="Aria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329231"/>
            <a:ext cx="88011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Tree>
    <p:extLst>
      <p:ext uri="{BB962C8B-B14F-4D97-AF65-F5344CB8AC3E}">
        <p14:creationId xmlns:p14="http://schemas.microsoft.com/office/powerpoint/2010/main" val="40450987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6995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Tree>
    <p:extLst>
      <p:ext uri="{BB962C8B-B14F-4D97-AF65-F5344CB8AC3E}">
        <p14:creationId xmlns:p14="http://schemas.microsoft.com/office/powerpoint/2010/main" val="3745862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560" y="364249"/>
            <a:ext cx="88947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65160" y="3529631"/>
            <a:ext cx="2895600" cy="32670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5"/>
          </p:cNvPr>
          <p:cNvPicPr>
            <a:picLocks noChangeAspect="1"/>
          </p:cNvPicPr>
          <p:nvPr/>
        </p:nvPicPr>
        <p:blipFill>
          <a:blip r:embed="rId6"/>
          <a:stretch>
            <a:fillRect/>
          </a:stretch>
        </p:blipFill>
        <p:spPr>
          <a:xfrm>
            <a:off x="5574967" y="3529631"/>
            <a:ext cx="3385794" cy="2805411"/>
          </a:xfrm>
          <a:prstGeom prst="rect">
            <a:avLst/>
          </a:prstGeom>
          <a:ln>
            <a:solidFill>
              <a:srgbClr val="000000"/>
            </a:solidFill>
          </a:ln>
          <a:effectLst>
            <a:outerShdw blurRad="50800" dist="38100" dir="2700000" algn="tl" rotWithShape="0">
              <a:srgbClr val="000000">
                <a:alpha val="43000"/>
              </a:srgbClr>
            </a:outerShdw>
          </a:effectLst>
        </p:spPr>
      </p:pic>
      <p:sp>
        <p:nvSpPr>
          <p:cNvPr id="11" name="Rectangle 10">
            <a:hlinkClick r:id="rId5"/>
          </p:cNvPr>
          <p:cNvSpPr/>
          <p:nvPr/>
        </p:nvSpPr>
        <p:spPr>
          <a:xfrm>
            <a:off x="5574968" y="6335041"/>
            <a:ext cx="3385794" cy="461665"/>
          </a:xfrm>
          <a:prstGeom prst="rect">
            <a:avLst/>
          </a:prstGeom>
          <a:solidFill>
            <a:srgbClr val="FFFFFF"/>
          </a:solidFill>
          <a:ln>
            <a:solidFill>
              <a:srgbClr val="000000"/>
            </a:solidFill>
          </a:ln>
        </p:spPr>
        <p:txBody>
          <a:bodyPr wrap="square">
            <a:spAutoFit/>
          </a:bodyPr>
          <a:lstStyle/>
          <a:p>
            <a:r>
              <a:rPr lang="en-US" altLang="ja-JP" sz="1200" dirty="0" smtClean="0">
                <a:hlinkClick r:id="rId5"/>
              </a:rPr>
              <a:t>http://www.hhmi.org/biointeractive/obesity/heart_attack.html</a:t>
            </a:r>
            <a:endParaRPr lang="ja-JP" altLang="en-US" sz="1200" dirty="0"/>
          </a:p>
        </p:txBody>
      </p:sp>
      <p:pic>
        <p:nvPicPr>
          <p:cNvPr id="13" name="Picture 12">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6526211"/>
            <a:ext cx="1384737" cy="331789"/>
          </a:xfrm>
          <a:prstGeom prst="rect">
            <a:avLst/>
          </a:prstGeom>
        </p:spPr>
      </p:pic>
      <p:sp>
        <p:nvSpPr>
          <p:cNvPr id="3" name="Title 1"/>
          <p:cNvSpPr txBox="1">
            <a:spLocks/>
          </p:cNvSpPr>
          <p:nvPr/>
        </p:nvSpPr>
        <p:spPr>
          <a:xfrm>
            <a:off x="0" y="4762"/>
            <a:ext cx="9144000" cy="408712"/>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300" dirty="0" smtClean="0">
                <a:latin typeface="Arial"/>
                <a:cs typeface="Arial"/>
              </a:rPr>
              <a:t>6.2.A3 </a:t>
            </a:r>
            <a:r>
              <a:rPr lang="en-US" sz="1300" dirty="0">
                <a:latin typeface="Arial"/>
                <a:cs typeface="Arial"/>
              </a:rPr>
              <a:t>Causes and consequences of occlusion of the coronary arteries</a:t>
            </a:r>
            <a:r>
              <a:rPr lang="en-US" sz="1300" dirty="0" smtClean="0">
                <a:latin typeface="Arial"/>
                <a:cs typeface="Arial"/>
              </a:rPr>
              <a:t>. </a:t>
            </a:r>
            <a:r>
              <a:rPr lang="en-US" sz="1300" dirty="0">
                <a:latin typeface="Arial"/>
                <a:cs typeface="Arial"/>
              </a:rPr>
              <a:t>AND </a:t>
            </a:r>
            <a:r>
              <a:rPr lang="en-US" sz="1300" dirty="0" smtClean="0">
                <a:latin typeface="Arial"/>
                <a:cs typeface="Arial"/>
              </a:rPr>
              <a:t>Review: 6.3</a:t>
            </a:r>
            <a:r>
              <a:rPr lang="en-US" sz="1300" dirty="0">
                <a:latin typeface="Arial"/>
                <a:cs typeface="Arial"/>
              </a:rPr>
              <a:t>.A1 Causes and consequences of blood clot formation in coronary </a:t>
            </a:r>
            <a:r>
              <a:rPr lang="en-US" sz="1300" dirty="0" smtClean="0">
                <a:latin typeface="Arial"/>
                <a:cs typeface="Arial"/>
              </a:rPr>
              <a:t>arteries</a:t>
            </a:r>
            <a:endParaRPr lang="en-US" sz="1300" dirty="0">
              <a:latin typeface="Arial"/>
              <a:cs typeface="Arial"/>
            </a:endParaRPr>
          </a:p>
        </p:txBody>
      </p:sp>
    </p:spTree>
    <p:extLst>
      <p:ext uri="{BB962C8B-B14F-4D97-AF65-F5344CB8AC3E}">
        <p14:creationId xmlns:p14="http://schemas.microsoft.com/office/powerpoint/2010/main" val="17837035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457200"/>
            <a:ext cx="89138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352594"/>
            <a:ext cx="3457575" cy="64389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
        <p:nvSpPr>
          <p:cNvPr id="7" name="Title 1"/>
          <p:cNvSpPr txBox="1">
            <a:spLocks/>
          </p:cNvSpPr>
          <p:nvPr/>
        </p:nvSpPr>
        <p:spPr>
          <a:xfrm>
            <a:off x="0" y="4762"/>
            <a:ext cx="9144000" cy="408712"/>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300" dirty="0" smtClean="0">
                <a:latin typeface="Arial"/>
                <a:cs typeface="Arial"/>
              </a:rPr>
              <a:t>6.2.A3 </a:t>
            </a:r>
            <a:r>
              <a:rPr lang="en-US" sz="1300" dirty="0">
                <a:latin typeface="Arial"/>
                <a:cs typeface="Arial"/>
              </a:rPr>
              <a:t>Causes and consequences of occlusion of the coronary arteries</a:t>
            </a:r>
            <a:r>
              <a:rPr lang="en-US" sz="1300" dirty="0" smtClean="0">
                <a:latin typeface="Arial"/>
                <a:cs typeface="Arial"/>
              </a:rPr>
              <a:t>. </a:t>
            </a:r>
            <a:r>
              <a:rPr lang="en-US" sz="1300" dirty="0">
                <a:latin typeface="Arial"/>
                <a:cs typeface="Arial"/>
              </a:rPr>
              <a:t>AND </a:t>
            </a:r>
            <a:r>
              <a:rPr lang="en-US" sz="1300" dirty="0" smtClean="0">
                <a:latin typeface="Arial"/>
                <a:cs typeface="Arial"/>
              </a:rPr>
              <a:t>Review: 6.3</a:t>
            </a:r>
            <a:r>
              <a:rPr lang="en-US" sz="1300" dirty="0">
                <a:latin typeface="Arial"/>
                <a:cs typeface="Arial"/>
              </a:rPr>
              <a:t>.A1 Causes and consequences of blood clot formation in coronary </a:t>
            </a:r>
            <a:r>
              <a:rPr lang="en-US" sz="1300" dirty="0" smtClean="0">
                <a:latin typeface="Arial"/>
                <a:cs typeface="Arial"/>
              </a:rPr>
              <a:t>arteries</a:t>
            </a:r>
            <a:endParaRPr lang="en-US" sz="1300" dirty="0">
              <a:latin typeface="Arial"/>
              <a:cs typeface="Arial"/>
            </a:endParaRPr>
          </a:p>
        </p:txBody>
      </p:sp>
    </p:spTree>
    <p:extLst>
      <p:ext uri="{BB962C8B-B14F-4D97-AF65-F5344CB8AC3E}">
        <p14:creationId xmlns:p14="http://schemas.microsoft.com/office/powerpoint/2010/main" val="31963078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413474"/>
            <a:ext cx="873918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9263" y="6526211"/>
            <a:ext cx="1384737" cy="331789"/>
          </a:xfrm>
          <a:prstGeom prst="rect">
            <a:avLst/>
          </a:prstGeom>
        </p:spPr>
      </p:pic>
      <p:sp>
        <p:nvSpPr>
          <p:cNvPr id="6" name="Title 1"/>
          <p:cNvSpPr txBox="1">
            <a:spLocks/>
          </p:cNvSpPr>
          <p:nvPr/>
        </p:nvSpPr>
        <p:spPr>
          <a:xfrm>
            <a:off x="0" y="4762"/>
            <a:ext cx="9144000" cy="408712"/>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300" dirty="0" smtClean="0">
                <a:latin typeface="Arial"/>
                <a:cs typeface="Arial"/>
              </a:rPr>
              <a:t>6.2.A3 </a:t>
            </a:r>
            <a:r>
              <a:rPr lang="en-US" sz="1300" dirty="0">
                <a:latin typeface="Arial"/>
                <a:cs typeface="Arial"/>
              </a:rPr>
              <a:t>Causes and consequences of occlusion of the coronary arteries</a:t>
            </a:r>
            <a:r>
              <a:rPr lang="en-US" sz="1300" dirty="0" smtClean="0">
                <a:latin typeface="Arial"/>
                <a:cs typeface="Arial"/>
              </a:rPr>
              <a:t>. </a:t>
            </a:r>
            <a:r>
              <a:rPr lang="en-US" sz="1300" dirty="0">
                <a:latin typeface="Arial"/>
                <a:cs typeface="Arial"/>
              </a:rPr>
              <a:t>AND </a:t>
            </a:r>
            <a:r>
              <a:rPr lang="en-US" sz="1300" dirty="0" smtClean="0">
                <a:latin typeface="Arial"/>
                <a:cs typeface="Arial"/>
              </a:rPr>
              <a:t>Review: 6.3</a:t>
            </a:r>
            <a:r>
              <a:rPr lang="en-US" sz="1300" dirty="0">
                <a:latin typeface="Arial"/>
                <a:cs typeface="Arial"/>
              </a:rPr>
              <a:t>.A1 Causes and consequences of blood clot formation in coronary </a:t>
            </a:r>
            <a:r>
              <a:rPr lang="en-US" sz="1300" dirty="0" smtClean="0">
                <a:latin typeface="Arial"/>
                <a:cs typeface="Arial"/>
              </a:rPr>
              <a:t>arteries</a:t>
            </a:r>
            <a:endParaRPr lang="en-US" sz="1300" dirty="0">
              <a:latin typeface="Arial"/>
              <a:cs typeface="Arial"/>
            </a:endParaRPr>
          </a:p>
        </p:txBody>
      </p:sp>
    </p:spTree>
    <p:extLst>
      <p:ext uri="{BB962C8B-B14F-4D97-AF65-F5344CB8AC3E}">
        <p14:creationId xmlns:p14="http://schemas.microsoft.com/office/powerpoint/2010/main" val="31963078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75600" y="806015"/>
            <a:ext cx="9017865" cy="6263640"/>
          </a:xfrm>
          <a:prstGeom prst="rect">
            <a:avLst/>
          </a:prstGeom>
          <a:noFill/>
          <a:ln w="9525">
            <a:noFill/>
            <a:miter lim="800000"/>
            <a:headEnd/>
            <a:tailEnd/>
          </a:ln>
          <a:effectLst/>
        </p:spPr>
      </p:pic>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latin typeface="Arial"/>
                <a:cs typeface="Arial"/>
              </a:rPr>
              <a:t>6.2.S2 </a:t>
            </a:r>
            <a:r>
              <a:rPr lang="en-US" sz="1600" dirty="0">
                <a:latin typeface="Arial"/>
                <a:cs typeface="Arial"/>
              </a:rPr>
              <a:t>Recognition of the chambers and valves of the heart and the blood vessels connected to it in dissected hearts or in diagrams of heart structure</a:t>
            </a:r>
            <a:r>
              <a:rPr lang="en-US" sz="1600" dirty="0" smtClean="0">
                <a:latin typeface="Arial"/>
                <a:cs typeface="Arial"/>
              </a:rPr>
              <a:t>.</a:t>
            </a:r>
            <a:endParaRPr lang="en-US" sz="1600" dirty="0">
              <a:latin typeface="Arial"/>
              <a:cs typeface="Arial"/>
            </a:endParaRPr>
          </a:p>
        </p:txBody>
      </p:sp>
      <p:sp>
        <p:nvSpPr>
          <p:cNvPr id="5" name="TextBox 4"/>
          <p:cNvSpPr txBox="1"/>
          <p:nvPr/>
        </p:nvSpPr>
        <p:spPr>
          <a:xfrm>
            <a:off x="0" y="461509"/>
            <a:ext cx="7245417" cy="523220"/>
          </a:xfrm>
          <a:prstGeom prst="rect">
            <a:avLst/>
          </a:prstGeom>
          <a:solidFill>
            <a:schemeClr val="bg1"/>
          </a:solidFill>
        </p:spPr>
        <p:txBody>
          <a:bodyPr wrap="square" rtlCol="0">
            <a:spAutoFit/>
          </a:bodyPr>
          <a:lstStyle/>
          <a:p>
            <a:r>
              <a:rPr lang="en-US" sz="2800" b="1" dirty="0" smtClean="0"/>
              <a:t>Label the heart diagram</a:t>
            </a:r>
            <a:endParaRPr lang="en-US" sz="2800" b="1" dirty="0"/>
          </a:p>
        </p:txBody>
      </p:sp>
      <p:sp>
        <p:nvSpPr>
          <p:cNvPr id="6" name="Rectangle 5"/>
          <p:cNvSpPr/>
          <p:nvPr/>
        </p:nvSpPr>
        <p:spPr>
          <a:xfrm>
            <a:off x="0" y="984729"/>
            <a:ext cx="2464609" cy="694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96565" y="6154364"/>
            <a:ext cx="8391764" cy="523220"/>
          </a:xfrm>
          <a:prstGeom prst="rect">
            <a:avLst/>
          </a:prstGeom>
          <a:solidFill>
            <a:srgbClr val="FFFFFF"/>
          </a:solidFill>
        </p:spPr>
        <p:txBody>
          <a:bodyPr wrap="square">
            <a:spAutoFit/>
          </a:bodyPr>
          <a:lstStyle/>
          <a:p>
            <a:r>
              <a:rPr lang="en-US" sz="1400" dirty="0" smtClean="0"/>
              <a:t>Now try to label this heart: </a:t>
            </a:r>
            <a:r>
              <a:rPr lang="en-US" sz="1400" dirty="0" smtClean="0">
                <a:hlinkClick r:id="rId3"/>
              </a:rPr>
              <a:t>http</a:t>
            </a:r>
            <a:r>
              <a:rPr lang="en-US" sz="1400" dirty="0">
                <a:hlinkClick r:id="rId3"/>
              </a:rPr>
              <a:t>://sciencelearn.org.nz/Contexts/See-through-Body/Sci-Media/Animation/Label-the-</a:t>
            </a:r>
            <a:r>
              <a:rPr lang="en-US" sz="1400" dirty="0" smtClean="0">
                <a:hlinkClick r:id="rId3"/>
              </a:rPr>
              <a:t>heart</a:t>
            </a:r>
            <a:endParaRPr lang="en-US" sz="1400" dirty="0" smtClean="0"/>
          </a:p>
        </p:txBody>
      </p:sp>
      <p:sp>
        <p:nvSpPr>
          <p:cNvPr id="8" name="TextBox 7"/>
          <p:cNvSpPr txBox="1"/>
          <p:nvPr/>
        </p:nvSpPr>
        <p:spPr>
          <a:xfrm>
            <a:off x="6244684" y="3416716"/>
            <a:ext cx="1634582" cy="369332"/>
          </a:xfrm>
          <a:prstGeom prst="rect">
            <a:avLst/>
          </a:prstGeom>
          <a:solidFill>
            <a:srgbClr val="FFFFFF"/>
          </a:solidFill>
        </p:spPr>
        <p:txBody>
          <a:bodyPr wrap="none" rtlCol="0">
            <a:spAutoFit/>
          </a:bodyPr>
          <a:lstStyle/>
          <a:p>
            <a:r>
              <a:rPr lang="en-US" dirty="0">
                <a:solidFill>
                  <a:srgbClr val="604A7B"/>
                </a:solidFill>
                <a:latin typeface="Arial"/>
                <a:cs typeface="Arial"/>
              </a:rPr>
              <a:t>b</a:t>
            </a:r>
            <a:r>
              <a:rPr lang="en-US" dirty="0" smtClean="0">
                <a:solidFill>
                  <a:srgbClr val="604A7B"/>
                </a:solidFill>
                <a:latin typeface="Arial"/>
                <a:cs typeface="Arial"/>
              </a:rPr>
              <a:t>icuspid valve</a:t>
            </a:r>
            <a:endParaRPr lang="en-US" dirty="0">
              <a:solidFill>
                <a:srgbClr val="604A7B"/>
              </a:solidFill>
              <a:latin typeface="Arial"/>
              <a:cs typeface="Arial"/>
            </a:endParaRPr>
          </a:p>
        </p:txBody>
      </p:sp>
      <p:sp>
        <p:nvSpPr>
          <p:cNvPr id="2" name="TextBox 1"/>
          <p:cNvSpPr txBox="1"/>
          <p:nvPr/>
        </p:nvSpPr>
        <p:spPr>
          <a:xfrm rot="21418900">
            <a:off x="664873" y="1985555"/>
            <a:ext cx="7399365" cy="2862323"/>
          </a:xfrm>
          <a:prstGeom prst="rect">
            <a:avLst/>
          </a:prstGeom>
          <a:solidFill>
            <a:srgbClr val="FFFF00"/>
          </a:solidFill>
          <a:ln w="38100" cmpd="sng">
            <a:solidFill>
              <a:srgbClr val="008000"/>
            </a:solidFill>
          </a:ln>
        </p:spPr>
        <p:txBody>
          <a:bodyPr wrap="square" rtlCol="0">
            <a:spAutoFit/>
          </a:bodyPr>
          <a:lstStyle/>
          <a:p>
            <a:r>
              <a:rPr lang="en-US" b="1" dirty="0" smtClean="0"/>
              <a:t>Now you understand heart structure and function discuss …</a:t>
            </a:r>
          </a:p>
          <a:p>
            <a:endParaRPr lang="en-US" b="1" dirty="0" smtClean="0"/>
          </a:p>
          <a:p>
            <a:r>
              <a:rPr lang="en-US" b="1" dirty="0" smtClean="0"/>
              <a:t>… </a:t>
            </a:r>
            <a:r>
              <a:rPr lang="en-US" dirty="0"/>
              <a:t>why </a:t>
            </a:r>
            <a:r>
              <a:rPr lang="en-US" dirty="0" smtClean="0"/>
              <a:t>the atria walls are thinner </a:t>
            </a:r>
            <a:r>
              <a:rPr lang="en-US" dirty="0"/>
              <a:t>than the </a:t>
            </a:r>
            <a:r>
              <a:rPr lang="en-US" dirty="0" smtClean="0"/>
              <a:t>ventricular walls.</a:t>
            </a:r>
          </a:p>
          <a:p>
            <a:endParaRPr lang="en-US" dirty="0" smtClean="0"/>
          </a:p>
          <a:p>
            <a:r>
              <a:rPr lang="en-US" dirty="0" smtClean="0"/>
              <a:t>… </a:t>
            </a:r>
            <a:r>
              <a:rPr lang="en-US" dirty="0"/>
              <a:t>why </a:t>
            </a:r>
            <a:r>
              <a:rPr lang="en-US" dirty="0" smtClean="0"/>
              <a:t>the left </a:t>
            </a:r>
            <a:r>
              <a:rPr lang="en-US" dirty="0" err="1" smtClean="0"/>
              <a:t>venticular</a:t>
            </a:r>
            <a:r>
              <a:rPr lang="en-US" dirty="0" smtClean="0"/>
              <a:t> wall is thicker than the right wall.</a:t>
            </a:r>
          </a:p>
          <a:p>
            <a:endParaRPr lang="en-US" dirty="0" smtClean="0"/>
          </a:p>
          <a:p>
            <a:r>
              <a:rPr lang="en-US" dirty="0" smtClean="0"/>
              <a:t>… </a:t>
            </a:r>
            <a:r>
              <a:rPr lang="en-US" dirty="0"/>
              <a:t>why </a:t>
            </a:r>
            <a:r>
              <a:rPr lang="en-US" dirty="0" smtClean="0"/>
              <a:t>the heart needs coronary arteries on the outside when blood flows through it.</a:t>
            </a:r>
          </a:p>
          <a:p>
            <a:endParaRPr lang="en-US" dirty="0" smtClean="0"/>
          </a:p>
          <a:p>
            <a:r>
              <a:rPr lang="en-US" dirty="0" smtClean="0"/>
              <a:t>…which side of the heart pumps the greatest volume of blood and why.</a:t>
            </a:r>
          </a:p>
        </p:txBody>
      </p:sp>
    </p:spTree>
    <p:extLst>
      <p:ext uri="{BB962C8B-B14F-4D97-AF65-F5344CB8AC3E}">
        <p14:creationId xmlns:p14="http://schemas.microsoft.com/office/powerpoint/2010/main" val="25128381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4"/>
            <a:ext cx="6521397" cy="746554"/>
          </a:xfrm>
        </p:spPr>
        <p:txBody>
          <a:bodyPr/>
          <a:lstStyle/>
          <a:p>
            <a:r>
              <a:rPr lang="en-US" dirty="0" smtClean="0"/>
              <a:t>Bibliography / Acknowledgments</a:t>
            </a:r>
            <a:endParaRPr lang="en-US" dirty="0"/>
          </a:p>
        </p:txBody>
      </p:sp>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820" y="1000912"/>
            <a:ext cx="5328420" cy="966430"/>
          </a:xfrm>
          <a:prstGeom prst="rect">
            <a:avLst/>
          </a:prstGeom>
        </p:spPr>
      </p:pic>
      <p:pic>
        <p:nvPicPr>
          <p:cNvPr id="6" name="Picture 5">
            <a:hlinkClick r:id="rId4"/>
          </p:cNvPr>
          <p:cNvPicPr>
            <a:picLocks noChangeAspect="1"/>
          </p:cNvPicPr>
          <p:nvPr/>
        </p:nvPicPr>
        <p:blipFill>
          <a:blip r:embed="rId5"/>
          <a:stretch>
            <a:fillRect/>
          </a:stretch>
        </p:blipFill>
        <p:spPr>
          <a:xfrm>
            <a:off x="5901966" y="976660"/>
            <a:ext cx="2695172" cy="2515494"/>
          </a:xfrm>
          <a:prstGeom prst="rect">
            <a:avLst/>
          </a:prstGeom>
        </p:spPr>
      </p:pic>
      <p:pic>
        <p:nvPicPr>
          <p:cNvPr id="7" name="Picture 6" descr="Screen Shot 2014-04-27 at 14.39.15.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06287" y="2178578"/>
            <a:ext cx="3176219" cy="4200805"/>
          </a:xfrm>
          <a:prstGeom prst="rect">
            <a:avLst/>
          </a:prstGeom>
        </p:spPr>
      </p:pic>
      <p:pic>
        <p:nvPicPr>
          <p:cNvPr id="11" name="Picture 10">
            <a:hlinkClick r:id="rId7"/>
          </p:cNvPr>
          <p:cNvPicPr>
            <a:picLocks noChangeAspect="1"/>
          </p:cNvPicPr>
          <p:nvPr/>
        </p:nvPicPr>
        <p:blipFill>
          <a:blip r:embed="rId8"/>
          <a:stretch>
            <a:fillRect/>
          </a:stretch>
        </p:blipFill>
        <p:spPr>
          <a:xfrm>
            <a:off x="6521397" y="4136991"/>
            <a:ext cx="1219200" cy="1219200"/>
          </a:xfrm>
          <a:prstGeom prst="rect">
            <a:avLst/>
          </a:prstGeom>
        </p:spPr>
      </p:pic>
      <p:sp>
        <p:nvSpPr>
          <p:cNvPr id="12" name="Rectangle 11"/>
          <p:cNvSpPr/>
          <p:nvPr/>
        </p:nvSpPr>
        <p:spPr>
          <a:xfrm>
            <a:off x="6466852" y="5363966"/>
            <a:ext cx="1388421" cy="369332"/>
          </a:xfrm>
          <a:prstGeom prst="rect">
            <a:avLst/>
          </a:prstGeom>
        </p:spPr>
        <p:txBody>
          <a:bodyPr wrap="none">
            <a:spAutoFit/>
          </a:bodyPr>
          <a:lstStyle/>
          <a:p>
            <a:r>
              <a:rPr lang="en-US" b="1" dirty="0">
                <a:hlinkClick r:id="rId7"/>
              </a:rPr>
              <a:t>Bob </a:t>
            </a:r>
            <a:r>
              <a:rPr lang="en-US" b="1" dirty="0" err="1">
                <a:hlinkClick r:id="rId7"/>
              </a:rPr>
              <a:t>Smullen</a:t>
            </a:r>
            <a:endParaRPr lang="en-US" b="1" dirty="0"/>
          </a:p>
        </p:txBody>
      </p:sp>
    </p:spTree>
    <p:extLst>
      <p:ext uri="{BB962C8B-B14F-4D97-AF65-F5344CB8AC3E}">
        <p14:creationId xmlns:p14="http://schemas.microsoft.com/office/powerpoint/2010/main" val="12414651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763"/>
            <a:ext cx="3957828" cy="630237"/>
          </a:xfrm>
          <a:solidFill>
            <a:schemeClr val="accent1">
              <a:lumMod val="40000"/>
              <a:lumOff val="60000"/>
              <a:alpha val="78000"/>
            </a:schemeClr>
          </a:solidFill>
        </p:spPr>
        <p:txBody>
          <a:bodyPr vert="horz" lIns="91440" tIns="45720" rIns="91440" bIns="45720" rtlCol="0" anchor="ctr">
            <a:normAutofit fontScale="90000"/>
          </a:bodyPr>
          <a:lstStyle/>
          <a:p>
            <a:r>
              <a:rPr lang="en-US" dirty="0" smtClean="0"/>
              <a:t>Applications </a:t>
            </a:r>
            <a:r>
              <a:rPr lang="en-US" dirty="0"/>
              <a:t>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5119523"/>
              </p:ext>
            </p:extLst>
          </p:nvPr>
        </p:nvGraphicFramePr>
        <p:xfrm>
          <a:off x="321932" y="784225"/>
          <a:ext cx="8500119" cy="2862579"/>
        </p:xfrm>
        <a:graphic>
          <a:graphicData uri="http://schemas.openxmlformats.org/drawingml/2006/table">
            <a:tbl>
              <a:tblPr firstRow="1" bandRow="1">
                <a:tableStyleId>{F2DE63D5-997A-4646-A377-4702673A728D}</a:tableStyleId>
              </a:tblPr>
              <a:tblGrid>
                <a:gridCol w="715431"/>
                <a:gridCol w="4077911"/>
                <a:gridCol w="3706777"/>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dirty="0">
                          <a:effectLst/>
                          <a:latin typeface="Arial"/>
                          <a:cs typeface="Arial"/>
                        </a:rPr>
                        <a:t>Guidance</a:t>
                      </a:r>
                      <a:endParaRPr lang="en-US" sz="1400" b="0" i="0" u="none" strike="noStrike" dirty="0">
                        <a:solidFill>
                          <a:srgbClr val="000000"/>
                        </a:solidFill>
                        <a:effectLst/>
                        <a:latin typeface="Arial"/>
                        <a:cs typeface="Arial"/>
                      </a:endParaRPr>
                    </a:p>
                  </a:txBody>
                  <a:tcPr marL="12700" marR="12700" marT="12700" marB="0"/>
                </a:tc>
              </a:tr>
              <a:tr h="228024">
                <a:tc>
                  <a:txBody>
                    <a:bodyPr/>
                    <a:lstStyle/>
                    <a:p>
                      <a:r>
                        <a:rPr lang="en-US" sz="1400" dirty="0">
                          <a:latin typeface="Arial"/>
                          <a:cs typeface="Arial"/>
                        </a:rPr>
                        <a:t>6.2.A1 </a:t>
                      </a:r>
                    </a:p>
                  </a:txBody>
                  <a:tcPr anchor="ctr">
                    <a:solidFill>
                      <a:schemeClr val="bg1"/>
                    </a:solidFill>
                  </a:tcPr>
                </a:tc>
                <a:tc>
                  <a:txBody>
                    <a:bodyPr/>
                    <a:lstStyle/>
                    <a:p>
                      <a:r>
                        <a:rPr lang="en-US" sz="1300" dirty="0">
                          <a:latin typeface="Arial"/>
                          <a:cs typeface="Arial"/>
                        </a:rPr>
                        <a:t>William Harvey’s discovery of the circulation of the blood with the heart acting as the pump.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6.2.A2 </a:t>
                      </a:r>
                    </a:p>
                  </a:txBody>
                  <a:tcPr anchor="ctr">
                    <a:solidFill>
                      <a:schemeClr val="bg1"/>
                    </a:solidFill>
                  </a:tcPr>
                </a:tc>
                <a:tc>
                  <a:txBody>
                    <a:bodyPr/>
                    <a:lstStyle/>
                    <a:p>
                      <a:r>
                        <a:rPr lang="en-US" sz="1300" dirty="0">
                          <a:latin typeface="Arial"/>
                          <a:cs typeface="Arial"/>
                        </a:rPr>
                        <a:t>Pressure changes in the left atrium, left ventricle and aorta during the cardiac cycle.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6.2.A3 </a:t>
                      </a:r>
                    </a:p>
                  </a:txBody>
                  <a:tcPr anchor="ctr">
                    <a:solidFill>
                      <a:schemeClr val="bg1"/>
                    </a:solidFill>
                  </a:tcPr>
                </a:tc>
                <a:tc>
                  <a:txBody>
                    <a:bodyPr/>
                    <a:lstStyle/>
                    <a:p>
                      <a:r>
                        <a:rPr lang="en-US" sz="1300" dirty="0">
                          <a:latin typeface="Arial"/>
                          <a:cs typeface="Arial"/>
                        </a:rPr>
                        <a:t>Causes and consequences of occlusion of the coronary arteries.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6.2.S1 </a:t>
                      </a:r>
                    </a:p>
                  </a:txBody>
                  <a:tcPr anchor="ctr">
                    <a:solidFill>
                      <a:schemeClr val="bg1"/>
                    </a:solidFill>
                  </a:tcPr>
                </a:tc>
                <a:tc>
                  <a:txBody>
                    <a:bodyPr/>
                    <a:lstStyle/>
                    <a:p>
                      <a:r>
                        <a:rPr lang="en-US" sz="1300" dirty="0">
                          <a:latin typeface="Arial"/>
                          <a:cs typeface="Arial"/>
                        </a:rPr>
                        <a:t>Identification of blood vessels as arteries, capillaries or veins from the structure of their walls.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6.2.S2 </a:t>
                      </a:r>
                    </a:p>
                  </a:txBody>
                  <a:tcPr anchor="ctr">
                    <a:solidFill>
                      <a:schemeClr val="bg1"/>
                    </a:solidFill>
                  </a:tcPr>
                </a:tc>
                <a:tc>
                  <a:txBody>
                    <a:bodyPr/>
                    <a:lstStyle/>
                    <a:p>
                      <a:r>
                        <a:rPr lang="en-US" sz="1300" dirty="0">
                          <a:latin typeface="Arial"/>
                          <a:cs typeface="Arial"/>
                        </a:rPr>
                        <a:t>Recognition of the chambers and valves of the heart and the blood vessels connected to it in dissected hearts or in diagrams of heart structure. </a:t>
                      </a:r>
                    </a:p>
                  </a:txBody>
                  <a:tcPr anchor="ctr">
                    <a:solidFill>
                      <a:schemeClr val="bg1"/>
                    </a:solidFill>
                  </a:tcPr>
                </a:tc>
                <a:tc>
                  <a:txBody>
                    <a:bodyPr/>
                    <a:lstStyle/>
                    <a:p>
                      <a:pPr algn="l">
                        <a:spcAft>
                          <a:spcPts val="0"/>
                        </a:spcAft>
                      </a:pPr>
                      <a:endParaRPr lang="en-GB" sz="1300" dirty="0">
                        <a:effectLst/>
                        <a:latin typeface="Arial"/>
                        <a:ea typeface="ＭＳ 明朝"/>
                        <a:cs typeface="Arial"/>
                      </a:endParaRPr>
                    </a:p>
                  </a:txBody>
                  <a:tcPr marL="0" marR="0" marT="0" marB="0">
                    <a:solidFill>
                      <a:schemeClr val="bg1"/>
                    </a:solidFill>
                  </a:tcPr>
                </a:tc>
              </a:tr>
            </a:tbl>
          </a:graphicData>
        </a:graphic>
      </p:graphicFrame>
    </p:spTree>
    <p:extLst>
      <p:ext uri="{BB962C8B-B14F-4D97-AF65-F5344CB8AC3E}">
        <p14:creationId xmlns:p14="http://schemas.microsoft.com/office/powerpoint/2010/main" val="23103581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6577" y="45720"/>
            <a:ext cx="9003952" cy="6455664"/>
          </a:xfrm>
          <a:prstGeom prst="rect">
            <a:avLst/>
          </a:prstGeom>
          <a:noFill/>
          <a:ln w="9525">
            <a:noFill/>
            <a:miter lim="800000"/>
            <a:headEnd/>
            <a:tailEnd/>
          </a:ln>
          <a:effectLst/>
        </p:spPr>
      </p:pic>
      <p:pic>
        <p:nvPicPr>
          <p:cNvPr id="3" name="Picture 2">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556447"/>
            <a:ext cx="1384737" cy="331789"/>
          </a:xfrm>
          <a:prstGeom prst="rect">
            <a:avLst/>
          </a:prstGeom>
        </p:spPr>
      </p:pic>
    </p:spTree>
    <p:extLst>
      <p:ext uri="{BB962C8B-B14F-4D97-AF65-F5344CB8AC3E}">
        <p14:creationId xmlns:p14="http://schemas.microsoft.com/office/powerpoint/2010/main" val="14646896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45719" y="18288"/>
            <a:ext cx="8975045" cy="6300216"/>
          </a:xfrm>
          <a:prstGeom prst="rect">
            <a:avLst/>
          </a:prstGeom>
          <a:noFill/>
          <a:ln w="9525">
            <a:noFill/>
            <a:miter lim="800000"/>
            <a:headEnd/>
            <a:tailEnd/>
          </a:ln>
          <a:effectLst/>
        </p:spPr>
      </p:pic>
      <p:pic>
        <p:nvPicPr>
          <p:cNvPr id="6" name="Picture 5">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556447"/>
            <a:ext cx="1384737" cy="331789"/>
          </a:xfrm>
          <a:prstGeom prst="rect">
            <a:avLst/>
          </a:prstGeom>
        </p:spPr>
      </p:pic>
    </p:spTree>
    <p:extLst>
      <p:ext uri="{BB962C8B-B14F-4D97-AF65-F5344CB8AC3E}">
        <p14:creationId xmlns:p14="http://schemas.microsoft.com/office/powerpoint/2010/main" val="1234140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67538" y="0"/>
            <a:ext cx="9018166" cy="6460555"/>
          </a:xfrm>
          <a:prstGeom prst="rect">
            <a:avLst/>
          </a:prstGeom>
          <a:noFill/>
          <a:ln w="9525">
            <a:noFill/>
            <a:miter lim="800000"/>
            <a:headEnd/>
            <a:tailEnd/>
          </a:ln>
          <a:effectLst/>
        </p:spPr>
      </p:pic>
      <p:sp>
        <p:nvSpPr>
          <p:cNvPr id="2" name="TextBox 1"/>
          <p:cNvSpPr txBox="1"/>
          <p:nvPr/>
        </p:nvSpPr>
        <p:spPr>
          <a:xfrm>
            <a:off x="156776" y="441190"/>
            <a:ext cx="4828722" cy="3970318"/>
          </a:xfrm>
          <a:prstGeom prst="rect">
            <a:avLst/>
          </a:prstGeom>
          <a:solidFill>
            <a:srgbClr val="FFFFFF"/>
          </a:solidFill>
        </p:spPr>
        <p:txBody>
          <a:bodyPr wrap="square" rtlCol="0">
            <a:spAutoFit/>
          </a:bodyPr>
          <a:lstStyle/>
          <a:p>
            <a:r>
              <a:rPr lang="en-US" dirty="0" smtClean="0"/>
              <a:t>There are three main types of blood vessel:</a:t>
            </a:r>
          </a:p>
          <a:p>
            <a:endParaRPr lang="en-US" dirty="0"/>
          </a:p>
          <a:p>
            <a:r>
              <a:rPr lang="en-US" b="1" dirty="0" smtClean="0">
                <a:solidFill>
                  <a:srgbClr val="FF0000"/>
                </a:solidFill>
              </a:rPr>
              <a:t>Arteries</a:t>
            </a:r>
            <a:r>
              <a:rPr lang="en-US" dirty="0" smtClean="0"/>
              <a:t> carry high pressure blood away from the heart to tissues that need it</a:t>
            </a:r>
          </a:p>
          <a:p>
            <a:endParaRPr lang="en-US" dirty="0" smtClean="0"/>
          </a:p>
          <a:p>
            <a:r>
              <a:rPr lang="en-US" b="1" dirty="0" smtClean="0">
                <a:solidFill>
                  <a:srgbClr val="008000"/>
                </a:solidFill>
              </a:rPr>
              <a:t>Capillaries</a:t>
            </a:r>
            <a:r>
              <a:rPr lang="en-US" dirty="0" smtClean="0"/>
              <a:t> are very small (&lt; 10 </a:t>
            </a:r>
            <a:r>
              <a:rPr lang="en-US" dirty="0" err="1" smtClean="0"/>
              <a:t>μm</a:t>
            </a:r>
            <a:r>
              <a:rPr lang="en-US" dirty="0" smtClean="0"/>
              <a:t> diameter) and therefore can penetrate virtually every tissue in the body. Blood moves slowly through them under low pressure providing opportunities for the exchange of substances.</a:t>
            </a:r>
          </a:p>
          <a:p>
            <a:endParaRPr lang="en-US" dirty="0" smtClean="0"/>
          </a:p>
          <a:p>
            <a:r>
              <a:rPr lang="en-US" b="1" dirty="0" smtClean="0">
                <a:solidFill>
                  <a:srgbClr val="0000FF"/>
                </a:solidFill>
              </a:rPr>
              <a:t>Veins</a:t>
            </a:r>
            <a:r>
              <a:rPr lang="en-US" dirty="0" smtClean="0"/>
              <a:t> carry the low pressure blood back to the heart using valves to ensure blood flows in the correct direction.</a:t>
            </a:r>
          </a:p>
        </p:txBody>
      </p:sp>
      <p:sp>
        <p:nvSpPr>
          <p:cNvPr id="3" name="Rectangle 2"/>
          <p:cNvSpPr/>
          <p:nvPr/>
        </p:nvSpPr>
        <p:spPr>
          <a:xfrm>
            <a:off x="203809" y="4697365"/>
            <a:ext cx="5048209" cy="830997"/>
          </a:xfrm>
          <a:prstGeom prst="rect">
            <a:avLst/>
          </a:prstGeom>
        </p:spPr>
        <p:txBody>
          <a:bodyPr wrap="square">
            <a:spAutoFit/>
          </a:bodyPr>
          <a:lstStyle/>
          <a:p>
            <a:r>
              <a:rPr lang="en-US" sz="1600" i="1" dirty="0" err="1" smtClean="0"/>
              <a:t>n.b</a:t>
            </a:r>
            <a:r>
              <a:rPr lang="en-US" sz="1600" i="1" dirty="0" err="1"/>
              <a:t>.</a:t>
            </a:r>
            <a:r>
              <a:rPr lang="en-US" sz="1600" i="1" dirty="0"/>
              <a:t> </a:t>
            </a:r>
            <a:r>
              <a:rPr lang="en-US" sz="1600" i="1" dirty="0">
                <a:solidFill>
                  <a:srgbClr val="FF0000"/>
                </a:solidFill>
              </a:rPr>
              <a:t>arteries</a:t>
            </a:r>
            <a:r>
              <a:rPr lang="en-US" sz="1600" i="1" dirty="0"/>
              <a:t> and </a:t>
            </a:r>
            <a:r>
              <a:rPr lang="en-US" sz="1600" i="1" dirty="0">
                <a:solidFill>
                  <a:srgbClr val="0000FF"/>
                </a:solidFill>
              </a:rPr>
              <a:t>veins</a:t>
            </a:r>
            <a:r>
              <a:rPr lang="en-US" sz="1600" i="1" dirty="0"/>
              <a:t> tend to be large structures, smaller arteries are known as </a:t>
            </a:r>
            <a:r>
              <a:rPr lang="en-US" sz="1600" i="1" dirty="0">
                <a:solidFill>
                  <a:srgbClr val="FF0000"/>
                </a:solidFill>
              </a:rPr>
              <a:t>arterioles</a:t>
            </a:r>
            <a:r>
              <a:rPr lang="en-US" sz="1600" i="1" dirty="0"/>
              <a:t> and correspondingly smaller veins are </a:t>
            </a:r>
            <a:r>
              <a:rPr lang="en-US" sz="1600" i="1" dirty="0" err="1">
                <a:solidFill>
                  <a:srgbClr val="0000FF"/>
                </a:solidFill>
              </a:rPr>
              <a:t>venules</a:t>
            </a:r>
            <a:r>
              <a:rPr lang="en-US" sz="1600" i="1" dirty="0"/>
              <a:t>.</a:t>
            </a:r>
          </a:p>
        </p:txBody>
      </p:sp>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526211"/>
            <a:ext cx="1384737" cy="331789"/>
          </a:xfrm>
          <a:prstGeom prst="rect">
            <a:avLst/>
          </a:prstGeom>
        </p:spPr>
      </p:pic>
    </p:spTree>
    <p:extLst>
      <p:ext uri="{BB962C8B-B14F-4D97-AF65-F5344CB8AC3E}">
        <p14:creationId xmlns:p14="http://schemas.microsoft.com/office/powerpoint/2010/main" val="6028794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69333"/>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200" dirty="0" smtClean="0">
                <a:latin typeface="Arial"/>
                <a:cs typeface="Arial"/>
              </a:rPr>
              <a:t>6.2.</a:t>
            </a:r>
            <a:r>
              <a:rPr lang="en-US" sz="1200" dirty="0">
                <a:latin typeface="Arial"/>
                <a:cs typeface="Arial"/>
              </a:rPr>
              <a:t>U</a:t>
            </a:r>
            <a:r>
              <a:rPr lang="en-US" sz="1200" dirty="0" smtClean="0">
                <a:latin typeface="Arial"/>
                <a:cs typeface="Arial"/>
              </a:rPr>
              <a:t>1 </a:t>
            </a:r>
            <a:r>
              <a:rPr lang="en-US" sz="1200" dirty="0">
                <a:latin typeface="Arial"/>
                <a:cs typeface="Arial"/>
              </a:rPr>
              <a:t>Arteries convey blood at high pressure from the ventricles to the tissues of the body</a:t>
            </a:r>
            <a:r>
              <a:rPr lang="en-US" sz="1200" dirty="0" smtClean="0">
                <a:latin typeface="Arial"/>
                <a:cs typeface="Arial"/>
              </a:rPr>
              <a:t>. </a:t>
            </a:r>
            <a:r>
              <a:rPr lang="en-US" sz="1200" dirty="0">
                <a:latin typeface="Arial"/>
                <a:cs typeface="Arial"/>
              </a:rPr>
              <a:t>AND 6.2.U2 Arteries have muscle cells and elastic </a:t>
            </a:r>
            <a:r>
              <a:rPr lang="en-US" sz="1200" dirty="0" err="1">
                <a:latin typeface="Arial"/>
                <a:cs typeface="Arial"/>
              </a:rPr>
              <a:t>fibres</a:t>
            </a:r>
            <a:r>
              <a:rPr lang="en-US" sz="1200" dirty="0">
                <a:latin typeface="Arial"/>
                <a:cs typeface="Arial"/>
              </a:rPr>
              <a:t> in their walls</a:t>
            </a:r>
            <a:r>
              <a:rPr lang="en-US" sz="1200" dirty="0" smtClean="0">
                <a:latin typeface="Arial"/>
                <a:cs typeface="Arial"/>
              </a:rPr>
              <a:t>. AND </a:t>
            </a:r>
            <a:r>
              <a:rPr lang="en-US" sz="1200" dirty="0">
                <a:latin typeface="Arial"/>
                <a:cs typeface="Arial"/>
              </a:rPr>
              <a:t>6.2.U3 The muscle and elastic </a:t>
            </a:r>
            <a:r>
              <a:rPr lang="en-US" sz="1200" dirty="0" err="1">
                <a:latin typeface="Arial"/>
                <a:cs typeface="Arial"/>
              </a:rPr>
              <a:t>fibres</a:t>
            </a:r>
            <a:r>
              <a:rPr lang="en-US" sz="1200" dirty="0">
                <a:latin typeface="Arial"/>
                <a:cs typeface="Arial"/>
              </a:rPr>
              <a:t> assist in maintaining blood pressure between pump cycles</a:t>
            </a:r>
            <a:r>
              <a:rPr lang="en-US" sz="1200" dirty="0" smtClean="0">
                <a:latin typeface="Arial"/>
                <a:cs typeface="Arial"/>
              </a:rPr>
              <a:t>.</a:t>
            </a:r>
            <a:endParaRPr lang="en-US" sz="1200" dirty="0">
              <a:latin typeface="Arial"/>
              <a:cs typeface="Arial"/>
            </a:endParaRPr>
          </a:p>
        </p:txBody>
      </p:sp>
      <p:pic>
        <p:nvPicPr>
          <p:cNvPr id="4" name="Picture 3"/>
          <p:cNvPicPr>
            <a:picLocks noChangeAspect="1"/>
          </p:cNvPicPr>
          <p:nvPr/>
        </p:nvPicPr>
        <p:blipFill>
          <a:blip r:embed="rId2"/>
          <a:stretch>
            <a:fillRect/>
          </a:stretch>
        </p:blipFill>
        <p:spPr>
          <a:xfrm>
            <a:off x="2746915" y="374096"/>
            <a:ext cx="6397086" cy="6397086"/>
          </a:xfrm>
          <a:prstGeom prst="rect">
            <a:avLst/>
          </a:prstGeom>
        </p:spPr>
      </p:pic>
      <p:sp>
        <p:nvSpPr>
          <p:cNvPr id="5" name="TextBox 4"/>
          <p:cNvSpPr txBox="1"/>
          <p:nvPr/>
        </p:nvSpPr>
        <p:spPr>
          <a:xfrm>
            <a:off x="214994" y="2491642"/>
            <a:ext cx="2688103" cy="2062103"/>
          </a:xfrm>
          <a:prstGeom prst="rect">
            <a:avLst/>
          </a:prstGeom>
          <a:noFill/>
        </p:spPr>
        <p:txBody>
          <a:bodyPr wrap="square" rtlCol="0">
            <a:spAutoFit/>
          </a:bodyPr>
          <a:lstStyle/>
          <a:p>
            <a:r>
              <a:rPr lang="en-US" sz="1600" b="1" dirty="0" smtClean="0">
                <a:solidFill>
                  <a:srgbClr val="0000FF"/>
                </a:solidFill>
              </a:rPr>
              <a:t>Muscle contracts</a:t>
            </a:r>
            <a:r>
              <a:rPr lang="en-US" sz="1600" dirty="0" smtClean="0"/>
              <a:t> to decrease the size of the lumen. This causes an increase blood pressure and therefore maintains high blood pressure between the pulses of high pressure blood travelling from the heart.</a:t>
            </a:r>
            <a:endParaRPr lang="en-US" sz="1600" dirty="0"/>
          </a:p>
        </p:txBody>
      </p:sp>
      <p:sp>
        <p:nvSpPr>
          <p:cNvPr id="6" name="TextBox 5"/>
          <p:cNvSpPr txBox="1"/>
          <p:nvPr/>
        </p:nvSpPr>
        <p:spPr>
          <a:xfrm>
            <a:off x="214994" y="4838404"/>
            <a:ext cx="2885091" cy="1815882"/>
          </a:xfrm>
          <a:prstGeom prst="rect">
            <a:avLst/>
          </a:prstGeom>
          <a:noFill/>
        </p:spPr>
        <p:txBody>
          <a:bodyPr wrap="square" rtlCol="0">
            <a:spAutoFit/>
          </a:bodyPr>
          <a:lstStyle/>
          <a:p>
            <a:r>
              <a:rPr lang="en-US" sz="1600" b="1" dirty="0" smtClean="0">
                <a:solidFill>
                  <a:srgbClr val="800000"/>
                </a:solidFill>
              </a:rPr>
              <a:t>Elastic </a:t>
            </a:r>
            <a:r>
              <a:rPr lang="en-US" sz="1600" b="1" dirty="0" err="1" smtClean="0">
                <a:solidFill>
                  <a:srgbClr val="800000"/>
                </a:solidFill>
              </a:rPr>
              <a:t>fibres</a:t>
            </a:r>
            <a:r>
              <a:rPr lang="en-US" sz="1600" b="1" dirty="0" smtClean="0">
                <a:solidFill>
                  <a:srgbClr val="800000"/>
                </a:solidFill>
              </a:rPr>
              <a:t> stretch</a:t>
            </a:r>
            <a:r>
              <a:rPr lang="en-US" sz="1600" dirty="0" smtClean="0"/>
              <a:t> to increase the lumen with each pulse of blood. After the pulse of blood passes the </a:t>
            </a:r>
            <a:r>
              <a:rPr lang="en-US" sz="1600" dirty="0" err="1" smtClean="0"/>
              <a:t>fibres</a:t>
            </a:r>
            <a:r>
              <a:rPr lang="en-US" sz="1600" dirty="0" smtClean="0"/>
              <a:t> recoil decreasing the lumen size and therefore helping to maintain a high blood pressure.</a:t>
            </a:r>
            <a:endParaRPr lang="en-US" sz="1600" dirty="0"/>
          </a:p>
        </p:txBody>
      </p:sp>
      <p:sp>
        <p:nvSpPr>
          <p:cNvPr id="8" name="TextBox 7"/>
          <p:cNvSpPr txBox="1"/>
          <p:nvPr/>
        </p:nvSpPr>
        <p:spPr>
          <a:xfrm>
            <a:off x="214994" y="1111438"/>
            <a:ext cx="2261353" cy="830997"/>
          </a:xfrm>
          <a:prstGeom prst="rect">
            <a:avLst/>
          </a:prstGeom>
          <a:noFill/>
        </p:spPr>
        <p:txBody>
          <a:bodyPr wrap="square" rtlCol="0">
            <a:spAutoFit/>
          </a:bodyPr>
          <a:lstStyle/>
          <a:p>
            <a:r>
              <a:rPr lang="en-US" sz="1600" dirty="0" smtClean="0"/>
              <a:t>Relatively (to the wall) </a:t>
            </a:r>
            <a:r>
              <a:rPr lang="en-US" sz="1600" b="1" dirty="0" smtClean="0"/>
              <a:t>small lumen</a:t>
            </a:r>
            <a:r>
              <a:rPr lang="en-US" sz="1600" dirty="0" smtClean="0"/>
              <a:t> maintains </a:t>
            </a:r>
            <a:r>
              <a:rPr lang="en-US" sz="1600" b="1" dirty="0" smtClean="0"/>
              <a:t>high blood pressure</a:t>
            </a:r>
            <a:r>
              <a:rPr lang="en-US" sz="1600" dirty="0" smtClean="0"/>
              <a:t>.</a:t>
            </a:r>
            <a:endParaRPr lang="en-US" sz="1600" dirty="0"/>
          </a:p>
        </p:txBody>
      </p:sp>
      <p:sp>
        <p:nvSpPr>
          <p:cNvPr id="2" name="TextBox 1"/>
          <p:cNvSpPr txBox="1"/>
          <p:nvPr/>
        </p:nvSpPr>
        <p:spPr>
          <a:xfrm>
            <a:off x="140062" y="431973"/>
            <a:ext cx="8543661" cy="461665"/>
          </a:xfrm>
          <a:prstGeom prst="rect">
            <a:avLst/>
          </a:prstGeom>
          <a:solidFill>
            <a:schemeClr val="bg1"/>
          </a:solidFill>
        </p:spPr>
        <p:txBody>
          <a:bodyPr wrap="square" rtlCol="0">
            <a:spAutoFit/>
          </a:bodyPr>
          <a:lstStyle/>
          <a:p>
            <a:r>
              <a:rPr lang="en-US" sz="2400" dirty="0" smtClean="0"/>
              <a:t>The structure of arteries</a:t>
            </a:r>
            <a:endParaRPr lang="en-US" sz="2400" dirty="0"/>
          </a:p>
        </p:txBody>
      </p:sp>
      <p:sp>
        <p:nvSpPr>
          <p:cNvPr id="7" name="TextBox 6"/>
          <p:cNvSpPr txBox="1"/>
          <p:nvPr/>
        </p:nvSpPr>
        <p:spPr>
          <a:xfrm>
            <a:off x="5181840" y="700302"/>
            <a:ext cx="3738175" cy="830997"/>
          </a:xfrm>
          <a:prstGeom prst="rect">
            <a:avLst/>
          </a:prstGeom>
          <a:noFill/>
        </p:spPr>
        <p:txBody>
          <a:bodyPr wrap="square" rtlCol="0">
            <a:spAutoFit/>
          </a:bodyPr>
          <a:lstStyle/>
          <a:p>
            <a:r>
              <a:rPr lang="en-US" sz="1600" b="1" dirty="0" smtClean="0">
                <a:solidFill>
                  <a:srgbClr val="008000"/>
                </a:solidFill>
              </a:rPr>
              <a:t>Thick muscular wall and fibrous outer layer </a:t>
            </a:r>
            <a:r>
              <a:rPr lang="en-US" sz="1600" dirty="0" smtClean="0"/>
              <a:t>help the artery to withstand high pressure</a:t>
            </a:r>
            <a:endParaRPr lang="en-US" sz="1600" dirty="0"/>
          </a:p>
        </p:txBody>
      </p:sp>
      <p:sp>
        <p:nvSpPr>
          <p:cNvPr id="9" name="Rectangle 8"/>
          <p:cNvSpPr/>
          <p:nvPr/>
        </p:nvSpPr>
        <p:spPr>
          <a:xfrm>
            <a:off x="3770208" y="6581001"/>
            <a:ext cx="5373792" cy="276999"/>
          </a:xfrm>
          <a:prstGeom prst="rect">
            <a:avLst/>
          </a:prstGeom>
        </p:spPr>
        <p:txBody>
          <a:bodyPr wrap="square">
            <a:spAutoFit/>
          </a:bodyPr>
          <a:lstStyle/>
          <a:p>
            <a:r>
              <a:rPr lang="en-US" sz="1200" dirty="0">
                <a:hlinkClick r:id="rId3"/>
              </a:rPr>
              <a:t>https://commons.wikimedia.org/wiki/</a:t>
            </a:r>
            <a:r>
              <a:rPr lang="en-US" sz="1200" dirty="0" smtClean="0">
                <a:hlinkClick r:id="rId3"/>
              </a:rPr>
              <a:t>File:Blausen_0055_ArteryWallStructure.png</a:t>
            </a:r>
            <a:endParaRPr lang="en-US" sz="1200" dirty="0"/>
          </a:p>
        </p:txBody>
      </p:sp>
    </p:spTree>
    <p:extLst>
      <p:ext uri="{BB962C8B-B14F-4D97-AF65-F5344CB8AC3E}">
        <p14:creationId xmlns:p14="http://schemas.microsoft.com/office/powerpoint/2010/main" val="6780898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smtClean="0">
                <a:latin typeface="Arial"/>
                <a:cs typeface="Arial"/>
              </a:rPr>
              <a:t>6.2.U</a:t>
            </a:r>
            <a:r>
              <a:rPr lang="en-US" sz="1400" dirty="0">
                <a:latin typeface="Arial"/>
                <a:cs typeface="Arial"/>
              </a:rPr>
              <a:t>4</a:t>
            </a:r>
            <a:r>
              <a:rPr lang="en-US" sz="1400" dirty="0" smtClean="0">
                <a:latin typeface="Arial"/>
                <a:cs typeface="Arial"/>
              </a:rPr>
              <a:t> </a:t>
            </a:r>
            <a:r>
              <a:rPr lang="en-US" sz="1400" dirty="0">
                <a:latin typeface="Arial"/>
                <a:cs typeface="Arial"/>
              </a:rPr>
              <a:t>Blood flows through tissues in capillaries. Capillaries have permeable walls that allow exchange of materials between cells in the tissue and the blood in the capillary</a:t>
            </a:r>
            <a:r>
              <a:rPr lang="en-US" sz="1400" dirty="0" smtClean="0">
                <a:latin typeface="Arial"/>
                <a:cs typeface="Arial"/>
              </a:rPr>
              <a:t>.</a:t>
            </a:r>
            <a:endParaRPr lang="en-US" sz="1400" dirty="0">
              <a:latin typeface="Arial"/>
              <a:cs typeface="Arial"/>
            </a:endParaRPr>
          </a:p>
        </p:txBody>
      </p:sp>
      <p:pic>
        <p:nvPicPr>
          <p:cNvPr id="4" name="Picture 3"/>
          <p:cNvPicPr>
            <a:picLocks noChangeAspect="1"/>
          </p:cNvPicPr>
          <p:nvPr/>
        </p:nvPicPr>
        <p:blipFill>
          <a:blip r:embed="rId2"/>
          <a:stretch>
            <a:fillRect/>
          </a:stretch>
        </p:blipFill>
        <p:spPr>
          <a:xfrm>
            <a:off x="5252720" y="461509"/>
            <a:ext cx="3890138" cy="3660434"/>
          </a:xfrm>
          <a:prstGeom prst="rect">
            <a:avLst/>
          </a:prstGeom>
        </p:spPr>
      </p:pic>
      <p:sp>
        <p:nvSpPr>
          <p:cNvPr id="5" name="Rectangle 4"/>
          <p:cNvSpPr/>
          <p:nvPr/>
        </p:nvSpPr>
        <p:spPr>
          <a:xfrm>
            <a:off x="4572000" y="6600412"/>
            <a:ext cx="4572000" cy="276999"/>
          </a:xfrm>
          <a:prstGeom prst="rect">
            <a:avLst/>
          </a:prstGeom>
        </p:spPr>
        <p:txBody>
          <a:bodyPr>
            <a:spAutoFit/>
          </a:bodyPr>
          <a:lstStyle/>
          <a:p>
            <a:pPr algn="r"/>
            <a:r>
              <a:rPr lang="en-US" sz="1200" dirty="0">
                <a:hlinkClick r:id="rId3"/>
              </a:rPr>
              <a:t>https://commons.wikimedia.org/wiki/</a:t>
            </a:r>
            <a:r>
              <a:rPr lang="en-US" sz="1200" dirty="0" smtClean="0">
                <a:hlinkClick r:id="rId3"/>
              </a:rPr>
              <a:t>File:Capillary_system_CERT.jpg</a:t>
            </a:r>
            <a:endParaRPr lang="en-US" sz="1200" dirty="0"/>
          </a:p>
        </p:txBody>
      </p:sp>
      <p:sp>
        <p:nvSpPr>
          <p:cNvPr id="6" name="TextBox 5"/>
          <p:cNvSpPr txBox="1"/>
          <p:nvPr/>
        </p:nvSpPr>
        <p:spPr>
          <a:xfrm>
            <a:off x="108295" y="550106"/>
            <a:ext cx="4054117" cy="461665"/>
          </a:xfrm>
          <a:prstGeom prst="rect">
            <a:avLst/>
          </a:prstGeom>
          <a:solidFill>
            <a:schemeClr val="bg1"/>
          </a:solidFill>
        </p:spPr>
        <p:txBody>
          <a:bodyPr wrap="square" rtlCol="0">
            <a:spAutoFit/>
          </a:bodyPr>
          <a:lstStyle/>
          <a:p>
            <a:r>
              <a:rPr lang="en-US" sz="2400" dirty="0" smtClean="0"/>
              <a:t>The structure of capillaries</a:t>
            </a:r>
            <a:endParaRPr lang="en-US" sz="2400" dirty="0"/>
          </a:p>
        </p:txBody>
      </p:sp>
      <p:sp>
        <p:nvSpPr>
          <p:cNvPr id="7" name="TextBox 6"/>
          <p:cNvSpPr txBox="1"/>
          <p:nvPr/>
        </p:nvSpPr>
        <p:spPr>
          <a:xfrm>
            <a:off x="214994" y="1111438"/>
            <a:ext cx="5149486" cy="2169825"/>
          </a:xfrm>
          <a:prstGeom prst="rect">
            <a:avLst/>
          </a:prstGeom>
          <a:noFill/>
        </p:spPr>
        <p:txBody>
          <a:bodyPr wrap="square" rtlCol="0">
            <a:spAutoFit/>
          </a:bodyPr>
          <a:lstStyle/>
          <a:p>
            <a:r>
              <a:rPr lang="en-US" sz="1500" dirty="0" smtClean="0"/>
              <a:t>Capillaries are the smallest blood vessels and are adapted for the exchange of substances to and from the blood.</a:t>
            </a:r>
          </a:p>
          <a:p>
            <a:endParaRPr lang="en-US" sz="1500" dirty="0"/>
          </a:p>
          <a:p>
            <a:r>
              <a:rPr lang="en-US" sz="1500" dirty="0" smtClean="0"/>
              <a:t>This enables tissues to gain nutrients and molecules such as oxygen and to rid themselves of waste material.</a:t>
            </a:r>
          </a:p>
          <a:p>
            <a:endParaRPr lang="en-US" sz="1500" dirty="0"/>
          </a:p>
          <a:p>
            <a:r>
              <a:rPr lang="en-US" sz="1500" dirty="0" smtClean="0"/>
              <a:t>Capillaries also allow substances to enter and leave the organism, e.g. gas exchange of oxygen and carbon dioxide in the lungs.</a:t>
            </a:r>
            <a:endParaRPr lang="en-US" sz="1500" dirty="0"/>
          </a:p>
        </p:txBody>
      </p:sp>
      <p:pic>
        <p:nvPicPr>
          <p:cNvPr id="8" name="Picture 7" descr="Capillar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9120" y="3525520"/>
            <a:ext cx="4978400" cy="2489200"/>
          </a:xfrm>
          <a:prstGeom prst="rect">
            <a:avLst/>
          </a:prstGeom>
        </p:spPr>
      </p:pic>
      <p:sp>
        <p:nvSpPr>
          <p:cNvPr id="9" name="Rectangle 8"/>
          <p:cNvSpPr/>
          <p:nvPr/>
        </p:nvSpPr>
        <p:spPr>
          <a:xfrm>
            <a:off x="214994" y="5645388"/>
            <a:ext cx="3483246" cy="784830"/>
          </a:xfrm>
          <a:prstGeom prst="rect">
            <a:avLst/>
          </a:prstGeom>
        </p:spPr>
        <p:txBody>
          <a:bodyPr wrap="square">
            <a:spAutoFit/>
          </a:bodyPr>
          <a:lstStyle/>
          <a:p>
            <a:r>
              <a:rPr lang="en-US" sz="1500" b="1" dirty="0" smtClean="0">
                <a:solidFill>
                  <a:srgbClr val="0000FF"/>
                </a:solidFill>
              </a:rPr>
              <a:t>Wall is one cell thick </a:t>
            </a:r>
            <a:r>
              <a:rPr lang="en-US" sz="1500" dirty="0" smtClean="0"/>
              <a:t>allows easy diffusion of substances in and out of the capillary due to the short diffusion distance.</a:t>
            </a:r>
            <a:endParaRPr lang="en-US" sz="1500" dirty="0"/>
          </a:p>
        </p:txBody>
      </p:sp>
      <p:sp>
        <p:nvSpPr>
          <p:cNvPr id="10" name="Rectangle 9"/>
          <p:cNvSpPr/>
          <p:nvPr/>
        </p:nvSpPr>
        <p:spPr>
          <a:xfrm>
            <a:off x="214994" y="3383280"/>
            <a:ext cx="3239406" cy="784830"/>
          </a:xfrm>
          <a:prstGeom prst="rect">
            <a:avLst/>
          </a:prstGeom>
        </p:spPr>
        <p:txBody>
          <a:bodyPr wrap="square">
            <a:spAutoFit/>
          </a:bodyPr>
          <a:lstStyle/>
          <a:p>
            <a:r>
              <a:rPr lang="en-US" sz="1500" dirty="0" smtClean="0"/>
              <a:t>Blood travels </a:t>
            </a:r>
            <a:r>
              <a:rPr lang="en-US" sz="1500" b="1" dirty="0" smtClean="0"/>
              <a:t>slowly</a:t>
            </a:r>
            <a:r>
              <a:rPr lang="en-US" sz="1500" dirty="0" smtClean="0"/>
              <a:t> under </a:t>
            </a:r>
            <a:r>
              <a:rPr lang="en-US" sz="1500" b="1" dirty="0" smtClean="0"/>
              <a:t>low pressure </a:t>
            </a:r>
            <a:r>
              <a:rPr lang="en-US" sz="1500" dirty="0" smtClean="0"/>
              <a:t>allowing more opportunity for exchange.</a:t>
            </a:r>
            <a:endParaRPr lang="en-US" sz="1500" dirty="0"/>
          </a:p>
        </p:txBody>
      </p:sp>
      <p:sp>
        <p:nvSpPr>
          <p:cNvPr id="11" name="Rectangle 10"/>
          <p:cNvSpPr/>
          <p:nvPr/>
        </p:nvSpPr>
        <p:spPr>
          <a:xfrm>
            <a:off x="3815577" y="3201864"/>
            <a:ext cx="2524263" cy="784830"/>
          </a:xfrm>
          <a:prstGeom prst="rect">
            <a:avLst/>
          </a:prstGeom>
        </p:spPr>
        <p:txBody>
          <a:bodyPr wrap="square">
            <a:spAutoFit/>
          </a:bodyPr>
          <a:lstStyle/>
          <a:p>
            <a:r>
              <a:rPr lang="en-US" sz="1500" b="1" dirty="0" smtClean="0">
                <a:solidFill>
                  <a:srgbClr val="008000"/>
                </a:solidFill>
              </a:rPr>
              <a:t>Basement membrane</a:t>
            </a:r>
            <a:r>
              <a:rPr lang="en-US" sz="1500" dirty="0" smtClean="0"/>
              <a:t> is </a:t>
            </a:r>
            <a:r>
              <a:rPr lang="en-US" sz="1500" b="1" dirty="0" smtClean="0">
                <a:solidFill>
                  <a:srgbClr val="008000"/>
                </a:solidFill>
              </a:rPr>
              <a:t>permeable</a:t>
            </a:r>
            <a:r>
              <a:rPr lang="en-US" sz="1500" dirty="0" smtClean="0">
                <a:solidFill>
                  <a:srgbClr val="008000"/>
                </a:solidFill>
              </a:rPr>
              <a:t> </a:t>
            </a:r>
            <a:r>
              <a:rPr lang="en-US" sz="1500" dirty="0" smtClean="0"/>
              <a:t>to many substances</a:t>
            </a:r>
            <a:endParaRPr lang="en-US" sz="1500" dirty="0"/>
          </a:p>
        </p:txBody>
      </p:sp>
      <p:sp>
        <p:nvSpPr>
          <p:cNvPr id="12" name="Rectangle 11"/>
          <p:cNvSpPr/>
          <p:nvPr/>
        </p:nvSpPr>
        <p:spPr>
          <a:xfrm>
            <a:off x="4053840" y="5753110"/>
            <a:ext cx="4572000" cy="553998"/>
          </a:xfrm>
          <a:prstGeom prst="rect">
            <a:avLst/>
          </a:prstGeom>
        </p:spPr>
        <p:txBody>
          <a:bodyPr>
            <a:spAutoFit/>
          </a:bodyPr>
          <a:lstStyle/>
          <a:p>
            <a:r>
              <a:rPr lang="en-US" sz="1500" dirty="0" smtClean="0"/>
              <a:t>The walls and membrane can contain </a:t>
            </a:r>
            <a:r>
              <a:rPr lang="en-US" sz="1500" b="1" dirty="0" smtClean="0">
                <a:solidFill>
                  <a:srgbClr val="800000"/>
                </a:solidFill>
              </a:rPr>
              <a:t>pores</a:t>
            </a:r>
            <a:r>
              <a:rPr lang="en-US" sz="1500" dirty="0" smtClean="0"/>
              <a:t> to further aid the diffusion of substances</a:t>
            </a:r>
            <a:endParaRPr lang="en-US" sz="1500" dirty="0"/>
          </a:p>
        </p:txBody>
      </p:sp>
      <p:sp>
        <p:nvSpPr>
          <p:cNvPr id="13" name="Rectangle 12"/>
          <p:cNvSpPr/>
          <p:nvPr/>
        </p:nvSpPr>
        <p:spPr>
          <a:xfrm>
            <a:off x="5252720" y="4302522"/>
            <a:ext cx="3373120" cy="1015663"/>
          </a:xfrm>
          <a:prstGeom prst="rect">
            <a:avLst/>
          </a:prstGeom>
        </p:spPr>
        <p:txBody>
          <a:bodyPr wrap="square">
            <a:spAutoFit/>
          </a:bodyPr>
          <a:lstStyle/>
          <a:p>
            <a:r>
              <a:rPr lang="en-US" sz="1500" dirty="0" smtClean="0"/>
              <a:t>Due the the massive number of capillaries present and the small lumen the surface area available for the exchange of substances is very large. </a:t>
            </a:r>
            <a:endParaRPr lang="en-US" sz="1500" dirty="0"/>
          </a:p>
        </p:txBody>
      </p:sp>
      <p:cxnSp>
        <p:nvCxnSpPr>
          <p:cNvPr id="15" name="Straight Connector 14"/>
          <p:cNvCxnSpPr/>
          <p:nvPr/>
        </p:nvCxnSpPr>
        <p:spPr>
          <a:xfrm flipV="1">
            <a:off x="1432560" y="5297269"/>
            <a:ext cx="243840" cy="4355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505200" y="3673726"/>
            <a:ext cx="310377" cy="67959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1043301" y="4168110"/>
            <a:ext cx="287659" cy="6477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162412" y="6384052"/>
            <a:ext cx="4980446" cy="276999"/>
          </a:xfrm>
          <a:prstGeom prst="rect">
            <a:avLst/>
          </a:prstGeom>
        </p:spPr>
        <p:txBody>
          <a:bodyPr wrap="square">
            <a:spAutoFit/>
          </a:bodyPr>
          <a:lstStyle/>
          <a:p>
            <a:pPr algn="r"/>
            <a:r>
              <a:rPr lang="en-US" sz="1200" dirty="0" smtClean="0"/>
              <a:t>Image adapted from: </a:t>
            </a:r>
            <a:r>
              <a:rPr lang="en-US" sz="1200" dirty="0" smtClean="0">
                <a:hlinkClick r:id="rId5"/>
              </a:rPr>
              <a:t>https</a:t>
            </a:r>
            <a:r>
              <a:rPr lang="en-US" sz="1200" dirty="0">
                <a:hlinkClick r:id="rId5"/>
              </a:rPr>
              <a:t>://commons.wikimedia.org/wiki/</a:t>
            </a:r>
            <a:r>
              <a:rPr lang="en-US" sz="1200" dirty="0" smtClean="0">
                <a:hlinkClick r:id="rId5"/>
              </a:rPr>
              <a:t>File:Capillary.svg</a:t>
            </a:r>
            <a:endParaRPr lang="en-US" sz="1200" dirty="0" smtClean="0"/>
          </a:p>
        </p:txBody>
      </p:sp>
    </p:spTree>
    <p:extLst>
      <p:ext uri="{BB962C8B-B14F-4D97-AF65-F5344CB8AC3E}">
        <p14:creationId xmlns:p14="http://schemas.microsoft.com/office/powerpoint/2010/main" val="17621630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456747"/>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smtClean="0">
                <a:latin typeface="Arial"/>
                <a:cs typeface="Arial"/>
              </a:rPr>
              <a:t>6.2.U</a:t>
            </a:r>
            <a:r>
              <a:rPr lang="en-US" sz="1400" dirty="0">
                <a:latin typeface="Arial"/>
                <a:cs typeface="Arial"/>
              </a:rPr>
              <a:t>5</a:t>
            </a:r>
            <a:r>
              <a:rPr lang="en-US" sz="1400" dirty="0" smtClean="0">
                <a:latin typeface="Arial"/>
                <a:cs typeface="Arial"/>
              </a:rPr>
              <a:t> </a:t>
            </a:r>
            <a:r>
              <a:rPr lang="en-US" sz="1400" dirty="0">
                <a:latin typeface="Arial"/>
                <a:cs typeface="Arial"/>
              </a:rPr>
              <a:t>Veins collect blood at low pressure from the tissues of the body and return it to the atria of the heart</a:t>
            </a:r>
            <a:r>
              <a:rPr lang="en-US" sz="1400" dirty="0" smtClean="0">
                <a:latin typeface="Arial"/>
                <a:cs typeface="Arial"/>
              </a:rPr>
              <a:t>. </a:t>
            </a:r>
            <a:r>
              <a:rPr lang="en-US" sz="1400" dirty="0">
                <a:latin typeface="Arial"/>
                <a:cs typeface="Arial"/>
              </a:rPr>
              <a:t>AND 6.2.U6 Valves in veins and the heart ensure circulation of blood by preventing backflow</a:t>
            </a:r>
            <a:r>
              <a:rPr lang="en-US" sz="1400" dirty="0" smtClean="0">
                <a:latin typeface="Arial"/>
                <a:cs typeface="Arial"/>
              </a:rPr>
              <a:t>.</a:t>
            </a:r>
            <a:endParaRPr lang="en-US" sz="1400" dirty="0">
              <a:latin typeface="Arial"/>
              <a:cs typeface="Arial"/>
            </a:endParaRPr>
          </a:p>
        </p:txBody>
      </p:sp>
      <p:sp>
        <p:nvSpPr>
          <p:cNvPr id="2" name="TextBox 1"/>
          <p:cNvSpPr txBox="1"/>
          <p:nvPr/>
        </p:nvSpPr>
        <p:spPr>
          <a:xfrm>
            <a:off x="140063" y="552949"/>
            <a:ext cx="4188098" cy="461665"/>
          </a:xfrm>
          <a:prstGeom prst="rect">
            <a:avLst/>
          </a:prstGeom>
          <a:noFill/>
        </p:spPr>
        <p:txBody>
          <a:bodyPr wrap="square" rtlCol="0">
            <a:spAutoFit/>
          </a:bodyPr>
          <a:lstStyle/>
          <a:p>
            <a:r>
              <a:rPr lang="en-US" sz="2400" dirty="0" smtClean="0"/>
              <a:t>The structure of veins</a:t>
            </a:r>
            <a:endParaRPr lang="en-US" sz="2400" dirty="0"/>
          </a:p>
        </p:txBody>
      </p:sp>
      <p:sp>
        <p:nvSpPr>
          <p:cNvPr id="5" name="Rectangle 4"/>
          <p:cNvSpPr/>
          <p:nvPr/>
        </p:nvSpPr>
        <p:spPr>
          <a:xfrm>
            <a:off x="4572000" y="6567716"/>
            <a:ext cx="4572000" cy="276999"/>
          </a:xfrm>
          <a:prstGeom prst="rect">
            <a:avLst/>
          </a:prstGeom>
        </p:spPr>
        <p:txBody>
          <a:bodyPr>
            <a:spAutoFit/>
          </a:bodyPr>
          <a:lstStyle/>
          <a:p>
            <a:pPr algn="r"/>
            <a:r>
              <a:rPr lang="en-US" sz="1200" dirty="0">
                <a:hlinkClick r:id="rId2"/>
              </a:rPr>
              <a:t>https://commons.wikimedia.org/wiki/</a:t>
            </a:r>
            <a:r>
              <a:rPr lang="en-US" sz="1200" dirty="0" smtClean="0">
                <a:hlinkClick r:id="rId2"/>
              </a:rPr>
              <a:t>File:Venous_valve.svg</a:t>
            </a:r>
            <a:endParaRPr lang="en-US" sz="1200" dirty="0" smtClean="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480" y="3933598"/>
            <a:ext cx="3525520" cy="2066836"/>
          </a:xfrm>
          <a:prstGeom prst="rect">
            <a:avLst/>
          </a:prstGeom>
        </p:spPr>
      </p:pic>
      <p:pic>
        <p:nvPicPr>
          <p:cNvPr id="7" name="Picture 6"/>
          <p:cNvPicPr>
            <a:picLocks noChangeAspect="1"/>
          </p:cNvPicPr>
          <p:nvPr/>
        </p:nvPicPr>
        <p:blipFill>
          <a:blip r:embed="rId4"/>
          <a:stretch>
            <a:fillRect/>
          </a:stretch>
        </p:blipFill>
        <p:spPr>
          <a:xfrm>
            <a:off x="4476172" y="461509"/>
            <a:ext cx="4667827" cy="3155451"/>
          </a:xfrm>
          <a:prstGeom prst="rect">
            <a:avLst/>
          </a:prstGeom>
        </p:spPr>
      </p:pic>
      <p:sp>
        <p:nvSpPr>
          <p:cNvPr id="8" name="Rectangle 7"/>
          <p:cNvSpPr/>
          <p:nvPr/>
        </p:nvSpPr>
        <p:spPr>
          <a:xfrm>
            <a:off x="4572000" y="6304204"/>
            <a:ext cx="4572000" cy="276999"/>
          </a:xfrm>
          <a:prstGeom prst="rect">
            <a:avLst/>
          </a:prstGeom>
        </p:spPr>
        <p:txBody>
          <a:bodyPr>
            <a:spAutoFit/>
          </a:bodyPr>
          <a:lstStyle/>
          <a:p>
            <a:pPr algn="r"/>
            <a:r>
              <a:rPr lang="en-US" sz="1200" dirty="0">
                <a:hlinkClick r:id="rId5"/>
              </a:rPr>
              <a:t>http://40.media.tumblr.com/tumblr_m0dwjt3WKQ1qzcf71o1_500.</a:t>
            </a:r>
            <a:r>
              <a:rPr lang="en-US" sz="1200" dirty="0" smtClean="0">
                <a:hlinkClick r:id="rId5"/>
              </a:rPr>
              <a:t>jpg</a:t>
            </a:r>
            <a:endParaRPr lang="en-US" sz="1200" dirty="0"/>
          </a:p>
        </p:txBody>
      </p:sp>
      <p:sp>
        <p:nvSpPr>
          <p:cNvPr id="9" name="TextBox 8"/>
          <p:cNvSpPr txBox="1"/>
          <p:nvPr/>
        </p:nvSpPr>
        <p:spPr>
          <a:xfrm>
            <a:off x="214994" y="1041909"/>
            <a:ext cx="3930286" cy="584776"/>
          </a:xfrm>
          <a:prstGeom prst="rect">
            <a:avLst/>
          </a:prstGeom>
          <a:noFill/>
        </p:spPr>
        <p:txBody>
          <a:bodyPr wrap="square" rtlCol="0">
            <a:spAutoFit/>
          </a:bodyPr>
          <a:lstStyle/>
          <a:p>
            <a:r>
              <a:rPr lang="en-US" sz="1600" dirty="0" smtClean="0"/>
              <a:t>Veins return blood to the heart for re-circulation.</a:t>
            </a:r>
          </a:p>
        </p:txBody>
      </p:sp>
      <p:sp>
        <p:nvSpPr>
          <p:cNvPr id="10" name="TextBox 9"/>
          <p:cNvSpPr txBox="1"/>
          <p:nvPr/>
        </p:nvSpPr>
        <p:spPr>
          <a:xfrm>
            <a:off x="4145280" y="4616638"/>
            <a:ext cx="3930286" cy="1077218"/>
          </a:xfrm>
          <a:prstGeom prst="rect">
            <a:avLst/>
          </a:prstGeom>
          <a:noFill/>
        </p:spPr>
        <p:txBody>
          <a:bodyPr wrap="square" rtlCol="0">
            <a:spAutoFit/>
          </a:bodyPr>
          <a:lstStyle/>
          <a:p>
            <a:r>
              <a:rPr lang="en-US" sz="1600" dirty="0" smtClean="0"/>
              <a:t>Because of the low pressure </a:t>
            </a:r>
            <a:r>
              <a:rPr lang="en-US" sz="1600" b="1" dirty="0" smtClean="0">
                <a:solidFill>
                  <a:srgbClr val="FF0000"/>
                </a:solidFill>
              </a:rPr>
              <a:t>valves are required to prevent back-flow of the blood </a:t>
            </a:r>
            <a:r>
              <a:rPr lang="en-US" sz="1600" dirty="0" smtClean="0"/>
              <a:t>and therefore ensure that the blood moves towards to heart.</a:t>
            </a:r>
          </a:p>
        </p:txBody>
      </p:sp>
      <p:sp>
        <p:nvSpPr>
          <p:cNvPr id="11" name="TextBox 10"/>
          <p:cNvSpPr txBox="1"/>
          <p:nvPr/>
        </p:nvSpPr>
        <p:spPr>
          <a:xfrm>
            <a:off x="214994" y="2567050"/>
            <a:ext cx="3930286" cy="1077218"/>
          </a:xfrm>
          <a:prstGeom prst="rect">
            <a:avLst/>
          </a:prstGeom>
          <a:noFill/>
        </p:spPr>
        <p:txBody>
          <a:bodyPr wrap="square" rtlCol="0">
            <a:spAutoFit/>
          </a:bodyPr>
          <a:lstStyle/>
          <a:p>
            <a:r>
              <a:rPr lang="en-US" sz="1600" dirty="0" smtClean="0"/>
              <a:t>Because there is less pressure to resist the </a:t>
            </a:r>
            <a:r>
              <a:rPr lang="en-US" sz="1600" b="1" dirty="0" smtClean="0">
                <a:solidFill>
                  <a:srgbClr val="008000"/>
                </a:solidFill>
              </a:rPr>
              <a:t>walls of the veins are thinner and </a:t>
            </a:r>
            <a:r>
              <a:rPr lang="en-US" sz="1600" b="1" dirty="0">
                <a:solidFill>
                  <a:srgbClr val="008000"/>
                </a:solidFill>
              </a:rPr>
              <a:t>less </a:t>
            </a:r>
            <a:r>
              <a:rPr lang="en-US" sz="1600" b="1" dirty="0" smtClean="0">
                <a:solidFill>
                  <a:srgbClr val="008000"/>
                </a:solidFill>
              </a:rPr>
              <a:t>elastic </a:t>
            </a:r>
            <a:r>
              <a:rPr lang="en-US" sz="1600" dirty="0" smtClean="0"/>
              <a:t>than arteries. They also contain </a:t>
            </a:r>
            <a:r>
              <a:rPr lang="en-US" sz="1600" b="1" dirty="0" smtClean="0">
                <a:solidFill>
                  <a:srgbClr val="0000FF"/>
                </a:solidFill>
              </a:rPr>
              <a:t>less muscle </a:t>
            </a:r>
            <a:r>
              <a:rPr lang="en-US" sz="1600" dirty="0" smtClean="0"/>
              <a:t>than the arteries.</a:t>
            </a:r>
          </a:p>
        </p:txBody>
      </p:sp>
      <p:sp>
        <p:nvSpPr>
          <p:cNvPr id="12" name="TextBox 11"/>
          <p:cNvSpPr txBox="1"/>
          <p:nvPr/>
        </p:nvSpPr>
        <p:spPr>
          <a:xfrm>
            <a:off x="214995" y="1658831"/>
            <a:ext cx="4113166" cy="830997"/>
          </a:xfrm>
          <a:prstGeom prst="rect">
            <a:avLst/>
          </a:prstGeom>
          <a:noFill/>
        </p:spPr>
        <p:txBody>
          <a:bodyPr wrap="square" rtlCol="0">
            <a:spAutoFit/>
          </a:bodyPr>
          <a:lstStyle/>
          <a:p>
            <a:r>
              <a:rPr lang="en-US" sz="1600" dirty="0" smtClean="0"/>
              <a:t>The </a:t>
            </a:r>
            <a:r>
              <a:rPr lang="en-US" sz="1600" b="1" dirty="0" smtClean="0"/>
              <a:t>large lumen </a:t>
            </a:r>
            <a:r>
              <a:rPr lang="en-US" sz="1600" dirty="0" smtClean="0"/>
              <a:t>(compared to arteries and the thickness of the wall) means that the blood is under </a:t>
            </a:r>
            <a:r>
              <a:rPr lang="en-US" sz="1600" b="1" dirty="0" smtClean="0"/>
              <a:t>low pressure</a:t>
            </a:r>
            <a:r>
              <a:rPr lang="en-US" sz="1600" dirty="0" smtClean="0"/>
              <a:t>.</a:t>
            </a:r>
          </a:p>
        </p:txBody>
      </p:sp>
    </p:spTree>
    <p:extLst>
      <p:ext uri="{BB962C8B-B14F-4D97-AF65-F5344CB8AC3E}">
        <p14:creationId xmlns:p14="http://schemas.microsoft.com/office/powerpoint/2010/main" val="17621630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 DP Student Notes.potx</Template>
  <TotalTime>36005</TotalTime>
  <Words>2245</Words>
  <Application>Microsoft Macintosh PowerPoint</Application>
  <PresentationFormat>On-screen Show (4:3)</PresentationFormat>
  <Paragraphs>156</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IB DP Student Notes</vt:lpstr>
      <vt:lpstr>6.2 The blood system</vt:lpstr>
      <vt:lpstr>Understandings</vt:lpstr>
      <vt:lpstr>Applications and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Bibliography / Acknowledgments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Paine</dc:creator>
  <cp:lastModifiedBy>C P</cp:lastModifiedBy>
  <cp:revision>725</cp:revision>
  <dcterms:created xsi:type="dcterms:W3CDTF">2014-04-26T01:56:54Z</dcterms:created>
  <dcterms:modified xsi:type="dcterms:W3CDTF">2016-02-13T06:15:20Z</dcterms:modified>
</cp:coreProperties>
</file>