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58" r:id="rId2"/>
  </p:sldMasterIdLst>
  <p:notesMasterIdLst>
    <p:notesMasterId r:id="rId40"/>
  </p:notesMasterIdLst>
  <p:sldIdLst>
    <p:sldId id="260" r:id="rId3"/>
    <p:sldId id="259" r:id="rId4"/>
    <p:sldId id="483" r:id="rId5"/>
    <p:sldId id="510" r:id="rId6"/>
    <p:sldId id="492" r:id="rId7"/>
    <p:sldId id="497" r:id="rId8"/>
    <p:sldId id="493" r:id="rId9"/>
    <p:sldId id="494" r:id="rId10"/>
    <p:sldId id="495" r:id="rId11"/>
    <p:sldId id="488" r:id="rId12"/>
    <p:sldId id="491" r:id="rId13"/>
    <p:sldId id="503" r:id="rId14"/>
    <p:sldId id="504" r:id="rId15"/>
    <p:sldId id="505" r:id="rId16"/>
    <p:sldId id="506" r:id="rId17"/>
    <p:sldId id="499" r:id="rId18"/>
    <p:sldId id="511" r:id="rId19"/>
    <p:sldId id="512" r:id="rId20"/>
    <p:sldId id="485" r:id="rId21"/>
    <p:sldId id="508" r:id="rId22"/>
    <p:sldId id="490" r:id="rId23"/>
    <p:sldId id="519" r:id="rId24"/>
    <p:sldId id="513" r:id="rId25"/>
    <p:sldId id="500" r:id="rId26"/>
    <p:sldId id="514" r:id="rId27"/>
    <p:sldId id="515" r:id="rId28"/>
    <p:sldId id="516" r:id="rId29"/>
    <p:sldId id="517" r:id="rId30"/>
    <p:sldId id="487" r:id="rId31"/>
    <p:sldId id="518" r:id="rId32"/>
    <p:sldId id="507" r:id="rId33"/>
    <p:sldId id="509" r:id="rId34"/>
    <p:sldId id="501" r:id="rId35"/>
    <p:sldId id="498" r:id="rId36"/>
    <p:sldId id="489" r:id="rId37"/>
    <p:sldId id="520" r:id="rId38"/>
    <p:sldId id="26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Default Section" id="{4EF53345-1A6E-7045-BD3D-5021CEFB7936}">
          <p14:sldIdLst>
            <p14:sldId id="260"/>
            <p14:sldId id="259"/>
            <p14:sldId id="483"/>
            <p14:sldId id="492"/>
            <p14:sldId id="497"/>
            <p14:sldId id="493"/>
            <p14:sldId id="494"/>
            <p14:sldId id="495"/>
            <p14:sldId id="488"/>
            <p14:sldId id="491"/>
            <p14:sldId id="503"/>
            <p14:sldId id="504"/>
            <p14:sldId id="505"/>
            <p14:sldId id="506"/>
            <p14:sldId id="499"/>
            <p14:sldId id="485"/>
            <p14:sldId id="508"/>
            <p14:sldId id="490"/>
            <p14:sldId id="500"/>
            <p14:sldId id="487"/>
            <p14:sldId id="507"/>
            <p14:sldId id="509"/>
            <p14:sldId id="501"/>
            <p14:sldId id="502"/>
            <p14:sldId id="498"/>
            <p14:sldId id="489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C6BE87"/>
    <a:srgbClr val="CC9900"/>
    <a:srgbClr val="666633"/>
    <a:srgbClr val="669933"/>
    <a:srgbClr val="CCFF99"/>
    <a:srgbClr val="999966"/>
    <a:srgbClr val="D2C9D3"/>
    <a:srgbClr val="608D3B"/>
    <a:srgbClr val="7DB64C"/>
    <a:srgbClr val="94D75A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24799" autoAdjust="0"/>
    <p:restoredTop sz="89126" autoAdjust="0"/>
  </p:normalViewPr>
  <p:slideViewPr>
    <p:cSldViewPr snapToGrid="0" snapToObjects="1" showGuides="1">
      <p:cViewPr>
        <p:scale>
          <a:sx n="100" d="100"/>
          <a:sy n="100" d="100"/>
        </p:scale>
        <p:origin x="-200" y="-304"/>
      </p:cViewPr>
      <p:guideLst>
        <p:guide orient="horz" pos="2662"/>
        <p:guide pos="47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55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13807-ED68-354E-B2A7-93262C600EB5}" type="datetimeFigureOut">
              <a:rPr lang="en-US" smtClean="0"/>
              <a:pPr/>
              <a:t>10/7/15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69C55-1A15-554C-B13A-F7A4EBB5AD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1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1676400"/>
            <a:ext cx="8744301" cy="122872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31775" y="3159125"/>
            <a:ext cx="8744300" cy="1889125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n-US" sz="2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749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311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7764"/>
            <a:ext cx="4495800" cy="57102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7764"/>
            <a:ext cx="4495800" cy="57102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630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67607"/>
            <a:ext cx="4497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807368"/>
            <a:ext cx="4497388" cy="505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7607"/>
            <a:ext cx="4498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07368"/>
            <a:ext cx="4498975" cy="505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90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466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622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13017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0"/>
            <a:ext cx="5568950" cy="6858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65513" cy="5422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983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3538"/>
            <a:ext cx="9144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4435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010276"/>
            <a:ext cx="9144000" cy="8477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620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6D4F1-2174-BE4B-9776-6E6726DEC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1143000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66018"/>
            <a:ext cx="9144000" cy="569198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35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722313" y="4406900"/>
            <a:ext cx="77724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pitchFamily="-103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22313" y="1192213"/>
            <a:ext cx="77724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pitchFamily="-103" charset="0"/>
              </a:rPr>
              <a:t>Click to edit Master text styles</a:t>
            </a:r>
          </a:p>
          <a:p>
            <a:pPr lvl="1"/>
            <a:r>
              <a:rPr lang="en-US">
                <a:sym typeface="Verdana" pitchFamily="-103" charset="0"/>
              </a:rPr>
              <a:t>Second level</a:t>
            </a:r>
          </a:p>
          <a:p>
            <a:pPr lvl="2"/>
            <a:r>
              <a:rPr lang="en-US">
                <a:sym typeface="Verdana" pitchFamily="-103" charset="0"/>
              </a:rPr>
              <a:t>Third level</a:t>
            </a:r>
          </a:p>
          <a:p>
            <a:pPr lvl="3"/>
            <a:r>
              <a:rPr lang="en-US">
                <a:sym typeface="Verdana" pitchFamily="-103" charset="0"/>
              </a:rPr>
              <a:t>Fourth level</a:t>
            </a:r>
          </a:p>
          <a:p>
            <a:pPr lvl="4"/>
            <a:r>
              <a:rPr lang="en-US">
                <a:sym typeface="Verdana" pitchFamily="-103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191500" y="64389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E97779A-860C-EB44-B37C-011E354EC9EC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  <a:sym typeface="Verdana" pitchFamily="-10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Verdana" charset="0"/>
          <a:ea typeface="ヒラギノ角ゴ ProN W6" charset="0"/>
          <a:cs typeface="ヒラギノ角ゴ ProN W6" charset="0"/>
          <a:sym typeface="Verdana" pitchFamily="-10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Verdana" charset="0"/>
          <a:ea typeface="ヒラギノ角ゴ ProN W6" charset="0"/>
          <a:cs typeface="ヒラギノ角ゴ ProN W6" charset="0"/>
          <a:sym typeface="Verdana" pitchFamily="-10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Verdana" charset="0"/>
          <a:ea typeface="ヒラギノ角ゴ ProN W6" charset="0"/>
          <a:cs typeface="ヒラギノ角ゴ ProN W6" charset="0"/>
          <a:sym typeface="Verdana" pitchFamily="-10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Verdana" charset="0"/>
          <a:ea typeface="ヒラギノ角ゴ ProN W6" charset="0"/>
          <a:cs typeface="ヒラギノ角ゴ ProN W6" charset="0"/>
          <a:sym typeface="Verdana" pitchFamily="-103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Verdana" charset="0"/>
          <a:ea typeface="ヒラギノ角ゴ ProN W6" charset="0"/>
          <a:cs typeface="ヒラギノ角ゴ ProN W6" charset="0"/>
          <a:sym typeface="Verdan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Verdana" charset="0"/>
          <a:ea typeface="ヒラギノ角ゴ ProN W6" charset="0"/>
          <a:cs typeface="ヒラギノ角ゴ ProN W6" charset="0"/>
          <a:sym typeface="Verdan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Verdana" charset="0"/>
          <a:ea typeface="ヒラギノ角ゴ ProN W6" charset="0"/>
          <a:cs typeface="ヒラギノ角ゴ ProN W6" charset="0"/>
          <a:sym typeface="Verdan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Verdana" charset="0"/>
          <a:ea typeface="ヒラギノ角ゴ ProN W6" charset="0"/>
          <a:cs typeface="ヒラギノ角ゴ ProN W6" charset="0"/>
          <a:sym typeface="Verdana" charset="0"/>
        </a:defRPr>
      </a:lvl9pPr>
    </p:titleStyle>
    <p:bodyStyle>
      <a:lvl1pPr marL="342900" indent="-342900" algn="l" rtl="0" eaLnBrk="0" fontAlgn="base" hangingPunct="0">
        <a:spcBef>
          <a:spcPts val="5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Verdana" pitchFamily="-103" charset="0"/>
        </a:defRPr>
      </a:lvl1pPr>
      <a:lvl2pPr marL="419100" indent="38100" algn="l" rtl="0" eaLnBrk="0" fontAlgn="base" hangingPunct="0">
        <a:spcBef>
          <a:spcPts val="4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  <a:sym typeface="Verdana" pitchFamily="-103" charset="0"/>
        </a:defRPr>
      </a:lvl2pPr>
      <a:lvl3pPr marL="876300" indent="38100" algn="l" rtl="0" eaLnBrk="0" fontAlgn="base" hangingPunct="0">
        <a:spcBef>
          <a:spcPts val="4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  <a:cs typeface="+mn-cs"/>
          <a:sym typeface="Verdana" pitchFamily="-103" charset="0"/>
        </a:defRPr>
      </a:lvl3pPr>
      <a:lvl4pPr marL="1333500" indent="38100" algn="l" rtl="0" eaLnBrk="0" fontAlgn="base" hangingPunct="0">
        <a:spcBef>
          <a:spcPts val="3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  <a:sym typeface="Verdana" pitchFamily="-103" charset="0"/>
        </a:defRPr>
      </a:lvl4pPr>
      <a:lvl5pPr marL="1790700" indent="38100" algn="l" rtl="0" eaLnBrk="0" fontAlgn="base" hangingPunct="0">
        <a:spcBef>
          <a:spcPts val="3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  <a:sym typeface="Verdana" pitchFamily="-103" charset="0"/>
        </a:defRPr>
      </a:lvl5pPr>
      <a:lvl6pPr marL="2247900" algn="l" rtl="0" fontAlgn="base">
        <a:spcBef>
          <a:spcPts val="3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6pPr>
      <a:lvl7pPr marL="2705100" algn="l" rtl="0" fontAlgn="base">
        <a:spcBef>
          <a:spcPts val="3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7pPr>
      <a:lvl8pPr marL="3162300" algn="l" rtl="0" fontAlgn="base">
        <a:spcBef>
          <a:spcPts val="3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8pPr>
      <a:lvl9pPr marL="3619500" algn="l" rtl="0" fontAlgn="base">
        <a:spcBef>
          <a:spcPts val="3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3.bp.blogspot.com/-p19vnPIw5WY/Tla1Xp07zQI/AAAAAAAAAkE/Ot-Lo1ZwKOQ/s1600/amazon.png" TargetMode="External"/><Relationship Id="rId4" Type="http://schemas.openxmlformats.org/officeDocument/2006/relationships/hyperlink" Target="https://bioknowledgy.weebly.com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www.nature.com/nature/journal/v405/n6783/images/405212aa.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www.nature.com/nature/journal/v405/n6783/images/405212aa.2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www.nature.com/nature/journal/v405/n6783/images/405212aa.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ib.bioninja.com.au/" TargetMode="External"/><Relationship Id="rId4" Type="http://schemas.openxmlformats.org/officeDocument/2006/relationships/image" Target="../media/image18.png"/><Relationship Id="rId5" Type="http://schemas.openxmlformats.org/officeDocument/2006/relationships/hyperlink" Target="http://ib.bioninja.com.au/_Media/conservation_med.jpe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upload.wikimedia.org/wikipedia/commons/thumb/1/13/Area_species_curve_herpetofauna.svg/2000px-Area_species_curve_herpetofauna.svg.pn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N2_Lichen.jpg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hyperlink" Target="http://www.flyfishersatthecrossing.org/Mayfly_nymph.jpeg" TargetMode="External"/><Relationship Id="rId7" Type="http://schemas.openxmlformats.org/officeDocument/2006/relationships/hyperlink" Target="http://commons.wikimedia.org/wiki/File:Langegg_Rattenschwanzlarve_Eristalini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hyperlink" Target="http://www.scielo.br/scielo.php?pid=S0100-84042006000100008&amp;script=sci_arttex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jaFNbOR4Q" TargetMode="External"/><Relationship Id="rId4" Type="http://schemas.openxmlformats.org/officeDocument/2006/relationships/hyperlink" Target="http://www.onegreenplanet.org/animalsandnature/species-that-have-come-back-from-the-brink-of-extinction/" TargetMode="External"/><Relationship Id="rId5" Type="http://schemas.openxmlformats.org/officeDocument/2006/relationships/hyperlink" Target="http://www.weather.com/science/news/animals-saved-extinction-20141031%23/3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ysa5OBhXz-Q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i-biology.net/" TargetMode="External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hyperlink" Target="http://www.slideshare.net/jasondenys" TargetMode="External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b.bioninja.com.au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15" y="-25400"/>
            <a:ext cx="12627379" cy="6888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6273800" cy="858648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C.</a:t>
            </a:r>
            <a:r>
              <a:rPr lang="en-US" dirty="0"/>
              <a:t>4</a:t>
            </a:r>
            <a:r>
              <a:rPr lang="en-US" dirty="0" smtClean="0"/>
              <a:t> Conservation of biodiversity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9300" y="1102359"/>
            <a:ext cx="5854700" cy="878841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Essential idea: Entire communities need to be conserved in order to preserve biodiversity.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-1" y="3517901"/>
            <a:ext cx="4610101" cy="1892300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The tremendous biodiversity of the amazon rainforest can only be conserved in situ it is simply too complex to recreate or conserve in part. Many species rely on a complex web of interactions with other species that they share the environment with, if the balance is disturbed then species will be lost and the community will become less diverse.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01709"/>
            <a:ext cx="4885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http://3.bp.blogspot.com/-p19vnPIw5WY/Tla1Xp07zQI/</a:t>
            </a:r>
            <a:r>
              <a:rPr lang="en-US" sz="1200" dirty="0" err="1">
                <a:hlinkClick r:id="rId3"/>
              </a:rPr>
              <a:t>AAAAAAAAAkE</a:t>
            </a:r>
            <a:r>
              <a:rPr lang="en-US" sz="1200" dirty="0">
                <a:hlinkClick r:id="rId3"/>
              </a:rPr>
              <a:t>/Ot-Lo1ZwKOQ/s1600/</a:t>
            </a:r>
            <a:r>
              <a:rPr lang="en-US" sz="1200" dirty="0" err="1">
                <a:hlinkClick r:id="rId3"/>
              </a:rPr>
              <a:t>amazon.png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149387" y="5778101"/>
            <a:ext cx="3560590" cy="9002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By </a:t>
            </a:r>
            <a:r>
              <a:rPr lang="en-US" dirty="0"/>
              <a:t>Chris </a:t>
            </a:r>
            <a:r>
              <a:rPr lang="en-US" dirty="0" smtClean="0"/>
              <a:t>Paine (modified by D. Knox)</a:t>
            </a:r>
          </a:p>
          <a:p>
            <a:pPr>
              <a:lnSpc>
                <a:spcPct val="150000"/>
              </a:lnSpc>
            </a:pPr>
            <a:r>
              <a:rPr lang="en-US" u="sng" dirty="0" smtClean="0">
                <a:hlinkClick r:id="rId4"/>
              </a:rPr>
              <a:t>https</a:t>
            </a:r>
            <a:r>
              <a:rPr lang="en-US" u="sng" dirty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bioknowledgy.weebly.com</a:t>
            </a:r>
            <a:r>
              <a:rPr lang="en-US" u="sng" dirty="0">
                <a:hlinkClick r:id="rId4"/>
              </a:rPr>
              <a:t>/</a:t>
            </a:r>
            <a:r>
              <a:rPr lang="en-US" dirty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5435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U6 Richness and evenness are components of biodiversity.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11700" y="1765301"/>
            <a:ext cx="3924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Evenness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If </a:t>
            </a:r>
            <a:r>
              <a:rPr lang="en-US" i="1" dirty="0">
                <a:solidFill>
                  <a:srgbClr val="008000"/>
                </a:solidFill>
              </a:rPr>
              <a:t>a habitat has similar </a:t>
            </a:r>
            <a:r>
              <a:rPr lang="en-US" i="1" dirty="0" smtClean="0">
                <a:solidFill>
                  <a:srgbClr val="008000"/>
                </a:solidFill>
              </a:rPr>
              <a:t>abundance for </a:t>
            </a:r>
            <a:r>
              <a:rPr lang="en-US" i="1" dirty="0">
                <a:solidFill>
                  <a:srgbClr val="008000"/>
                </a:solidFill>
              </a:rPr>
              <a:t>each species present, the habitat is said to have </a:t>
            </a:r>
            <a:r>
              <a:rPr lang="en-US" i="1" dirty="0" err="1" smtClean="0">
                <a:solidFill>
                  <a:srgbClr val="008000"/>
                </a:solidFill>
              </a:rPr>
              <a:t>eveness</a:t>
            </a:r>
            <a:r>
              <a:rPr lang="en-US" i="1" dirty="0" smtClean="0">
                <a:solidFill>
                  <a:srgbClr val="008000"/>
                </a:solidFill>
              </a:rPr>
              <a:t>.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1500" y="568236"/>
            <a:ext cx="5041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Biodiversity</a:t>
            </a:r>
            <a:endParaRPr lang="en-US" dirty="0"/>
          </a:p>
          <a:p>
            <a:pPr algn="ctr"/>
            <a:r>
              <a:rPr lang="en-US" sz="2000" i="1" dirty="0"/>
              <a:t>i</a:t>
            </a:r>
            <a:r>
              <a:rPr lang="en-US" sz="2000" i="1" dirty="0" smtClean="0"/>
              <a:t>s variety </a:t>
            </a:r>
            <a:r>
              <a:rPr lang="en-US" sz="2000" i="1" dirty="0"/>
              <a:t>of organisms present in </a:t>
            </a:r>
            <a:r>
              <a:rPr lang="en-US" sz="2000" i="1" dirty="0" smtClean="0"/>
              <a:t>an ecosystem</a:t>
            </a:r>
            <a:endParaRPr lang="en-US" sz="2000" i="1" dirty="0"/>
          </a:p>
        </p:txBody>
      </p:sp>
      <p:sp>
        <p:nvSpPr>
          <p:cNvPr id="7" name="Rectangle 6"/>
          <p:cNvSpPr/>
          <p:nvPr/>
        </p:nvSpPr>
        <p:spPr>
          <a:xfrm>
            <a:off x="689734" y="1804769"/>
            <a:ext cx="3412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Richness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i="1" dirty="0" smtClean="0">
                <a:solidFill>
                  <a:srgbClr val="000090"/>
                </a:solidFill>
              </a:rPr>
              <a:t>The </a:t>
            </a:r>
            <a:r>
              <a:rPr lang="en-US" i="1" dirty="0">
                <a:solidFill>
                  <a:srgbClr val="000090"/>
                </a:solidFill>
              </a:rPr>
              <a:t>number of different species </a:t>
            </a:r>
            <a:r>
              <a:rPr lang="en-US" i="1" dirty="0" smtClean="0">
                <a:solidFill>
                  <a:srgbClr val="000090"/>
                </a:solidFill>
              </a:rPr>
              <a:t>present.</a:t>
            </a:r>
            <a:endParaRPr lang="en-US" i="1" dirty="0">
              <a:solidFill>
                <a:srgbClr val="000090"/>
              </a:solidFill>
            </a:endParaRPr>
          </a:p>
        </p:txBody>
      </p:sp>
      <p:cxnSp>
        <p:nvCxnSpPr>
          <p:cNvPr id="9" name="Straight Connector 8"/>
          <p:cNvCxnSpPr>
            <a:stCxn id="7" idx="0"/>
            <a:endCxn id="5" idx="2"/>
          </p:cNvCxnSpPr>
          <p:nvPr/>
        </p:nvCxnSpPr>
        <p:spPr>
          <a:xfrm flipV="1">
            <a:off x="2395917" y="1337677"/>
            <a:ext cx="1966533" cy="467092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0"/>
            <a:endCxn id="5" idx="2"/>
          </p:cNvCxnSpPr>
          <p:nvPr/>
        </p:nvCxnSpPr>
        <p:spPr>
          <a:xfrm flipH="1" flipV="1">
            <a:off x="4362450" y="1337677"/>
            <a:ext cx="2311400" cy="427624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3098800"/>
            <a:ext cx="6582534" cy="345583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6700" y="3098800"/>
            <a:ext cx="1155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More  species therefore highest richness</a:t>
            </a:r>
            <a:endParaRPr lang="en-US" sz="1600" i="1" dirty="0"/>
          </a:p>
        </p:txBody>
      </p:sp>
      <p:sp>
        <p:nvSpPr>
          <p:cNvPr id="24" name="Rectangle 23"/>
          <p:cNvSpPr/>
          <p:nvPr/>
        </p:nvSpPr>
        <p:spPr>
          <a:xfrm>
            <a:off x="6673850" y="5499100"/>
            <a:ext cx="2343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Greatest </a:t>
            </a:r>
            <a:r>
              <a:rPr lang="en-US" sz="1600" dirty="0" err="1" smtClean="0"/>
              <a:t>eveness</a:t>
            </a:r>
            <a:r>
              <a:rPr lang="en-US" sz="1600" dirty="0"/>
              <a:t> </a:t>
            </a:r>
            <a:r>
              <a:rPr lang="en-US" sz="1600" dirty="0" smtClean="0"/>
              <a:t>as the two populations have similar abundance.</a:t>
            </a:r>
            <a:endParaRPr lang="en-US" sz="1600" i="1" dirty="0"/>
          </a:p>
        </p:txBody>
      </p:sp>
      <p:sp>
        <p:nvSpPr>
          <p:cNvPr id="25" name="Rectangle 24"/>
          <p:cNvSpPr/>
          <p:nvPr/>
        </p:nvSpPr>
        <p:spPr>
          <a:xfrm>
            <a:off x="3251200" y="6581001"/>
            <a:ext cx="589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www.nature.com</a:t>
            </a:r>
            <a:r>
              <a:rPr lang="en-US" sz="1200" dirty="0">
                <a:hlinkClick r:id="rId3"/>
              </a:rPr>
              <a:t>/nature/journal/v405/n6783/images/405212aa.2.jpg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81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41337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C.4.S</a:t>
            </a:r>
            <a:r>
              <a:rPr lang="en-US" sz="1600" dirty="0">
                <a:latin typeface="Arial"/>
                <a:cs typeface="Arial"/>
              </a:rPr>
              <a:t>1 Analysis of the biodiversity of two local communities using Simpson's reciprocal index of diversity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415" y="713897"/>
            <a:ext cx="8267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Simpson’s </a:t>
            </a:r>
            <a:r>
              <a:rPr lang="en-US" sz="2400" b="1" dirty="0"/>
              <a:t>reciprocal index </a:t>
            </a:r>
            <a:r>
              <a:rPr lang="en-US" sz="2000" dirty="0" smtClean="0"/>
              <a:t>can be used to calculate biodiversity.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165133" y="1556124"/>
            <a:ext cx="5223982" cy="2709278"/>
            <a:chOff x="2208479" y="2767280"/>
            <a:chExt cx="5223982" cy="2709278"/>
          </a:xfrm>
        </p:grpSpPr>
        <p:grpSp>
          <p:nvGrpSpPr>
            <p:cNvPr id="10" name="Group 9"/>
            <p:cNvGrpSpPr/>
            <p:nvPr/>
          </p:nvGrpSpPr>
          <p:grpSpPr>
            <a:xfrm>
              <a:off x="4330700" y="3449359"/>
              <a:ext cx="2065820" cy="1086078"/>
              <a:chOff x="965200" y="2359967"/>
              <a:chExt cx="2065820" cy="108607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965200" y="2628900"/>
                <a:ext cx="6664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D  =</a:t>
                </a:r>
                <a:endParaRPr lang="en-US" sz="2400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803400" y="2359967"/>
                <a:ext cx="12276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3366FF"/>
                    </a:solidFill>
                  </a:rPr>
                  <a:t>N </a:t>
                </a:r>
                <a:r>
                  <a:rPr lang="en-US" sz="2400" dirty="0" smtClean="0"/>
                  <a:t>(</a:t>
                </a:r>
                <a:r>
                  <a:rPr lang="en-US" sz="2400" dirty="0" smtClean="0">
                    <a:solidFill>
                      <a:srgbClr val="3366FF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- 1)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638300" y="2922825"/>
                <a:ext cx="13878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/>
                  <a:t>Σ</a:t>
                </a:r>
                <a:r>
                  <a:rPr lang="en-US" sz="2400" dirty="0" smtClean="0"/>
                  <a:t> 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(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- 1)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638300" y="2886501"/>
                <a:ext cx="1387895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/>
            <p:cNvSpPr/>
            <p:nvPr/>
          </p:nvSpPr>
          <p:spPr>
            <a:xfrm>
              <a:off x="2208479" y="3210340"/>
              <a:ext cx="21595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Simpson’s </a:t>
              </a:r>
              <a:r>
                <a:rPr lang="en-US" sz="1400" dirty="0" smtClean="0"/>
                <a:t>Reciprocal Index 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30700" y="2767280"/>
              <a:ext cx="24748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total of </a:t>
              </a:r>
              <a:r>
                <a:rPr lang="en-US" sz="1400" dirty="0">
                  <a:solidFill>
                    <a:srgbClr val="0000FF"/>
                  </a:solidFill>
                </a:rPr>
                <a:t>organisms of all species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30755" y="4953338"/>
              <a:ext cx="18017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number of </a:t>
              </a:r>
              <a:r>
                <a:rPr lang="en-US" sz="1400" dirty="0">
                  <a:solidFill>
                    <a:srgbClr val="008000"/>
                  </a:solidFill>
                </a:rPr>
                <a:t>organisms of </a:t>
              </a:r>
              <a:r>
                <a:rPr lang="en-US" sz="1400" dirty="0" smtClean="0">
                  <a:solidFill>
                    <a:srgbClr val="008000"/>
                  </a:solidFill>
                </a:rPr>
                <a:t>a single species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56324" y="4940469"/>
              <a:ext cx="10949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t</a:t>
              </a:r>
              <a:r>
                <a:rPr lang="en-US" sz="1400" dirty="0" smtClean="0"/>
                <a:t>he sum of (all species)</a:t>
              </a:r>
              <a:endParaRPr lang="en-US" sz="1400" dirty="0"/>
            </a:p>
          </p:txBody>
        </p:sp>
        <p:cxnSp>
          <p:nvCxnSpPr>
            <p:cNvPr id="16" name="Straight Connector 15"/>
            <p:cNvCxnSpPr>
              <a:stCxn id="13" idx="2"/>
            </p:cNvCxnSpPr>
            <p:nvPr/>
          </p:nvCxnSpPr>
          <p:spPr>
            <a:xfrm flipH="1">
              <a:off x="5359400" y="3075057"/>
              <a:ext cx="208703" cy="45856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5410200" y="4471938"/>
              <a:ext cx="876300" cy="520868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2"/>
            </p:cNvCxnSpPr>
            <p:nvPr/>
          </p:nvCxnSpPr>
          <p:spPr>
            <a:xfrm>
              <a:off x="5568103" y="3075057"/>
              <a:ext cx="66251" cy="45856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" idx="1"/>
            </p:cNvCxnSpPr>
            <p:nvPr/>
          </p:nvCxnSpPr>
          <p:spPr>
            <a:xfrm flipH="1" flipV="1">
              <a:off x="3759200" y="3533626"/>
              <a:ext cx="571500" cy="41549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15" idx="0"/>
            </p:cNvCxnSpPr>
            <p:nvPr/>
          </p:nvCxnSpPr>
          <p:spPr>
            <a:xfrm flipH="1">
              <a:off x="5003800" y="4535437"/>
              <a:ext cx="165100" cy="405032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735848" y="4484638"/>
              <a:ext cx="550652" cy="508168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540515" y="4787575"/>
            <a:ext cx="7848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It takes into account both richness and </a:t>
            </a:r>
            <a:r>
              <a:rPr lang="en-US" dirty="0" smtClean="0"/>
              <a:t>evenness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greater the </a:t>
            </a:r>
            <a:r>
              <a:rPr lang="en-US" dirty="0" smtClean="0"/>
              <a:t>biodiversity the </a:t>
            </a:r>
            <a:r>
              <a:rPr lang="en-US" dirty="0"/>
              <a:t>higher the value of </a:t>
            </a:r>
            <a:r>
              <a:rPr lang="en-US" dirty="0" smtClean="0"/>
              <a:t>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lowest possible defined value of D is </a:t>
            </a:r>
            <a:r>
              <a:rPr lang="en-US" dirty="0" smtClean="0"/>
              <a:t>1 (only one species found)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maximum </a:t>
            </a:r>
            <a:r>
              <a:rPr lang="en-US" dirty="0" smtClean="0"/>
              <a:t>value is equal to the number of species found, this only occurs if all species are equally abundant.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81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41337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C.4.S</a:t>
            </a:r>
            <a:r>
              <a:rPr lang="en-US" sz="1600" dirty="0">
                <a:latin typeface="Arial"/>
                <a:cs typeface="Arial"/>
              </a:rPr>
              <a:t>1 Analysis of the biodiversity of two local communities using Simpson's reciprocal index of diversity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415" y="713897"/>
            <a:ext cx="3790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Compare the biodiversity of the two samples: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648784" y="876327"/>
            <a:ext cx="5223982" cy="2709278"/>
            <a:chOff x="2208479" y="2767280"/>
            <a:chExt cx="5223982" cy="2709278"/>
          </a:xfrm>
        </p:grpSpPr>
        <p:grpSp>
          <p:nvGrpSpPr>
            <p:cNvPr id="10" name="Group 9"/>
            <p:cNvGrpSpPr/>
            <p:nvPr/>
          </p:nvGrpSpPr>
          <p:grpSpPr>
            <a:xfrm>
              <a:off x="4330700" y="3449359"/>
              <a:ext cx="2065820" cy="1086078"/>
              <a:chOff x="965200" y="2359967"/>
              <a:chExt cx="2065820" cy="108607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965200" y="2628900"/>
                <a:ext cx="6664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D  =</a:t>
                </a:r>
                <a:endParaRPr lang="en-US" sz="2400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803400" y="2359967"/>
                <a:ext cx="12276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3366FF"/>
                    </a:solidFill>
                  </a:rPr>
                  <a:t>N </a:t>
                </a:r>
                <a:r>
                  <a:rPr lang="en-US" sz="2400" dirty="0" smtClean="0"/>
                  <a:t>(</a:t>
                </a:r>
                <a:r>
                  <a:rPr lang="en-US" sz="2400" dirty="0" smtClean="0">
                    <a:solidFill>
                      <a:srgbClr val="3366FF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- 1)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638300" y="2922825"/>
                <a:ext cx="13878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/>
                  <a:t>Σ</a:t>
                </a:r>
                <a:r>
                  <a:rPr lang="en-US" sz="2400" dirty="0" smtClean="0"/>
                  <a:t> 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(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- 1)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638300" y="2886501"/>
                <a:ext cx="1387895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/>
            <p:cNvSpPr/>
            <p:nvPr/>
          </p:nvSpPr>
          <p:spPr>
            <a:xfrm>
              <a:off x="2208479" y="3210340"/>
              <a:ext cx="21595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Simpson’s </a:t>
              </a:r>
              <a:r>
                <a:rPr lang="en-US" sz="1400" dirty="0" smtClean="0"/>
                <a:t>Reciprocal Index 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30700" y="2767280"/>
              <a:ext cx="24748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total of </a:t>
              </a:r>
              <a:r>
                <a:rPr lang="en-US" sz="1400" dirty="0">
                  <a:solidFill>
                    <a:srgbClr val="0000FF"/>
                  </a:solidFill>
                </a:rPr>
                <a:t>organisms of all species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30755" y="4953338"/>
              <a:ext cx="18017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number of </a:t>
              </a:r>
              <a:r>
                <a:rPr lang="en-US" sz="1400" dirty="0">
                  <a:solidFill>
                    <a:srgbClr val="008000"/>
                  </a:solidFill>
                </a:rPr>
                <a:t>organisms of </a:t>
              </a:r>
              <a:r>
                <a:rPr lang="en-US" sz="1400" dirty="0" smtClean="0">
                  <a:solidFill>
                    <a:srgbClr val="008000"/>
                  </a:solidFill>
                </a:rPr>
                <a:t>a single species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56324" y="4940469"/>
              <a:ext cx="10949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t</a:t>
              </a:r>
              <a:r>
                <a:rPr lang="en-US" sz="1400" dirty="0" smtClean="0"/>
                <a:t>he sum of (all species)</a:t>
              </a:r>
              <a:endParaRPr lang="en-US" sz="1400" dirty="0"/>
            </a:p>
          </p:txBody>
        </p:sp>
        <p:cxnSp>
          <p:nvCxnSpPr>
            <p:cNvPr id="16" name="Straight Connector 15"/>
            <p:cNvCxnSpPr>
              <a:stCxn id="13" idx="2"/>
            </p:cNvCxnSpPr>
            <p:nvPr/>
          </p:nvCxnSpPr>
          <p:spPr>
            <a:xfrm flipH="1">
              <a:off x="5359400" y="3075057"/>
              <a:ext cx="208703" cy="45856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5410200" y="4471938"/>
              <a:ext cx="876300" cy="520868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2"/>
            </p:cNvCxnSpPr>
            <p:nvPr/>
          </p:nvCxnSpPr>
          <p:spPr>
            <a:xfrm>
              <a:off x="5568103" y="3075057"/>
              <a:ext cx="66251" cy="45856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" idx="1"/>
            </p:cNvCxnSpPr>
            <p:nvPr/>
          </p:nvCxnSpPr>
          <p:spPr>
            <a:xfrm flipH="1" flipV="1">
              <a:off x="3759200" y="3533626"/>
              <a:ext cx="571500" cy="41549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15" idx="0"/>
            </p:cNvCxnSpPr>
            <p:nvPr/>
          </p:nvCxnSpPr>
          <p:spPr>
            <a:xfrm flipH="1">
              <a:off x="5003800" y="4535437"/>
              <a:ext cx="165100" cy="405032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735848" y="4484638"/>
              <a:ext cx="550652" cy="508168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5" y="2580985"/>
            <a:ext cx="5481157" cy="287760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51200" y="6491264"/>
            <a:ext cx="589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www.nature.com</a:t>
            </a:r>
            <a:r>
              <a:rPr lang="en-US" sz="1200" dirty="0">
                <a:hlinkClick r:id="rId3"/>
              </a:rPr>
              <a:t>/nature/journal/v405/n6783/images/405212aa.2.jpg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7413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41337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C.4.S</a:t>
            </a:r>
            <a:r>
              <a:rPr lang="en-US" sz="1600" dirty="0">
                <a:latin typeface="Arial"/>
                <a:cs typeface="Arial"/>
              </a:rPr>
              <a:t>1 Analysis of the biodiversity of two local communities using Simpson's reciprocal index of diversity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415" y="713897"/>
            <a:ext cx="3790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Compare the biodiversity of the two samples: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993" y="1285585"/>
            <a:ext cx="5481157" cy="287760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51200" y="6491264"/>
            <a:ext cx="589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www.nature.com</a:t>
            </a:r>
            <a:r>
              <a:rPr lang="en-US" sz="1200" dirty="0">
                <a:hlinkClick r:id="rId3"/>
              </a:rPr>
              <a:t>/nature/journal/v405/n6783/images/405212aa.2.jpg</a:t>
            </a:r>
            <a:endParaRPr lang="en-US" sz="12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2631036"/>
              </p:ext>
            </p:extLst>
          </p:nvPr>
        </p:nvGraphicFramePr>
        <p:xfrm>
          <a:off x="2305050" y="4356100"/>
          <a:ext cx="189230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7100"/>
                <a:gridCol w="96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Species*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565212" y="6076591"/>
            <a:ext cx="2578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i="1" dirty="0" smtClean="0"/>
              <a:t>correct </a:t>
            </a:r>
            <a:r>
              <a:rPr lang="en-US" sz="1600" i="1" dirty="0"/>
              <a:t>names not </a:t>
            </a:r>
            <a:r>
              <a:rPr lang="en-US" sz="1600" i="1" dirty="0" smtClean="0"/>
              <a:t>required</a:t>
            </a:r>
            <a:endParaRPr lang="en-US" sz="1600" i="1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1103208"/>
              </p:ext>
            </p:extLst>
          </p:nvPr>
        </p:nvGraphicFramePr>
        <p:xfrm>
          <a:off x="5930150" y="4356100"/>
          <a:ext cx="18923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7100"/>
                <a:gridCol w="96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Species*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374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41337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C.4.S</a:t>
            </a:r>
            <a:r>
              <a:rPr lang="en-US" sz="1600" dirty="0">
                <a:latin typeface="Arial"/>
                <a:cs typeface="Arial"/>
              </a:rPr>
              <a:t>1 Analysis of the biodiversity of two local communities using Simpson's reciprocal index of diversity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415" y="713897"/>
            <a:ext cx="3790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Compare the biodiversity of the two samples: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648784" y="876327"/>
            <a:ext cx="5223982" cy="2709278"/>
            <a:chOff x="2208479" y="2767280"/>
            <a:chExt cx="5223982" cy="2709278"/>
          </a:xfrm>
        </p:grpSpPr>
        <p:grpSp>
          <p:nvGrpSpPr>
            <p:cNvPr id="10" name="Group 9"/>
            <p:cNvGrpSpPr/>
            <p:nvPr/>
          </p:nvGrpSpPr>
          <p:grpSpPr>
            <a:xfrm>
              <a:off x="4330700" y="3449359"/>
              <a:ext cx="2065820" cy="1086078"/>
              <a:chOff x="965200" y="2359967"/>
              <a:chExt cx="2065820" cy="108607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965200" y="2628900"/>
                <a:ext cx="6664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D  =</a:t>
                </a:r>
                <a:endParaRPr lang="en-US" sz="2400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803400" y="2359967"/>
                <a:ext cx="12276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3366FF"/>
                    </a:solidFill>
                  </a:rPr>
                  <a:t>N </a:t>
                </a:r>
                <a:r>
                  <a:rPr lang="en-US" sz="2400" dirty="0" smtClean="0"/>
                  <a:t>(</a:t>
                </a:r>
                <a:r>
                  <a:rPr lang="en-US" sz="2400" dirty="0" smtClean="0">
                    <a:solidFill>
                      <a:srgbClr val="3366FF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- 1)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638300" y="2922825"/>
                <a:ext cx="13878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/>
                  <a:t>Σ</a:t>
                </a:r>
                <a:r>
                  <a:rPr lang="en-US" sz="2400" dirty="0" smtClean="0"/>
                  <a:t> 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(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- 1)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638300" y="2886501"/>
                <a:ext cx="1387895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/>
            <p:cNvSpPr/>
            <p:nvPr/>
          </p:nvSpPr>
          <p:spPr>
            <a:xfrm>
              <a:off x="2208479" y="3210340"/>
              <a:ext cx="21595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Simpson’s </a:t>
              </a:r>
              <a:r>
                <a:rPr lang="en-US" sz="1400" dirty="0" smtClean="0"/>
                <a:t>Reciprocal Index 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30700" y="2767280"/>
              <a:ext cx="24748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total of </a:t>
              </a:r>
              <a:r>
                <a:rPr lang="en-US" sz="1400" dirty="0">
                  <a:solidFill>
                    <a:srgbClr val="0000FF"/>
                  </a:solidFill>
                </a:rPr>
                <a:t>organisms of all species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30755" y="4953338"/>
              <a:ext cx="18017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number of </a:t>
              </a:r>
              <a:r>
                <a:rPr lang="en-US" sz="1400" dirty="0">
                  <a:solidFill>
                    <a:srgbClr val="008000"/>
                  </a:solidFill>
                </a:rPr>
                <a:t>organisms of </a:t>
              </a:r>
              <a:r>
                <a:rPr lang="en-US" sz="1400" dirty="0" smtClean="0">
                  <a:solidFill>
                    <a:srgbClr val="008000"/>
                  </a:solidFill>
                </a:rPr>
                <a:t>a single species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56324" y="4940469"/>
              <a:ext cx="10949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t</a:t>
              </a:r>
              <a:r>
                <a:rPr lang="en-US" sz="1400" dirty="0" smtClean="0"/>
                <a:t>he sum of (all species)</a:t>
              </a:r>
              <a:endParaRPr lang="en-US" sz="1400" dirty="0"/>
            </a:p>
          </p:txBody>
        </p:sp>
        <p:cxnSp>
          <p:nvCxnSpPr>
            <p:cNvPr id="16" name="Straight Connector 15"/>
            <p:cNvCxnSpPr>
              <a:stCxn id="13" idx="2"/>
            </p:cNvCxnSpPr>
            <p:nvPr/>
          </p:nvCxnSpPr>
          <p:spPr>
            <a:xfrm flipH="1">
              <a:off x="5359400" y="3075057"/>
              <a:ext cx="208703" cy="45856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5410200" y="4471938"/>
              <a:ext cx="876300" cy="520868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2"/>
            </p:cNvCxnSpPr>
            <p:nvPr/>
          </p:nvCxnSpPr>
          <p:spPr>
            <a:xfrm>
              <a:off x="5568103" y="3075057"/>
              <a:ext cx="66251" cy="45856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" idx="1"/>
            </p:cNvCxnSpPr>
            <p:nvPr/>
          </p:nvCxnSpPr>
          <p:spPr>
            <a:xfrm flipH="1" flipV="1">
              <a:off x="3759200" y="3533626"/>
              <a:ext cx="571500" cy="41549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15" idx="0"/>
            </p:cNvCxnSpPr>
            <p:nvPr/>
          </p:nvCxnSpPr>
          <p:spPr>
            <a:xfrm flipH="1">
              <a:off x="5003800" y="4535437"/>
              <a:ext cx="165100" cy="405032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735848" y="4484638"/>
              <a:ext cx="550652" cy="508168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3902313"/>
              </p:ext>
            </p:extLst>
          </p:nvPr>
        </p:nvGraphicFramePr>
        <p:xfrm>
          <a:off x="412750" y="2360173"/>
          <a:ext cx="1892300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7100"/>
                <a:gridCol w="96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Species*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2750" y="1707281"/>
            <a:ext cx="10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 A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638581" y="4622800"/>
            <a:ext cx="66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  =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476781" y="4353867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8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/>
              <a:t>(</a:t>
            </a:r>
            <a:r>
              <a:rPr lang="en-US" sz="2400" dirty="0">
                <a:solidFill>
                  <a:srgbClr val="3366FF"/>
                </a:solidFill>
              </a:rPr>
              <a:t>8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- 1)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11681" y="4916725"/>
            <a:ext cx="3642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6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8000"/>
                </a:solidFill>
              </a:rPr>
              <a:t>6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- 1) + </a:t>
            </a:r>
            <a:r>
              <a:rPr lang="en-US" sz="2400" dirty="0" smtClean="0">
                <a:solidFill>
                  <a:srgbClr val="008000"/>
                </a:solidFill>
              </a:rPr>
              <a:t>1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smtClean="0">
                <a:solidFill>
                  <a:srgbClr val="008000"/>
                </a:solidFill>
              </a:rPr>
              <a:t>1 </a:t>
            </a:r>
            <a:r>
              <a:rPr lang="en-US" sz="2400" dirty="0">
                <a:solidFill>
                  <a:srgbClr val="000000"/>
                </a:solidFill>
              </a:rPr>
              <a:t>- 1</a:t>
            </a:r>
            <a:r>
              <a:rPr lang="en-US" sz="2400" dirty="0" smtClean="0">
                <a:solidFill>
                  <a:srgbClr val="000000"/>
                </a:solidFill>
              </a:rPr>
              <a:t>) + </a:t>
            </a:r>
            <a:r>
              <a:rPr lang="en-US" sz="2400" dirty="0" smtClean="0">
                <a:solidFill>
                  <a:srgbClr val="008000"/>
                </a:solidFill>
              </a:rPr>
              <a:t>1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smtClean="0">
                <a:solidFill>
                  <a:srgbClr val="008000"/>
                </a:solidFill>
              </a:rPr>
              <a:t>1 </a:t>
            </a:r>
            <a:r>
              <a:rPr lang="en-US" sz="2400" dirty="0">
                <a:solidFill>
                  <a:srgbClr val="000000"/>
                </a:solidFill>
              </a:rPr>
              <a:t>- 1)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311681" y="4880401"/>
            <a:ext cx="3642343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45212" y="5638800"/>
            <a:ext cx="128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  = 1.87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6502533" y="4353867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56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37433" y="4916725"/>
            <a:ext cx="139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30</a:t>
            </a:r>
            <a:r>
              <a:rPr lang="en-US" sz="2400" dirty="0" smtClean="0">
                <a:solidFill>
                  <a:srgbClr val="000000"/>
                </a:solidFill>
              </a:rPr>
              <a:t> + </a:t>
            </a:r>
            <a:r>
              <a:rPr lang="en-US" sz="2400" dirty="0" smtClean="0">
                <a:solidFill>
                  <a:srgbClr val="008000"/>
                </a:solidFill>
              </a:rPr>
              <a:t>0 </a:t>
            </a:r>
            <a:r>
              <a:rPr lang="en-US" sz="2400" dirty="0" smtClean="0">
                <a:solidFill>
                  <a:srgbClr val="000000"/>
                </a:solidFill>
              </a:rPr>
              <a:t>+ </a:t>
            </a:r>
            <a:r>
              <a:rPr lang="en-US" sz="2400" dirty="0" smtClean="0">
                <a:solidFill>
                  <a:srgbClr val="008000"/>
                </a:solidFill>
              </a:rPr>
              <a:t>0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362833" y="4880401"/>
            <a:ext cx="1393531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98005" y="4622800"/>
            <a:ext cx="407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=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937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41337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C.4.S</a:t>
            </a:r>
            <a:r>
              <a:rPr lang="en-US" sz="1600" dirty="0">
                <a:latin typeface="Arial"/>
                <a:cs typeface="Arial"/>
              </a:rPr>
              <a:t>1 Analysis of the biodiversity of two local communities using Simpson's reciprocal index of diversity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415" y="713897"/>
            <a:ext cx="3790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Compare the biodiversity of the two samples: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648784" y="876327"/>
            <a:ext cx="5223982" cy="2709278"/>
            <a:chOff x="2208479" y="2767280"/>
            <a:chExt cx="5223982" cy="2709278"/>
          </a:xfrm>
        </p:grpSpPr>
        <p:grpSp>
          <p:nvGrpSpPr>
            <p:cNvPr id="10" name="Group 9"/>
            <p:cNvGrpSpPr/>
            <p:nvPr/>
          </p:nvGrpSpPr>
          <p:grpSpPr>
            <a:xfrm>
              <a:off x="4330700" y="3449359"/>
              <a:ext cx="2065820" cy="1086078"/>
              <a:chOff x="965200" y="2359967"/>
              <a:chExt cx="2065820" cy="108607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965200" y="2628900"/>
                <a:ext cx="6664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D  =</a:t>
                </a:r>
                <a:endParaRPr lang="en-US" sz="2400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803400" y="2359967"/>
                <a:ext cx="12276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3366FF"/>
                    </a:solidFill>
                  </a:rPr>
                  <a:t>N </a:t>
                </a:r>
                <a:r>
                  <a:rPr lang="en-US" sz="2400" dirty="0" smtClean="0"/>
                  <a:t>(</a:t>
                </a:r>
                <a:r>
                  <a:rPr lang="en-US" sz="2400" dirty="0" smtClean="0">
                    <a:solidFill>
                      <a:srgbClr val="3366FF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- 1)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638300" y="2922825"/>
                <a:ext cx="13878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/>
                  <a:t>Σ</a:t>
                </a:r>
                <a:r>
                  <a:rPr lang="en-US" sz="2400" dirty="0" smtClean="0"/>
                  <a:t> 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(</a:t>
                </a:r>
                <a:r>
                  <a:rPr lang="en-US" sz="2400" dirty="0" smtClean="0">
                    <a:solidFill>
                      <a:srgbClr val="008000"/>
                    </a:solidFill>
                  </a:rPr>
                  <a:t>n </a:t>
                </a:r>
                <a:r>
                  <a:rPr lang="en-US" sz="2400" dirty="0" smtClean="0">
                    <a:solidFill>
                      <a:srgbClr val="000000"/>
                    </a:solidFill>
                  </a:rPr>
                  <a:t>- 1)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638300" y="2886501"/>
                <a:ext cx="1387895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/>
            <p:cNvSpPr/>
            <p:nvPr/>
          </p:nvSpPr>
          <p:spPr>
            <a:xfrm>
              <a:off x="2208479" y="3210340"/>
              <a:ext cx="21595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Simpson’s </a:t>
              </a:r>
              <a:r>
                <a:rPr lang="en-US" sz="1400" dirty="0" smtClean="0"/>
                <a:t>Reciprocal Index 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30700" y="2767280"/>
              <a:ext cx="24748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total of </a:t>
              </a:r>
              <a:r>
                <a:rPr lang="en-US" sz="1400" dirty="0">
                  <a:solidFill>
                    <a:srgbClr val="0000FF"/>
                  </a:solidFill>
                </a:rPr>
                <a:t>organisms of all species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30755" y="4953338"/>
              <a:ext cx="18017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number of </a:t>
              </a:r>
              <a:r>
                <a:rPr lang="en-US" sz="1400" dirty="0">
                  <a:solidFill>
                    <a:srgbClr val="008000"/>
                  </a:solidFill>
                </a:rPr>
                <a:t>organisms of </a:t>
              </a:r>
              <a:r>
                <a:rPr lang="en-US" sz="1400" dirty="0" smtClean="0">
                  <a:solidFill>
                    <a:srgbClr val="008000"/>
                  </a:solidFill>
                </a:rPr>
                <a:t>a single species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56324" y="4940469"/>
              <a:ext cx="10949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t</a:t>
              </a:r>
              <a:r>
                <a:rPr lang="en-US" sz="1400" dirty="0" smtClean="0"/>
                <a:t>he sum of (all species)</a:t>
              </a:r>
              <a:endParaRPr lang="en-US" sz="1400" dirty="0"/>
            </a:p>
          </p:txBody>
        </p:sp>
        <p:cxnSp>
          <p:nvCxnSpPr>
            <p:cNvPr id="16" name="Straight Connector 15"/>
            <p:cNvCxnSpPr>
              <a:stCxn id="13" idx="2"/>
            </p:cNvCxnSpPr>
            <p:nvPr/>
          </p:nvCxnSpPr>
          <p:spPr>
            <a:xfrm flipH="1">
              <a:off x="5359400" y="3075057"/>
              <a:ext cx="208703" cy="45856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5410200" y="4471938"/>
              <a:ext cx="876300" cy="520868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2"/>
            </p:cNvCxnSpPr>
            <p:nvPr/>
          </p:nvCxnSpPr>
          <p:spPr>
            <a:xfrm>
              <a:off x="5568103" y="3075057"/>
              <a:ext cx="66251" cy="45856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" idx="1"/>
            </p:cNvCxnSpPr>
            <p:nvPr/>
          </p:nvCxnSpPr>
          <p:spPr>
            <a:xfrm flipH="1" flipV="1">
              <a:off x="3759200" y="3533626"/>
              <a:ext cx="571500" cy="415499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15" idx="0"/>
            </p:cNvCxnSpPr>
            <p:nvPr/>
          </p:nvCxnSpPr>
          <p:spPr>
            <a:xfrm flipH="1">
              <a:off x="5003800" y="4535437"/>
              <a:ext cx="165100" cy="405032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735848" y="4484638"/>
              <a:ext cx="550652" cy="508168"/>
            </a:xfrm>
            <a:prstGeom prst="line">
              <a:avLst/>
            </a:prstGeom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6855001"/>
              </p:ext>
            </p:extLst>
          </p:nvPr>
        </p:nvGraphicFramePr>
        <p:xfrm>
          <a:off x="412750" y="2360173"/>
          <a:ext cx="18923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7100"/>
                <a:gridCol w="96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Species*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2750" y="1707281"/>
            <a:ext cx="107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 B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638581" y="4622800"/>
            <a:ext cx="66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  =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476781" y="4353867"/>
            <a:ext cx="114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8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/>
              <a:t>(</a:t>
            </a:r>
            <a:r>
              <a:rPr lang="en-US" sz="2400" dirty="0">
                <a:solidFill>
                  <a:srgbClr val="3366FF"/>
                </a:solidFill>
              </a:rPr>
              <a:t>8</a:t>
            </a:r>
            <a:r>
              <a:rPr lang="en-US" sz="2400" dirty="0" smtClean="0">
                <a:solidFill>
                  <a:srgbClr val="3366FF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- 1)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11681" y="4916725"/>
            <a:ext cx="2451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4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smtClean="0">
                <a:solidFill>
                  <a:srgbClr val="008000"/>
                </a:solidFill>
              </a:rPr>
              <a:t>4 </a:t>
            </a:r>
            <a:r>
              <a:rPr lang="en-US" sz="2400" dirty="0" smtClean="0">
                <a:solidFill>
                  <a:srgbClr val="000000"/>
                </a:solidFill>
              </a:rPr>
              <a:t>- 1) + </a:t>
            </a:r>
            <a:r>
              <a:rPr lang="en-US" sz="2400" dirty="0" smtClean="0">
                <a:solidFill>
                  <a:srgbClr val="008000"/>
                </a:solidFill>
              </a:rPr>
              <a:t>4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>
                <a:solidFill>
                  <a:srgbClr val="008000"/>
                </a:solidFill>
              </a:rPr>
              <a:t>4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– </a:t>
            </a:r>
            <a:r>
              <a:rPr lang="en-US" sz="2400" dirty="0">
                <a:solidFill>
                  <a:srgbClr val="000000"/>
                </a:solidFill>
              </a:rPr>
              <a:t>1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311681" y="4880401"/>
            <a:ext cx="2451362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45212" y="5638800"/>
            <a:ext cx="89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  = 2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5296033" y="4353867"/>
            <a:ext cx="496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56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30933" y="4916725"/>
            <a:ext cx="110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12</a:t>
            </a:r>
            <a:r>
              <a:rPr lang="en-US" sz="2400" dirty="0" smtClean="0">
                <a:solidFill>
                  <a:srgbClr val="000000"/>
                </a:solidFill>
              </a:rPr>
              <a:t> + </a:t>
            </a:r>
            <a:r>
              <a:rPr lang="en-US" sz="2400" dirty="0" smtClean="0">
                <a:solidFill>
                  <a:srgbClr val="008000"/>
                </a:solidFill>
              </a:rPr>
              <a:t>12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5156333" y="4880401"/>
            <a:ext cx="1393531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691505" y="4622800"/>
            <a:ext cx="407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=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4742586" y="5856933"/>
            <a:ext cx="4287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Sample B has slighter higher biodiversity</a:t>
            </a:r>
          </a:p>
        </p:txBody>
      </p:sp>
      <p:sp>
        <p:nvSpPr>
          <p:cNvPr id="9" name="Oval 8"/>
          <p:cNvSpPr/>
          <p:nvPr/>
        </p:nvSpPr>
        <p:spPr>
          <a:xfrm>
            <a:off x="1244600" y="5638800"/>
            <a:ext cx="1778000" cy="461665"/>
          </a:xfrm>
          <a:prstGeom prst="ellipse">
            <a:avLst/>
          </a:prstGeom>
          <a:noFill/>
          <a:ln w="1905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6" idx="1"/>
            <a:endCxn id="9" idx="6"/>
          </p:cNvCxnSpPr>
          <p:nvPr/>
        </p:nvCxnSpPr>
        <p:spPr>
          <a:xfrm flipH="1" flipV="1">
            <a:off x="3022600" y="5869633"/>
            <a:ext cx="1719986" cy="171966"/>
          </a:xfrm>
          <a:prstGeom prst="line">
            <a:avLst/>
          </a:prstGeom>
          <a:ln w="19050" cmpd="sng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2264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servationofbiodiversity-091006061533-phpapp02_Page_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0"/>
            <a:ext cx="9142501" cy="6856876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2919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9144000" cy="686516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44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U3 In situ conservation may require active management of nature reserves or national parks.</a:t>
            </a:r>
          </a:p>
        </p:txBody>
      </p:sp>
      <p:pic>
        <p:nvPicPr>
          <p:cNvPr id="3" name="Picture 2" descr="conservationofbiodiversity-091006061533-phpapp02_Page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42900" y="444143"/>
            <a:ext cx="8547099" cy="6413857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81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763"/>
            <a:ext cx="6633883" cy="630237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Understandings, Applications and Skills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8669110"/>
              </p:ext>
            </p:extLst>
          </p:nvPr>
        </p:nvGraphicFramePr>
        <p:xfrm>
          <a:off x="321932" y="983562"/>
          <a:ext cx="8500119" cy="418280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715431"/>
                <a:gridCol w="4077911"/>
                <a:gridCol w="3706777"/>
              </a:tblGrid>
              <a:tr h="223434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 dirty="0" err="1">
                          <a:effectLst/>
                          <a:latin typeface="Arial"/>
                          <a:cs typeface="Arial"/>
                        </a:rPr>
                        <a:t>Statement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Arial"/>
                          <a:cs typeface="Arial"/>
                        </a:rPr>
                        <a:t>Guidance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</a:tr>
              <a:tr h="228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C.4.U1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An indicator species is an organism used to assess a specific environmental condition.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C.4.U2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Relative numbers of indicator species can be used to calculate the value of a biotic index.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C.4.U3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 situ conservation may require active management of nature reserves or national parks.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C.4.U4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Ex situ conservation is the preservation of species outside their natural habitats.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C.4.U5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Biogeographic factors affect species diversity.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C.4.U6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Richness and evenness are components of biodiversity.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C.4.A1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Case study of the captive breeding and reintroduction of an endangered animal species.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C.4.A2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Analysis of the impact of biogeographic factors on diversity limited to island size and edge effects.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C.4.S1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Analysis of the biodiversity of two local communities using Simpson's reciprocal index of diversity.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The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formula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for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Simpson’s reciprocal index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should be known by students.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74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U5 Biogeographic factors affect species diversity.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9144000" cy="3038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300" y="528935"/>
            <a:ext cx="8928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General Principles of Nature Reserves  </a:t>
            </a:r>
            <a:r>
              <a:rPr lang="en-US" dirty="0"/>
              <a:t>(exceptions may exist depending on composition of local wildlife)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0" y="6480236"/>
            <a:ext cx="2082800" cy="3777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http://</a:t>
            </a:r>
            <a:r>
              <a:rPr lang="en-US" sz="1200" dirty="0" err="1">
                <a:hlinkClick r:id="rId5"/>
              </a:rPr>
              <a:t>ib.bioninja.com.au</a:t>
            </a:r>
            <a:r>
              <a:rPr lang="en-US" sz="1200" dirty="0">
                <a:hlinkClick r:id="rId5"/>
              </a:rPr>
              <a:t>/_Media/</a:t>
            </a:r>
            <a:r>
              <a:rPr lang="en-US" sz="1200" dirty="0" err="1">
                <a:hlinkClick r:id="rId5"/>
              </a:rPr>
              <a:t>conservation_med.jpeg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583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54037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</a:t>
            </a:r>
            <a:r>
              <a:rPr lang="en-US" sz="1600" dirty="0">
                <a:latin typeface="Arial"/>
                <a:cs typeface="Arial"/>
              </a:rPr>
              <a:t>.A2 Analysis of the impact of biogeographic factors on diversity limited to island size and edge effects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" y="73030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Impact of </a:t>
            </a:r>
            <a:r>
              <a:rPr lang="en-US" sz="2000" b="1" dirty="0" smtClean="0">
                <a:latin typeface="Arial"/>
                <a:cs typeface="Arial"/>
              </a:rPr>
              <a:t>island </a:t>
            </a:r>
            <a:r>
              <a:rPr lang="en-US" sz="2000" b="1" dirty="0">
                <a:latin typeface="Arial"/>
                <a:cs typeface="Arial"/>
              </a:rPr>
              <a:t>size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on biodiversity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684865" y="1530409"/>
            <a:ext cx="6459135" cy="33748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62300" y="6396335"/>
            <a:ext cx="5981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upload.wikimedia.org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wikipedia</a:t>
            </a:r>
            <a:r>
              <a:rPr lang="en-US" sz="1200" dirty="0">
                <a:hlinkClick r:id="rId3"/>
              </a:rPr>
              <a:t>/commons/thumb/1/13/</a:t>
            </a:r>
            <a:r>
              <a:rPr lang="en-US" sz="1200" dirty="0" err="1">
                <a:hlinkClick r:id="rId3"/>
              </a:rPr>
              <a:t>Area_species_curve_herpetofauna.svg</a:t>
            </a:r>
            <a:r>
              <a:rPr lang="en-US" sz="1200" dirty="0">
                <a:hlinkClick r:id="rId3"/>
              </a:rPr>
              <a:t>/2000px-Area_species_curve_herpetofauna.svg.png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1065" y="1834317"/>
            <a:ext cx="2463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Describe the relationship show in the graph.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Estimate the number of reptile and amphibian species likely to be found on an island of 1,000 km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7" name="Rectangle 6"/>
          <p:cNvSpPr/>
          <p:nvPr/>
        </p:nvSpPr>
        <p:spPr>
          <a:xfrm>
            <a:off x="3340099" y="1187509"/>
            <a:ext cx="527050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Total </a:t>
            </a:r>
            <a:r>
              <a:rPr lang="en-US" sz="1600" dirty="0"/>
              <a:t>number of reptilian and amphibian species on seven small and large islands in the West Indies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300" y="5359400"/>
            <a:ext cx="738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n</a:t>
            </a:r>
            <a:r>
              <a:rPr lang="en-US" i="1" dirty="0" err="1" smtClean="0"/>
              <a:t>.b.</a:t>
            </a:r>
            <a:r>
              <a:rPr lang="en-US" i="1" dirty="0" smtClean="0"/>
              <a:t> proximity to a continental mass will increase biodiversity as migration of animals and plants becomes easier.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81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1295400"/>
          </a:xfrm>
        </p:spPr>
        <p:txBody>
          <a:bodyPr/>
          <a:lstStyle/>
          <a:p>
            <a:r>
              <a:rPr lang="en-US" sz="3200"/>
              <a:t>What makes a protected area successful?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3048000"/>
          </a:xfrm>
        </p:spPr>
        <p:txBody>
          <a:bodyPr/>
          <a:lstStyle/>
          <a:p>
            <a:r>
              <a:rPr lang="en-US" b="1" u="sng"/>
              <a:t>Buffer zones </a:t>
            </a:r>
            <a:r>
              <a:rPr lang="en-US"/>
              <a:t>around them that:</a:t>
            </a:r>
          </a:p>
          <a:p>
            <a:endParaRPr lang="en-US"/>
          </a:p>
          <a:p>
            <a:pPr>
              <a:buFontTx/>
              <a:buAutoNum type="arabicPeriod"/>
            </a:pPr>
            <a:r>
              <a:rPr lang="en-US"/>
              <a:t>Partially or completely funded by the government (stability)</a:t>
            </a:r>
          </a:p>
          <a:p>
            <a:pPr>
              <a:buFontTx/>
              <a:buAutoNum type="arabicPeriod"/>
            </a:pPr>
            <a:r>
              <a:rPr lang="en-US"/>
              <a:t>Have educational programs (public awareness)</a:t>
            </a:r>
          </a:p>
          <a:p>
            <a:pPr>
              <a:buFontTx/>
              <a:buAutoNum type="arabicPeriod"/>
            </a:pPr>
            <a:r>
              <a:rPr lang="en-US"/>
              <a:t>Attract visitors (funding, public support, recreation)</a:t>
            </a:r>
          </a:p>
          <a:p>
            <a:pPr>
              <a:buFontTx/>
              <a:buAutoNum type="arabicPeriod"/>
            </a:pPr>
            <a:r>
              <a:rPr lang="en-US"/>
              <a:t>Are managed not just left to develop (maintained)</a:t>
            </a:r>
          </a:p>
          <a:p>
            <a:pPr>
              <a:buFontTx/>
              <a:buAutoNum type="arabicPeriod"/>
            </a:pPr>
            <a:r>
              <a:rPr lang="en-US"/>
              <a:t>Have a high profile animal (Panda, Bear, Marsupial etc)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5DD441F-9A8D-8940-B841-B7D75BBA4B9C}" type="slidenum">
              <a:rPr lang="en-US"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pPr/>
              <a:t>22</a:t>
            </a:fld>
            <a:endParaRPr lang="en-US">
              <a:latin typeface="Times New Roman" pitchFamily="-103" charset="0"/>
              <a:ea typeface="Times New Roman" pitchFamily="-103" charset="0"/>
              <a:cs typeface="Times New Roman" pitchFamily="-103" charset="0"/>
              <a:sym typeface="Times New Roman" pitchFamily="-1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http://www.campcypress.com/images/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52482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543800" cy="838200"/>
          </a:xfrm>
        </p:spPr>
        <p:txBody>
          <a:bodyPr/>
          <a:lstStyle/>
          <a:p>
            <a:r>
              <a:rPr lang="en-US" sz="3200"/>
              <a:t>How to design a protected area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BCFA4BE-C417-C74A-B007-FB4724D008BE}" type="slidenum">
              <a:rPr lang="en-US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pPr/>
              <a:t>23</a:t>
            </a:fld>
            <a:endParaRPr lang="en-US">
              <a:solidFill>
                <a:srgbClr val="000000"/>
              </a:solidFill>
              <a:latin typeface="Times New Roman" pitchFamily="-103" charset="0"/>
              <a:ea typeface="Times New Roman" pitchFamily="-103" charset="0"/>
              <a:cs typeface="Times New Roman" pitchFamily="-103" charset="0"/>
              <a:sym typeface="Times New Roman" pitchFamily="-103" charset="0"/>
            </a:endParaRP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5715000" y="990600"/>
            <a:ext cx="32766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1. Large</a:t>
            </a:r>
            <a:r>
              <a:rPr lang="en-US" sz="2400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 – allows more habitats and more species</a:t>
            </a:r>
          </a:p>
        </p:txBody>
      </p:sp>
      <p:pic>
        <p:nvPicPr>
          <p:cNvPr id="45062" name="Picture 4" descr="Tick gree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419600"/>
            <a:ext cx="990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 descr="Cross cop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819400"/>
            <a:ext cx="1485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64" name="Straight Arrow Connector 9"/>
          <p:cNvCxnSpPr>
            <a:cxnSpLocks noChangeShapeType="1"/>
          </p:cNvCxnSpPr>
          <p:nvPr/>
        </p:nvCxnSpPr>
        <p:spPr bwMode="auto">
          <a:xfrm rot="10800000">
            <a:off x="5029200" y="2819400"/>
            <a:ext cx="1066800" cy="7620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45065" name="Straight Arrow Connector 11"/>
          <p:cNvCxnSpPr>
            <a:cxnSpLocks noChangeShapeType="1"/>
          </p:cNvCxnSpPr>
          <p:nvPr/>
        </p:nvCxnSpPr>
        <p:spPr bwMode="auto">
          <a:xfrm rot="10800000">
            <a:off x="2514600" y="3124200"/>
            <a:ext cx="3048000" cy="18288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45066" name="Straight Arrow Connector 16"/>
          <p:cNvCxnSpPr>
            <a:cxnSpLocks noChangeShapeType="1"/>
          </p:cNvCxnSpPr>
          <p:nvPr/>
        </p:nvCxnSpPr>
        <p:spPr bwMode="auto">
          <a:xfrm rot="16200000" flipV="1">
            <a:off x="4724400" y="2209800"/>
            <a:ext cx="1600200" cy="11430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45067" name="Straight Arrow Connector 19"/>
          <p:cNvCxnSpPr>
            <a:cxnSpLocks noChangeShapeType="1"/>
          </p:cNvCxnSpPr>
          <p:nvPr/>
        </p:nvCxnSpPr>
        <p:spPr bwMode="auto">
          <a:xfrm rot="10800000">
            <a:off x="4800600" y="3124200"/>
            <a:ext cx="1295400" cy="4572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U3 In situ conservation may require active management of nature reserves or national parks.</a:t>
            </a:r>
          </a:p>
        </p:txBody>
      </p:sp>
      <p:pic>
        <p:nvPicPr>
          <p:cNvPr id="3" name="Picture 2" descr="conservationofbiodiversity-091006061533-phpapp02_Page_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21912" y="431933"/>
            <a:ext cx="8566590" cy="6424943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914533"/>
            <a:ext cx="3644900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Bigger reserves encourage greater biodiversity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4736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543800" cy="838200"/>
          </a:xfrm>
        </p:spPr>
        <p:txBody>
          <a:bodyPr/>
          <a:lstStyle/>
          <a:p>
            <a:r>
              <a:rPr lang="en-US" sz="3200"/>
              <a:t>How to design a protected area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6EFA652-2667-4B44-97C7-F46FC68E2953}" type="slidenum">
              <a:rPr lang="en-US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pPr/>
              <a:t>25</a:t>
            </a:fld>
            <a:endParaRPr lang="en-US">
              <a:solidFill>
                <a:srgbClr val="000000"/>
              </a:solidFill>
              <a:latin typeface="Times New Roman" pitchFamily="-103" charset="0"/>
              <a:ea typeface="Times New Roman" pitchFamily="-103" charset="0"/>
              <a:cs typeface="Times New Roman" pitchFamily="-103" charset="0"/>
              <a:sym typeface="Times New Roman" pitchFamily="-103" charset="0"/>
            </a:endParaRPr>
          </a:p>
        </p:txBody>
      </p:sp>
      <p:sp>
        <p:nvSpPr>
          <p:cNvPr id="46084" name="TextBox 7"/>
          <p:cNvSpPr txBox="1">
            <a:spLocks noChangeArrowheads="1"/>
          </p:cNvSpPr>
          <p:nvPr/>
        </p:nvSpPr>
        <p:spPr bwMode="auto">
          <a:xfrm>
            <a:off x="5562600" y="1066800"/>
            <a:ext cx="3124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2. Unfragmented</a:t>
            </a:r>
            <a:r>
              <a:rPr lang="en-US" sz="2400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 – allows dispersal</a:t>
            </a:r>
          </a:p>
        </p:txBody>
      </p:sp>
      <p:pic>
        <p:nvPicPr>
          <p:cNvPr id="46085" name="Picture 4" descr="Tick gree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3657600"/>
            <a:ext cx="990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5" descr="Cross c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724400"/>
            <a:ext cx="14478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6" descr="http://www.campcypress.com/images/ma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371600"/>
            <a:ext cx="52482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088" name="Straight Arrow Connector 8"/>
          <p:cNvCxnSpPr>
            <a:cxnSpLocks noChangeShapeType="1"/>
          </p:cNvCxnSpPr>
          <p:nvPr/>
        </p:nvCxnSpPr>
        <p:spPr bwMode="auto">
          <a:xfrm rot="10800000">
            <a:off x="5410200" y="4343400"/>
            <a:ext cx="685800" cy="2286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46089" name="Straight Arrow Connector 10"/>
          <p:cNvCxnSpPr>
            <a:cxnSpLocks noChangeShapeType="1"/>
          </p:cNvCxnSpPr>
          <p:nvPr/>
        </p:nvCxnSpPr>
        <p:spPr bwMode="auto">
          <a:xfrm rot="10800000">
            <a:off x="3352800" y="5562600"/>
            <a:ext cx="2667000" cy="1524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46090" name="Rectangle 12"/>
          <p:cNvSpPr>
            <a:spLocks noChangeArrowheads="1"/>
          </p:cNvSpPr>
          <p:nvPr/>
        </p:nvSpPr>
        <p:spPr bwMode="auto">
          <a:xfrm>
            <a:off x="2667000" y="5410200"/>
            <a:ext cx="685800" cy="457200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543800" cy="838200"/>
          </a:xfrm>
        </p:spPr>
        <p:txBody>
          <a:bodyPr/>
          <a:lstStyle/>
          <a:p>
            <a:r>
              <a:rPr lang="en-US" sz="3200"/>
              <a:t>How to design a protected area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DB15ED-54B2-AD4B-8FF5-710E28984C3C}" type="slidenum">
              <a:rPr lang="en-US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pPr/>
              <a:t>26</a:t>
            </a:fld>
            <a:endParaRPr lang="en-US">
              <a:solidFill>
                <a:srgbClr val="000000"/>
              </a:solidFill>
              <a:latin typeface="Times New Roman" pitchFamily="-103" charset="0"/>
              <a:ea typeface="Times New Roman" pitchFamily="-103" charset="0"/>
              <a:cs typeface="Times New Roman" pitchFamily="-103" charset="0"/>
              <a:sym typeface="Times New Roman" pitchFamily="-103" charset="0"/>
            </a:endParaRPr>
          </a:p>
        </p:txBody>
      </p:sp>
      <p:sp>
        <p:nvSpPr>
          <p:cNvPr id="47108" name="TextBox 7"/>
          <p:cNvSpPr txBox="1">
            <a:spLocks noChangeArrowheads="1"/>
          </p:cNvSpPr>
          <p:nvPr/>
        </p:nvSpPr>
        <p:spPr bwMode="auto">
          <a:xfrm>
            <a:off x="5562600" y="1066800"/>
            <a:ext cx="28956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2a. Close</a:t>
            </a:r>
            <a:r>
              <a:rPr lang="en-US" sz="2400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 – if fragmentation unavoidable</a:t>
            </a:r>
          </a:p>
        </p:txBody>
      </p:sp>
      <p:pic>
        <p:nvPicPr>
          <p:cNvPr id="47109" name="Picture 4" descr="Tick gree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5029200"/>
            <a:ext cx="990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5" descr="Cross c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2971800"/>
            <a:ext cx="14478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6" descr="http://www.campcypress.com/images/ma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295400"/>
            <a:ext cx="52482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112" name="Straight Arrow Connector 8"/>
          <p:cNvCxnSpPr>
            <a:cxnSpLocks noChangeShapeType="1"/>
          </p:cNvCxnSpPr>
          <p:nvPr/>
        </p:nvCxnSpPr>
        <p:spPr bwMode="auto">
          <a:xfrm rot="10800000">
            <a:off x="3352800" y="5562600"/>
            <a:ext cx="2667000" cy="1524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47113" name="Straight Arrow Connector 9"/>
          <p:cNvCxnSpPr>
            <a:cxnSpLocks noChangeShapeType="1"/>
          </p:cNvCxnSpPr>
          <p:nvPr/>
        </p:nvCxnSpPr>
        <p:spPr bwMode="auto">
          <a:xfrm rot="16200000" flipV="1">
            <a:off x="5105400" y="2819400"/>
            <a:ext cx="990600" cy="9906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2667000" y="5410200"/>
            <a:ext cx="685800" cy="457200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43400" y="1752600"/>
            <a:ext cx="762000" cy="1447800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543800" cy="838200"/>
          </a:xfrm>
        </p:spPr>
        <p:txBody>
          <a:bodyPr/>
          <a:lstStyle/>
          <a:p>
            <a:r>
              <a:rPr lang="en-US" sz="3200"/>
              <a:t>How to design a protected area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9F4F366-C534-0C42-96DB-9CD0345146AB}" type="slidenum">
              <a:rPr lang="en-US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pPr/>
              <a:t>27</a:t>
            </a:fld>
            <a:endParaRPr lang="en-US">
              <a:solidFill>
                <a:srgbClr val="000000"/>
              </a:solidFill>
              <a:latin typeface="Times New Roman" pitchFamily="-103" charset="0"/>
              <a:ea typeface="Times New Roman" pitchFamily="-103" charset="0"/>
              <a:cs typeface="Times New Roman" pitchFamily="-103" charset="0"/>
              <a:sym typeface="Times New Roman" pitchFamily="-103" charset="0"/>
            </a:endParaRPr>
          </a:p>
        </p:txBody>
      </p:sp>
      <p:sp>
        <p:nvSpPr>
          <p:cNvPr id="48132" name="TextBox 7"/>
          <p:cNvSpPr txBox="1">
            <a:spLocks noChangeArrowheads="1"/>
          </p:cNvSpPr>
          <p:nvPr/>
        </p:nvSpPr>
        <p:spPr bwMode="auto">
          <a:xfrm>
            <a:off x="5638800" y="1066800"/>
            <a:ext cx="28194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2b. Grouped</a:t>
            </a:r>
            <a:r>
              <a:rPr lang="en-US" sz="2400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 – if fragmentation unavoidable </a:t>
            </a:r>
          </a:p>
        </p:txBody>
      </p:sp>
      <p:pic>
        <p:nvPicPr>
          <p:cNvPr id="48133" name="Picture 4" descr="Tick gree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4648200"/>
            <a:ext cx="990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5" descr="Cross c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971800"/>
            <a:ext cx="14478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6" descr="http://www.campcypress.com/images/ma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95400"/>
            <a:ext cx="52482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4572000" y="1676400"/>
            <a:ext cx="457200" cy="1676400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2667000" y="5410200"/>
            <a:ext cx="685800" cy="457200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</p:txBody>
      </p:sp>
      <p:cxnSp>
        <p:nvCxnSpPr>
          <p:cNvPr id="48138" name="Straight Arrow Connector 10"/>
          <p:cNvCxnSpPr>
            <a:cxnSpLocks noChangeShapeType="1"/>
          </p:cNvCxnSpPr>
          <p:nvPr/>
        </p:nvCxnSpPr>
        <p:spPr bwMode="auto">
          <a:xfrm rot="10800000" flipV="1">
            <a:off x="3352800" y="5410200"/>
            <a:ext cx="2286000" cy="1524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48139" name="Straight Arrow Connector 12"/>
          <p:cNvCxnSpPr>
            <a:cxnSpLocks noChangeShapeType="1"/>
          </p:cNvCxnSpPr>
          <p:nvPr/>
        </p:nvCxnSpPr>
        <p:spPr bwMode="auto">
          <a:xfrm rot="10800000">
            <a:off x="5029200" y="3276600"/>
            <a:ext cx="1371600" cy="6096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543800" cy="838200"/>
          </a:xfrm>
        </p:spPr>
        <p:txBody>
          <a:bodyPr/>
          <a:lstStyle/>
          <a:p>
            <a:r>
              <a:rPr lang="en-US" sz="3200"/>
              <a:t>How to design a protected area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66D0546-5FDC-5342-8663-3F0AE89B94D3}" type="slidenum">
              <a:rPr lang="en-US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pPr/>
              <a:t>28</a:t>
            </a:fld>
            <a:endParaRPr lang="en-US">
              <a:solidFill>
                <a:srgbClr val="000000"/>
              </a:solidFill>
              <a:latin typeface="Times New Roman" pitchFamily="-103" charset="0"/>
              <a:ea typeface="Times New Roman" pitchFamily="-103" charset="0"/>
              <a:cs typeface="Times New Roman" pitchFamily="-103" charset="0"/>
              <a:sym typeface="Times New Roman" pitchFamily="-103" charset="0"/>
            </a:endParaRPr>
          </a:p>
        </p:txBody>
      </p:sp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5562600" y="1066800"/>
            <a:ext cx="28956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2c. Corridors </a:t>
            </a:r>
            <a:r>
              <a:rPr lang="en-US" sz="2400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– if fragmentation unavoidable</a:t>
            </a:r>
          </a:p>
        </p:txBody>
      </p:sp>
      <p:pic>
        <p:nvPicPr>
          <p:cNvPr id="49157" name="Picture 4" descr="Tick gree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124200"/>
            <a:ext cx="990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5" descr="Cross c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419600"/>
            <a:ext cx="14478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6" descr="http://www.campcypress.com/images/ma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447800"/>
            <a:ext cx="52482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160" name="Straight Arrow Connector 8"/>
          <p:cNvCxnSpPr>
            <a:cxnSpLocks noChangeShapeType="1"/>
          </p:cNvCxnSpPr>
          <p:nvPr/>
        </p:nvCxnSpPr>
        <p:spPr bwMode="auto">
          <a:xfrm rot="10800000" flipV="1">
            <a:off x="3657600" y="4038600"/>
            <a:ext cx="2590800" cy="9906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49161" name="Straight Arrow Connector 10"/>
          <p:cNvCxnSpPr>
            <a:cxnSpLocks noChangeShapeType="1"/>
          </p:cNvCxnSpPr>
          <p:nvPr/>
        </p:nvCxnSpPr>
        <p:spPr bwMode="auto">
          <a:xfrm rot="10800000" flipV="1">
            <a:off x="3581400" y="5334000"/>
            <a:ext cx="2590800" cy="3048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2743200" y="5486400"/>
            <a:ext cx="685800" cy="457200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U5 Biogeographic factors affect species diversity.</a:t>
            </a:r>
          </a:p>
        </p:txBody>
      </p:sp>
      <p:pic>
        <p:nvPicPr>
          <p:cNvPr id="3" name="Picture 2" descr="conservationofbiodiversity-091006061533-phpapp02_Page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83811" y="431933"/>
            <a:ext cx="8566590" cy="6424943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1500" y="5865960"/>
            <a:ext cx="2857500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Corridors encourage greater biodiversity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817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U1 An indicator species is an organism used to assess a specific environmental condition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31933"/>
            <a:ext cx="53467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Indicator species </a:t>
            </a:r>
            <a:r>
              <a:rPr lang="en-US" dirty="0"/>
              <a:t>are sensitive to </a:t>
            </a:r>
            <a:r>
              <a:rPr lang="en-US" dirty="0" smtClean="0"/>
              <a:t>(specific) </a:t>
            </a:r>
            <a:r>
              <a:rPr lang="en-US" dirty="0"/>
              <a:t>environmental </a:t>
            </a:r>
            <a:r>
              <a:rPr lang="en-US" dirty="0" smtClean="0"/>
              <a:t>conditions. Because they have a limited range of tolerance. Their </a:t>
            </a:r>
            <a:r>
              <a:rPr lang="en-US" b="1" dirty="0" smtClean="0"/>
              <a:t>presence or absence can be used as a indicator of environmental conditions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9900" y="5531822"/>
            <a:ext cx="4445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…</a:t>
            </a:r>
            <a:r>
              <a:rPr lang="en-US" sz="1600" dirty="0"/>
              <a:t> </a:t>
            </a:r>
            <a:r>
              <a:rPr lang="en-US" sz="1600" dirty="0" smtClean="0"/>
              <a:t>where as rat-tailed maggots tolerate much lower levels of dissolved </a:t>
            </a:r>
            <a:r>
              <a:rPr lang="en-US" sz="1600" dirty="0"/>
              <a:t>oxygen </a:t>
            </a:r>
            <a:r>
              <a:rPr lang="en-US" sz="1600" dirty="0" smtClean="0"/>
              <a:t>in water.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5448300" y="524267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Different Lichens are </a:t>
            </a:r>
            <a:r>
              <a:rPr lang="en-US" sz="1600" dirty="0"/>
              <a:t>susceptible to </a:t>
            </a:r>
            <a:r>
              <a:rPr lang="en-US" sz="1600" dirty="0" smtClean="0"/>
              <a:t>differing levels of air pollution (e.g. </a:t>
            </a:r>
            <a:r>
              <a:rPr lang="en-US" sz="1600" dirty="0" err="1" smtClean="0"/>
              <a:t>sulphur</a:t>
            </a:r>
            <a:r>
              <a:rPr lang="en-US" sz="1600" dirty="0" smtClean="0"/>
              <a:t> dioxide, which causes acid rain)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448300" y="1355264"/>
            <a:ext cx="3505200" cy="2628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95900" y="3984164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http://</a:t>
            </a:r>
            <a:r>
              <a:rPr lang="en-US" sz="1200" dirty="0" err="1">
                <a:hlinkClick r:id="rId3"/>
              </a:rPr>
              <a:t>commons.wikimedia.org</a:t>
            </a:r>
            <a:r>
              <a:rPr lang="en-US" sz="1200" dirty="0">
                <a:hlinkClick r:id="rId3"/>
              </a:rPr>
              <a:t>/wiki/File:N2_Lichen.jpg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609600" y="1963071"/>
            <a:ext cx="36957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Mayfly larvae </a:t>
            </a:r>
            <a:r>
              <a:rPr lang="en-US" sz="1600" dirty="0" smtClean="0"/>
              <a:t>require high levels of </a:t>
            </a:r>
            <a:r>
              <a:rPr lang="en-US" sz="1600" dirty="0"/>
              <a:t>dissolved oxygen </a:t>
            </a:r>
            <a:r>
              <a:rPr lang="en-US" sz="1600" dirty="0" smtClean="0"/>
              <a:t>in water …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914900" y="4489580"/>
            <a:ext cx="3657600" cy="21305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547847"/>
            <a:ext cx="3695700" cy="2463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" y="5025191"/>
            <a:ext cx="369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6"/>
              </a:rPr>
              <a:t>http://</a:t>
            </a:r>
            <a:r>
              <a:rPr lang="en-US" sz="1200" dirty="0" err="1">
                <a:hlinkClick r:id="rId6"/>
              </a:rPr>
              <a:t>www.flyfishersatthecrossing.org</a:t>
            </a:r>
            <a:r>
              <a:rPr lang="en-US" sz="1200" dirty="0">
                <a:hlinkClick r:id="rId6"/>
              </a:rPr>
              <a:t>/</a:t>
            </a:r>
            <a:r>
              <a:rPr lang="en-US" sz="1200" dirty="0" err="1">
                <a:hlinkClick r:id="rId6"/>
              </a:rPr>
              <a:t>Mayfly_nymph.jpeg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2590800" y="6601936"/>
            <a:ext cx="6007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7"/>
              </a:rPr>
              <a:t>http://</a:t>
            </a:r>
            <a:r>
              <a:rPr lang="en-US" sz="1200" dirty="0" err="1">
                <a:hlinkClick r:id="rId7"/>
              </a:rPr>
              <a:t>commons.wikimedia.org</a:t>
            </a:r>
            <a:r>
              <a:rPr lang="en-US" sz="1200" dirty="0">
                <a:hlinkClick r:id="rId7"/>
              </a:rPr>
              <a:t>/wiki/</a:t>
            </a:r>
            <a:r>
              <a:rPr lang="en-US" sz="1200" dirty="0" err="1">
                <a:hlinkClick r:id="rId7"/>
              </a:rPr>
              <a:t>File:Langegg_Rattenschwanzlarve_Eristalini.jpg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817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543800" cy="838200"/>
          </a:xfrm>
        </p:spPr>
        <p:txBody>
          <a:bodyPr/>
          <a:lstStyle/>
          <a:p>
            <a:r>
              <a:rPr lang="en-US" sz="3200"/>
              <a:t>How to design a protected area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F8798A9-B717-3E4A-B5BD-5A6042B3806B}" type="slidenum">
              <a:rPr lang="en-US">
                <a:solidFill>
                  <a:srgbClr val="000000"/>
                </a:solidFill>
                <a:latin typeface="Times New Roman" pitchFamily="-103" charset="0"/>
                <a:ea typeface="Times New Roman" pitchFamily="-103" charset="0"/>
                <a:cs typeface="Times New Roman" pitchFamily="-103" charset="0"/>
                <a:sym typeface="Times New Roman" pitchFamily="-103" charset="0"/>
              </a:rPr>
              <a:pPr/>
              <a:t>30</a:t>
            </a:fld>
            <a:endParaRPr lang="en-US">
              <a:solidFill>
                <a:srgbClr val="000000"/>
              </a:solidFill>
              <a:latin typeface="Times New Roman" pitchFamily="-103" charset="0"/>
              <a:ea typeface="Times New Roman" pitchFamily="-103" charset="0"/>
              <a:cs typeface="Times New Roman" pitchFamily="-103" charset="0"/>
              <a:sym typeface="Times New Roman" pitchFamily="-103" charset="0"/>
            </a:endParaRPr>
          </a:p>
        </p:txBody>
      </p:sp>
      <p:sp>
        <p:nvSpPr>
          <p:cNvPr id="50180" name="TextBox 7"/>
          <p:cNvSpPr txBox="1">
            <a:spLocks noChangeArrowheads="1"/>
          </p:cNvSpPr>
          <p:nvPr/>
        </p:nvSpPr>
        <p:spPr bwMode="auto">
          <a:xfrm>
            <a:off x="5562600" y="1066800"/>
            <a:ext cx="2895600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" pitchFamily="-103" charset="0"/>
              <a:sym typeface="Gill Sans" pitchFamily="-103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3. Round</a:t>
            </a:r>
            <a:r>
              <a:rPr lang="en-US" sz="2400">
                <a:solidFill>
                  <a:srgbClr val="000000"/>
                </a:solidFill>
                <a:latin typeface="Gill Sans" pitchFamily="-103" charset="0"/>
                <a:sym typeface="Gill Sans" pitchFamily="-103" charset="0"/>
              </a:rPr>
              <a:t> – less edge effect such as interference like poaching</a:t>
            </a:r>
          </a:p>
        </p:txBody>
      </p:sp>
      <p:pic>
        <p:nvPicPr>
          <p:cNvPr id="50181" name="Picture 4" descr="Tick gree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276600"/>
            <a:ext cx="9906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5" descr="Cross c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572000"/>
            <a:ext cx="14478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6" descr="http://www.campcypress.com/images/ma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371600"/>
            <a:ext cx="524827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4" name="Straight Arrow Connector 9"/>
          <p:cNvCxnSpPr>
            <a:cxnSpLocks noChangeShapeType="1"/>
          </p:cNvCxnSpPr>
          <p:nvPr/>
        </p:nvCxnSpPr>
        <p:spPr bwMode="auto">
          <a:xfrm rot="10800000" flipV="1">
            <a:off x="5486400" y="4114800"/>
            <a:ext cx="1524000" cy="762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50185" name="Straight Arrow Connector 11"/>
          <p:cNvCxnSpPr>
            <a:cxnSpLocks noChangeShapeType="1"/>
          </p:cNvCxnSpPr>
          <p:nvPr/>
        </p:nvCxnSpPr>
        <p:spPr bwMode="auto">
          <a:xfrm rot="10800000">
            <a:off x="3581400" y="5029200"/>
            <a:ext cx="2514600" cy="381000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U5 Biogeographic factors affect species diversity.</a:t>
            </a:r>
          </a:p>
        </p:txBody>
      </p:sp>
      <p:pic>
        <p:nvPicPr>
          <p:cNvPr id="3" name="Picture 2" descr="conservationofbiodiversity-091006061533-phpapp02_Page_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04800" y="428624"/>
            <a:ext cx="8571001" cy="6428251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4500" y="6237069"/>
            <a:ext cx="3962400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Disturbance generally will decrease biodiversity, but there are exceptions.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5836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554037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</a:t>
            </a:r>
            <a:r>
              <a:rPr lang="en-US" sz="1600" dirty="0">
                <a:latin typeface="Arial"/>
                <a:cs typeface="Arial"/>
              </a:rPr>
              <a:t>.A2 Analysis of the impact of biogeographic factors on diversity limited to island size and edge effects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" y="730308"/>
            <a:ext cx="4787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Impact of the </a:t>
            </a:r>
            <a:r>
              <a:rPr lang="en-US" sz="2000" b="1" dirty="0" smtClean="0">
                <a:latin typeface="Arial"/>
                <a:cs typeface="Arial"/>
              </a:rPr>
              <a:t>edge effect </a:t>
            </a:r>
            <a:r>
              <a:rPr lang="en-US" sz="2000" dirty="0" smtClean="0">
                <a:latin typeface="Arial"/>
                <a:cs typeface="Arial"/>
              </a:rPr>
              <a:t>on biodiversity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1" y="885966"/>
            <a:ext cx="3894565" cy="2095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1" y="2981467"/>
            <a:ext cx="3860799" cy="3485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663" y="2579678"/>
            <a:ext cx="45160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Describe the relationship show in the abundance graph.</a:t>
            </a:r>
          </a:p>
          <a:p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Deduce the edge effect upon biodiversity in </a:t>
            </a:r>
            <a:r>
              <a:rPr lang="en-US" dirty="0"/>
              <a:t>Araucaria </a:t>
            </a:r>
            <a:r>
              <a:rPr lang="en-US" dirty="0" smtClean="0"/>
              <a:t>forests.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Suggest a reason why both abundance and richness is greatest at the forest edge.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Suggest a reason why abundance and richness decrease after 100 m from the forest edge.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664" y="1245357"/>
            <a:ext cx="4516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graphs show changes </a:t>
            </a:r>
            <a:r>
              <a:rPr lang="en-US" sz="1600" dirty="0"/>
              <a:t>in plant community diversity and composition across an edge between Araucaria forest and pasture in South Brazil</a:t>
            </a:r>
          </a:p>
        </p:txBody>
      </p:sp>
      <p:sp>
        <p:nvSpPr>
          <p:cNvPr id="8" name="Rectangle 7"/>
          <p:cNvSpPr/>
          <p:nvPr/>
        </p:nvSpPr>
        <p:spPr>
          <a:xfrm>
            <a:off x="2959100" y="6577968"/>
            <a:ext cx="6184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http://</a:t>
            </a:r>
            <a:r>
              <a:rPr lang="en-US" sz="1200" dirty="0" err="1">
                <a:hlinkClick r:id="rId4"/>
              </a:rPr>
              <a:t>www.scielo.br</a:t>
            </a:r>
            <a:r>
              <a:rPr lang="en-US" sz="1200" dirty="0">
                <a:hlinkClick r:id="rId4"/>
              </a:rPr>
              <a:t>/</a:t>
            </a:r>
            <a:r>
              <a:rPr lang="en-US" sz="1200" dirty="0" err="1">
                <a:hlinkClick r:id="rId4"/>
              </a:rPr>
              <a:t>scielo.php?pid</a:t>
            </a:r>
            <a:r>
              <a:rPr lang="en-US" sz="1200" dirty="0">
                <a:hlinkClick r:id="rId4"/>
              </a:rPr>
              <a:t>=S0100-84042006000100008&amp;script=</a:t>
            </a:r>
            <a:r>
              <a:rPr lang="en-US" sz="1200" dirty="0" err="1">
                <a:hlinkClick r:id="rId4"/>
              </a:rPr>
              <a:t>sci_arttext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43732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U3 In situ conservation may require active management of nature reserves or national parks.</a:t>
            </a:r>
          </a:p>
        </p:txBody>
      </p:sp>
      <p:pic>
        <p:nvPicPr>
          <p:cNvPr id="3" name="Picture 2" descr="conservationofbiodiversity-091006061533-phpapp02_Page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02862" y="431933"/>
            <a:ext cx="8572940" cy="642970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5500" y="5865827"/>
            <a:ext cx="6311900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Make sure you understand the practices used to actively  manage reserves and can illustrate this with a good example.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4736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611836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U3 In situ conservation may require active management of nature reserves or national parks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br>
              <a:rPr lang="en-US" sz="1600" dirty="0" smtClean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C.4.U4 Ex situ conservation is the preservation of species outside their natural habitats.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0608255"/>
              </p:ext>
            </p:extLst>
          </p:nvPr>
        </p:nvGraphicFramePr>
        <p:xfrm>
          <a:off x="406400" y="1003300"/>
          <a:ext cx="8521700" cy="553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0181"/>
                <a:gridCol w="42215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In-situ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Ex-situ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 its natural habitat)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(away from its natural habitat)</a:t>
                      </a:r>
                      <a:endParaRPr lang="en-US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Natural habitat</a:t>
                      </a:r>
                      <a:r>
                        <a:rPr lang="en-US" baseline="0" dirty="0" smtClean="0"/>
                        <a:t> conserved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Will</a:t>
                      </a:r>
                      <a:r>
                        <a:rPr lang="en-US" baseline="0" dirty="0" smtClean="0"/>
                        <a:t> work if habitat is lost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maintains the animal's normal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behaviour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Easy to isolate the animal</a:t>
                      </a:r>
                      <a:r>
                        <a:rPr lang="en-US" baseline="0" dirty="0" smtClean="0"/>
                        <a:t> from the threats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Food web/chain</a:t>
                      </a:r>
                      <a:r>
                        <a:rPr lang="en-US" baseline="0" dirty="0" smtClean="0"/>
                        <a:t> structure of the ecosystem maintained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Species maybe too rare to breed / maintain</a:t>
                      </a:r>
                      <a:r>
                        <a:rPr lang="en-US" baseline="0" dirty="0" smtClean="0"/>
                        <a:t> populations in the wild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Captive breeding</a:t>
                      </a:r>
                      <a:r>
                        <a:rPr lang="en-US" baseline="0" dirty="0" smtClean="0"/>
                        <a:t> does not work for all 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Captive breeding can quickly increase numbers (for some species)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Habitat</a:t>
                      </a:r>
                      <a:r>
                        <a:rPr lang="en-US" baseline="0" dirty="0" smtClean="0"/>
                        <a:t> can be used for the reintroduction of animals from captive breeding programs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Habitat</a:t>
                      </a:r>
                      <a:r>
                        <a:rPr lang="en-US" baseline="0" dirty="0" smtClean="0"/>
                        <a:t> remains available to other (endangered) species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e.g. The </a:t>
                      </a:r>
                      <a:r>
                        <a:rPr lang="en-US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Leighton Moss reserve in the UK maintains costal marsh, ideal breeding ground for the Avocet. Project Tiger reserves in India</a:t>
                      </a:r>
                      <a:endParaRPr lang="en-US" sz="1600" dirty="0" smtClean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e.g. Captive breeding of Pandas</a:t>
                      </a:r>
                      <a:r>
                        <a:rPr lang="en-US" sz="16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and Peregrine Falcons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e.g. re-planting of endangered</a:t>
                      </a:r>
                      <a:r>
                        <a:rPr lang="en-US" sz="1600" baseline="0" dirty="0" smtClean="0">
                          <a:solidFill>
                            <a:srgbClr val="008000"/>
                          </a:solidFill>
                        </a:rPr>
                        <a:t> species </a:t>
                      </a:r>
                      <a:r>
                        <a:rPr lang="en-US" sz="1600" dirty="0" smtClean="0">
                          <a:solidFill>
                            <a:srgbClr val="008000"/>
                          </a:solidFill>
                        </a:rPr>
                        <a:t>or the removal of invasive species, e.g. </a:t>
                      </a:r>
                      <a:r>
                        <a:rPr lang="en-US" sz="1600" dirty="0" err="1" smtClean="0">
                          <a:solidFill>
                            <a:srgbClr val="008000"/>
                          </a:solidFill>
                        </a:rPr>
                        <a:t>Rhodedendrons</a:t>
                      </a:r>
                      <a:endParaRPr lang="en-US" sz="1600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e.g. Botanical gardens such as Kew in London and seed banks</a:t>
                      </a:r>
                      <a:endParaRPr lang="en-US" sz="16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16599"/>
            <a:ext cx="6835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Different strategies for the conservation of endangered species: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Bent Arrow 5"/>
          <p:cNvSpPr/>
          <p:nvPr/>
        </p:nvSpPr>
        <p:spPr>
          <a:xfrm rot="10800000">
            <a:off x="4597400" y="3835398"/>
            <a:ext cx="2235200" cy="508001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199" y="4374632"/>
            <a:ext cx="3098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Conservation efforts are often, in reality, a combination of approaches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2897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C.4.A</a:t>
            </a:r>
            <a:r>
              <a:rPr lang="en-US" sz="1600" dirty="0">
                <a:latin typeface="Arial"/>
                <a:cs typeface="Arial"/>
              </a:rPr>
              <a:t>1 Case study of the captive breeding and reintroduction of an endangered animal species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933"/>
            <a:ext cx="9158495" cy="60023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565835"/>
            <a:ext cx="4572000" cy="646331"/>
          </a:xfrm>
          <a:prstGeom prst="rect">
            <a:avLst/>
          </a:prstGeom>
          <a:solidFill>
            <a:srgbClr val="FFFFFF">
              <a:alpha val="72000"/>
            </a:srgbClr>
          </a:solidFill>
          <a:effectLst/>
        </p:spPr>
        <p:txBody>
          <a:bodyPr>
            <a:spAutoFit/>
          </a:bodyPr>
          <a:lstStyle/>
          <a:p>
            <a:r>
              <a:rPr lang="en-US" dirty="0"/>
              <a:t>A smaller relative of the grey wolf, the red wolf is one of the rarest </a:t>
            </a:r>
            <a:r>
              <a:rPr lang="en-US" dirty="0" err="1"/>
              <a:t>canids</a:t>
            </a:r>
            <a:r>
              <a:rPr lang="en-US" dirty="0"/>
              <a:t> in the world.</a:t>
            </a:r>
          </a:p>
        </p:txBody>
      </p:sp>
      <p:sp>
        <p:nvSpPr>
          <p:cNvPr id="5" name="Rectangle 4"/>
          <p:cNvSpPr/>
          <p:nvPr/>
        </p:nvSpPr>
        <p:spPr>
          <a:xfrm>
            <a:off x="7137401" y="2190066"/>
            <a:ext cx="2021094" cy="1754327"/>
          </a:xfrm>
          <a:prstGeom prst="rect">
            <a:avLst/>
          </a:prstGeom>
          <a:solidFill>
            <a:srgbClr val="FFFFFF">
              <a:alpha val="72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dirty="0"/>
              <a:t>The red wolf </a:t>
            </a:r>
            <a:r>
              <a:rPr lang="en-US" dirty="0" smtClean="0"/>
              <a:t>was designated </a:t>
            </a:r>
            <a:r>
              <a:rPr lang="en-US" dirty="0"/>
              <a:t>an endangered species in </a:t>
            </a:r>
            <a:r>
              <a:rPr lang="en-US" dirty="0" smtClean="0"/>
              <a:t>1967 and declared </a:t>
            </a:r>
            <a:r>
              <a:rPr lang="en-US" dirty="0"/>
              <a:t>extinct in the wild in </a:t>
            </a:r>
            <a:r>
              <a:rPr lang="en-US" dirty="0" smtClean="0"/>
              <a:t>1980.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151735"/>
            <a:ext cx="3810000" cy="923330"/>
          </a:xfrm>
          <a:prstGeom prst="rect">
            <a:avLst/>
          </a:prstGeom>
          <a:solidFill>
            <a:srgbClr val="FFFFFF">
              <a:alpha val="72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dirty="0"/>
              <a:t>As of 2010, the reintroduced population of red wolves was thought to total around 130 individuals.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907295" y="1397654"/>
            <a:ext cx="3251200" cy="369332"/>
          </a:xfrm>
          <a:prstGeom prst="rect">
            <a:avLst/>
          </a:prstGeom>
          <a:solidFill>
            <a:srgbClr val="FFFFFF">
              <a:alpha val="72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Native to the Southeastern USA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349444"/>
            <a:ext cx="3479800" cy="1477328"/>
          </a:xfrm>
          <a:prstGeom prst="rect">
            <a:avLst/>
          </a:prstGeom>
          <a:solidFill>
            <a:srgbClr val="FFFFFF">
              <a:alpha val="72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Threats during the 1900s: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Hunting/predator </a:t>
            </a:r>
            <a:r>
              <a:rPr lang="en-US" dirty="0"/>
              <a:t>control programs </a:t>
            </a:r>
            <a:r>
              <a:rPr lang="en-US" dirty="0" smtClean="0"/>
              <a:t>(deemed to be a pest)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Destruction / alteration of habitat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344228"/>
            <a:ext cx="2870200" cy="1200329"/>
          </a:xfrm>
          <a:prstGeom prst="rect">
            <a:avLst/>
          </a:prstGeom>
          <a:solidFill>
            <a:srgbClr val="FFFFFF">
              <a:alpha val="72000"/>
            </a:srgbClr>
          </a:solidFill>
          <a:effectLst/>
        </p:spPr>
        <p:txBody>
          <a:bodyPr wrap="square">
            <a:spAutoFit/>
          </a:bodyPr>
          <a:lstStyle/>
          <a:p>
            <a:r>
              <a:rPr lang="en-US" dirty="0"/>
              <a:t>U.S. Fish and Wildlife </a:t>
            </a:r>
            <a:r>
              <a:rPr lang="en-US" dirty="0" smtClean="0"/>
              <a:t>Service initiated a </a:t>
            </a:r>
            <a:r>
              <a:rPr lang="en-US" dirty="0"/>
              <a:t>captive breeding program enabled the species to be reintroduced.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817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wolves changed the course of a river?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Short Video</a:t>
            </a:r>
            <a:r>
              <a:rPr lang="en-US" dirty="0" smtClean="0"/>
              <a:t> (5 min)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Documentary on Yellowstone Wolves (50 min)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5 species </a:t>
            </a:r>
            <a:r>
              <a:rPr lang="en-US" dirty="0" smtClean="0"/>
              <a:t>brought back from the brink of extinction</a:t>
            </a:r>
          </a:p>
          <a:p>
            <a:endParaRPr lang="en-US" dirty="0" smtClean="0"/>
          </a:p>
          <a:p>
            <a:r>
              <a:rPr lang="en-US" dirty="0" smtClean="0">
                <a:hlinkClick r:id="rId5"/>
              </a:rPr>
              <a:t>13 species </a:t>
            </a:r>
            <a:r>
              <a:rPr lang="en-US" dirty="0" smtClean="0"/>
              <a:t>saved from extinction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4"/>
            <a:ext cx="6521397" cy="746554"/>
          </a:xfrm>
        </p:spPr>
        <p:txBody>
          <a:bodyPr/>
          <a:lstStyle/>
          <a:p>
            <a:r>
              <a:rPr lang="en-US" dirty="0" smtClean="0"/>
              <a:t>Bibliography / Acknowledgments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72820" y="1000912"/>
            <a:ext cx="5328420" cy="966430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966" y="976660"/>
            <a:ext cx="2695172" cy="2515494"/>
          </a:xfrm>
          <a:prstGeom prst="rect">
            <a:avLst/>
          </a:prstGeom>
        </p:spPr>
      </p:pic>
      <p:pic>
        <p:nvPicPr>
          <p:cNvPr id="7" name="Picture 6" descr="Screen Shot 2014-04-27 at 14.39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306287" y="2178578"/>
            <a:ext cx="3176219" cy="4200805"/>
          </a:xfrm>
          <a:prstGeom prst="rect">
            <a:avLst/>
          </a:prstGeom>
        </p:spPr>
      </p:pic>
      <p:pic>
        <p:nvPicPr>
          <p:cNvPr id="8" name="Picture 7">
            <a:hlinkClick r:id="rId7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771638" y="4106292"/>
            <a:ext cx="825500" cy="825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0646" y="4106292"/>
            <a:ext cx="178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hlinkClick r:id="rId7"/>
              </a:rPr>
              <a:t>Jason de </a:t>
            </a:r>
            <a:r>
              <a:rPr lang="fr-FR" sz="2000" b="1" dirty="0" smtClean="0">
                <a:hlinkClick r:id="rId7"/>
              </a:rPr>
              <a:t>Nys</a:t>
            </a:r>
            <a:endParaRPr lang="fr-FR" sz="2000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202800" y="4051300"/>
            <a:ext cx="2432438" cy="918592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1465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348612" cy="6057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U2 Relative numbers of indicator species can be used to calculate the value of a biotic index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 descr="conservationofbiodiversity-091006061533-phpapp02_Page_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66700" y="409542"/>
            <a:ext cx="8597156" cy="6447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" y="494268"/>
            <a:ext cx="60325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Kick sampling can be used to collect macro invertebrates in shallow water: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9400" y="1188422"/>
            <a:ext cx="60325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 Biotic index compares </a:t>
            </a:r>
            <a:r>
              <a:rPr lang="en-US" dirty="0"/>
              <a:t>the relative frequency of indicator </a:t>
            </a:r>
            <a:r>
              <a:rPr lang="en-US" dirty="0" smtClean="0"/>
              <a:t>species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 provide </a:t>
            </a:r>
            <a:r>
              <a:rPr lang="en-US" dirty="0"/>
              <a:t>an overall environmental assessment of an </a:t>
            </a:r>
            <a:r>
              <a:rPr lang="en-US" dirty="0" smtClean="0"/>
              <a:t>ecosystem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 change in the biotic index over time </a:t>
            </a:r>
            <a:r>
              <a:rPr lang="en-US" dirty="0" smtClean="0"/>
              <a:t>indicates a </a:t>
            </a:r>
            <a:r>
              <a:rPr lang="en-US" dirty="0"/>
              <a:t>change in the environmental </a:t>
            </a:r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26000" y="3183234"/>
            <a:ext cx="4037856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A high biotic index indicates an abundance of pollution sensitive organisms </a:t>
            </a:r>
            <a:r>
              <a:rPr lang="en-US" sz="1600" dirty="0" smtClean="0"/>
              <a:t>= unpolluted </a:t>
            </a:r>
            <a:r>
              <a:rPr lang="en-US" sz="1600" dirty="0"/>
              <a:t>environment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5106144" y="5875634"/>
            <a:ext cx="4037856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A low biotic index indicates the absence of </a:t>
            </a:r>
            <a:r>
              <a:rPr lang="en-US" sz="1600" dirty="0" smtClean="0"/>
              <a:t>pollution sensitive organisms = </a:t>
            </a:r>
            <a:r>
              <a:rPr lang="en-US" sz="1600" dirty="0"/>
              <a:t>polluted </a:t>
            </a:r>
            <a:r>
              <a:rPr lang="en-US" sz="1600" dirty="0" smtClean="0"/>
              <a:t>environment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219700" y="2699623"/>
            <a:ext cx="3644156" cy="48361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6700" y="2942749"/>
            <a:ext cx="3467100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One possible way to calculate the </a:t>
            </a:r>
            <a:r>
              <a:rPr lang="en-US" sz="2400" b="1" dirty="0" smtClean="0"/>
              <a:t>B</a:t>
            </a:r>
            <a:r>
              <a:rPr lang="en-US" dirty="0" smtClean="0"/>
              <a:t>iotic </a:t>
            </a:r>
            <a:r>
              <a:rPr lang="en-US" sz="2400" b="1" dirty="0" smtClean="0"/>
              <a:t>I</a:t>
            </a:r>
            <a:r>
              <a:rPr lang="en-US" dirty="0" smtClean="0"/>
              <a:t>ndex: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946900" y="3822700"/>
            <a:ext cx="178172" cy="8382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594600" y="5676900"/>
            <a:ext cx="342900" cy="19873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1036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U2 Relative numbers of indicator species can be used to calculate the value of a biotic index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 descr="conservationofbiodiversity-091006061533-phpapp02_Page_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66700" y="409542"/>
            <a:ext cx="8597156" cy="6447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" y="494268"/>
            <a:ext cx="60325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Kick sampling can be used to collect macro invertebrates in shallow water: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9400" y="1188422"/>
            <a:ext cx="60325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 Biotic index compares </a:t>
            </a:r>
            <a:r>
              <a:rPr lang="en-US" dirty="0"/>
              <a:t>the relative frequency of indicator </a:t>
            </a:r>
            <a:r>
              <a:rPr lang="en-US" dirty="0" smtClean="0"/>
              <a:t>species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It provide </a:t>
            </a:r>
            <a:r>
              <a:rPr lang="en-US" dirty="0"/>
              <a:t>an overall environmental assessment of an </a:t>
            </a:r>
            <a:r>
              <a:rPr lang="en-US" dirty="0" smtClean="0"/>
              <a:t>ecosystem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 change in the biotic index over time </a:t>
            </a:r>
            <a:r>
              <a:rPr lang="en-US" dirty="0" smtClean="0"/>
              <a:t>indicates a </a:t>
            </a:r>
            <a:r>
              <a:rPr lang="en-US" dirty="0"/>
              <a:t>change in the environmental </a:t>
            </a:r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26000" y="3183234"/>
            <a:ext cx="4037856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A high biotic index indicates an abundance of pollution sensitive organisms </a:t>
            </a:r>
            <a:r>
              <a:rPr lang="en-US" sz="1600" dirty="0" smtClean="0"/>
              <a:t>= unpolluted </a:t>
            </a:r>
            <a:r>
              <a:rPr lang="en-US" sz="1600" dirty="0"/>
              <a:t>environment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5106144" y="5875634"/>
            <a:ext cx="4037856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A low biotic index indicates the absence of </a:t>
            </a:r>
            <a:r>
              <a:rPr lang="en-US" sz="1600" dirty="0" smtClean="0"/>
              <a:t>pollution sensitive organisms = </a:t>
            </a:r>
            <a:r>
              <a:rPr lang="en-US" sz="1600" dirty="0"/>
              <a:t>polluted </a:t>
            </a:r>
            <a:r>
              <a:rPr lang="en-US" sz="1600" dirty="0" smtClean="0"/>
              <a:t>environment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219700" y="2699623"/>
            <a:ext cx="3644156" cy="48361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66700" y="2942749"/>
            <a:ext cx="3467100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One possible way to calculate the </a:t>
            </a:r>
            <a:r>
              <a:rPr lang="en-US" sz="2400" b="1" dirty="0" smtClean="0"/>
              <a:t>B</a:t>
            </a:r>
            <a:r>
              <a:rPr lang="en-US" dirty="0" smtClean="0"/>
              <a:t>iotic </a:t>
            </a:r>
            <a:r>
              <a:rPr lang="en-US" sz="2400" b="1" dirty="0" smtClean="0"/>
              <a:t>I</a:t>
            </a:r>
            <a:r>
              <a:rPr lang="en-US" dirty="0" smtClean="0"/>
              <a:t>ndex: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946900" y="3822700"/>
            <a:ext cx="178172" cy="8382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594600" y="5676900"/>
            <a:ext cx="342900" cy="19873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0975210">
            <a:off x="233126" y="4024119"/>
            <a:ext cx="4266542" cy="1015663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You don’t have to </a:t>
            </a:r>
            <a:r>
              <a:rPr lang="en-US" sz="2000" dirty="0" err="1" smtClean="0"/>
              <a:t>memorise</a:t>
            </a:r>
            <a:r>
              <a:rPr lang="en-US" sz="2000" dirty="0" smtClean="0"/>
              <a:t> the formula. understanding how to </a:t>
            </a:r>
            <a:r>
              <a:rPr lang="en-US" sz="2000" dirty="0" err="1" smtClean="0"/>
              <a:t>analyse</a:t>
            </a:r>
            <a:r>
              <a:rPr lang="en-US" sz="2000" dirty="0" smtClean="0"/>
              <a:t> the data is enough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1135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U2 Relative numbers of indicator species can be used to calculate the value of a biotic index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3" name="Picture 2" descr="conservationofbiodiversity-091006061533-phpapp02_Page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96194" y="431934"/>
            <a:ext cx="8563370" cy="6426066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6481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U2 Relative numbers of indicator species can be used to calculate the value of a biotic index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3" name="Picture 2" descr="conservationofbiodiversity-091006061533-phpapp02_Page_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04800" y="431933"/>
            <a:ext cx="8571001" cy="6428251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648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42717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C.4.</a:t>
            </a:r>
            <a:r>
              <a:rPr lang="en-US" sz="1600" dirty="0">
                <a:latin typeface="Arial"/>
                <a:cs typeface="Arial"/>
              </a:rPr>
              <a:t>U2 Relative numbers of indicator species can be used to calculate the value of a biotic index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3" name="Picture 2" descr="conservationofbiodiversity-091006061533-phpapp02_Page_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317500" y="428625"/>
            <a:ext cx="8571001" cy="6428251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" y="6512158"/>
            <a:ext cx="1549399" cy="3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6481498"/>
      </p:ext>
    </p:extLst>
  </p:cSld>
  <p:clrMapOvr>
    <a:masterClrMapping/>
  </p:clrMapOvr>
</p:sld>
</file>

<file path=ppt/theme/theme1.xml><?xml version="1.0" encoding="utf-8"?>
<a:theme xmlns:a="http://schemas.openxmlformats.org/drawingml/2006/main" name="IB DP Student No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- Section Head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47CCFC"/>
      </a:accent1>
      <a:accent2>
        <a:srgbClr val="333399"/>
      </a:accent2>
      <a:accent3>
        <a:srgbClr val="FFFFFF"/>
      </a:accent3>
      <a:accent4>
        <a:srgbClr val="000000"/>
      </a:accent4>
      <a:accent5>
        <a:srgbClr val="B1E2FD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Section Header">
      <a:majorFont>
        <a:latin typeface="Verdana"/>
        <a:ea typeface="ヒラギノ角ゴ ProN W6"/>
        <a:cs typeface="ヒラギノ角ゴ ProN W6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Section Hea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 DP Student Notes.potx</Template>
  <TotalTime>15017</TotalTime>
  <Words>2255</Words>
  <Application>Microsoft Macintosh PowerPoint</Application>
  <PresentationFormat>On-screen Show (4:3)</PresentationFormat>
  <Paragraphs>274</Paragraphs>
  <Slides>37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IB DP Student Notes</vt:lpstr>
      <vt:lpstr>Default - Section Header</vt:lpstr>
      <vt:lpstr>C.4 Conservation of biodiversity</vt:lpstr>
      <vt:lpstr>Understandings, Applications and Skills</vt:lpstr>
      <vt:lpstr>C.4.U1 An indicator species is an organism used to assess a specific environmental condition.</vt:lpstr>
      <vt:lpstr>Slide 4</vt:lpstr>
      <vt:lpstr>C.4.U2 Relative numbers of indicator species can be used to calculate the value of a biotic index.</vt:lpstr>
      <vt:lpstr>C.4.U2 Relative numbers of indicator species can be used to calculate the value of a biotic index.</vt:lpstr>
      <vt:lpstr>C.4.U2 Relative numbers of indicator species can be used to calculate the value of a biotic index.</vt:lpstr>
      <vt:lpstr>C.4.U2 Relative numbers of indicator species can be used to calculate the value of a biotic index.</vt:lpstr>
      <vt:lpstr>C.4.U2 Relative numbers of indicator species can be used to calculate the value of a biotic index.</vt:lpstr>
      <vt:lpstr>C.4.U6 Richness and evenness are components of biodiversity.</vt:lpstr>
      <vt:lpstr>C.4.S1 Analysis of the biodiversity of two local communities using Simpson's reciprocal index of diversity.</vt:lpstr>
      <vt:lpstr>C.4.S1 Analysis of the biodiversity of two local communities using Simpson's reciprocal index of diversity.</vt:lpstr>
      <vt:lpstr>C.4.S1 Analysis of the biodiversity of two local communities using Simpson's reciprocal index of diversity.</vt:lpstr>
      <vt:lpstr>C.4.S1 Analysis of the biodiversity of two local communities using Simpson's reciprocal index of diversity.</vt:lpstr>
      <vt:lpstr>C.4.S1 Analysis of the biodiversity of two local communities using Simpson's reciprocal index of diversity.</vt:lpstr>
      <vt:lpstr>Slide 16</vt:lpstr>
      <vt:lpstr>Slide 17</vt:lpstr>
      <vt:lpstr>Slide 18</vt:lpstr>
      <vt:lpstr>C.4.U3 In situ conservation may require active management of nature reserves or national parks.</vt:lpstr>
      <vt:lpstr>C.4.U5 Biogeographic factors affect species diversity.</vt:lpstr>
      <vt:lpstr>C.4.A2 Analysis of the impact of biogeographic factors on diversity limited to island size and edge effects.</vt:lpstr>
      <vt:lpstr>What makes a protected area successful?</vt:lpstr>
      <vt:lpstr>How to design a protected area</vt:lpstr>
      <vt:lpstr>C.4.U3 In situ conservation may require active management of nature reserves or national parks.</vt:lpstr>
      <vt:lpstr>How to design a protected area</vt:lpstr>
      <vt:lpstr>How to design a protected area</vt:lpstr>
      <vt:lpstr>How to design a protected area</vt:lpstr>
      <vt:lpstr>How to design a protected area</vt:lpstr>
      <vt:lpstr>C.4.U5 Biogeographic factors affect species diversity.</vt:lpstr>
      <vt:lpstr>How to design a protected area</vt:lpstr>
      <vt:lpstr>C.4.U5 Biogeographic factors affect species diversity.</vt:lpstr>
      <vt:lpstr>C.4.A2 Analysis of the impact of biogeographic factors on diversity limited to island size and edge effects.</vt:lpstr>
      <vt:lpstr>C.4.U3 In situ conservation may require active management of nature reserves or national parks.</vt:lpstr>
      <vt:lpstr>C.4.U3 In situ conservation may require active management of nature reserves or national parks. C.4.U4 Ex situ conservation is the preservation of species outside their natural habitats.</vt:lpstr>
      <vt:lpstr>C.4.A1 Case study of the captive breeding and reintroduction of an endangered animal species.</vt:lpstr>
      <vt:lpstr>How wolves changed the course of a river?</vt:lpstr>
      <vt:lpstr>Bibliography / Acknowledgments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Paine</dc:creator>
  <cp:lastModifiedBy>Cairo American College</cp:lastModifiedBy>
  <cp:revision>493</cp:revision>
  <dcterms:created xsi:type="dcterms:W3CDTF">2015-10-07T06:26:18Z</dcterms:created>
  <dcterms:modified xsi:type="dcterms:W3CDTF">2015-10-07T08:24:49Z</dcterms:modified>
</cp:coreProperties>
</file>