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49"/>
  </p:notesMasterIdLst>
  <p:sldIdLst>
    <p:sldId id="256" r:id="rId2"/>
    <p:sldId id="396" r:id="rId3"/>
    <p:sldId id="298" r:id="rId4"/>
    <p:sldId id="299" r:id="rId5"/>
    <p:sldId id="301" r:id="rId6"/>
    <p:sldId id="370" r:id="rId7"/>
    <p:sldId id="304" r:id="rId8"/>
    <p:sldId id="305" r:id="rId9"/>
    <p:sldId id="306" r:id="rId10"/>
    <p:sldId id="257" r:id="rId11"/>
    <p:sldId id="308" r:id="rId12"/>
    <p:sldId id="258" r:id="rId13"/>
    <p:sldId id="372" r:id="rId14"/>
    <p:sldId id="310" r:id="rId15"/>
    <p:sldId id="312" r:id="rId16"/>
    <p:sldId id="261" r:id="rId17"/>
    <p:sldId id="315" r:id="rId18"/>
    <p:sldId id="316" r:id="rId19"/>
    <p:sldId id="318" r:id="rId20"/>
    <p:sldId id="320" r:id="rId21"/>
    <p:sldId id="322" r:id="rId22"/>
    <p:sldId id="323" r:id="rId23"/>
    <p:sldId id="325" r:id="rId24"/>
    <p:sldId id="377" r:id="rId25"/>
    <p:sldId id="379" r:id="rId26"/>
    <p:sldId id="328" r:id="rId27"/>
    <p:sldId id="263" r:id="rId28"/>
    <p:sldId id="330" r:id="rId29"/>
    <p:sldId id="335" r:id="rId30"/>
    <p:sldId id="382" r:id="rId31"/>
    <p:sldId id="336" r:id="rId32"/>
    <p:sldId id="277" r:id="rId33"/>
    <p:sldId id="288" r:id="rId34"/>
    <p:sldId id="340" r:id="rId35"/>
    <p:sldId id="266" r:id="rId36"/>
    <p:sldId id="342" r:id="rId37"/>
    <p:sldId id="390" r:id="rId38"/>
    <p:sldId id="267" r:id="rId39"/>
    <p:sldId id="348" r:id="rId40"/>
    <p:sldId id="392" r:id="rId41"/>
    <p:sldId id="268" r:id="rId42"/>
    <p:sldId id="350" r:id="rId43"/>
    <p:sldId id="351" r:id="rId44"/>
    <p:sldId id="353" r:id="rId45"/>
    <p:sldId id="270" r:id="rId46"/>
    <p:sldId id="360" r:id="rId47"/>
    <p:sldId id="29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197"/>
  </p:normalViewPr>
  <p:slideViewPr>
    <p:cSldViewPr snapToGrid="0" snapToObjects="1">
      <p:cViewPr varScale="1">
        <p:scale>
          <a:sx n="121" d="100"/>
          <a:sy n="121" d="100"/>
        </p:scale>
        <p:origin x="200"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769FFC-7BC5-DE47-BCF4-037618FE0E33}" type="datetimeFigureOut">
              <a:rPr lang="en-US" smtClean="0"/>
              <a:t>11/9/21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C27A5A-6C90-1640-985F-6BA0AA90319B}" type="slidenum">
              <a:rPr lang="en-US" smtClean="0"/>
              <a:t>‹#›</a:t>
            </a:fld>
            <a:endParaRPr lang="en-US"/>
          </a:p>
        </p:txBody>
      </p:sp>
    </p:spTree>
    <p:extLst>
      <p:ext uri="{BB962C8B-B14F-4D97-AF65-F5344CB8AC3E}">
        <p14:creationId xmlns:p14="http://schemas.microsoft.com/office/powerpoint/2010/main" val="2799504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73AC937-210A-6248-9E5D-9762690128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DB97F16B-BB93-1042-AAB0-9EE598DB9C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t>Religious Camp Meeting, by</a:t>
            </a:r>
          </a:p>
          <a:p>
            <a:pPr eaLnBrk="1" hangingPunct="1"/>
            <a:r>
              <a:rPr lang="en-US" altLang="en-US" b="1"/>
              <a:t>J. Maze Burbank, 1839 </a:t>
            </a:r>
            <a:r>
              <a:rPr lang="en-US" altLang="en-US"/>
              <a:t>At</a:t>
            </a:r>
          </a:p>
          <a:p>
            <a:pPr eaLnBrk="1" hangingPunct="1"/>
            <a:r>
              <a:rPr lang="en-US" altLang="en-US"/>
              <a:t>huge, daylong encampments,</a:t>
            </a:r>
          </a:p>
          <a:p>
            <a:pPr eaLnBrk="1" hangingPunct="1"/>
            <a:r>
              <a:rPr lang="en-US" altLang="en-US"/>
              <a:t>repentant sinners dedicated</a:t>
            </a:r>
          </a:p>
          <a:p>
            <a:pPr eaLnBrk="1" hangingPunct="1"/>
            <a:r>
              <a:rPr lang="en-US" altLang="en-US"/>
              <a:t>themselves to lives of personal</a:t>
            </a:r>
          </a:p>
          <a:p>
            <a:pPr eaLnBrk="1" hangingPunct="1"/>
            <a:r>
              <a:rPr lang="en-US" altLang="en-US"/>
              <a:t>rectitude and social reform.</a:t>
            </a:r>
          </a:p>
          <a:p>
            <a:pPr eaLnBrk="1" hangingPunct="1"/>
            <a:r>
              <a:rPr lang="en-US" altLang="en-US"/>
              <a:t>Fire-and-brimstone preachers</a:t>
            </a:r>
          </a:p>
          <a:p>
            <a:pPr eaLnBrk="1" hangingPunct="1"/>
            <a:r>
              <a:rPr lang="en-US" altLang="en-US"/>
              <a:t>like the one depicted here</a:t>
            </a:r>
          </a:p>
          <a:p>
            <a:pPr eaLnBrk="1" hangingPunct="1"/>
            <a:r>
              <a:rPr lang="en-US" altLang="en-US"/>
              <a:t>inspired convulsions, speaking</a:t>
            </a:r>
          </a:p>
          <a:p>
            <a:pPr eaLnBrk="1" hangingPunct="1"/>
            <a:r>
              <a:rPr lang="en-US" altLang="en-US"/>
              <a:t>in tongues, and ecstatic singing</a:t>
            </a:r>
          </a:p>
          <a:p>
            <a:pPr eaLnBrk="1" hangingPunct="1"/>
            <a:r>
              <a:rPr lang="en-US" altLang="en-US"/>
              <a:t>and dancing among the</a:t>
            </a:r>
          </a:p>
          <a:p>
            <a:pPr eaLnBrk="1" hangingPunct="1"/>
            <a:r>
              <a:rPr lang="en-US" altLang="en-US"/>
              <a:t>converted. Out of this religious</a:t>
            </a:r>
          </a:p>
          <a:p>
            <a:pPr eaLnBrk="1" hangingPunct="1"/>
            <a:r>
              <a:rPr lang="en-US" altLang="en-US"/>
              <a:t>upheaval grew many of the</a:t>
            </a:r>
          </a:p>
          <a:p>
            <a:pPr eaLnBrk="1" hangingPunct="1"/>
            <a:r>
              <a:rPr lang="en-US" altLang="en-US"/>
              <a:t>movements for social</a:t>
            </a:r>
          </a:p>
          <a:p>
            <a:pPr eaLnBrk="1" hangingPunct="1"/>
            <a:r>
              <a:rPr lang="en-US" altLang="en-US"/>
              <a:t>improvement in the pre–Civil</a:t>
            </a:r>
          </a:p>
          <a:p>
            <a:pPr eaLnBrk="1" hangingPunct="1"/>
            <a:r>
              <a:rPr lang="en-US" altLang="en-US"/>
              <a:t>War decades, including the</a:t>
            </a:r>
          </a:p>
          <a:p>
            <a:pPr eaLnBrk="1" hangingPunct="1"/>
            <a:r>
              <a:rPr lang="en-US" altLang="en-US"/>
              <a:t>abolitionist crusade.</a:t>
            </a:r>
          </a:p>
        </p:txBody>
      </p:sp>
      <p:sp>
        <p:nvSpPr>
          <p:cNvPr id="15364" name="Slide Number Placeholder 3">
            <a:extLst>
              <a:ext uri="{FF2B5EF4-FFF2-40B4-BE49-F238E27FC236}">
                <a16:creationId xmlns:a16="http://schemas.microsoft.com/office/drawing/2014/main" id="{327073F9-E22B-214C-867B-14FDAC529F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F05DFCC-9D57-D740-958B-591A851F2986}" type="slidenum">
              <a:rPr lang="en-US" altLang="en-US">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91A0A6C7-329D-B24E-B449-2E8BD58F5D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BD2817A1-C178-A44A-92FF-9E0F711791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t>Mormon Trekkers Crossing the Mississippi on the Ice </a:t>
            </a:r>
            <a:r>
              <a:rPr lang="en-US" altLang="en-US"/>
              <a:t>Driven out of Illinois after the murder</a:t>
            </a:r>
          </a:p>
          <a:p>
            <a:pPr eaLnBrk="1" hangingPunct="1"/>
            <a:r>
              <a:rPr lang="en-US" altLang="en-US"/>
              <a:t>of founder Joseph Smith in 1844, the Mormons wintered near Council Bluffs, Iowa Territory, before</a:t>
            </a:r>
          </a:p>
          <a:p>
            <a:pPr eaLnBrk="1" hangingPunct="1"/>
            <a:r>
              <a:rPr lang="en-US" altLang="en-US"/>
              <a:t>beginning the long overland trek to Utah.</a:t>
            </a:r>
          </a:p>
        </p:txBody>
      </p:sp>
      <p:sp>
        <p:nvSpPr>
          <p:cNvPr id="27652" name="Slide Number Placeholder 3">
            <a:extLst>
              <a:ext uri="{FF2B5EF4-FFF2-40B4-BE49-F238E27FC236}">
                <a16:creationId xmlns:a16="http://schemas.microsoft.com/office/drawing/2014/main" id="{63D21349-4243-4045-8F22-62C994798F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836663A-E2F3-D845-BD35-6C77FEB98859}" type="slidenum">
              <a:rPr lang="en-US" altLang="en-US">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43819E48-F7A9-5E40-88BF-7285279255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083273D2-D8C1-BC42-BA2E-EE4E73B174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t>(left) The Stepping Mill, Auburn Prison, New York, 1823; (right) Portrait of Dorothea Dix by</a:t>
            </a:r>
          </a:p>
          <a:p>
            <a:pPr eaLnBrk="1" hangingPunct="1"/>
            <a:r>
              <a:rPr lang="en-US" altLang="en-US" b="1"/>
              <a:t>Samuel Bell Waugh, 1868 </a:t>
            </a:r>
            <a:r>
              <a:rPr lang="en-US" altLang="en-US"/>
              <a:t>Reformers like Dorothea Dix believed that idleness was a scourge and</a:t>
            </a:r>
          </a:p>
          <a:p>
            <a:pPr eaLnBrk="1" hangingPunct="1"/>
            <a:r>
              <a:rPr lang="en-US" altLang="en-US"/>
              <a:t>prescribed rigorous exercise regimens for prisoners. At the experimental prison in Auburn, chained</a:t>
            </a:r>
          </a:p>
          <a:p>
            <a:pPr eaLnBrk="1" hangingPunct="1"/>
            <a:r>
              <a:rPr lang="en-US" altLang="en-US"/>
              <a:t>prisoners were obliged to turn this wheel for long periods of time.</a:t>
            </a:r>
          </a:p>
        </p:txBody>
      </p:sp>
      <p:sp>
        <p:nvSpPr>
          <p:cNvPr id="54276" name="Slide Number Placeholder 3">
            <a:extLst>
              <a:ext uri="{FF2B5EF4-FFF2-40B4-BE49-F238E27FC236}">
                <a16:creationId xmlns:a16="http://schemas.microsoft.com/office/drawing/2014/main" id="{DDC6D202-18F5-0948-919A-8F49AFB74E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36D27DF-1035-294E-B4AB-633A87812844}" type="slidenum">
              <a:rPr lang="en-US" altLang="en-US">
                <a:latin typeface="Calibri" panose="020F0502020204030204" pitchFamily="34" charset="0"/>
              </a:rPr>
              <a:pPr/>
              <a:t>24</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082A9A6C-D9AB-B640-991F-2C5E87E34B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0DB78B5A-B2D0-AD4B-9A91-3132CC308E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t>Signing the Pledge,</a:t>
            </a:r>
          </a:p>
          <a:p>
            <a:pPr eaLnBrk="1" hangingPunct="1"/>
            <a:r>
              <a:rPr lang="en-US" altLang="en-US" b="1"/>
              <a:t>Lithograph, 1846 </a:t>
            </a:r>
            <a:r>
              <a:rPr lang="en-US" altLang="en-US"/>
              <a:t>Temperance</a:t>
            </a:r>
          </a:p>
          <a:p>
            <a:pPr eaLnBrk="1" hangingPunct="1"/>
            <a:r>
              <a:rPr lang="en-US" altLang="en-US"/>
              <a:t>reformers decried many evils of</a:t>
            </a:r>
          </a:p>
          <a:p>
            <a:pPr eaLnBrk="1" hangingPunct="1"/>
            <a:r>
              <a:rPr lang="en-US" altLang="en-US"/>
              <a:t>alcohol, but they fulminated</a:t>
            </a:r>
          </a:p>
          <a:p>
            <a:pPr eaLnBrk="1" hangingPunct="1"/>
            <a:r>
              <a:rPr lang="en-US" altLang="en-US"/>
              <a:t>especially against its corrupting</a:t>
            </a:r>
          </a:p>
          <a:p>
            <a:pPr eaLnBrk="1" hangingPunct="1"/>
            <a:r>
              <a:rPr lang="en-US" altLang="en-US"/>
              <a:t>influence on family life. Here a</a:t>
            </a:r>
          </a:p>
          <a:p>
            <a:pPr eaLnBrk="1" hangingPunct="1"/>
            <a:r>
              <a:rPr lang="en-US" altLang="en-US"/>
              <a:t>former drinker pledges to abstain</a:t>
            </a:r>
          </a:p>
          <a:p>
            <a:pPr eaLnBrk="1" hangingPunct="1"/>
            <a:r>
              <a:rPr lang="en-US" altLang="en-US"/>
              <a:t>hereafter, while his hopeful wife</a:t>
            </a:r>
          </a:p>
          <a:p>
            <a:pPr eaLnBrk="1" hangingPunct="1"/>
            <a:r>
              <a:rPr lang="en-US" altLang="en-US"/>
              <a:t>and children look on.</a:t>
            </a:r>
          </a:p>
        </p:txBody>
      </p:sp>
      <p:sp>
        <p:nvSpPr>
          <p:cNvPr id="58372" name="Slide Number Placeholder 3">
            <a:extLst>
              <a:ext uri="{FF2B5EF4-FFF2-40B4-BE49-F238E27FC236}">
                <a16:creationId xmlns:a16="http://schemas.microsoft.com/office/drawing/2014/main" id="{7BD2C127-9E32-9D46-AA2D-4E022531EB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AED0F59-806D-4F4D-AF8A-CF8B6C381479}" type="slidenum">
              <a:rPr lang="en-US" altLang="en-US">
                <a:latin typeface="Calibri" panose="020F0502020204030204" pitchFamily="34" charset="0"/>
              </a:rPr>
              <a:pPr/>
              <a:t>25</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D31B0220-0752-8749-BA4C-23D0B8C6FD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5B70A33D-DE0A-4E45-B686-2DB93475E5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9636" name="Slide Number Placeholder 3">
            <a:extLst>
              <a:ext uri="{FF2B5EF4-FFF2-40B4-BE49-F238E27FC236}">
                <a16:creationId xmlns:a16="http://schemas.microsoft.com/office/drawing/2014/main" id="{7A740E44-BCDD-D643-85FB-AB09663121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C269B6D-D681-CB40-9EF2-9AB3DFF18666}" type="slidenum">
              <a:rPr lang="en-US" altLang="en-US">
                <a:latin typeface="Calibri" panose="020F0502020204030204" pitchFamily="34" charset="0"/>
              </a:rPr>
              <a:pPr/>
              <a:t>30</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05EB857-DB80-F346-BCAB-DA6FC473EF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094FAD8C-F2A3-6146-BC16-876DBC297D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t>Virginia State Capitol,</a:t>
            </a:r>
          </a:p>
          <a:p>
            <a:pPr eaLnBrk="1" hangingPunct="1"/>
            <a:r>
              <a:rPr lang="en-US" altLang="en-US" b="1"/>
              <a:t>1785–1788 </a:t>
            </a:r>
            <a:r>
              <a:rPr lang="en-US" altLang="en-US"/>
              <a:t>With the coming</a:t>
            </a:r>
          </a:p>
          <a:p>
            <a:pPr eaLnBrk="1" hangingPunct="1"/>
            <a:r>
              <a:rPr lang="en-US" altLang="en-US"/>
              <a:t>of the American Revolution,</a:t>
            </a:r>
          </a:p>
          <a:p>
            <a:pPr eaLnBrk="1" hangingPunct="1"/>
            <a:r>
              <a:rPr lang="en-US" altLang="en-US"/>
              <a:t>Virginia Governor Thomas</a:t>
            </a:r>
          </a:p>
          <a:p>
            <a:pPr eaLnBrk="1" hangingPunct="1"/>
            <a:r>
              <a:rPr lang="en-US" altLang="en-US"/>
              <a:t>Jefferson urged that the state</a:t>
            </a:r>
          </a:p>
          <a:p>
            <a:pPr eaLnBrk="1" hangingPunct="1"/>
            <a:r>
              <a:rPr lang="en-US" altLang="en-US"/>
              <a:t>capital move from Williamsburg</a:t>
            </a:r>
          </a:p>
          <a:p>
            <a:pPr eaLnBrk="1" hangingPunct="1"/>
            <a:r>
              <a:rPr lang="en-US" altLang="en-US"/>
              <a:t>to Richmond. There he</a:t>
            </a:r>
          </a:p>
          <a:p>
            <a:pPr eaLnBrk="1" hangingPunct="1"/>
            <a:r>
              <a:rPr lang="en-US" altLang="en-US"/>
              <a:t>designed a new, neoclassical</a:t>
            </a:r>
          </a:p>
          <a:p>
            <a:pPr eaLnBrk="1" hangingPunct="1"/>
            <a:r>
              <a:rPr lang="en-US" altLang="en-US"/>
              <a:t>capitol building inspired by</a:t>
            </a:r>
          </a:p>
          <a:p>
            <a:pPr eaLnBrk="1" hangingPunct="1"/>
            <a:r>
              <a:rPr lang="en-US" altLang="en-US"/>
              <a:t>the Maison Carrée, an exceedingly</a:t>
            </a:r>
          </a:p>
          <a:p>
            <a:pPr eaLnBrk="1" hangingPunct="1"/>
            <a:r>
              <a:rPr lang="en-US" altLang="en-US"/>
              <a:t>well-preserved Roman</a:t>
            </a:r>
          </a:p>
          <a:p>
            <a:pPr eaLnBrk="1" hangingPunct="1"/>
            <a:r>
              <a:rPr lang="en-US" altLang="en-US"/>
              <a:t>temple in Nîmes, France. The</a:t>
            </a:r>
          </a:p>
          <a:p>
            <a:pPr eaLnBrk="1" hangingPunct="1"/>
            <a:r>
              <a:rPr lang="en-US" altLang="en-US"/>
              <a:t>Virginia State Capitol became</a:t>
            </a:r>
          </a:p>
          <a:p>
            <a:pPr eaLnBrk="1" hangingPunct="1"/>
            <a:r>
              <a:rPr lang="en-US" altLang="en-US"/>
              <a:t>the Capitol of the Confederacy</a:t>
            </a:r>
          </a:p>
          <a:p>
            <a:pPr eaLnBrk="1" hangingPunct="1"/>
            <a:r>
              <a:rPr lang="en-US" altLang="en-US"/>
              <a:t>during the Civil War.</a:t>
            </a:r>
          </a:p>
        </p:txBody>
      </p:sp>
      <p:sp>
        <p:nvSpPr>
          <p:cNvPr id="94212" name="Slide Number Placeholder 3">
            <a:extLst>
              <a:ext uri="{FF2B5EF4-FFF2-40B4-BE49-F238E27FC236}">
                <a16:creationId xmlns:a16="http://schemas.microsoft.com/office/drawing/2014/main" id="{4BE3AE9B-8C57-1B45-A641-CF8B5A4D0A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4F2DE92-1460-1946-9EBB-5C30A416B144}" type="slidenum">
              <a:rPr lang="en-US" altLang="en-US">
                <a:latin typeface="Calibri" panose="020F0502020204030204" pitchFamily="34" charset="0"/>
              </a:rPr>
              <a:pPr/>
              <a:t>37</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7B657026-7D4C-BE4B-93CD-6DA802ECEC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F9F0AF93-85E9-7840-82C3-41A032D345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t>Portrait of Washington Irving and His Literary Friends at Sunnyside, 1864 </a:t>
            </a:r>
            <a:r>
              <a:rPr lang="en-US" altLang="en-US"/>
              <a:t>T his apocryphal</a:t>
            </a:r>
          </a:p>
          <a:p>
            <a:pPr eaLnBrk="1" hangingPunct="1"/>
            <a:r>
              <a:rPr lang="en-US" altLang="en-US"/>
              <a:t>gathering of America’s founding generation of writers, many of them now sadly unread, was</a:t>
            </a:r>
          </a:p>
          <a:p>
            <a:pPr eaLnBrk="1" hangingPunct="1"/>
            <a:r>
              <a:rPr lang="en-US" altLang="en-US"/>
              <a:t>imagined to take place in the library of Washington Irving’s Hudson River home. Surrounding Irving,</a:t>
            </a:r>
          </a:p>
          <a:p>
            <a:pPr eaLnBrk="1" hangingPunct="1"/>
            <a:r>
              <a:rPr lang="en-US" altLang="en-US"/>
              <a:t>seated in the armchair at center, are fourteen accomplished creators of history, philosophy, fiction,</a:t>
            </a:r>
          </a:p>
          <a:p>
            <a:pPr eaLnBrk="1" hangingPunct="1"/>
            <a:r>
              <a:rPr lang="en-US" altLang="en-US"/>
              <a:t>and poetry: (seated, left to right) William Gilmore Simms, Fitz-Greene Halleck, William Hickling</a:t>
            </a:r>
          </a:p>
          <a:p>
            <a:pPr eaLnBrk="1" hangingPunct="1"/>
            <a:r>
              <a:rPr lang="en-US" altLang="en-US"/>
              <a:t>Prescott, Irving, Ralph Waldo Emerson, James Fennimore Cooper, George Bancroft; (standing, left to</a:t>
            </a:r>
          </a:p>
          <a:p>
            <a:pPr eaLnBrk="1" hangingPunct="1"/>
            <a:r>
              <a:rPr lang="en-US" altLang="en-US"/>
              <a:t>right) Henry Theodore Tuckerman, Oliver Wendell Holmes, Nathaniel Hawthorne, Henry Wadsworth</a:t>
            </a:r>
          </a:p>
          <a:p>
            <a:pPr eaLnBrk="1" hangingPunct="1"/>
            <a:r>
              <a:rPr lang="en-US" altLang="en-US"/>
              <a:t>Longfellow, Nathaniel Parker Willis, James Kirke Paulding, William Cullen Bryant, John Pendleton</a:t>
            </a:r>
          </a:p>
          <a:p>
            <a:pPr eaLnBrk="1" hangingPunct="1"/>
            <a:r>
              <a:rPr lang="en-US" altLang="en-US"/>
              <a:t>Kennedy. The portrait itself represented a collaborative effort of artists. Felix Octavius Carr Darley</a:t>
            </a:r>
          </a:p>
          <a:p>
            <a:pPr eaLnBrk="1" hangingPunct="1"/>
            <a:r>
              <a:rPr lang="en-US" altLang="en-US"/>
              <a:t>did the original drawing, with the help of photographs taken by Matthew Brady. Christian Schussele</a:t>
            </a:r>
          </a:p>
          <a:p>
            <a:pPr eaLnBrk="1" hangingPunct="1"/>
            <a:r>
              <a:rPr lang="en-US" altLang="en-US"/>
              <a:t>made a four-by-six-foot oil painting of the scene, and Thomas Oldham Barlow rendered it as a steelplate</a:t>
            </a:r>
          </a:p>
          <a:p>
            <a:pPr eaLnBrk="1" hangingPunct="1"/>
            <a:r>
              <a:rPr lang="en-US" altLang="en-US"/>
              <a:t>engraving for distribution to a wide public.</a:t>
            </a:r>
          </a:p>
        </p:txBody>
      </p:sp>
      <p:sp>
        <p:nvSpPr>
          <p:cNvPr id="104452" name="Slide Number Placeholder 3">
            <a:extLst>
              <a:ext uri="{FF2B5EF4-FFF2-40B4-BE49-F238E27FC236}">
                <a16:creationId xmlns:a16="http://schemas.microsoft.com/office/drawing/2014/main" id="{4D2960E1-3ADB-C440-8B8B-500019B41A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E856F02-BC20-D74E-93F8-AC73FF16589D}" type="slidenum">
              <a:rPr lang="en-US" altLang="en-US">
                <a:latin typeface="Calibri" panose="020F0502020204030204" pitchFamily="34" charset="0"/>
              </a:rPr>
              <a:pPr/>
              <a:t>40</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1BD89FFE-FAD4-A34A-9F7C-F94917FB01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08BA4FC7-9F5A-3A4A-8324-543F670CE8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5956" name="Slide Number Placeholder 3">
            <a:extLst>
              <a:ext uri="{FF2B5EF4-FFF2-40B4-BE49-F238E27FC236}">
                <a16:creationId xmlns:a16="http://schemas.microsoft.com/office/drawing/2014/main" id="{855A8CE1-AE9A-554C-81E8-59A30C58FF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FDD7D88-FDEB-8F40-8A7E-52BDBD190ABC}" type="slidenum">
              <a:rPr lang="en-US" altLang="en-US">
                <a:latin typeface="Calibri" panose="020F0502020204030204" pitchFamily="34" charset="0"/>
              </a:rPr>
              <a:pPr/>
              <a:t>47</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cap="all"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Tuesday, November 9, 2021</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8826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Tuesday, November 9, 2021</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927986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Tuesday, November 9, 2021</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28739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438400" y="152400"/>
            <a:ext cx="9448800" cy="1143000"/>
          </a:xfrm>
        </p:spPr>
        <p:txBody>
          <a:bodyPr/>
          <a:lstStyle/>
          <a:p>
            <a:r>
              <a:rPr lang="en-US"/>
              <a:t>Click to edit Master title style</a:t>
            </a:r>
          </a:p>
        </p:txBody>
      </p:sp>
      <p:sp>
        <p:nvSpPr>
          <p:cNvPr id="3" name="ClipArt Placeholder 2"/>
          <p:cNvSpPr>
            <a:spLocks noGrp="1"/>
          </p:cNvSpPr>
          <p:nvPr>
            <p:ph type="clipArt" sz="half" idx="1"/>
          </p:nvPr>
        </p:nvSpPr>
        <p:spPr>
          <a:xfrm>
            <a:off x="2438400" y="1447800"/>
            <a:ext cx="4622800" cy="4648200"/>
          </a:xfrm>
        </p:spPr>
        <p:txBody>
          <a:bodyPr/>
          <a:lstStyle/>
          <a:p>
            <a:pPr lvl="0"/>
            <a:endParaRPr lang="en-US" noProof="0"/>
          </a:p>
        </p:txBody>
      </p:sp>
      <p:sp>
        <p:nvSpPr>
          <p:cNvPr id="4" name="Text Placeholder 3"/>
          <p:cNvSpPr>
            <a:spLocks noGrp="1"/>
          </p:cNvSpPr>
          <p:nvPr>
            <p:ph type="body" sz="half" idx="2"/>
          </p:nvPr>
        </p:nvSpPr>
        <p:spPr>
          <a:xfrm>
            <a:off x="7264400" y="1447800"/>
            <a:ext cx="4622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AC600EFE-5950-EC4D-A9B6-BB908DD396D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B5D035-2066-F14B-8654-E332CBF22F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C0A0CE7-F235-0740-AD9D-07B93D7FDD76}"/>
              </a:ext>
            </a:extLst>
          </p:cNvPr>
          <p:cNvSpPr>
            <a:spLocks noGrp="1" noChangeArrowheads="1"/>
          </p:cNvSpPr>
          <p:nvPr>
            <p:ph type="sldNum" sz="quarter" idx="12"/>
          </p:nvPr>
        </p:nvSpPr>
        <p:spPr>
          <a:ln/>
        </p:spPr>
        <p:txBody>
          <a:bodyPr/>
          <a:lstStyle>
            <a:lvl1pPr>
              <a:defRPr/>
            </a:lvl1pPr>
          </a:lstStyle>
          <a:p>
            <a:fld id="{117BE992-C30C-264F-A917-B8A5822D5B2D}" type="slidenum">
              <a:rPr lang="en-US" altLang="en-US"/>
              <a:pPr/>
              <a:t>‹#›</a:t>
            </a:fld>
            <a:endParaRPr lang="en-US" altLang="en-US"/>
          </a:p>
        </p:txBody>
      </p:sp>
    </p:spTree>
    <p:extLst>
      <p:ext uri="{BB962C8B-B14F-4D97-AF65-F5344CB8AC3E}">
        <p14:creationId xmlns:p14="http://schemas.microsoft.com/office/powerpoint/2010/main" val="342261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Tuesday, November 9, 2021</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236350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Tuesday, November 9, 2021</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546720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Tuesday, November 9, 2021</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1385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Tuesday, November 9, 2021</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783094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Tuesday, November 9, 2021</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65176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Tuesday, November 9, 2021</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292750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Tuesday, November 9, 2021</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65038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Tuesday, November 9, 2021</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26359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Tuesday, November 9, 2021</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911235414"/>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24" r:id="rId6"/>
    <p:sldLayoutId id="2147483719" r:id="rId7"/>
    <p:sldLayoutId id="2147483720" r:id="rId8"/>
    <p:sldLayoutId id="2147483721" r:id="rId9"/>
    <p:sldLayoutId id="2147483723" r:id="rId10"/>
    <p:sldLayoutId id="2147483722" r:id="rId11"/>
    <p:sldLayoutId id="2147483726" r:id="rId12"/>
  </p:sldLayoutIdLst>
  <p:hf sldNum="0" hdr="0" ftr="0" dt="0"/>
  <p:txStyles>
    <p:titleStyle>
      <a:lvl1pPr algn="l" defTabSz="914400" rtl="0" eaLnBrk="1" latinLnBrk="0" hangingPunct="1">
        <a:lnSpc>
          <a:spcPct val="88000"/>
        </a:lnSpc>
        <a:spcBef>
          <a:spcPct val="0"/>
        </a:spcBef>
        <a:buNone/>
        <a:defRPr sz="4400" kern="1200" cap="none" spc="4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F3A7E8-6DA9-4C2B-ACC8-475F34DAE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B21CDF0-4D24-4190-9285-9016C19C1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C63017-8ED8-1F41-A30E-CC70701D01B4}"/>
              </a:ext>
            </a:extLst>
          </p:cNvPr>
          <p:cNvSpPr>
            <a:spLocks noGrp="1"/>
          </p:cNvSpPr>
          <p:nvPr>
            <p:ph type="ctrTitle"/>
          </p:nvPr>
        </p:nvSpPr>
        <p:spPr>
          <a:xfrm>
            <a:off x="6480000" y="1449388"/>
            <a:ext cx="5015638" cy="2075012"/>
          </a:xfrm>
        </p:spPr>
        <p:txBody>
          <a:bodyPr>
            <a:normAutofit/>
          </a:bodyPr>
          <a:lstStyle/>
          <a:p>
            <a:r>
              <a:rPr lang="en-US" dirty="0"/>
              <a:t>Religion and Culture</a:t>
            </a:r>
          </a:p>
        </p:txBody>
      </p:sp>
      <p:sp>
        <p:nvSpPr>
          <p:cNvPr id="3" name="Subtitle 2">
            <a:extLst>
              <a:ext uri="{FF2B5EF4-FFF2-40B4-BE49-F238E27FC236}">
                <a16:creationId xmlns:a16="http://schemas.microsoft.com/office/drawing/2014/main" id="{BFE8AF71-C23E-3547-BA9A-7C4B7116C2A1}"/>
              </a:ext>
            </a:extLst>
          </p:cNvPr>
          <p:cNvSpPr>
            <a:spLocks noGrp="1"/>
          </p:cNvSpPr>
          <p:nvPr>
            <p:ph type="subTitle" idx="1"/>
          </p:nvPr>
        </p:nvSpPr>
        <p:spPr>
          <a:xfrm>
            <a:off x="6480000" y="3830398"/>
            <a:ext cx="5015638" cy="1219439"/>
          </a:xfrm>
        </p:spPr>
        <p:txBody>
          <a:bodyPr>
            <a:normAutofit/>
          </a:bodyPr>
          <a:lstStyle/>
          <a:p>
            <a:r>
              <a:rPr lang="en-US" dirty="0"/>
              <a:t>Chapter 15</a:t>
            </a:r>
          </a:p>
        </p:txBody>
      </p:sp>
      <p:pic>
        <p:nvPicPr>
          <p:cNvPr id="4" name="Picture 3" descr="Orange watercolor painting textured background">
            <a:extLst>
              <a:ext uri="{FF2B5EF4-FFF2-40B4-BE49-F238E27FC236}">
                <a16:creationId xmlns:a16="http://schemas.microsoft.com/office/drawing/2014/main" id="{DBE69D34-EEB8-4D40-A090-810B2158CF4D}"/>
              </a:ext>
            </a:extLst>
          </p:cNvPr>
          <p:cNvPicPr>
            <a:picLocks noChangeAspect="1"/>
          </p:cNvPicPr>
          <p:nvPr/>
        </p:nvPicPr>
        <p:blipFill rotWithShape="1">
          <a:blip r:embed="rId2"/>
          <a:srcRect l="18496" r="24042" b="-1"/>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grpSp>
        <p:nvGrpSpPr>
          <p:cNvPr id="13" name="Group 12">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09203" y="317452"/>
            <a:ext cx="2117174" cy="588806"/>
            <a:chOff x="4549904" y="5078157"/>
            <a:chExt cx="3023338" cy="840818"/>
          </a:xfrm>
        </p:grpSpPr>
        <p:sp>
          <p:nvSpPr>
            <p:cNvPr id="14"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5"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6"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18" name="Group 17">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90093" y="5372723"/>
            <a:ext cx="2088038" cy="719230"/>
            <a:chOff x="4532666" y="505937"/>
            <a:chExt cx="2981730" cy="1027064"/>
          </a:xfrm>
        </p:grpSpPr>
        <p:sp>
          <p:nvSpPr>
            <p:cNvPr id="19"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0"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1"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3048653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0A5655EC-AE15-C34F-B505-01E688EB261B}"/>
              </a:ext>
            </a:extLst>
          </p:cNvPr>
          <p:cNvSpPr>
            <a:spLocks noGrp="1"/>
          </p:cNvSpPr>
          <p:nvPr>
            <p:ph type="title"/>
          </p:nvPr>
        </p:nvSpPr>
        <p:spPr>
          <a:xfrm>
            <a:off x="720000" y="104193"/>
            <a:ext cx="10728322" cy="1477328"/>
          </a:xfrm>
        </p:spPr>
        <p:txBody>
          <a:bodyPr/>
          <a:lstStyle/>
          <a:p>
            <a:pPr eaLnBrk="1" hangingPunct="1"/>
            <a:r>
              <a:rPr lang="en-US" altLang="en-US" dirty="0">
                <a:solidFill>
                  <a:schemeClr val="tx2"/>
                </a:solidFill>
              </a:rPr>
              <a:t>II. Denominational Diversity</a:t>
            </a:r>
          </a:p>
        </p:txBody>
      </p:sp>
      <p:sp>
        <p:nvSpPr>
          <p:cNvPr id="21507" name="Content Placeholder 2">
            <a:extLst>
              <a:ext uri="{FF2B5EF4-FFF2-40B4-BE49-F238E27FC236}">
                <a16:creationId xmlns:a16="http://schemas.microsoft.com/office/drawing/2014/main" id="{1CE97059-F72E-F34C-842E-D395078FDC18}"/>
              </a:ext>
            </a:extLst>
          </p:cNvPr>
          <p:cNvSpPr>
            <a:spLocks noGrp="1"/>
          </p:cNvSpPr>
          <p:nvPr>
            <p:ph idx="1"/>
          </p:nvPr>
        </p:nvSpPr>
        <p:spPr>
          <a:xfrm>
            <a:off x="731837" y="842857"/>
            <a:ext cx="10728325" cy="5910950"/>
          </a:xfrm>
        </p:spPr>
        <p:txBody>
          <a:bodyPr>
            <a:normAutofit lnSpcReduction="10000"/>
          </a:bodyPr>
          <a:lstStyle/>
          <a:p>
            <a:pPr eaLnBrk="1" hangingPunct="1"/>
            <a:r>
              <a:rPr lang="en-US" altLang="en-US" dirty="0">
                <a:solidFill>
                  <a:schemeClr val="tx2"/>
                </a:solidFill>
              </a:rPr>
              <a:t>Revivals furthered fragmentation of religious faiths:</a:t>
            </a:r>
          </a:p>
          <a:p>
            <a:pPr lvl="1" eaLnBrk="1" hangingPunct="1"/>
            <a:r>
              <a:rPr lang="en-US" altLang="en-US" dirty="0">
                <a:solidFill>
                  <a:schemeClr val="tx2"/>
                </a:solidFill>
              </a:rPr>
              <a:t>Western New York so blistered by sermonizers preaching </a:t>
            </a:r>
            <a:r>
              <a:rPr lang="ja-JP" altLang="en-US">
                <a:solidFill>
                  <a:schemeClr val="tx2"/>
                </a:solidFill>
              </a:rPr>
              <a:t>“</a:t>
            </a:r>
            <a:r>
              <a:rPr lang="en-US" altLang="ja-JP" dirty="0">
                <a:solidFill>
                  <a:schemeClr val="tx2"/>
                </a:solidFill>
              </a:rPr>
              <a:t>hellfire and damnation,</a:t>
            </a:r>
            <a:r>
              <a:rPr lang="ja-JP" altLang="en-US">
                <a:solidFill>
                  <a:schemeClr val="tx2"/>
                </a:solidFill>
              </a:rPr>
              <a:t>”</a:t>
            </a:r>
            <a:r>
              <a:rPr lang="en-US" altLang="ja-JP" dirty="0">
                <a:solidFill>
                  <a:schemeClr val="tx2"/>
                </a:solidFill>
              </a:rPr>
              <a:t> it came to be known as </a:t>
            </a:r>
            <a:r>
              <a:rPr lang="en-US" altLang="ja-JP" b="1" dirty="0">
                <a:solidFill>
                  <a:schemeClr val="tx2"/>
                </a:solidFill>
              </a:rPr>
              <a:t>Burned-Over-District:</a:t>
            </a:r>
          </a:p>
          <a:p>
            <a:pPr lvl="2" eaLnBrk="1" hangingPunct="1"/>
            <a:r>
              <a:rPr lang="en-US" altLang="en-US" dirty="0">
                <a:solidFill>
                  <a:schemeClr val="tx2"/>
                </a:solidFill>
              </a:rPr>
              <a:t>Millerites, or Adventists, rose from Burned-Over-District soil in 1830s</a:t>
            </a:r>
          </a:p>
          <a:p>
            <a:pPr lvl="2" eaLnBrk="1" hangingPunct="1"/>
            <a:r>
              <a:rPr lang="en-US" altLang="en-US" dirty="0">
                <a:solidFill>
                  <a:schemeClr val="tx2"/>
                </a:solidFill>
              </a:rPr>
              <a:t>Named after William Miller</a:t>
            </a:r>
          </a:p>
          <a:p>
            <a:pPr lvl="2" eaLnBrk="1" hangingPunct="1"/>
            <a:r>
              <a:rPr lang="en-US" altLang="en-US" dirty="0">
                <a:solidFill>
                  <a:schemeClr val="tx2"/>
                </a:solidFill>
              </a:rPr>
              <a:t>Interpreted Bible to mean Christ would return on October 22, 1844</a:t>
            </a:r>
          </a:p>
          <a:p>
            <a:pPr lvl="3"/>
            <a:r>
              <a:rPr lang="en-US" altLang="en-US" dirty="0">
                <a:solidFill>
                  <a:schemeClr val="tx2"/>
                </a:solidFill>
              </a:rPr>
              <a:t>Failure of Jesus to descend on schedule dampened but did not destroy movement</a:t>
            </a:r>
          </a:p>
          <a:p>
            <a:r>
              <a:rPr lang="en-US" altLang="en-US" dirty="0">
                <a:solidFill>
                  <a:schemeClr val="tx2"/>
                </a:solidFill>
              </a:rPr>
              <a:t>Like First Great Awakening, the Second tended to widen lines between classes and regions:</a:t>
            </a:r>
          </a:p>
          <a:p>
            <a:pPr lvl="3"/>
            <a:r>
              <a:rPr lang="en-US" altLang="en-US" dirty="0">
                <a:solidFill>
                  <a:schemeClr val="tx2"/>
                </a:solidFill>
              </a:rPr>
              <a:t>Prosperous and conservative denominations in East less affected</a:t>
            </a:r>
          </a:p>
          <a:p>
            <a:pPr lvl="3"/>
            <a:r>
              <a:rPr lang="en-US" altLang="en-US" dirty="0">
                <a:solidFill>
                  <a:schemeClr val="tx2"/>
                </a:solidFill>
              </a:rPr>
              <a:t>Episcopalians, Presbyterians, Congregationalists, &amp; Unitarians tended to come from wealthier, better-educated, urban areas</a:t>
            </a:r>
          </a:p>
          <a:p>
            <a:pPr lvl="3"/>
            <a:r>
              <a:rPr lang="en-US" altLang="en-US" dirty="0">
                <a:solidFill>
                  <a:schemeClr val="tx2"/>
                </a:solidFill>
              </a:rPr>
              <a:t>Methodists, Baptist, &amp; other sects tended to come from less prosperous, less </a:t>
            </a:r>
            <a:r>
              <a:rPr lang="ja-JP" altLang="en-US">
                <a:solidFill>
                  <a:schemeClr val="tx2"/>
                </a:solidFill>
              </a:rPr>
              <a:t>“</a:t>
            </a:r>
            <a:r>
              <a:rPr lang="en-US" altLang="ja-JP" dirty="0">
                <a:solidFill>
                  <a:schemeClr val="tx2"/>
                </a:solidFill>
              </a:rPr>
              <a:t>learned</a:t>
            </a:r>
            <a:r>
              <a:rPr lang="ja-JP" altLang="en-US">
                <a:solidFill>
                  <a:schemeClr val="tx2"/>
                </a:solidFill>
              </a:rPr>
              <a:t>”</a:t>
            </a:r>
            <a:r>
              <a:rPr lang="en-US" altLang="ja-JP" dirty="0">
                <a:solidFill>
                  <a:schemeClr val="tx2"/>
                </a:solidFill>
              </a:rPr>
              <a:t> communities in rural South and West</a:t>
            </a:r>
            <a:endParaRPr lang="en-US" altLang="en-US" dirty="0">
              <a:solidFill>
                <a:schemeClr val="tx2"/>
              </a:solidFill>
            </a:endParaRPr>
          </a:p>
          <a:p>
            <a:pPr lvl="2" eaLnBrk="1" hangingPunct="1"/>
            <a:endParaRPr lang="en-US" altLang="en-US" dirty="0">
              <a:solidFill>
                <a:srgbClr val="000000"/>
              </a:solidFill>
            </a:endParaRPr>
          </a:p>
          <a:p>
            <a:pPr lvl="1" eaLnBrk="1" hangingPunct="1"/>
            <a:endParaRPr lang="en-US" altLang="en-US" dirty="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FEEDB2CA-1AD7-9146-AE72-F5FE4ED3A687}"/>
              </a:ext>
            </a:extLst>
          </p:cNvPr>
          <p:cNvSpPr>
            <a:spLocks noGrp="1"/>
          </p:cNvSpPr>
          <p:nvPr>
            <p:ph type="title"/>
          </p:nvPr>
        </p:nvSpPr>
        <p:spPr/>
        <p:txBody>
          <a:bodyPr/>
          <a:lstStyle/>
          <a:p>
            <a:pPr marL="571500" indent="-571500"/>
            <a:r>
              <a:rPr lang="en-US" altLang="en-US" dirty="0">
                <a:solidFill>
                  <a:schemeClr val="tx2"/>
                </a:solidFill>
              </a:rPr>
              <a:t>II. Denominational Diversity (cont.)</a:t>
            </a:r>
          </a:p>
        </p:txBody>
      </p:sp>
      <p:sp>
        <p:nvSpPr>
          <p:cNvPr id="23555" name="Content Placeholder 2">
            <a:extLst>
              <a:ext uri="{FF2B5EF4-FFF2-40B4-BE49-F238E27FC236}">
                <a16:creationId xmlns:a16="http://schemas.microsoft.com/office/drawing/2014/main" id="{38ADE2B2-D9A4-C847-8210-F031C7D313A8}"/>
              </a:ext>
            </a:extLst>
          </p:cNvPr>
          <p:cNvSpPr>
            <a:spLocks noGrp="1"/>
          </p:cNvSpPr>
          <p:nvPr>
            <p:ph idx="1"/>
          </p:nvPr>
        </p:nvSpPr>
        <p:spPr>
          <a:xfrm>
            <a:off x="2209800" y="1600201"/>
            <a:ext cx="8153400" cy="4525963"/>
          </a:xfrm>
        </p:spPr>
        <p:txBody>
          <a:bodyPr/>
          <a:lstStyle/>
          <a:p>
            <a:pPr lvl="1"/>
            <a:r>
              <a:rPr lang="en-US" altLang="en-US" dirty="0">
                <a:solidFill>
                  <a:schemeClr val="tx2"/>
                </a:solidFill>
              </a:rPr>
              <a:t>Religious diversity reflected growing social cleavages regarding slavery:</a:t>
            </a:r>
          </a:p>
          <a:p>
            <a:pPr lvl="2"/>
            <a:r>
              <a:rPr lang="en-US" altLang="en-US" dirty="0">
                <a:solidFill>
                  <a:schemeClr val="tx2"/>
                </a:solidFill>
              </a:rPr>
              <a:t>In 1844-45, southern Baptists &amp; southern Methodists split from northern brethren</a:t>
            </a:r>
          </a:p>
          <a:p>
            <a:pPr lvl="2"/>
            <a:r>
              <a:rPr lang="en-US" altLang="en-US" dirty="0">
                <a:solidFill>
                  <a:schemeClr val="tx2"/>
                </a:solidFill>
              </a:rPr>
              <a:t>In 1857 Presbyterians, North &amp; South, parted company</a:t>
            </a:r>
          </a:p>
          <a:p>
            <a:pPr lvl="2"/>
            <a:r>
              <a:rPr lang="en-US" altLang="en-US" dirty="0">
                <a:solidFill>
                  <a:schemeClr val="tx2"/>
                </a:solidFill>
              </a:rPr>
              <a:t>Secession of southern churches foreshadowed secession of southern states</a:t>
            </a:r>
          </a:p>
          <a:p>
            <a:pPr lvl="2"/>
            <a:r>
              <a:rPr lang="en-US" altLang="en-US" dirty="0">
                <a:solidFill>
                  <a:schemeClr val="tx2"/>
                </a:solidFill>
              </a:rPr>
              <a:t>First churches split; then political parties split; then Union split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0EB455FF-BF70-2042-AEC4-4D0BBE467CCF}"/>
              </a:ext>
            </a:extLst>
          </p:cNvPr>
          <p:cNvSpPr>
            <a:spLocks noGrp="1"/>
          </p:cNvSpPr>
          <p:nvPr>
            <p:ph type="title"/>
          </p:nvPr>
        </p:nvSpPr>
        <p:spPr/>
        <p:txBody>
          <a:bodyPr/>
          <a:lstStyle/>
          <a:p>
            <a:pPr eaLnBrk="1" hangingPunct="1"/>
            <a:r>
              <a:rPr lang="en-US" altLang="en-US" dirty="0">
                <a:solidFill>
                  <a:schemeClr val="tx2"/>
                </a:solidFill>
              </a:rPr>
              <a:t>III. A Desert Zion in Utah</a:t>
            </a:r>
          </a:p>
        </p:txBody>
      </p:sp>
      <p:sp>
        <p:nvSpPr>
          <p:cNvPr id="24579" name="Content Placeholder 2">
            <a:extLst>
              <a:ext uri="{FF2B5EF4-FFF2-40B4-BE49-F238E27FC236}">
                <a16:creationId xmlns:a16="http://schemas.microsoft.com/office/drawing/2014/main" id="{97E1ACDF-7BF8-3949-9456-9B78A01ED874}"/>
              </a:ext>
            </a:extLst>
          </p:cNvPr>
          <p:cNvSpPr>
            <a:spLocks noGrp="1"/>
          </p:cNvSpPr>
          <p:nvPr>
            <p:ph sz="half" idx="1"/>
          </p:nvPr>
        </p:nvSpPr>
        <p:spPr>
          <a:xfrm>
            <a:off x="304800" y="1513490"/>
            <a:ext cx="6453352" cy="4262685"/>
          </a:xfrm>
        </p:spPr>
        <p:txBody>
          <a:bodyPr>
            <a:noAutofit/>
          </a:bodyPr>
          <a:lstStyle/>
          <a:p>
            <a:pPr eaLnBrk="1" hangingPunct="1"/>
            <a:r>
              <a:rPr lang="en-US" altLang="en-US" b="1" dirty="0">
                <a:solidFill>
                  <a:schemeClr val="tx2"/>
                </a:solidFill>
              </a:rPr>
              <a:t>Mormons:</a:t>
            </a:r>
            <a:r>
              <a:rPr lang="en-US" altLang="en-US" dirty="0">
                <a:solidFill>
                  <a:schemeClr val="tx2"/>
                </a:solidFill>
              </a:rPr>
              <a:t> </a:t>
            </a:r>
          </a:p>
          <a:p>
            <a:pPr lvl="1"/>
            <a:r>
              <a:rPr lang="en-US" altLang="en-US" dirty="0">
                <a:solidFill>
                  <a:schemeClr val="tx2"/>
                </a:solidFill>
              </a:rPr>
              <a:t>Joseph Smith received golden plates in 1830, which constituted Book of Mormon</a:t>
            </a:r>
          </a:p>
          <a:p>
            <a:pPr lvl="1"/>
            <a:r>
              <a:rPr lang="en-US" altLang="en-US" dirty="0">
                <a:solidFill>
                  <a:schemeClr val="tx2"/>
                </a:solidFill>
              </a:rPr>
              <a:t>Also called Church of Jesus Christ of Latter-Day Saints</a:t>
            </a:r>
          </a:p>
          <a:p>
            <a:pPr lvl="1"/>
            <a:r>
              <a:rPr lang="en-US" altLang="en-US" dirty="0">
                <a:solidFill>
                  <a:schemeClr val="tx2"/>
                </a:solidFill>
              </a:rPr>
              <a:t>Mormons went first to Ohio, then to Missouri and Illinois:</a:t>
            </a:r>
          </a:p>
          <a:p>
            <a:pPr lvl="2"/>
            <a:r>
              <a:rPr lang="en-US" altLang="en-US" dirty="0">
                <a:solidFill>
                  <a:schemeClr val="tx2"/>
                </a:solidFill>
              </a:rPr>
              <a:t>Antagonized neighbors by voting as a unit</a:t>
            </a:r>
          </a:p>
          <a:p>
            <a:pPr lvl="2"/>
            <a:r>
              <a:rPr lang="en-US" altLang="en-US" dirty="0">
                <a:solidFill>
                  <a:schemeClr val="tx2"/>
                </a:solidFill>
              </a:rPr>
              <a:t>By openly drilling militia for defensive purpose</a:t>
            </a:r>
          </a:p>
          <a:p>
            <a:pPr lvl="2"/>
            <a:r>
              <a:rPr lang="en-US" altLang="en-US" dirty="0">
                <a:solidFill>
                  <a:schemeClr val="tx2"/>
                </a:solidFill>
              </a:rPr>
              <a:t>And by accusations of polygamy against Smith</a:t>
            </a:r>
          </a:p>
        </p:txBody>
      </p:sp>
      <p:sp>
        <p:nvSpPr>
          <p:cNvPr id="2" name="Content Placeholder 1">
            <a:extLst>
              <a:ext uri="{FF2B5EF4-FFF2-40B4-BE49-F238E27FC236}">
                <a16:creationId xmlns:a16="http://schemas.microsoft.com/office/drawing/2014/main" id="{283CF2F9-FBE8-0E4A-80E3-2D3408E08803}"/>
              </a:ext>
            </a:extLst>
          </p:cNvPr>
          <p:cNvSpPr>
            <a:spLocks noGrp="1"/>
          </p:cNvSpPr>
          <p:nvPr>
            <p:ph sz="half" idx="2"/>
          </p:nvPr>
        </p:nvSpPr>
        <p:spPr>
          <a:xfrm>
            <a:off x="6458400" y="1513490"/>
            <a:ext cx="5003801" cy="4262686"/>
          </a:xfrm>
        </p:spPr>
        <p:txBody>
          <a:bodyPr>
            <a:normAutofit fontScale="85000" lnSpcReduction="20000"/>
          </a:bodyPr>
          <a:lstStyle/>
          <a:p>
            <a:pPr lvl="1"/>
            <a:r>
              <a:rPr lang="en-US" altLang="en-US" sz="2400" dirty="0">
                <a:solidFill>
                  <a:schemeClr val="tx2"/>
                </a:solidFill>
              </a:rPr>
              <a:t>In 1844 Smith and his brother were murdered by a mob in Carthage, Ill.</a:t>
            </a:r>
          </a:p>
          <a:p>
            <a:pPr lvl="1"/>
            <a:r>
              <a:rPr lang="en-US" altLang="en-US" sz="2400" dirty="0">
                <a:solidFill>
                  <a:schemeClr val="tx2"/>
                </a:solidFill>
              </a:rPr>
              <a:t>Brigham Young took over leadership:</a:t>
            </a:r>
          </a:p>
          <a:p>
            <a:pPr lvl="2"/>
            <a:r>
              <a:rPr lang="en-US" altLang="en-US" sz="2400" dirty="0">
                <a:solidFill>
                  <a:schemeClr val="tx2"/>
                </a:solidFill>
              </a:rPr>
              <a:t>Proved to be an aggressive leader</a:t>
            </a:r>
          </a:p>
          <a:p>
            <a:pPr lvl="2"/>
            <a:r>
              <a:rPr lang="en-US" altLang="en-US" sz="2400" dirty="0">
                <a:solidFill>
                  <a:schemeClr val="tx2"/>
                </a:solidFill>
              </a:rPr>
              <a:t>An eloquent preacher</a:t>
            </a:r>
          </a:p>
          <a:p>
            <a:pPr lvl="2"/>
            <a:r>
              <a:rPr lang="en-US" altLang="en-US" sz="2400" dirty="0">
                <a:solidFill>
                  <a:schemeClr val="tx2"/>
                </a:solidFill>
              </a:rPr>
              <a:t>A gifted administrator</a:t>
            </a:r>
          </a:p>
          <a:p>
            <a:pPr lvl="2"/>
            <a:r>
              <a:rPr lang="en-US" altLang="en-US" sz="2400" dirty="0">
                <a:solidFill>
                  <a:schemeClr val="tx2"/>
                </a:solidFill>
              </a:rPr>
              <a:t>Determined to escape further persecution, he led  oppressed Mormons to Utah in 1846-47</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ED20335A-D776-FD41-92A4-7FFC0110496D}"/>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59407" y="105104"/>
            <a:ext cx="6630276" cy="413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a:extLst>
              <a:ext uri="{FF2B5EF4-FFF2-40B4-BE49-F238E27FC236}">
                <a16:creationId xmlns:a16="http://schemas.microsoft.com/office/drawing/2014/main" id="{085F0F3B-617A-A44F-8FEE-1850CA0BD050}"/>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p312</a:t>
            </a:r>
          </a:p>
        </p:txBody>
      </p:sp>
      <p:pic>
        <p:nvPicPr>
          <p:cNvPr id="3" name="Picture 2" descr="Map&#10;&#10;Description automatically generated">
            <a:extLst>
              <a:ext uri="{FF2B5EF4-FFF2-40B4-BE49-F238E27FC236}">
                <a16:creationId xmlns:a16="http://schemas.microsoft.com/office/drawing/2014/main" id="{680C10F0-539D-544E-9259-D56690B66BD0}"/>
              </a:ext>
            </a:extLst>
          </p:cNvPr>
          <p:cNvPicPr>
            <a:picLocks noChangeAspect="1"/>
          </p:cNvPicPr>
          <p:nvPr/>
        </p:nvPicPr>
        <p:blipFill>
          <a:blip r:embed="rId4"/>
          <a:stretch>
            <a:fillRect/>
          </a:stretch>
        </p:blipFill>
        <p:spPr>
          <a:xfrm>
            <a:off x="5894387" y="2646653"/>
            <a:ext cx="6297613" cy="421134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AD5884F8-7D2F-A047-A9C4-FFA510DCF1A7}"/>
              </a:ext>
            </a:extLst>
          </p:cNvPr>
          <p:cNvSpPr>
            <a:spLocks noGrp="1"/>
          </p:cNvSpPr>
          <p:nvPr>
            <p:ph type="title"/>
          </p:nvPr>
        </p:nvSpPr>
        <p:spPr>
          <a:xfrm>
            <a:off x="720000" y="188276"/>
            <a:ext cx="10728322" cy="1477328"/>
          </a:xfrm>
        </p:spPr>
        <p:txBody>
          <a:bodyPr/>
          <a:lstStyle/>
          <a:p>
            <a:r>
              <a:rPr lang="en-US" altLang="en-US" dirty="0">
                <a:solidFill>
                  <a:schemeClr val="tx2"/>
                </a:solidFill>
              </a:rPr>
              <a:t>III. A Desert Zion in Utah (cont.)</a:t>
            </a:r>
          </a:p>
        </p:txBody>
      </p:sp>
      <p:sp>
        <p:nvSpPr>
          <p:cNvPr id="28675" name="Content Placeholder 2">
            <a:extLst>
              <a:ext uri="{FF2B5EF4-FFF2-40B4-BE49-F238E27FC236}">
                <a16:creationId xmlns:a16="http://schemas.microsoft.com/office/drawing/2014/main" id="{654C174C-348D-2941-9475-D85130DD93EB}"/>
              </a:ext>
            </a:extLst>
          </p:cNvPr>
          <p:cNvSpPr>
            <a:spLocks noGrp="1"/>
          </p:cNvSpPr>
          <p:nvPr>
            <p:ph idx="1"/>
          </p:nvPr>
        </p:nvSpPr>
        <p:spPr>
          <a:xfrm>
            <a:off x="719997" y="1017600"/>
            <a:ext cx="10728325" cy="5652124"/>
          </a:xfrm>
        </p:spPr>
        <p:txBody>
          <a:bodyPr>
            <a:normAutofit/>
          </a:bodyPr>
          <a:lstStyle/>
          <a:p>
            <a:r>
              <a:rPr lang="en-US" altLang="en-US" dirty="0">
                <a:solidFill>
                  <a:schemeClr val="tx2"/>
                </a:solidFill>
              </a:rPr>
              <a:t>Mormons soon made desert bloom by means of ingenious &amp; cooperative irrigation:</a:t>
            </a:r>
          </a:p>
          <a:p>
            <a:pPr marL="857250" lvl="1" indent="-457200"/>
            <a:r>
              <a:rPr lang="en-US" altLang="en-US" dirty="0">
                <a:solidFill>
                  <a:schemeClr val="tx2"/>
                </a:solidFill>
              </a:rPr>
              <a:t>Crop of 1848, threatened by crickets, was saved by flock of gulls (A monument to seagulls still stands in Salt Lake City)</a:t>
            </a:r>
          </a:p>
          <a:p>
            <a:pPr marL="857250" lvl="1" indent="-457200"/>
            <a:r>
              <a:rPr lang="en-US" altLang="en-US" dirty="0">
                <a:solidFill>
                  <a:schemeClr val="tx2"/>
                </a:solidFill>
              </a:rPr>
              <a:t>Semiarid Utah grew remarkably</a:t>
            </a:r>
          </a:p>
          <a:p>
            <a:pPr marL="857250" lvl="1" indent="-457200"/>
            <a:r>
              <a:rPr lang="en-US" altLang="en-US" dirty="0">
                <a:solidFill>
                  <a:schemeClr val="tx2"/>
                </a:solidFill>
              </a:rPr>
              <a:t>5,000 settlers had arrived by end of 1848.</a:t>
            </a:r>
          </a:p>
          <a:p>
            <a:pPr marL="400050" indent="-457200"/>
            <a:r>
              <a:rPr lang="en-US" altLang="en-US" dirty="0">
                <a:solidFill>
                  <a:schemeClr val="tx2"/>
                </a:solidFill>
              </a:rPr>
              <a:t>In 1850s many dedicated Mormons made 1,300 mile trek across plains pulling two-wheeled carts</a:t>
            </a:r>
          </a:p>
          <a:p>
            <a:pPr marL="914400" lvl="1" indent="-457200"/>
            <a:r>
              <a:rPr lang="en-US" altLang="en-US" dirty="0">
                <a:solidFill>
                  <a:schemeClr val="tx2"/>
                </a:solidFill>
              </a:rPr>
              <a:t>Under Young</a:t>
            </a:r>
            <a:r>
              <a:rPr lang="fr-FR" altLang="ja-JP" dirty="0">
                <a:solidFill>
                  <a:schemeClr val="tx2"/>
                </a:solidFill>
              </a:rPr>
              <a:t>'</a:t>
            </a:r>
            <a:r>
              <a:rPr lang="en-US" altLang="en-US" dirty="0">
                <a:solidFill>
                  <a:schemeClr val="tx2"/>
                </a:solidFill>
              </a:rPr>
              <a:t>s disciplined management, community became prosperous frontier theocracy and cooperative commonwealth</a:t>
            </a:r>
          </a:p>
          <a:p>
            <a:pPr marL="914400" lvl="1" indent="-457200"/>
            <a:r>
              <a:rPr lang="en-US" altLang="en-US" dirty="0">
                <a:solidFill>
                  <a:schemeClr val="tx2"/>
                </a:solidFill>
              </a:rPr>
              <a:t>Young married as many as 27 women and begot 56 children</a:t>
            </a:r>
          </a:p>
          <a:p>
            <a:pPr marL="914400" lvl="1" indent="-457200"/>
            <a:r>
              <a:rPr lang="en-US" altLang="en-US" dirty="0">
                <a:solidFill>
                  <a:schemeClr val="tx2"/>
                </a:solidFill>
              </a:rPr>
              <a:t>Population grew with thousands of immigrants from Europe, where Mormons had flourishing missionary movement</a:t>
            </a:r>
          </a:p>
          <a:p>
            <a:pPr marL="857250" lvl="1" indent="-457200"/>
            <a:endParaRPr lang="en-US" altLang="en-US" dirty="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BB638996-3BD8-0347-90C3-31380A6EA8FF}"/>
              </a:ext>
            </a:extLst>
          </p:cNvPr>
          <p:cNvSpPr>
            <a:spLocks noGrp="1"/>
          </p:cNvSpPr>
          <p:nvPr>
            <p:ph type="title"/>
          </p:nvPr>
        </p:nvSpPr>
        <p:spPr>
          <a:xfrm>
            <a:off x="646428" y="314400"/>
            <a:ext cx="10728322" cy="600000"/>
          </a:xfrm>
        </p:spPr>
        <p:txBody>
          <a:bodyPr>
            <a:normAutofit fontScale="90000"/>
          </a:bodyPr>
          <a:lstStyle/>
          <a:p>
            <a:r>
              <a:rPr lang="en-US" altLang="en-US" dirty="0">
                <a:solidFill>
                  <a:schemeClr val="tx2"/>
                </a:solidFill>
              </a:rPr>
              <a:t>III. A Desert Zion in Utah</a:t>
            </a:r>
            <a:br>
              <a:rPr lang="en-US" altLang="en-US" dirty="0">
                <a:solidFill>
                  <a:schemeClr val="tx2"/>
                </a:solidFill>
              </a:rPr>
            </a:br>
            <a:endParaRPr lang="en-US" altLang="en-US" dirty="0">
              <a:solidFill>
                <a:schemeClr val="tx2"/>
              </a:solidFill>
            </a:endParaRPr>
          </a:p>
        </p:txBody>
      </p:sp>
      <p:sp>
        <p:nvSpPr>
          <p:cNvPr id="3" name="Content Placeholder 2">
            <a:extLst>
              <a:ext uri="{FF2B5EF4-FFF2-40B4-BE49-F238E27FC236}">
                <a16:creationId xmlns:a16="http://schemas.microsoft.com/office/drawing/2014/main" id="{7124C983-5F0B-684D-BF91-34E093A4E0BC}"/>
              </a:ext>
            </a:extLst>
          </p:cNvPr>
          <p:cNvSpPr>
            <a:spLocks noGrp="1"/>
          </p:cNvSpPr>
          <p:nvPr>
            <p:ph idx="1"/>
          </p:nvPr>
        </p:nvSpPr>
        <p:spPr>
          <a:xfrm>
            <a:off x="646427" y="1135117"/>
            <a:ext cx="10978013" cy="4991047"/>
          </a:xfrm>
        </p:spPr>
        <p:txBody>
          <a:bodyPr/>
          <a:lstStyle/>
          <a:p>
            <a:pPr>
              <a:buFont typeface="Arial" charset="0"/>
              <a:buChar char="•"/>
              <a:defRPr/>
            </a:pPr>
            <a:r>
              <a:rPr lang="en-US" dirty="0">
                <a:solidFill>
                  <a:schemeClr val="tx2"/>
                </a:solidFill>
                <a:ea typeface="ＭＳ Ｐゴシック" charset="0"/>
                <a:cs typeface="ＭＳ Ｐゴシック" charset="0"/>
              </a:rPr>
              <a:t>Crisis developed when U.S. Government unable to control Young, who had been made territorial governor in 1850:</a:t>
            </a:r>
          </a:p>
          <a:p>
            <a:pPr lvl="1">
              <a:buFont typeface="Arial" charset="0"/>
              <a:buChar char="–"/>
              <a:defRPr/>
            </a:pPr>
            <a:r>
              <a:rPr lang="en-US" dirty="0">
                <a:solidFill>
                  <a:schemeClr val="tx2"/>
                </a:solidFill>
                <a:ea typeface="ＭＳ Ｐゴシック" charset="0"/>
                <a:cs typeface="+mn-cs"/>
              </a:rPr>
              <a:t>Federal troops marched in 1857 against Mormons</a:t>
            </a:r>
          </a:p>
          <a:p>
            <a:pPr lvl="1">
              <a:buFont typeface="Arial" charset="0"/>
              <a:buChar char="–"/>
              <a:defRPr/>
            </a:pPr>
            <a:r>
              <a:rPr lang="en-US" dirty="0">
                <a:solidFill>
                  <a:schemeClr val="tx2"/>
                </a:solidFill>
                <a:ea typeface="ＭＳ Ｐゴシック" charset="0"/>
                <a:cs typeface="+mn-cs"/>
              </a:rPr>
              <a:t>Fortunately quarrel settled without serious bloodshed</a:t>
            </a:r>
          </a:p>
          <a:p>
            <a:pPr>
              <a:buFont typeface="Arial" charset="0"/>
              <a:buChar char="•"/>
              <a:defRPr/>
            </a:pPr>
            <a:r>
              <a:rPr lang="en-US" dirty="0">
                <a:solidFill>
                  <a:schemeClr val="tx2"/>
                </a:solidFill>
                <a:ea typeface="ＭＳ Ｐゴシック" pitchFamily="34" charset="-128"/>
                <a:cs typeface="ＭＳ Ｐゴシック" charset="0"/>
              </a:rPr>
              <a:t>Mormons had problems with anti-polygamy laws passed by Congress in 1862 and 1882:</a:t>
            </a:r>
          </a:p>
          <a:p>
            <a:pPr lvl="1">
              <a:buFont typeface="Arial" charset="0"/>
              <a:buChar char="–"/>
              <a:defRPr/>
            </a:pPr>
            <a:r>
              <a:rPr lang="en-US" dirty="0">
                <a:solidFill>
                  <a:schemeClr val="tx2"/>
                </a:solidFill>
                <a:ea typeface="ＭＳ Ｐゴシック" pitchFamily="34" charset="-128"/>
                <a:cs typeface="+mn-cs"/>
              </a:rPr>
              <a:t>Marital customs delayed statehood for Utah until 1896</a:t>
            </a:r>
          </a:p>
          <a:p>
            <a:pPr lvl="1">
              <a:buFont typeface="Arial" charset="0"/>
              <a:buChar char="–"/>
              <a:defRPr/>
            </a:pPr>
            <a:endParaRPr lang="en-US" dirty="0">
              <a:solidFill>
                <a:schemeClr val="tx2"/>
              </a:solidFill>
              <a:ea typeface="ＭＳ Ｐゴシック" pitchFamily="34" charset="-128"/>
              <a:cs typeface="+mn-cs"/>
            </a:endParaRPr>
          </a:p>
          <a:p>
            <a:pPr marL="457200" lvl="1" indent="0">
              <a:buNone/>
              <a:defRPr/>
            </a:pPr>
            <a:endParaRPr lang="en-US" dirty="0">
              <a:solidFill>
                <a:srgbClr val="000000"/>
              </a:solidFill>
              <a:ea typeface="ＭＳ Ｐゴシック" charset="0"/>
              <a:cs typeface="+mn-cs"/>
            </a:endParaRPr>
          </a:p>
          <a:p>
            <a:pPr lvl="1">
              <a:buFont typeface="Arial" charset="0"/>
              <a:buChar char="–"/>
              <a:defRPr/>
            </a:pPr>
            <a:endParaRPr lang="en-US" dirty="0">
              <a:solidFill>
                <a:srgbClr val="000000"/>
              </a:solidFill>
              <a:ea typeface="ＭＳ Ｐゴシック" charset="0"/>
              <a:cs typeface="+mn-cs"/>
            </a:endParaRPr>
          </a:p>
          <a:p>
            <a:pPr lvl="1">
              <a:buFont typeface="Arial" charset="0"/>
              <a:buChar char="–"/>
              <a:defRPr/>
            </a:pPr>
            <a:endParaRPr lang="en-US" dirty="0">
              <a:solidFill>
                <a:srgbClr val="000000"/>
              </a:solidFill>
              <a:ea typeface="ＭＳ Ｐゴシック" charset="0"/>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AC78A5A0-098D-5543-9751-59DE4286BFF2}"/>
              </a:ext>
            </a:extLst>
          </p:cNvPr>
          <p:cNvSpPr>
            <a:spLocks noGrp="1" noChangeArrowheads="1"/>
          </p:cNvSpPr>
          <p:nvPr>
            <p:ph type="title"/>
          </p:nvPr>
        </p:nvSpPr>
        <p:spPr/>
        <p:txBody>
          <a:bodyPr/>
          <a:lstStyle/>
          <a:p>
            <a:pPr eaLnBrk="1" hangingPunct="1"/>
            <a:r>
              <a:rPr lang="en-US" altLang="en-US"/>
              <a:t>Public Education</a:t>
            </a:r>
          </a:p>
        </p:txBody>
      </p:sp>
      <p:sp>
        <p:nvSpPr>
          <p:cNvPr id="11267" name="Rectangle 3">
            <a:extLst>
              <a:ext uri="{FF2B5EF4-FFF2-40B4-BE49-F238E27FC236}">
                <a16:creationId xmlns:a16="http://schemas.microsoft.com/office/drawing/2014/main" id="{8ED28ED7-F81E-FD4E-97A6-FAC57291E951}"/>
              </a:ext>
            </a:extLst>
          </p:cNvPr>
          <p:cNvSpPr>
            <a:spLocks noGrp="1" noChangeArrowheads="1"/>
          </p:cNvSpPr>
          <p:nvPr>
            <p:ph type="body" idx="1"/>
          </p:nvPr>
        </p:nvSpPr>
        <p:spPr>
          <a:xfrm>
            <a:off x="720000" y="1483360"/>
            <a:ext cx="10728325" cy="4285615"/>
          </a:xfrm>
        </p:spPr>
        <p:txBody>
          <a:bodyPr>
            <a:normAutofit/>
          </a:bodyPr>
          <a:lstStyle/>
          <a:p>
            <a:pPr eaLnBrk="1" hangingPunct="1">
              <a:lnSpc>
                <a:spcPct val="90000"/>
              </a:lnSpc>
            </a:pPr>
            <a:r>
              <a:rPr lang="en-US" altLang="en-US" sz="2800" dirty="0"/>
              <a:t>In 1820s working and middle class families began to demand tax supported schools.</a:t>
            </a:r>
          </a:p>
          <a:p>
            <a:pPr eaLnBrk="1" hangingPunct="1">
              <a:lnSpc>
                <a:spcPct val="90000"/>
              </a:lnSpc>
            </a:pPr>
            <a:r>
              <a:rPr lang="en-US" altLang="en-US" sz="2800" dirty="0"/>
              <a:t>Many parents, however, opposed public schools. They did not want to trust their kids’ education to the government. Many parents used their kids around the house as an extra source of labor.</a:t>
            </a:r>
          </a:p>
          <a:p>
            <a:pPr eaLnBrk="1" hangingPunct="1">
              <a:lnSpc>
                <a:spcPct val="90000"/>
              </a:lnSpc>
            </a:pPr>
            <a:r>
              <a:rPr lang="en-US" altLang="en-US" sz="2800" dirty="0"/>
              <a:t>Horace Mann lobbied for “the absolute right to an education of every human”</a:t>
            </a:r>
          </a:p>
          <a:p>
            <a:pPr eaLnBrk="1" hangingPunct="1">
              <a:lnSpc>
                <a:spcPct val="90000"/>
              </a:lnSpc>
            </a:pPr>
            <a:r>
              <a:rPr lang="en-US" altLang="en-US" sz="2800" dirty="0"/>
              <a:t>By 1850 most Northern states had public education.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Title 1">
            <a:extLst>
              <a:ext uri="{FF2B5EF4-FFF2-40B4-BE49-F238E27FC236}">
                <a16:creationId xmlns:a16="http://schemas.microsoft.com/office/drawing/2014/main" id="{0F10A938-40E3-9A42-B648-F9D802356E13}"/>
              </a:ext>
            </a:extLst>
          </p:cNvPr>
          <p:cNvSpPr>
            <a:spLocks noGrp="1"/>
          </p:cNvSpPr>
          <p:nvPr>
            <p:ph type="title"/>
          </p:nvPr>
        </p:nvSpPr>
        <p:spPr>
          <a:xfrm>
            <a:off x="6480000" y="176287"/>
            <a:ext cx="4991961" cy="1477328"/>
          </a:xfrm>
        </p:spPr>
        <p:txBody>
          <a:bodyPr wrap="square" anchor="ctr">
            <a:normAutofit/>
          </a:bodyPr>
          <a:lstStyle/>
          <a:p>
            <a:r>
              <a:rPr lang="en-US" altLang="en-US" sz="3200" dirty="0"/>
              <a:t>IV. Free Schools for a Free People</a:t>
            </a:r>
          </a:p>
        </p:txBody>
      </p:sp>
      <p:pic>
        <p:nvPicPr>
          <p:cNvPr id="4" name="Picture 1">
            <a:extLst>
              <a:ext uri="{FF2B5EF4-FFF2-40B4-BE49-F238E27FC236}">
                <a16:creationId xmlns:a16="http://schemas.microsoft.com/office/drawing/2014/main" id="{6E171653-975E-A044-994B-063EB69BDD1F}"/>
              </a:ext>
            </a:extLst>
          </p:cNvPr>
          <p:cNvPicPr>
            <a:picLocks/>
          </p:cNvPicPr>
          <p:nvPr/>
        </p:nvPicPr>
        <p:blipFill rotWithShape="1">
          <a:blip r:embed="rId2">
            <a:extLst>
              <a:ext uri="{28A0092B-C50C-407E-A947-70E740481C1C}">
                <a14:useLocalDpi xmlns:a14="http://schemas.microsoft.com/office/drawing/2010/main" val="0"/>
              </a:ext>
            </a:extLst>
          </a:blip>
          <a:srcRect l="24117" r="28751"/>
          <a:stretch/>
        </p:blipFill>
        <p:spPr bwMode="auto">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Content Placeholder 2">
            <a:extLst>
              <a:ext uri="{FF2B5EF4-FFF2-40B4-BE49-F238E27FC236}">
                <a16:creationId xmlns:a16="http://schemas.microsoft.com/office/drawing/2014/main" id="{F7DE97B3-99B5-374E-A107-A9E21BF31C10}"/>
              </a:ext>
            </a:extLst>
          </p:cNvPr>
          <p:cNvSpPr>
            <a:spLocks noGrp="1"/>
          </p:cNvSpPr>
          <p:nvPr>
            <p:ph idx="1"/>
          </p:nvPr>
        </p:nvSpPr>
        <p:spPr>
          <a:xfrm>
            <a:off x="6180084" y="1314895"/>
            <a:ext cx="5759668" cy="4713773"/>
          </a:xfrm>
        </p:spPr>
        <p:txBody>
          <a:bodyPr>
            <a:noAutofit/>
          </a:bodyPr>
          <a:lstStyle/>
          <a:p>
            <a:pPr>
              <a:lnSpc>
                <a:spcPct val="110000"/>
              </a:lnSpc>
            </a:pPr>
            <a:r>
              <a:rPr lang="en-US" altLang="en-US" sz="2400" dirty="0"/>
              <a:t>Early schools:</a:t>
            </a:r>
          </a:p>
          <a:p>
            <a:pPr lvl="1">
              <a:lnSpc>
                <a:spcPct val="110000"/>
              </a:lnSpc>
            </a:pPr>
            <a:r>
              <a:rPr lang="en-US" altLang="en-US" sz="2400" dirty="0"/>
              <a:t>Stayed open only a few months of year</a:t>
            </a:r>
          </a:p>
          <a:p>
            <a:pPr lvl="1">
              <a:lnSpc>
                <a:spcPct val="110000"/>
              </a:lnSpc>
            </a:pPr>
            <a:r>
              <a:rPr lang="en-US" altLang="en-US" sz="2400" dirty="0"/>
              <a:t>Schoolteachers, mainly men, were ill-trained, ill-tempered, ill-paid</a:t>
            </a:r>
          </a:p>
          <a:p>
            <a:pPr lvl="1">
              <a:lnSpc>
                <a:spcPct val="110000"/>
              </a:lnSpc>
            </a:pPr>
            <a:r>
              <a:rPr lang="en-US" altLang="en-US" sz="2400" dirty="0"/>
              <a:t>More stress on </a:t>
            </a:r>
            <a:r>
              <a:rPr lang="ja-JP" altLang="en-US" sz="2400"/>
              <a:t>“</a:t>
            </a:r>
            <a:r>
              <a:rPr lang="en-US" altLang="ja-JP" sz="2400" dirty="0" err="1"/>
              <a:t>lickin</a:t>
            </a:r>
            <a:r>
              <a:rPr lang="ja-JP" altLang="en-US" sz="2400"/>
              <a:t>”</a:t>
            </a:r>
            <a:r>
              <a:rPr lang="en-US" altLang="ja-JP" sz="2400" dirty="0"/>
              <a:t> than </a:t>
            </a:r>
            <a:r>
              <a:rPr lang="ja-JP" altLang="en-US" sz="2400"/>
              <a:t>“</a:t>
            </a:r>
            <a:r>
              <a:rPr lang="en-US" altLang="ja-JP" sz="2400" dirty="0"/>
              <a:t>larnin</a:t>
            </a:r>
            <a:r>
              <a:rPr lang="ja-JP" altLang="en-US" sz="2400"/>
              <a:t>”</a:t>
            </a:r>
            <a:endParaRPr lang="en-US" altLang="ja-JP" sz="2400" dirty="0"/>
          </a:p>
          <a:p>
            <a:pPr lvl="1">
              <a:lnSpc>
                <a:spcPct val="110000"/>
              </a:lnSpc>
            </a:pPr>
            <a:r>
              <a:rPr lang="en-US" altLang="en-US" sz="2400" dirty="0"/>
              <a:t>Usually taught </a:t>
            </a:r>
            <a:r>
              <a:rPr lang="ja-JP" altLang="en-US" sz="2400"/>
              <a:t>“</a:t>
            </a:r>
            <a:r>
              <a:rPr lang="en-US" altLang="ja-JP" sz="2400" dirty="0"/>
              <a:t>three Rs</a:t>
            </a:r>
            <a:r>
              <a:rPr lang="ja-JP" altLang="en-US" sz="2400"/>
              <a:t>”</a:t>
            </a:r>
            <a:r>
              <a:rPr lang="en-US" altLang="ja-JP" sz="2400" dirty="0"/>
              <a:t>—</a:t>
            </a:r>
            <a:r>
              <a:rPr lang="ja-JP" altLang="en-US" sz="2400"/>
              <a:t>“</a:t>
            </a:r>
            <a:r>
              <a:rPr lang="en-US" altLang="ja-JP" sz="2400" dirty="0" err="1"/>
              <a:t>readin</a:t>
            </a:r>
            <a:r>
              <a:rPr lang="fr-FR" altLang="ja-JP" sz="2400" dirty="0"/>
              <a:t>'</a:t>
            </a:r>
            <a:r>
              <a:rPr lang="en-US" altLang="ja-JP" sz="2400" dirty="0"/>
              <a:t>, </a:t>
            </a:r>
            <a:r>
              <a:rPr lang="fr-FR" altLang="ja-JP" sz="2400" dirty="0"/>
              <a:t>'</a:t>
            </a:r>
            <a:r>
              <a:rPr lang="en-US" altLang="ja-JP" sz="2400" dirty="0" err="1"/>
              <a:t>ritin</a:t>
            </a:r>
            <a:r>
              <a:rPr lang="fr-FR" altLang="ja-JP" sz="2400" dirty="0"/>
              <a:t>'</a:t>
            </a:r>
            <a:r>
              <a:rPr lang="en-US" altLang="ja-JP" sz="2400" dirty="0"/>
              <a:t>, </a:t>
            </a:r>
            <a:r>
              <a:rPr lang="fr-FR" altLang="ja-JP" sz="2400" dirty="0"/>
              <a:t>'</a:t>
            </a:r>
            <a:r>
              <a:rPr lang="en-US" altLang="ja-JP" sz="2400" dirty="0" err="1"/>
              <a:t>rithmetic</a:t>
            </a:r>
            <a:r>
              <a:rPr lang="ja-JP" altLang="en-US" sz="2400"/>
              <a:t>”</a:t>
            </a:r>
            <a:endParaRPr lang="en-US" altLang="ja-JP" sz="2400" dirty="0"/>
          </a:p>
          <a:p>
            <a:pPr lvl="1">
              <a:lnSpc>
                <a:spcPct val="110000"/>
              </a:lnSpc>
            </a:pPr>
            <a:r>
              <a:rPr lang="en-US" altLang="en-US" sz="2400" dirty="0"/>
              <a:t>To many rugged Americans, suspicious of </a:t>
            </a:r>
            <a:r>
              <a:rPr lang="ja-JP" altLang="en-US" sz="2400"/>
              <a:t>“</a:t>
            </a:r>
            <a:r>
              <a:rPr lang="en-US" altLang="ja-JP" sz="2400" dirty="0"/>
              <a:t>book larnin</a:t>
            </a:r>
            <a:r>
              <a:rPr lang="fr-FR" altLang="ja-JP" sz="2400" dirty="0"/>
              <a:t>'</a:t>
            </a:r>
            <a:r>
              <a:rPr lang="en-US" altLang="ja-JP" sz="2400" dirty="0"/>
              <a:t>,</a:t>
            </a:r>
            <a:r>
              <a:rPr lang="ja-JP" altLang="en-US" sz="2400"/>
              <a:t>”</a:t>
            </a:r>
            <a:r>
              <a:rPr lang="en-US" altLang="ja-JP" sz="2400" dirty="0"/>
              <a:t> this was enough</a:t>
            </a:r>
            <a:endParaRPr lang="en-US" altLang="en-US"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CFDF8AC4-9811-ED44-B394-944E93E01B41}"/>
              </a:ext>
            </a:extLst>
          </p:cNvPr>
          <p:cNvSpPr>
            <a:spLocks noGrp="1"/>
          </p:cNvSpPr>
          <p:nvPr>
            <p:ph type="title"/>
          </p:nvPr>
        </p:nvSpPr>
        <p:spPr>
          <a:xfrm>
            <a:off x="719997" y="240827"/>
            <a:ext cx="10728322" cy="652552"/>
          </a:xfrm>
        </p:spPr>
        <p:txBody>
          <a:bodyPr/>
          <a:lstStyle/>
          <a:p>
            <a:pPr marL="742950" indent="-742950"/>
            <a:r>
              <a:rPr lang="en-US" altLang="en-US" dirty="0">
                <a:solidFill>
                  <a:schemeClr val="tx2"/>
                </a:solidFill>
              </a:rPr>
              <a:t>IV. Free Schools for a Free People (cont.)</a:t>
            </a:r>
          </a:p>
        </p:txBody>
      </p:sp>
      <p:sp>
        <p:nvSpPr>
          <p:cNvPr id="38915" name="Content Placeholder 2">
            <a:extLst>
              <a:ext uri="{FF2B5EF4-FFF2-40B4-BE49-F238E27FC236}">
                <a16:creationId xmlns:a16="http://schemas.microsoft.com/office/drawing/2014/main" id="{0D0CB48C-6428-2447-A21D-CDC72B4E846E}"/>
              </a:ext>
            </a:extLst>
          </p:cNvPr>
          <p:cNvSpPr>
            <a:spLocks noGrp="1"/>
          </p:cNvSpPr>
          <p:nvPr>
            <p:ph idx="1"/>
          </p:nvPr>
        </p:nvSpPr>
        <p:spPr>
          <a:xfrm>
            <a:off x="731837" y="975559"/>
            <a:ext cx="10728325" cy="5641614"/>
          </a:xfrm>
        </p:spPr>
        <p:txBody>
          <a:bodyPr>
            <a:normAutofit/>
          </a:bodyPr>
          <a:lstStyle/>
          <a:p>
            <a:r>
              <a:rPr lang="en-US" altLang="en-US" dirty="0">
                <a:solidFill>
                  <a:schemeClr val="tx2"/>
                </a:solidFill>
              </a:rPr>
              <a:t>Horace Mann (1796-1859):</a:t>
            </a:r>
          </a:p>
          <a:p>
            <a:pPr lvl="1"/>
            <a:r>
              <a:rPr lang="en-US" altLang="en-US" dirty="0">
                <a:solidFill>
                  <a:schemeClr val="tx2"/>
                </a:solidFill>
              </a:rPr>
              <a:t>As secretary of Massachusetts Board of Education, he championed:</a:t>
            </a:r>
          </a:p>
          <a:p>
            <a:pPr lvl="3"/>
            <a:r>
              <a:rPr lang="en-US" altLang="en-US" dirty="0">
                <a:solidFill>
                  <a:schemeClr val="tx2"/>
                </a:solidFill>
              </a:rPr>
              <a:t>More and better schoolhouses</a:t>
            </a:r>
          </a:p>
          <a:p>
            <a:pPr lvl="3"/>
            <a:r>
              <a:rPr lang="en-US" altLang="en-US" dirty="0">
                <a:solidFill>
                  <a:schemeClr val="tx2"/>
                </a:solidFill>
              </a:rPr>
              <a:t>Longer school terms</a:t>
            </a:r>
          </a:p>
          <a:p>
            <a:pPr lvl="3"/>
            <a:r>
              <a:rPr lang="en-US" altLang="en-US" dirty="0">
                <a:solidFill>
                  <a:schemeClr val="tx2"/>
                </a:solidFill>
              </a:rPr>
              <a:t>Higher pay for teaches</a:t>
            </a:r>
          </a:p>
          <a:p>
            <a:pPr lvl="3"/>
            <a:r>
              <a:rPr lang="en-US" altLang="en-US" dirty="0">
                <a:solidFill>
                  <a:schemeClr val="tx2"/>
                </a:solidFill>
              </a:rPr>
              <a:t>Expanded curriculum</a:t>
            </a:r>
          </a:p>
          <a:p>
            <a:pPr lvl="2"/>
            <a:r>
              <a:rPr lang="en-US" altLang="en-US" dirty="0">
                <a:solidFill>
                  <a:schemeClr val="tx2"/>
                </a:solidFill>
              </a:rPr>
              <a:t>His influence radiated out to other states and improvements were made</a:t>
            </a:r>
          </a:p>
          <a:p>
            <a:pPr lvl="2"/>
            <a:r>
              <a:rPr lang="en-US" altLang="en-US" dirty="0">
                <a:solidFill>
                  <a:schemeClr val="tx2"/>
                </a:solidFill>
              </a:rPr>
              <a:t>Yet education remained an expensive luxury for many communities</a:t>
            </a:r>
          </a:p>
          <a:p>
            <a:r>
              <a:rPr lang="en-US" altLang="en-US" dirty="0">
                <a:solidFill>
                  <a:schemeClr val="tx2"/>
                </a:solidFill>
              </a:rPr>
              <a:t>By 1860 nation counted only 100 public secondary schools—and nearly a million white adult illiterates.</a:t>
            </a:r>
          </a:p>
          <a:p>
            <a:r>
              <a:rPr lang="en-US" altLang="en-US" dirty="0">
                <a:solidFill>
                  <a:schemeClr val="tx2"/>
                </a:solidFill>
              </a:rPr>
              <a:t>Black slaves in South were legally forbidden to receive instruction in reading and writing.</a:t>
            </a:r>
          </a:p>
          <a:p>
            <a:r>
              <a:rPr lang="en-US" altLang="en-US" dirty="0">
                <a:solidFill>
                  <a:schemeClr val="tx2"/>
                </a:solidFill>
              </a:rPr>
              <a:t>Free blacks in both North and South were usually excluded from schools.</a:t>
            </a:r>
          </a:p>
          <a:p>
            <a:endParaRPr lang="en-US" altLang="en-US" dirty="0">
              <a:solidFill>
                <a:srgbClr val="000000"/>
              </a:solidFill>
            </a:endParaRPr>
          </a:p>
          <a:p>
            <a:pPr lvl="2"/>
            <a:endParaRPr lang="en-US" altLang="en-US" dirty="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28235D82-6F11-4F46-BB14-27A3AD4FDE9B}"/>
              </a:ext>
            </a:extLst>
          </p:cNvPr>
          <p:cNvSpPr>
            <a:spLocks noGrp="1"/>
          </p:cNvSpPr>
          <p:nvPr>
            <p:ph type="title"/>
          </p:nvPr>
        </p:nvSpPr>
        <p:spPr/>
        <p:txBody>
          <a:bodyPr/>
          <a:lstStyle/>
          <a:p>
            <a:r>
              <a:rPr lang="en-US" altLang="en-US" dirty="0">
                <a:solidFill>
                  <a:schemeClr val="tx2"/>
                </a:solidFill>
              </a:rPr>
              <a:t>IV. Free Schools for a Free People</a:t>
            </a:r>
          </a:p>
        </p:txBody>
      </p:sp>
      <p:sp>
        <p:nvSpPr>
          <p:cNvPr id="40963" name="Content Placeholder 3">
            <a:extLst>
              <a:ext uri="{FF2B5EF4-FFF2-40B4-BE49-F238E27FC236}">
                <a16:creationId xmlns:a16="http://schemas.microsoft.com/office/drawing/2014/main" id="{1771F7C2-D1B4-9345-A9F7-B55C3188AF1C}"/>
              </a:ext>
            </a:extLst>
          </p:cNvPr>
          <p:cNvSpPr>
            <a:spLocks noGrp="1"/>
          </p:cNvSpPr>
          <p:nvPr>
            <p:ph idx="1"/>
          </p:nvPr>
        </p:nvSpPr>
        <p:spPr>
          <a:xfrm>
            <a:off x="743678" y="1600201"/>
            <a:ext cx="10728322" cy="4525963"/>
          </a:xfrm>
        </p:spPr>
        <p:txBody>
          <a:bodyPr>
            <a:normAutofit/>
          </a:bodyPr>
          <a:lstStyle/>
          <a:p>
            <a:r>
              <a:rPr lang="en-US" altLang="en-US" dirty="0">
                <a:solidFill>
                  <a:schemeClr val="tx2"/>
                </a:solidFill>
              </a:rPr>
              <a:t>Educational advances aided by improved textbooks, esp. by Noah Webster (1758-1843):</a:t>
            </a:r>
          </a:p>
          <a:p>
            <a:pPr lvl="1"/>
            <a:r>
              <a:rPr lang="en-US" altLang="en-US" dirty="0">
                <a:solidFill>
                  <a:schemeClr val="tx2"/>
                </a:solidFill>
              </a:rPr>
              <a:t>His books partly designed to promote patriotism</a:t>
            </a:r>
          </a:p>
          <a:p>
            <a:pPr lvl="1"/>
            <a:r>
              <a:rPr lang="en-US" altLang="en-US" dirty="0">
                <a:solidFill>
                  <a:schemeClr val="tx2"/>
                </a:solidFill>
              </a:rPr>
              <a:t>Devoted twenty years to famous dictionary</a:t>
            </a:r>
          </a:p>
          <a:p>
            <a:pPr lvl="1"/>
            <a:r>
              <a:rPr lang="en-US" altLang="en-US" dirty="0">
                <a:solidFill>
                  <a:schemeClr val="tx2"/>
                </a:solidFill>
              </a:rPr>
              <a:t>Published in 1828, it helped standardize American language</a:t>
            </a:r>
          </a:p>
          <a:p>
            <a:r>
              <a:rPr lang="en-US" altLang="en-US" dirty="0">
                <a:solidFill>
                  <a:schemeClr val="tx2"/>
                </a:solidFill>
              </a:rPr>
              <a:t>William H. McGuffey:</a:t>
            </a:r>
          </a:p>
          <a:p>
            <a:pPr lvl="2"/>
            <a:r>
              <a:rPr lang="en-US" altLang="en-US" dirty="0">
                <a:solidFill>
                  <a:schemeClr val="tx2"/>
                </a:solidFill>
              </a:rPr>
              <a:t>A teacher-preacher of rare power</a:t>
            </a:r>
          </a:p>
          <a:p>
            <a:pPr lvl="2"/>
            <a:r>
              <a:rPr lang="en-US" altLang="en-US" dirty="0">
                <a:solidFill>
                  <a:schemeClr val="tx2"/>
                </a:solidFill>
              </a:rPr>
              <a:t>His grade-school readers, first published in 1830s, sold 122 million copies</a:t>
            </a:r>
          </a:p>
          <a:p>
            <a:pPr lvl="2"/>
            <a:r>
              <a:rPr lang="en-US" altLang="en-US" i="1" dirty="0">
                <a:solidFill>
                  <a:schemeClr val="tx2"/>
                </a:solidFill>
              </a:rPr>
              <a:t>McGuffey</a:t>
            </a:r>
            <a:r>
              <a:rPr lang="fr-FR" altLang="ja-JP" i="1" dirty="0">
                <a:solidFill>
                  <a:schemeClr val="tx2"/>
                </a:solidFill>
              </a:rPr>
              <a:t>'</a:t>
            </a:r>
            <a:r>
              <a:rPr lang="en-US" altLang="en-US" i="1" dirty="0">
                <a:solidFill>
                  <a:schemeClr val="tx2"/>
                </a:solidFill>
              </a:rPr>
              <a:t>s Readers</a:t>
            </a:r>
            <a:r>
              <a:rPr lang="en-US" altLang="en-US" dirty="0">
                <a:solidFill>
                  <a:schemeClr val="tx2"/>
                </a:solidFill>
              </a:rPr>
              <a:t> hammered home lessons in morality, patriotism, and idealism</a:t>
            </a:r>
            <a:endParaRPr lang="en-US" altLang="en-US" i="1" dirty="0">
              <a:solidFill>
                <a:schemeClr val="tx2"/>
              </a:solidFill>
            </a:endParaRPr>
          </a:p>
          <a:p>
            <a:pPr lvl="1"/>
            <a:endParaRPr lang="en-US" altLang="en-US" dirty="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8DFAEC61-A7B9-2946-AD6B-2C864475067B}"/>
              </a:ext>
            </a:extLst>
          </p:cNvPr>
          <p:cNvSpPr>
            <a:spLocks noGrp="1"/>
          </p:cNvSpPr>
          <p:nvPr>
            <p:ph type="title"/>
          </p:nvPr>
        </p:nvSpPr>
        <p:spPr/>
        <p:txBody>
          <a:bodyPr/>
          <a:lstStyle/>
          <a:p>
            <a:pPr eaLnBrk="1" hangingPunct="1"/>
            <a:r>
              <a:rPr lang="en-US" altLang="en-US" dirty="0">
                <a:solidFill>
                  <a:schemeClr val="tx2"/>
                </a:solidFill>
              </a:rPr>
              <a:t>I. Reviving Religion</a:t>
            </a:r>
          </a:p>
        </p:txBody>
      </p:sp>
      <p:sp>
        <p:nvSpPr>
          <p:cNvPr id="5123" name="Content Placeholder 2">
            <a:extLst>
              <a:ext uri="{FF2B5EF4-FFF2-40B4-BE49-F238E27FC236}">
                <a16:creationId xmlns:a16="http://schemas.microsoft.com/office/drawing/2014/main" id="{A5EE53D2-18F6-CA4D-BFEC-80CA3C5BD0D0}"/>
              </a:ext>
            </a:extLst>
          </p:cNvPr>
          <p:cNvSpPr>
            <a:spLocks noGrp="1"/>
          </p:cNvSpPr>
          <p:nvPr>
            <p:ph sz="half" idx="1"/>
          </p:nvPr>
        </p:nvSpPr>
        <p:spPr>
          <a:xfrm>
            <a:off x="720000" y="1524000"/>
            <a:ext cx="5003800" cy="4252175"/>
          </a:xfrm>
        </p:spPr>
        <p:txBody>
          <a:bodyPr>
            <a:normAutofit fontScale="85000" lnSpcReduction="10000"/>
          </a:bodyPr>
          <a:lstStyle/>
          <a:p>
            <a:pPr eaLnBrk="1" hangingPunct="1"/>
            <a:r>
              <a:rPr lang="en-US" altLang="en-US" dirty="0">
                <a:solidFill>
                  <a:schemeClr val="tx2"/>
                </a:solidFill>
              </a:rPr>
              <a:t>Religion, 1790-1860:</a:t>
            </a:r>
          </a:p>
          <a:p>
            <a:pPr lvl="1" eaLnBrk="1" hangingPunct="1"/>
            <a:r>
              <a:rPr lang="en-US" altLang="en-US" dirty="0">
                <a:solidFill>
                  <a:schemeClr val="tx2"/>
                </a:solidFill>
              </a:rPr>
              <a:t>Church attendance still regular ritual for ¾ of 23 million Americans in 1850</a:t>
            </a:r>
          </a:p>
          <a:p>
            <a:pPr lvl="3" eaLnBrk="1" hangingPunct="1"/>
            <a:r>
              <a:rPr lang="en-US" altLang="en-US" dirty="0">
                <a:solidFill>
                  <a:schemeClr val="tx2"/>
                </a:solidFill>
              </a:rPr>
              <a:t>Alexis de Tocqueville declared there was </a:t>
            </a:r>
            <a:r>
              <a:rPr lang="ja-JP" altLang="en-US">
                <a:solidFill>
                  <a:schemeClr val="tx2"/>
                </a:solidFill>
              </a:rPr>
              <a:t>“</a:t>
            </a:r>
            <a:r>
              <a:rPr lang="en-US" altLang="ja-JP" dirty="0">
                <a:solidFill>
                  <a:schemeClr val="tx2"/>
                </a:solidFill>
              </a:rPr>
              <a:t>no country in the world where the Christian religion retains a greater influence over the souls of men than in America.</a:t>
            </a:r>
            <a:r>
              <a:rPr lang="ja-JP" altLang="en-US">
                <a:solidFill>
                  <a:schemeClr val="tx2"/>
                </a:solidFill>
              </a:rPr>
              <a:t>”</a:t>
            </a:r>
            <a:endParaRPr lang="en-US" altLang="ja-JP" dirty="0">
              <a:solidFill>
                <a:schemeClr val="tx2"/>
              </a:solidFill>
            </a:endParaRPr>
          </a:p>
          <a:p>
            <a:pPr lvl="1" eaLnBrk="1" hangingPunct="1"/>
            <a:r>
              <a:rPr lang="en-US" altLang="en-US" dirty="0">
                <a:solidFill>
                  <a:schemeClr val="tx2"/>
                </a:solidFill>
              </a:rPr>
              <a:t>Yet religion of this era was not old-time religion of colonial days:</a:t>
            </a:r>
          </a:p>
          <a:p>
            <a:pPr lvl="2" eaLnBrk="1" hangingPunct="1"/>
            <a:r>
              <a:rPr lang="en-US" altLang="en-US" dirty="0">
                <a:solidFill>
                  <a:schemeClr val="tx2"/>
                </a:solidFill>
              </a:rPr>
              <a:t>Austere Calvinism declined in American churches</a:t>
            </a:r>
          </a:p>
        </p:txBody>
      </p:sp>
      <p:sp>
        <p:nvSpPr>
          <p:cNvPr id="2" name="Content Placeholder 1">
            <a:extLst>
              <a:ext uri="{FF2B5EF4-FFF2-40B4-BE49-F238E27FC236}">
                <a16:creationId xmlns:a16="http://schemas.microsoft.com/office/drawing/2014/main" id="{4E6A0A0C-516E-164E-BABF-5BD496A4E1C6}"/>
              </a:ext>
            </a:extLst>
          </p:cNvPr>
          <p:cNvSpPr>
            <a:spLocks noGrp="1"/>
          </p:cNvSpPr>
          <p:nvPr>
            <p:ph sz="half" idx="2"/>
          </p:nvPr>
        </p:nvSpPr>
        <p:spPr>
          <a:xfrm>
            <a:off x="6458400" y="1597572"/>
            <a:ext cx="5003801" cy="4178604"/>
          </a:xfrm>
        </p:spPr>
        <p:txBody>
          <a:bodyPr>
            <a:normAutofit fontScale="85000" lnSpcReduction="10000"/>
          </a:bodyPr>
          <a:lstStyle/>
          <a:p>
            <a:r>
              <a:rPr lang="en-US" altLang="en-US" dirty="0">
                <a:solidFill>
                  <a:schemeClr val="tx2"/>
                </a:solidFill>
              </a:rPr>
              <a:t>Rationalist ideas of French Revolutionary era softened older orthodoxy:</a:t>
            </a:r>
          </a:p>
          <a:p>
            <a:pPr lvl="1"/>
            <a:r>
              <a:rPr lang="en-US" altLang="en-US" dirty="0">
                <a:solidFill>
                  <a:schemeClr val="tx2"/>
                </a:solidFill>
              </a:rPr>
              <a:t>Thomas Paine</a:t>
            </a:r>
            <a:r>
              <a:rPr lang="fr-FR" altLang="ja-JP" dirty="0">
                <a:solidFill>
                  <a:schemeClr val="tx2"/>
                </a:solidFill>
              </a:rPr>
              <a:t>'</a:t>
            </a:r>
            <a:r>
              <a:rPr lang="en-US" altLang="en-US" dirty="0">
                <a:solidFill>
                  <a:schemeClr val="tx2"/>
                </a:solidFill>
              </a:rPr>
              <a:t>s </a:t>
            </a:r>
            <a:r>
              <a:rPr lang="en-US" altLang="en-US" b="1" dirty="0">
                <a:solidFill>
                  <a:schemeClr val="tx2"/>
                </a:solidFill>
              </a:rPr>
              <a:t>The Age of Reason</a:t>
            </a:r>
            <a:r>
              <a:rPr lang="en-US" altLang="en-US" dirty="0">
                <a:solidFill>
                  <a:schemeClr val="tx2"/>
                </a:solidFill>
              </a:rPr>
              <a:t> (1794) declared churches were </a:t>
            </a:r>
            <a:r>
              <a:rPr lang="ja-JP" altLang="en-US">
                <a:solidFill>
                  <a:schemeClr val="tx2"/>
                </a:solidFill>
              </a:rPr>
              <a:t>“</a:t>
            </a:r>
            <a:r>
              <a:rPr lang="en-US" altLang="ja-JP" dirty="0">
                <a:solidFill>
                  <a:schemeClr val="tx2"/>
                </a:solidFill>
              </a:rPr>
              <a:t>set up to terrify and enslave mankind, and monopolize power and profit.</a:t>
            </a:r>
            <a:r>
              <a:rPr lang="ja-JP" altLang="en-US">
                <a:solidFill>
                  <a:schemeClr val="tx2"/>
                </a:solidFill>
              </a:rPr>
              <a:t>”</a:t>
            </a:r>
            <a:endParaRPr lang="en-US" altLang="ja-JP" dirty="0">
              <a:solidFill>
                <a:schemeClr val="tx2"/>
              </a:solidFill>
            </a:endParaRPr>
          </a:p>
          <a:p>
            <a:pPr lvl="1"/>
            <a:r>
              <a:rPr lang="en-US" altLang="en-US" dirty="0">
                <a:solidFill>
                  <a:schemeClr val="tx2"/>
                </a:solidFill>
              </a:rPr>
              <a:t>Many Founding Fathers, including Jefferson and Franklin, embraced Paine</a:t>
            </a:r>
            <a:r>
              <a:rPr lang="fr-FR" altLang="ja-JP" dirty="0">
                <a:solidFill>
                  <a:schemeClr val="tx2"/>
                </a:solidFill>
              </a:rPr>
              <a:t>'</a:t>
            </a:r>
            <a:r>
              <a:rPr lang="en-US" altLang="en-US" dirty="0">
                <a:solidFill>
                  <a:schemeClr val="tx2"/>
                </a:solidFill>
              </a:rPr>
              <a:t>s liberal </a:t>
            </a:r>
            <a:r>
              <a:rPr lang="en-US" altLang="en-US" b="1" dirty="0">
                <a:solidFill>
                  <a:schemeClr val="tx2"/>
                </a:solidFill>
              </a:rPr>
              <a:t>Deism</a:t>
            </a:r>
            <a:endParaRPr lang="en-US" altLang="en-US" dirty="0">
              <a:solidFill>
                <a:schemeClr val="tx2"/>
              </a:solidFill>
            </a:endParaRP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6AC1EB-B829-4364-8499-E0E869EA0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E7A37A2-C7FA-4D89-AF85-407817320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0" name="Title 1">
            <a:extLst>
              <a:ext uri="{FF2B5EF4-FFF2-40B4-BE49-F238E27FC236}">
                <a16:creationId xmlns:a16="http://schemas.microsoft.com/office/drawing/2014/main" id="{66436F40-EE20-F345-96B0-3455328E8EFE}"/>
              </a:ext>
            </a:extLst>
          </p:cNvPr>
          <p:cNvSpPr>
            <a:spLocks noGrp="1"/>
          </p:cNvSpPr>
          <p:nvPr>
            <p:ph type="title"/>
          </p:nvPr>
        </p:nvSpPr>
        <p:spPr>
          <a:xfrm>
            <a:off x="720000" y="619199"/>
            <a:ext cx="3095626" cy="1476000"/>
          </a:xfrm>
        </p:spPr>
        <p:txBody>
          <a:bodyPr>
            <a:normAutofit/>
          </a:bodyPr>
          <a:lstStyle/>
          <a:p>
            <a:r>
              <a:rPr lang="en-US" altLang="en-US" sz="3200"/>
              <a:t>V. Higher Goals for Higher Learning </a:t>
            </a:r>
          </a:p>
        </p:txBody>
      </p:sp>
      <p:pic>
        <p:nvPicPr>
          <p:cNvPr id="4" name="Picture 3" descr="A large building with a pool of water in front of it&#10;&#10;Description automatically generated with medium confidence">
            <a:extLst>
              <a:ext uri="{FF2B5EF4-FFF2-40B4-BE49-F238E27FC236}">
                <a16:creationId xmlns:a16="http://schemas.microsoft.com/office/drawing/2014/main" id="{CF874B79-85DE-FB4B-B68C-8E1219034F64}"/>
              </a:ext>
            </a:extLst>
          </p:cNvPr>
          <p:cNvPicPr>
            <a:picLocks noChangeAspect="1"/>
          </p:cNvPicPr>
          <p:nvPr/>
        </p:nvPicPr>
        <p:blipFill rotWithShape="1">
          <a:blip r:embed="rId2"/>
          <a:srcRect l="19207" r="14905" b="-3"/>
          <a:stretch/>
        </p:blipFill>
        <p:spPr>
          <a:xfrm>
            <a:off x="260702" y="1685927"/>
            <a:ext cx="4202624" cy="4257720"/>
          </a:xfrm>
          <a:custGeom>
            <a:avLst/>
            <a:gdLst/>
            <a:ahLst/>
            <a:cxnLst/>
            <a:rect l="l" t="t" r="r" b="b"/>
            <a:pathLst>
              <a:path w="3250128" h="3292737">
                <a:moveTo>
                  <a:pt x="1512795" y="8"/>
                </a:moveTo>
                <a:cubicBezTo>
                  <a:pt x="1537825" y="105"/>
                  <a:pt x="1559931" y="1205"/>
                  <a:pt x="1578253" y="3179"/>
                </a:cubicBezTo>
                <a:lnTo>
                  <a:pt x="2018318" y="50876"/>
                </a:lnTo>
                <a:cubicBezTo>
                  <a:pt x="2266951" y="79824"/>
                  <a:pt x="2496734" y="194298"/>
                  <a:pt x="2630313" y="308772"/>
                </a:cubicBezTo>
                <a:cubicBezTo>
                  <a:pt x="2802569" y="395285"/>
                  <a:pt x="2936474" y="586404"/>
                  <a:pt x="3080128" y="834760"/>
                </a:cubicBezTo>
                <a:cubicBezTo>
                  <a:pt x="3214033" y="1083445"/>
                  <a:pt x="3319011" y="1647591"/>
                  <a:pt x="3194532" y="2154500"/>
                </a:cubicBezTo>
                <a:cubicBezTo>
                  <a:pt x="3166256" y="2250224"/>
                  <a:pt x="2926723" y="2622922"/>
                  <a:pt x="2793144" y="2785423"/>
                </a:cubicBezTo>
                <a:cubicBezTo>
                  <a:pt x="2649814" y="2947923"/>
                  <a:pt x="2458058" y="3091345"/>
                  <a:pt x="2152223" y="3235095"/>
                </a:cubicBezTo>
                <a:cubicBezTo>
                  <a:pt x="1654956" y="3378517"/>
                  <a:pt x="1195715" y="3225227"/>
                  <a:pt x="832028" y="3091345"/>
                </a:cubicBezTo>
                <a:cubicBezTo>
                  <a:pt x="468666" y="2919305"/>
                  <a:pt x="286985" y="2718646"/>
                  <a:pt x="182006" y="2412725"/>
                </a:cubicBezTo>
                <a:cubicBezTo>
                  <a:pt x="124479" y="2221606"/>
                  <a:pt x="0" y="1934434"/>
                  <a:pt x="0" y="1791341"/>
                </a:cubicBezTo>
                <a:cubicBezTo>
                  <a:pt x="0" y="1408775"/>
                  <a:pt x="76703" y="1092984"/>
                  <a:pt x="353937" y="682128"/>
                </a:cubicBezTo>
                <a:cubicBezTo>
                  <a:pt x="440065" y="538706"/>
                  <a:pt x="660422" y="352522"/>
                  <a:pt x="851854" y="189692"/>
                </a:cubicBezTo>
                <a:cubicBezTo>
                  <a:pt x="1019072" y="47792"/>
                  <a:pt x="1337583" y="-671"/>
                  <a:pt x="1512795" y="8"/>
                </a:cubicBezTo>
                <a:close/>
              </a:path>
            </a:pathLst>
          </a:custGeom>
        </p:spPr>
      </p:pic>
      <p:sp>
        <p:nvSpPr>
          <p:cNvPr id="3" name="Content Placeholder 2">
            <a:extLst>
              <a:ext uri="{FF2B5EF4-FFF2-40B4-BE49-F238E27FC236}">
                <a16:creationId xmlns:a16="http://schemas.microsoft.com/office/drawing/2014/main" id="{4E50FC5C-809E-3D48-9CCA-FAFDF6051E4C}"/>
              </a:ext>
            </a:extLst>
          </p:cNvPr>
          <p:cNvSpPr>
            <a:spLocks noGrp="1"/>
          </p:cNvSpPr>
          <p:nvPr>
            <p:ph idx="1"/>
          </p:nvPr>
        </p:nvSpPr>
        <p:spPr>
          <a:xfrm>
            <a:off x="4548188" y="576000"/>
            <a:ext cx="6900137" cy="5197474"/>
          </a:xfrm>
        </p:spPr>
        <p:txBody>
          <a:bodyPr>
            <a:normAutofit/>
          </a:bodyPr>
          <a:lstStyle/>
          <a:p>
            <a:pPr>
              <a:lnSpc>
                <a:spcPct val="110000"/>
              </a:lnSpc>
              <a:buFont typeface="Arial" charset="0"/>
              <a:buChar char="•"/>
              <a:defRPr/>
            </a:pPr>
            <a:r>
              <a:rPr lang="en-US" sz="1900" dirty="0">
                <a:solidFill>
                  <a:schemeClr val="tx1">
                    <a:lumMod val="95000"/>
                    <a:alpha val="58000"/>
                  </a:schemeClr>
                </a:solidFill>
                <a:ea typeface="ＭＳ Ｐゴシック" charset="0"/>
                <a:cs typeface="ＭＳ Ｐゴシック" charset="0"/>
              </a:rPr>
              <a:t>Higher education:</a:t>
            </a:r>
          </a:p>
          <a:p>
            <a:pPr lvl="1">
              <a:lnSpc>
                <a:spcPct val="110000"/>
              </a:lnSpc>
              <a:buFont typeface="Arial" charset="0"/>
              <a:buChar char="–"/>
              <a:defRPr/>
            </a:pPr>
            <a:r>
              <a:rPr lang="en-US" sz="1900" dirty="0">
                <a:solidFill>
                  <a:schemeClr val="tx1">
                    <a:lumMod val="95000"/>
                    <a:alpha val="58000"/>
                  </a:schemeClr>
                </a:solidFill>
                <a:ea typeface="ＭＳ Ｐゴシック" charset="0"/>
                <a:cs typeface="+mn-cs"/>
              </a:rPr>
              <a:t>Second Great Awakening created many small, denominational, liberal arts colleges:</a:t>
            </a:r>
          </a:p>
          <a:p>
            <a:pPr marL="1200150" lvl="2">
              <a:lnSpc>
                <a:spcPct val="110000"/>
              </a:lnSpc>
              <a:buFont typeface="Arial" charset="0"/>
              <a:buChar char="•"/>
              <a:defRPr/>
            </a:pPr>
            <a:r>
              <a:rPr lang="en-US" sz="1900" dirty="0">
                <a:solidFill>
                  <a:schemeClr val="tx1">
                    <a:lumMod val="95000"/>
                    <a:alpha val="58000"/>
                  </a:schemeClr>
                </a:solidFill>
                <a:ea typeface="ＭＳ Ｐゴシック" charset="0"/>
                <a:cs typeface="+mn-cs"/>
              </a:rPr>
              <a:t>Chiefly in South and West</a:t>
            </a:r>
          </a:p>
          <a:p>
            <a:pPr marL="1200150" lvl="2">
              <a:lnSpc>
                <a:spcPct val="110000"/>
              </a:lnSpc>
              <a:buFont typeface="Arial" charset="0"/>
              <a:buChar char="•"/>
              <a:defRPr/>
            </a:pPr>
            <a:r>
              <a:rPr lang="en-US" sz="1900" dirty="0">
                <a:solidFill>
                  <a:schemeClr val="tx1">
                    <a:lumMod val="95000"/>
                    <a:alpha val="58000"/>
                  </a:schemeClr>
                </a:solidFill>
                <a:ea typeface="ＭＳ Ｐゴシック" charset="0"/>
                <a:cs typeface="+mn-cs"/>
              </a:rPr>
              <a:t>New colleges offered narrow, traditional curriculum of Latin, Greek, mathematics, and moral philosophy</a:t>
            </a:r>
          </a:p>
          <a:p>
            <a:pPr marL="800100" lvl="1">
              <a:lnSpc>
                <a:spcPct val="110000"/>
              </a:lnSpc>
              <a:buFont typeface="Arial" charset="0"/>
              <a:buChar char="–"/>
              <a:defRPr/>
            </a:pPr>
            <a:r>
              <a:rPr lang="en-US" sz="1900" dirty="0">
                <a:solidFill>
                  <a:schemeClr val="tx1">
                    <a:lumMod val="95000"/>
                    <a:alpha val="58000"/>
                  </a:schemeClr>
                </a:solidFill>
                <a:ea typeface="ＭＳ Ｐゴシック" charset="0"/>
                <a:cs typeface="+mn-cs"/>
              </a:rPr>
              <a:t>First state-supported university in North Carolina (1795)</a:t>
            </a:r>
          </a:p>
          <a:p>
            <a:pPr>
              <a:lnSpc>
                <a:spcPct val="110000"/>
              </a:lnSpc>
            </a:pPr>
            <a:r>
              <a:rPr lang="en-US" altLang="en-US" sz="1900" dirty="0">
                <a:solidFill>
                  <a:schemeClr val="tx1">
                    <a:lumMod val="95000"/>
                    <a:alpha val="58000"/>
                  </a:schemeClr>
                </a:solidFill>
              </a:rPr>
              <a:t>University of Virginia (1819):</a:t>
            </a:r>
          </a:p>
          <a:p>
            <a:pPr lvl="1">
              <a:lnSpc>
                <a:spcPct val="110000"/>
              </a:lnSpc>
            </a:pPr>
            <a:r>
              <a:rPr lang="en-US" altLang="en-US" sz="1900" dirty="0">
                <a:solidFill>
                  <a:schemeClr val="tx1">
                    <a:lumMod val="95000"/>
                    <a:alpha val="58000"/>
                  </a:schemeClr>
                </a:solidFill>
              </a:rPr>
              <a:t>Brainchild of Thomas Jefferson</a:t>
            </a:r>
          </a:p>
          <a:p>
            <a:pPr lvl="1">
              <a:lnSpc>
                <a:spcPct val="110000"/>
              </a:lnSpc>
            </a:pPr>
            <a:r>
              <a:rPr lang="en-US" altLang="en-US" sz="1900" dirty="0">
                <a:solidFill>
                  <a:schemeClr val="tx1">
                    <a:lumMod val="95000"/>
                    <a:alpha val="58000"/>
                  </a:schemeClr>
                </a:solidFill>
              </a:rPr>
              <a:t>Dedicated university to freedom from religion or political shackles</a:t>
            </a:r>
          </a:p>
          <a:p>
            <a:pPr lvl="1">
              <a:lnSpc>
                <a:spcPct val="110000"/>
              </a:lnSpc>
            </a:pPr>
            <a:r>
              <a:rPr lang="en-US" altLang="en-US" sz="1900" dirty="0">
                <a:solidFill>
                  <a:schemeClr val="tx1">
                    <a:lumMod val="95000"/>
                    <a:alpha val="58000"/>
                  </a:schemeClr>
                </a:solidFill>
              </a:rPr>
              <a:t>Modern languages and sciences received emphasis</a:t>
            </a:r>
          </a:p>
          <a:p>
            <a:pPr marL="342900">
              <a:lnSpc>
                <a:spcPct val="110000"/>
              </a:lnSpc>
              <a:buFont typeface="Arial" charset="0"/>
              <a:buChar char="–"/>
              <a:defRPr/>
            </a:pPr>
            <a:endParaRPr lang="en-US" sz="1900" dirty="0">
              <a:ea typeface="ＭＳ Ｐゴシック" charset="0"/>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8" name="Title 1">
            <a:extLst>
              <a:ext uri="{FF2B5EF4-FFF2-40B4-BE49-F238E27FC236}">
                <a16:creationId xmlns:a16="http://schemas.microsoft.com/office/drawing/2014/main" id="{BE952FAB-C07B-E744-9A47-3904D932205A}"/>
              </a:ext>
            </a:extLst>
          </p:cNvPr>
          <p:cNvSpPr>
            <a:spLocks noGrp="1"/>
          </p:cNvSpPr>
          <p:nvPr>
            <p:ph type="title"/>
          </p:nvPr>
        </p:nvSpPr>
        <p:spPr>
          <a:xfrm>
            <a:off x="6479999" y="0"/>
            <a:ext cx="4991961" cy="1477328"/>
          </a:xfrm>
        </p:spPr>
        <p:txBody>
          <a:bodyPr wrap="square" anchor="ctr">
            <a:normAutofit/>
          </a:bodyPr>
          <a:lstStyle/>
          <a:p>
            <a:r>
              <a:rPr lang="en-US" altLang="en-US" sz="3200" dirty="0"/>
              <a:t>V. Higher Goals for Higher Learning (cont.)</a:t>
            </a:r>
          </a:p>
        </p:txBody>
      </p:sp>
      <p:pic>
        <p:nvPicPr>
          <p:cNvPr id="4" name="Picture 1" descr="A group of women posing for a photo&#10;&#10;Description automatically generated with medium confidence">
            <a:extLst>
              <a:ext uri="{FF2B5EF4-FFF2-40B4-BE49-F238E27FC236}">
                <a16:creationId xmlns:a16="http://schemas.microsoft.com/office/drawing/2014/main" id="{6AAD95C3-9B22-0B42-83BE-D1C360588270}"/>
              </a:ext>
            </a:extLst>
          </p:cNvPr>
          <p:cNvPicPr>
            <a:picLocks/>
          </p:cNvPicPr>
          <p:nvPr/>
        </p:nvPicPr>
        <p:blipFill rotWithShape="1">
          <a:blip r:embed="rId2">
            <a:extLst>
              <a:ext uri="{28A0092B-C50C-407E-A947-70E740481C1C}">
                <a14:useLocalDpi xmlns:a14="http://schemas.microsoft.com/office/drawing/2010/main" val="0"/>
              </a:ext>
            </a:extLst>
          </a:blip>
          <a:srcRect l="26531" r="25262"/>
          <a:stretch/>
        </p:blipFill>
        <p:spPr bwMode="auto">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Content Placeholder 2">
            <a:extLst>
              <a:ext uri="{FF2B5EF4-FFF2-40B4-BE49-F238E27FC236}">
                <a16:creationId xmlns:a16="http://schemas.microsoft.com/office/drawing/2014/main" id="{7BE5A7E2-F331-D241-97D1-009CAFFD8B34}"/>
              </a:ext>
            </a:extLst>
          </p:cNvPr>
          <p:cNvSpPr>
            <a:spLocks noGrp="1"/>
          </p:cNvSpPr>
          <p:nvPr>
            <p:ph idx="1"/>
          </p:nvPr>
        </p:nvSpPr>
        <p:spPr>
          <a:xfrm>
            <a:off x="6096000" y="1185766"/>
            <a:ext cx="5375960" cy="3216273"/>
          </a:xfrm>
        </p:spPr>
        <p:txBody>
          <a:bodyPr>
            <a:noAutofit/>
          </a:bodyPr>
          <a:lstStyle/>
          <a:p>
            <a:pPr>
              <a:lnSpc>
                <a:spcPct val="110000"/>
              </a:lnSpc>
            </a:pPr>
            <a:r>
              <a:rPr lang="en-US" altLang="en-US" dirty="0">
                <a:solidFill>
                  <a:schemeClr val="tx2">
                    <a:alpha val="58000"/>
                  </a:schemeClr>
                </a:solidFill>
              </a:rPr>
              <a:t>Higher education for women:</a:t>
            </a:r>
          </a:p>
          <a:p>
            <a:pPr lvl="1">
              <a:lnSpc>
                <a:spcPct val="110000"/>
              </a:lnSpc>
            </a:pPr>
            <a:r>
              <a:rPr lang="en-US" altLang="en-US" dirty="0">
                <a:solidFill>
                  <a:schemeClr val="tx2">
                    <a:alpha val="58000"/>
                  </a:schemeClr>
                </a:solidFill>
              </a:rPr>
              <a:t>Frowned upon in early decades of 1800s</a:t>
            </a:r>
          </a:p>
          <a:p>
            <a:pPr lvl="1">
              <a:lnSpc>
                <a:spcPct val="110000"/>
              </a:lnSpc>
            </a:pPr>
            <a:r>
              <a:rPr lang="en-US" altLang="en-US" dirty="0">
                <a:solidFill>
                  <a:schemeClr val="tx2">
                    <a:alpha val="58000"/>
                  </a:schemeClr>
                </a:solidFill>
              </a:rPr>
              <a:t>Women</a:t>
            </a:r>
            <a:r>
              <a:rPr lang="fr-FR" altLang="ja-JP" dirty="0">
                <a:solidFill>
                  <a:schemeClr val="tx2">
                    <a:alpha val="58000"/>
                  </a:schemeClr>
                </a:solidFill>
              </a:rPr>
              <a:t>'</a:t>
            </a:r>
            <a:r>
              <a:rPr lang="en-US" altLang="en-US" dirty="0">
                <a:solidFill>
                  <a:schemeClr val="tx2">
                    <a:alpha val="58000"/>
                  </a:schemeClr>
                </a:solidFill>
              </a:rPr>
              <a:t>s education was to be in the home</a:t>
            </a:r>
          </a:p>
          <a:p>
            <a:pPr lvl="1">
              <a:lnSpc>
                <a:spcPct val="110000"/>
              </a:lnSpc>
            </a:pPr>
            <a:r>
              <a:rPr lang="en-US" altLang="en-US" dirty="0">
                <a:solidFill>
                  <a:schemeClr val="tx2">
                    <a:alpha val="58000"/>
                  </a:schemeClr>
                </a:solidFill>
              </a:rPr>
              <a:t>Prejudices prevailed that too much learning injured brain, undermined health, and rendered a young lady unfit for marriage</a:t>
            </a:r>
          </a:p>
          <a:p>
            <a:pPr lvl="1">
              <a:lnSpc>
                <a:spcPct val="110000"/>
              </a:lnSpc>
            </a:pPr>
            <a:r>
              <a:rPr lang="en-US" altLang="en-US" dirty="0">
                <a:solidFill>
                  <a:schemeClr val="tx2">
                    <a:alpha val="58000"/>
                  </a:schemeClr>
                </a:solidFill>
              </a:rPr>
              <a:t>Some access for women began:</a:t>
            </a:r>
          </a:p>
          <a:p>
            <a:pPr lvl="2">
              <a:lnSpc>
                <a:spcPct val="110000"/>
              </a:lnSpc>
            </a:pPr>
            <a:r>
              <a:rPr lang="en-US" altLang="en-US" dirty="0">
                <a:solidFill>
                  <a:schemeClr val="tx2">
                    <a:alpha val="58000"/>
                  </a:schemeClr>
                </a:solidFill>
              </a:rPr>
              <a:t>Oberlin College admitted women in 1837</a:t>
            </a:r>
          </a:p>
          <a:p>
            <a:pPr lvl="2">
              <a:lnSpc>
                <a:spcPct val="110000"/>
              </a:lnSpc>
            </a:pPr>
            <a:r>
              <a:rPr lang="en-US" altLang="en-US" dirty="0">
                <a:solidFill>
                  <a:schemeClr val="tx2">
                    <a:alpha val="58000"/>
                  </a:schemeClr>
                </a:solidFill>
              </a:rPr>
              <a:t>Mount Holyoke Seminary opened in 1837</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697ADFB1-6B61-0544-8A88-0CC4E4128E48}"/>
              </a:ext>
            </a:extLst>
          </p:cNvPr>
          <p:cNvSpPr>
            <a:spLocks noGrp="1"/>
          </p:cNvSpPr>
          <p:nvPr>
            <p:ph type="title"/>
          </p:nvPr>
        </p:nvSpPr>
        <p:spPr>
          <a:xfrm>
            <a:off x="720000" y="282869"/>
            <a:ext cx="10728322" cy="1477328"/>
          </a:xfrm>
        </p:spPr>
        <p:txBody>
          <a:bodyPr/>
          <a:lstStyle/>
          <a:p>
            <a:r>
              <a:rPr lang="en-US" altLang="en-US" dirty="0">
                <a:solidFill>
                  <a:schemeClr val="tx2"/>
                </a:solidFill>
              </a:rPr>
              <a:t>V. Higher Goals for Higher Learning (cont.)</a:t>
            </a:r>
          </a:p>
        </p:txBody>
      </p:sp>
      <p:sp>
        <p:nvSpPr>
          <p:cNvPr id="48131" name="Content Placeholder 2">
            <a:extLst>
              <a:ext uri="{FF2B5EF4-FFF2-40B4-BE49-F238E27FC236}">
                <a16:creationId xmlns:a16="http://schemas.microsoft.com/office/drawing/2014/main" id="{F8638053-AF06-564B-9991-B44EA7623A9A}"/>
              </a:ext>
            </a:extLst>
          </p:cNvPr>
          <p:cNvSpPr>
            <a:spLocks noGrp="1"/>
          </p:cNvSpPr>
          <p:nvPr>
            <p:ph sz="half" idx="1"/>
          </p:nvPr>
        </p:nvSpPr>
        <p:spPr>
          <a:xfrm>
            <a:off x="265418" y="1357864"/>
            <a:ext cx="5482062" cy="4010437"/>
          </a:xfrm>
        </p:spPr>
        <p:txBody>
          <a:bodyPr>
            <a:noAutofit/>
          </a:bodyPr>
          <a:lstStyle/>
          <a:p>
            <a:r>
              <a:rPr lang="en-US" altLang="en-US" dirty="0">
                <a:solidFill>
                  <a:schemeClr val="tx2"/>
                </a:solidFill>
              </a:rPr>
              <a:t>Adult learners:</a:t>
            </a:r>
          </a:p>
          <a:p>
            <a:pPr lvl="2"/>
            <a:r>
              <a:rPr lang="en-US" altLang="en-US" dirty="0">
                <a:solidFill>
                  <a:schemeClr val="tx2"/>
                </a:solidFill>
              </a:rPr>
              <a:t>Used private subscription libraries or increasingly  public libraries</a:t>
            </a:r>
          </a:p>
          <a:p>
            <a:pPr lvl="2"/>
            <a:r>
              <a:rPr lang="en-US" altLang="en-US" dirty="0">
                <a:solidFill>
                  <a:schemeClr val="tx2"/>
                </a:solidFill>
              </a:rPr>
              <a:t>House-to-house peddlers fed public appetite for culture</a:t>
            </a:r>
          </a:p>
          <a:p>
            <a:pPr lvl="2"/>
            <a:r>
              <a:rPr lang="en-US" altLang="en-US" dirty="0">
                <a:solidFill>
                  <a:schemeClr val="tx2"/>
                </a:solidFill>
              </a:rPr>
              <a:t>Traveling lecturers carried learning to masses through </a:t>
            </a:r>
            <a:r>
              <a:rPr lang="en-US" altLang="en-US" b="1" dirty="0">
                <a:solidFill>
                  <a:schemeClr val="tx2"/>
                </a:solidFill>
              </a:rPr>
              <a:t>lyceum</a:t>
            </a:r>
            <a:r>
              <a:rPr lang="en-US" altLang="en-US" dirty="0">
                <a:solidFill>
                  <a:schemeClr val="tx2"/>
                </a:solidFill>
              </a:rPr>
              <a:t> lecture associations:</a:t>
            </a:r>
          </a:p>
          <a:p>
            <a:pPr lvl="3"/>
            <a:r>
              <a:rPr lang="en-US" altLang="en-US" dirty="0">
                <a:solidFill>
                  <a:schemeClr val="tx2"/>
                </a:solidFill>
              </a:rPr>
              <a:t>Platform for speakers in science, literature, &amp; moral philosophy</a:t>
            </a:r>
          </a:p>
          <a:p>
            <a:pPr lvl="2"/>
            <a:r>
              <a:rPr lang="en-US" altLang="en-US" dirty="0">
                <a:solidFill>
                  <a:schemeClr val="tx2"/>
                </a:solidFill>
              </a:rPr>
              <a:t>Magazines flourished in pre-Civil War years, but most withered after short life</a:t>
            </a:r>
          </a:p>
        </p:txBody>
      </p:sp>
      <p:sp>
        <p:nvSpPr>
          <p:cNvPr id="5" name="Content Placeholder 2">
            <a:extLst>
              <a:ext uri="{FF2B5EF4-FFF2-40B4-BE49-F238E27FC236}">
                <a16:creationId xmlns:a16="http://schemas.microsoft.com/office/drawing/2014/main" id="{DC297AC7-DA6B-1C47-9054-0BA3F812A2B6}"/>
              </a:ext>
            </a:extLst>
          </p:cNvPr>
          <p:cNvSpPr>
            <a:spLocks noGrp="1"/>
          </p:cNvSpPr>
          <p:nvPr>
            <p:ph sz="half" idx="2"/>
          </p:nvPr>
        </p:nvSpPr>
        <p:spPr>
          <a:xfrm>
            <a:off x="6444521" y="1357864"/>
            <a:ext cx="5003801" cy="3234576"/>
          </a:xfrm>
        </p:spPr>
        <p:txBody>
          <a:bodyPr>
            <a:noAutofit/>
          </a:bodyPr>
          <a:lstStyle/>
          <a:p>
            <a:r>
              <a:rPr lang="en-US" altLang="en-US" dirty="0">
                <a:solidFill>
                  <a:schemeClr val="tx2"/>
                </a:solidFill>
              </a:rPr>
              <a:t>Reformers:</a:t>
            </a:r>
          </a:p>
          <a:p>
            <a:pPr lvl="2"/>
            <a:r>
              <a:rPr lang="en-US" altLang="en-US" dirty="0">
                <a:solidFill>
                  <a:schemeClr val="tx2"/>
                </a:solidFill>
              </a:rPr>
              <a:t>Most were intelligent, inspired idealists, touched by evangelical religion:</a:t>
            </a:r>
          </a:p>
          <a:p>
            <a:pPr lvl="3"/>
            <a:r>
              <a:rPr lang="en-US" altLang="en-US" dirty="0">
                <a:solidFill>
                  <a:schemeClr val="tx2"/>
                </a:solidFill>
              </a:rPr>
              <a:t>Dreamed of freeing world from earthly evils</a:t>
            </a:r>
          </a:p>
          <a:p>
            <a:pPr lvl="2"/>
            <a:r>
              <a:rPr lang="en-US" altLang="en-US" dirty="0">
                <a:solidFill>
                  <a:schemeClr val="tx2"/>
                </a:solidFill>
              </a:rPr>
              <a:t>Women prominent in reform, especially for suffrage:</a:t>
            </a:r>
          </a:p>
          <a:p>
            <a:pPr lvl="3"/>
            <a:r>
              <a:rPr lang="en-US" altLang="en-US" dirty="0">
                <a:solidFill>
                  <a:schemeClr val="tx2"/>
                </a:solidFill>
              </a:rPr>
              <a:t>Reform provided opportunity to escape home and enter public arena</a:t>
            </a:r>
          </a:p>
          <a:p>
            <a:r>
              <a:rPr lang="en-US" altLang="en-US" dirty="0">
                <a:solidFill>
                  <a:schemeClr val="tx2"/>
                </a:solidFill>
              </a:rPr>
              <a:t>Imprisonment for debt continued to be a nightmare: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5D1035C-3BF0-4FE0-B3A3-1062F860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8" name="Title 1">
            <a:extLst>
              <a:ext uri="{FF2B5EF4-FFF2-40B4-BE49-F238E27FC236}">
                <a16:creationId xmlns:a16="http://schemas.microsoft.com/office/drawing/2014/main" id="{30ED1340-F69B-6744-A834-8BFB7C164884}"/>
              </a:ext>
            </a:extLst>
          </p:cNvPr>
          <p:cNvSpPr>
            <a:spLocks noGrp="1"/>
          </p:cNvSpPr>
          <p:nvPr>
            <p:ph type="title"/>
          </p:nvPr>
        </p:nvSpPr>
        <p:spPr>
          <a:xfrm>
            <a:off x="719997" y="165736"/>
            <a:ext cx="4991961" cy="1477328"/>
          </a:xfrm>
        </p:spPr>
        <p:txBody>
          <a:bodyPr wrap="square" anchor="ctr">
            <a:normAutofit/>
          </a:bodyPr>
          <a:lstStyle/>
          <a:p>
            <a:r>
              <a:rPr lang="en-US" altLang="en-US" sz="3200" dirty="0"/>
              <a:t>VI. An Age of Reform</a:t>
            </a:r>
          </a:p>
        </p:txBody>
      </p:sp>
      <p:sp>
        <p:nvSpPr>
          <p:cNvPr id="50179" name="Content Placeholder 2">
            <a:extLst>
              <a:ext uri="{FF2B5EF4-FFF2-40B4-BE49-F238E27FC236}">
                <a16:creationId xmlns:a16="http://schemas.microsoft.com/office/drawing/2014/main" id="{FF280C2C-FED3-C345-8061-5FEB35425AB7}"/>
              </a:ext>
            </a:extLst>
          </p:cNvPr>
          <p:cNvSpPr>
            <a:spLocks noGrp="1"/>
          </p:cNvSpPr>
          <p:nvPr>
            <p:ph idx="1"/>
          </p:nvPr>
        </p:nvSpPr>
        <p:spPr>
          <a:xfrm>
            <a:off x="719997" y="1359285"/>
            <a:ext cx="6452325" cy="4810288"/>
          </a:xfrm>
        </p:spPr>
        <p:txBody>
          <a:bodyPr>
            <a:normAutofit fontScale="92500" lnSpcReduction="10000"/>
          </a:bodyPr>
          <a:lstStyle/>
          <a:p>
            <a:pPr>
              <a:lnSpc>
                <a:spcPct val="110000"/>
              </a:lnSpc>
            </a:pPr>
            <a:r>
              <a:rPr lang="en-US" altLang="en-US" dirty="0"/>
              <a:t>Criminal codes in states were softened:</a:t>
            </a:r>
          </a:p>
          <a:p>
            <a:pPr lvl="1">
              <a:lnSpc>
                <a:spcPct val="110000"/>
              </a:lnSpc>
            </a:pPr>
            <a:r>
              <a:rPr lang="en-US" altLang="en-US" dirty="0"/>
              <a:t>Number of capital offenses reduced</a:t>
            </a:r>
          </a:p>
          <a:p>
            <a:pPr lvl="1">
              <a:lnSpc>
                <a:spcPct val="110000"/>
              </a:lnSpc>
            </a:pPr>
            <a:r>
              <a:rPr lang="en-US" altLang="en-US" dirty="0"/>
              <a:t>Brutal punishments slowly eliminated</a:t>
            </a:r>
          </a:p>
          <a:p>
            <a:pPr lvl="1">
              <a:lnSpc>
                <a:spcPct val="110000"/>
              </a:lnSpc>
            </a:pPr>
            <a:r>
              <a:rPr lang="en-US" altLang="en-US" dirty="0"/>
              <a:t>Idea that prisons should reform as well as punish—hence </a:t>
            </a:r>
            <a:r>
              <a:rPr lang="ja-JP" altLang="en-US"/>
              <a:t>“</a:t>
            </a:r>
            <a:r>
              <a:rPr lang="en-US" altLang="ja-JP" dirty="0"/>
              <a:t>reformatories,</a:t>
            </a:r>
            <a:r>
              <a:rPr lang="ja-JP" altLang="en-US"/>
              <a:t>”</a:t>
            </a:r>
            <a:r>
              <a:rPr lang="en-US" altLang="ja-JP" dirty="0"/>
              <a:t> </a:t>
            </a:r>
            <a:r>
              <a:rPr lang="ja-JP" altLang="en-US"/>
              <a:t>“</a:t>
            </a:r>
            <a:r>
              <a:rPr lang="en-US" altLang="ja-JP" dirty="0"/>
              <a:t>houses of correction,</a:t>
            </a:r>
            <a:r>
              <a:rPr lang="ja-JP" altLang="en-US"/>
              <a:t>”</a:t>
            </a:r>
            <a:r>
              <a:rPr lang="en-US" altLang="ja-JP" dirty="0"/>
              <a:t> and </a:t>
            </a:r>
            <a:r>
              <a:rPr lang="ja-JP" altLang="en-US"/>
              <a:t>“</a:t>
            </a:r>
            <a:r>
              <a:rPr lang="en-US" altLang="ja-JP" dirty="0"/>
              <a:t>penitentiaries</a:t>
            </a:r>
            <a:r>
              <a:rPr lang="ja-JP" altLang="en-US"/>
              <a:t>”</a:t>
            </a:r>
            <a:r>
              <a:rPr lang="en-US" altLang="ja-JP" dirty="0"/>
              <a:t> (for penance)</a:t>
            </a:r>
          </a:p>
          <a:p>
            <a:pPr>
              <a:lnSpc>
                <a:spcPct val="110000"/>
              </a:lnSpc>
            </a:pPr>
            <a:r>
              <a:rPr lang="en-US" altLang="en-US" dirty="0"/>
              <a:t>Insane still treated with cruelty</a:t>
            </a:r>
          </a:p>
          <a:p>
            <a:pPr lvl="1">
              <a:lnSpc>
                <a:spcPct val="110000"/>
              </a:lnSpc>
            </a:pPr>
            <a:r>
              <a:rPr lang="en-US" altLang="en-US" dirty="0"/>
              <a:t>Many chained in jails or poor house</a:t>
            </a:r>
          </a:p>
          <a:p>
            <a:pPr lvl="2">
              <a:lnSpc>
                <a:spcPct val="110000"/>
              </a:lnSpc>
            </a:pPr>
            <a:r>
              <a:rPr lang="en-US" altLang="en-US" dirty="0"/>
              <a:t>Dorothy Dix (1802-1887):</a:t>
            </a:r>
          </a:p>
          <a:p>
            <a:pPr lvl="3">
              <a:lnSpc>
                <a:spcPct val="110000"/>
              </a:lnSpc>
            </a:pPr>
            <a:r>
              <a:rPr lang="en-US" altLang="en-US" dirty="0"/>
              <a:t>Possessed infinite compassion and will-power</a:t>
            </a:r>
          </a:p>
          <a:p>
            <a:pPr lvl="3">
              <a:lnSpc>
                <a:spcPct val="110000"/>
              </a:lnSpc>
            </a:pPr>
            <a:r>
              <a:rPr lang="en-US" altLang="en-US" dirty="0"/>
              <a:t>Travelled 60,000 miles in 8 years to document firsthand observation of insanity and asylums</a:t>
            </a:r>
          </a:p>
          <a:p>
            <a:pPr lvl="4">
              <a:lnSpc>
                <a:spcPct val="110000"/>
              </a:lnSpc>
            </a:pPr>
            <a:endParaRPr lang="en-US" altLang="en-US" sz="1100" dirty="0"/>
          </a:p>
          <a:p>
            <a:pPr lvl="2">
              <a:lnSpc>
                <a:spcPct val="110000"/>
              </a:lnSpc>
            </a:pPr>
            <a:endParaRPr lang="en-US" altLang="en-US" sz="1100" dirty="0"/>
          </a:p>
        </p:txBody>
      </p:sp>
      <p:pic>
        <p:nvPicPr>
          <p:cNvPr id="4" name="Picture 1">
            <a:extLst>
              <a:ext uri="{FF2B5EF4-FFF2-40B4-BE49-F238E27FC236}">
                <a16:creationId xmlns:a16="http://schemas.microsoft.com/office/drawing/2014/main" id="{17D350A7-29CC-0D47-A020-9D35AC4486D6}"/>
              </a:ext>
            </a:extLst>
          </p:cNvPr>
          <p:cNvPicPr>
            <a:picLocks/>
          </p:cNvPicPr>
          <p:nvPr/>
        </p:nvPicPr>
        <p:blipFill rotWithShape="1">
          <a:blip r:embed="rId2">
            <a:extLst>
              <a:ext uri="{28A0092B-C50C-407E-A947-70E740481C1C}">
                <a14:useLocalDpi xmlns:a14="http://schemas.microsoft.com/office/drawing/2010/main" val="0"/>
              </a:ext>
            </a:extLst>
          </a:blip>
          <a:srcRect r="8758"/>
          <a:stretch/>
        </p:blipFill>
        <p:spPr bwMode="auto">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a:extLst>
              <a:ext uri="{FF2B5EF4-FFF2-40B4-BE49-F238E27FC236}">
                <a16:creationId xmlns:a16="http://schemas.microsoft.com/office/drawing/2014/main" id="{1FB7A829-CA29-FE4F-9591-99E04348ACA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19300" y="254000"/>
            <a:ext cx="81534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2">
            <a:extLst>
              <a:ext uri="{FF2B5EF4-FFF2-40B4-BE49-F238E27FC236}">
                <a16:creationId xmlns:a16="http://schemas.microsoft.com/office/drawing/2014/main" id="{C6F693E2-AEA3-9B45-A91E-B6199214C57B}"/>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p317</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a:extLst>
              <a:ext uri="{FF2B5EF4-FFF2-40B4-BE49-F238E27FC236}">
                <a16:creationId xmlns:a16="http://schemas.microsoft.com/office/drawing/2014/main" id="{BF3567F3-0C3D-2647-AE56-679F801965D5}"/>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001406" y="1146503"/>
            <a:ext cx="5965934" cy="456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2">
            <a:extLst>
              <a:ext uri="{FF2B5EF4-FFF2-40B4-BE49-F238E27FC236}">
                <a16:creationId xmlns:a16="http://schemas.microsoft.com/office/drawing/2014/main" id="{3E5CFFBF-67AA-D745-84F2-2B07CAC3A11F}"/>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p318</a:t>
            </a:r>
          </a:p>
        </p:txBody>
      </p:sp>
      <p:sp>
        <p:nvSpPr>
          <p:cNvPr id="4" name="Content Placeholder 2">
            <a:extLst>
              <a:ext uri="{FF2B5EF4-FFF2-40B4-BE49-F238E27FC236}">
                <a16:creationId xmlns:a16="http://schemas.microsoft.com/office/drawing/2014/main" id="{1B54C2D7-AE81-964C-99C9-86872E0B1848}"/>
              </a:ext>
            </a:extLst>
          </p:cNvPr>
          <p:cNvSpPr txBox="1">
            <a:spLocks/>
          </p:cNvSpPr>
          <p:nvPr/>
        </p:nvSpPr>
        <p:spPr>
          <a:xfrm>
            <a:off x="130066" y="1385462"/>
            <a:ext cx="5745217" cy="3227375"/>
          </a:xfrm>
          <a:prstGeom prst="rect">
            <a:avLst/>
          </a:prstGeom>
        </p:spPr>
        <p:txBody>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solidFill>
                  <a:schemeClr val="tx2"/>
                </a:solidFill>
              </a:rPr>
              <a:t>Ever-present problem of alcohol attracted dedicated reformers:</a:t>
            </a:r>
          </a:p>
          <a:p>
            <a:pPr lvl="1"/>
            <a:r>
              <a:rPr lang="en-US" altLang="en-US" b="1" dirty="0">
                <a:solidFill>
                  <a:schemeClr val="tx2"/>
                </a:solidFill>
              </a:rPr>
              <a:t>American Temperance Society</a:t>
            </a:r>
            <a:r>
              <a:rPr lang="en-US" altLang="en-US" dirty="0">
                <a:solidFill>
                  <a:schemeClr val="tx2"/>
                </a:solidFill>
              </a:rPr>
              <a:t> formed in Boston (1826):</a:t>
            </a:r>
          </a:p>
          <a:p>
            <a:pPr lvl="2"/>
            <a:r>
              <a:rPr lang="en-US" altLang="en-US" dirty="0">
                <a:solidFill>
                  <a:schemeClr val="tx2"/>
                </a:solidFill>
              </a:rPr>
              <a:t>Implored drinkers to sign temperance pledge</a:t>
            </a:r>
          </a:p>
          <a:p>
            <a:pPr lvl="2"/>
            <a:r>
              <a:rPr lang="en-US" altLang="en-US" dirty="0">
                <a:solidFill>
                  <a:schemeClr val="tx2"/>
                </a:solidFill>
              </a:rPr>
              <a:t>Organized children</a:t>
            </a:r>
            <a:r>
              <a:rPr lang="fr-FR" altLang="ja-JP" dirty="0">
                <a:solidFill>
                  <a:schemeClr val="tx2"/>
                </a:solidFill>
              </a:rPr>
              <a:t>'</a:t>
            </a:r>
            <a:r>
              <a:rPr lang="en-US" altLang="en-US" dirty="0">
                <a:solidFill>
                  <a:schemeClr val="tx2"/>
                </a:solidFill>
              </a:rPr>
              <a:t>s clubs—</a:t>
            </a:r>
            <a:r>
              <a:rPr lang="ja-JP" altLang="en-US">
                <a:solidFill>
                  <a:schemeClr val="tx2"/>
                </a:solidFill>
              </a:rPr>
              <a:t>“</a:t>
            </a:r>
            <a:r>
              <a:rPr lang="en-US" altLang="ja-JP" dirty="0">
                <a:solidFill>
                  <a:schemeClr val="tx2"/>
                </a:solidFill>
              </a:rPr>
              <a:t>Cold Water Army</a:t>
            </a:r>
            <a:r>
              <a:rPr lang="ja-JP" altLang="en-US">
                <a:solidFill>
                  <a:schemeClr val="tx2"/>
                </a:solidFill>
              </a:rPr>
              <a:t>”</a:t>
            </a:r>
            <a:endParaRPr lang="en-US" altLang="ja-JP" dirty="0">
              <a:solidFill>
                <a:schemeClr val="tx2"/>
              </a:solidFill>
            </a:endParaRPr>
          </a:p>
          <a:p>
            <a:pPr lvl="2"/>
            <a:r>
              <a:rPr lang="en-US" altLang="en-US" dirty="0">
                <a:solidFill>
                  <a:schemeClr val="tx2"/>
                </a:solidFill>
              </a:rPr>
              <a:t>Used pictures, pamphlets, &amp; lurid lectures to convey message</a:t>
            </a:r>
          </a:p>
        </p:txBody>
      </p:sp>
      <p:sp>
        <p:nvSpPr>
          <p:cNvPr id="5" name="Title 1">
            <a:extLst>
              <a:ext uri="{FF2B5EF4-FFF2-40B4-BE49-F238E27FC236}">
                <a16:creationId xmlns:a16="http://schemas.microsoft.com/office/drawing/2014/main" id="{A0FD05E9-CFCA-9C47-A68D-761F100B2749}"/>
              </a:ext>
            </a:extLst>
          </p:cNvPr>
          <p:cNvSpPr txBox="1">
            <a:spLocks/>
          </p:cNvSpPr>
          <p:nvPr/>
        </p:nvSpPr>
        <p:spPr>
          <a:xfrm>
            <a:off x="224660" y="200546"/>
            <a:ext cx="10728322" cy="1477328"/>
          </a:xfrm>
          <a:prstGeom prst="rect">
            <a:avLst/>
          </a:prstGeom>
        </p:spPr>
        <p:txBody>
          <a:bodyPr/>
          <a:lstStyle>
            <a:lvl1pPr algn="l" defTabSz="914400" rtl="0" eaLnBrk="1" latinLnBrk="0" hangingPunct="1">
              <a:lnSpc>
                <a:spcPct val="88000"/>
              </a:lnSpc>
              <a:spcBef>
                <a:spcPct val="0"/>
              </a:spcBef>
              <a:buNone/>
              <a:defRPr sz="4400" kern="1200" cap="none" spc="40" baseline="0">
                <a:solidFill>
                  <a:schemeClr val="tx1"/>
                </a:solidFill>
                <a:latin typeface="+mj-lt"/>
                <a:ea typeface="+mj-ea"/>
                <a:cs typeface="+mj-cs"/>
              </a:defRPr>
            </a:lvl1pPr>
          </a:lstStyle>
          <a:p>
            <a:r>
              <a:rPr lang="en-US" altLang="en-US" dirty="0">
                <a:solidFill>
                  <a:schemeClr val="tx2"/>
                </a:solidFill>
              </a:rPr>
              <a:t>VII. Demon Rum—The </a:t>
            </a:r>
            <a:r>
              <a:rPr lang="ja-JP" altLang="en-US">
                <a:solidFill>
                  <a:schemeClr val="tx2"/>
                </a:solidFill>
              </a:rPr>
              <a:t>“</a:t>
            </a:r>
            <a:r>
              <a:rPr lang="en-US" altLang="ja-JP" dirty="0">
                <a:solidFill>
                  <a:schemeClr val="tx2"/>
                </a:solidFill>
              </a:rPr>
              <a:t>Old Deluder</a:t>
            </a:r>
            <a:r>
              <a:rPr lang="ja-JP" altLang="en-US">
                <a:solidFill>
                  <a:schemeClr val="tx2"/>
                </a:solidFill>
              </a:rPr>
              <a:t>”</a:t>
            </a:r>
            <a:r>
              <a:rPr lang="en-US" altLang="ja-JP" dirty="0">
                <a:solidFill>
                  <a:schemeClr val="tx2"/>
                </a:solidFill>
              </a:rPr>
              <a:t> </a:t>
            </a:r>
            <a:endParaRPr lang="en-US" altLang="en-US" dirty="0">
              <a:solidFill>
                <a:schemeClr val="tx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C0335E7E-FEF7-A24E-BE16-77044E102D95}"/>
              </a:ext>
            </a:extLst>
          </p:cNvPr>
          <p:cNvSpPr>
            <a:spLocks noGrp="1"/>
          </p:cNvSpPr>
          <p:nvPr>
            <p:ph type="title"/>
          </p:nvPr>
        </p:nvSpPr>
        <p:spPr/>
        <p:txBody>
          <a:bodyPr/>
          <a:lstStyle/>
          <a:p>
            <a:pPr marL="571500" indent="-571500"/>
            <a:r>
              <a:rPr lang="en-US" altLang="en-US" dirty="0">
                <a:solidFill>
                  <a:schemeClr val="tx2"/>
                </a:solidFill>
              </a:rPr>
              <a:t>VII. Demon Rum—The </a:t>
            </a:r>
            <a:r>
              <a:rPr lang="ja-JP" altLang="en-US">
                <a:solidFill>
                  <a:schemeClr val="tx2"/>
                </a:solidFill>
              </a:rPr>
              <a:t>“</a:t>
            </a:r>
            <a:r>
              <a:rPr lang="en-US" altLang="ja-JP" dirty="0">
                <a:solidFill>
                  <a:schemeClr val="tx2"/>
                </a:solidFill>
              </a:rPr>
              <a:t>Old Deluder</a:t>
            </a:r>
            <a:r>
              <a:rPr lang="ja-JP" altLang="en-US">
                <a:solidFill>
                  <a:schemeClr val="tx2"/>
                </a:solidFill>
              </a:rPr>
              <a:t>”</a:t>
            </a:r>
            <a:r>
              <a:rPr lang="en-US" altLang="ja-JP" dirty="0">
                <a:solidFill>
                  <a:schemeClr val="tx2"/>
                </a:solidFill>
              </a:rPr>
              <a:t> (cont.)</a:t>
            </a:r>
            <a:endParaRPr lang="en-US" altLang="en-US" dirty="0">
              <a:solidFill>
                <a:schemeClr val="tx2"/>
              </a:solidFill>
            </a:endParaRPr>
          </a:p>
        </p:txBody>
      </p:sp>
      <p:sp>
        <p:nvSpPr>
          <p:cNvPr id="59395" name="Content Placeholder 2">
            <a:extLst>
              <a:ext uri="{FF2B5EF4-FFF2-40B4-BE49-F238E27FC236}">
                <a16:creationId xmlns:a16="http://schemas.microsoft.com/office/drawing/2014/main" id="{F413936C-99E7-2B47-87A9-8F8C48B007D4}"/>
              </a:ext>
            </a:extLst>
          </p:cNvPr>
          <p:cNvSpPr>
            <a:spLocks noGrp="1"/>
          </p:cNvSpPr>
          <p:nvPr>
            <p:ph idx="1"/>
          </p:nvPr>
        </p:nvSpPr>
        <p:spPr>
          <a:xfrm>
            <a:off x="157655" y="1676401"/>
            <a:ext cx="5707118" cy="4449763"/>
          </a:xfrm>
        </p:spPr>
        <p:txBody>
          <a:bodyPr>
            <a:normAutofit lnSpcReduction="10000"/>
          </a:bodyPr>
          <a:lstStyle/>
          <a:p>
            <a:pPr lvl="1"/>
            <a:r>
              <a:rPr lang="en-US" altLang="en-US" dirty="0">
                <a:solidFill>
                  <a:schemeClr val="tx2"/>
                </a:solidFill>
              </a:rPr>
              <a:t>Most popular tract was T.S. Arthur</a:t>
            </a:r>
            <a:r>
              <a:rPr lang="fr-FR" altLang="ja-JP" dirty="0">
                <a:solidFill>
                  <a:schemeClr val="tx2"/>
                </a:solidFill>
              </a:rPr>
              <a:t>'</a:t>
            </a:r>
            <a:r>
              <a:rPr lang="en-US" altLang="en-US" dirty="0">
                <a:solidFill>
                  <a:schemeClr val="tx2"/>
                </a:solidFill>
              </a:rPr>
              <a:t>s </a:t>
            </a:r>
            <a:r>
              <a:rPr lang="en-US" altLang="en-US" i="1" dirty="0">
                <a:solidFill>
                  <a:schemeClr val="tx2"/>
                </a:solidFill>
              </a:rPr>
              <a:t>Ten Nights in a Barroom and What I Saw There </a:t>
            </a:r>
            <a:r>
              <a:rPr lang="en-US" altLang="en-US" dirty="0">
                <a:solidFill>
                  <a:schemeClr val="tx2"/>
                </a:solidFill>
              </a:rPr>
              <a:t>(1854)</a:t>
            </a:r>
          </a:p>
          <a:p>
            <a:pPr lvl="1"/>
            <a:r>
              <a:rPr lang="en-US" altLang="en-US" dirty="0">
                <a:solidFill>
                  <a:schemeClr val="tx2"/>
                </a:solidFill>
              </a:rPr>
              <a:t>Early foes of Demon Drink adopted two lines of attack:</a:t>
            </a:r>
          </a:p>
          <a:p>
            <a:pPr lvl="2"/>
            <a:r>
              <a:rPr lang="en-US" altLang="en-US" dirty="0">
                <a:solidFill>
                  <a:schemeClr val="tx2"/>
                </a:solidFill>
              </a:rPr>
              <a:t>Stiffen individual</a:t>
            </a:r>
            <a:r>
              <a:rPr lang="fr-FR" altLang="ja-JP" dirty="0">
                <a:solidFill>
                  <a:schemeClr val="tx2"/>
                </a:solidFill>
              </a:rPr>
              <a:t>'</a:t>
            </a:r>
            <a:r>
              <a:rPr lang="en-US" altLang="en-US" dirty="0">
                <a:solidFill>
                  <a:schemeClr val="tx2"/>
                </a:solidFill>
              </a:rPr>
              <a:t>s will to resist alcohol  = </a:t>
            </a:r>
            <a:r>
              <a:rPr lang="ja-JP" altLang="en-US">
                <a:solidFill>
                  <a:schemeClr val="tx2"/>
                </a:solidFill>
              </a:rPr>
              <a:t>“</a:t>
            </a:r>
            <a:r>
              <a:rPr lang="en-US" altLang="ja-JP" dirty="0">
                <a:solidFill>
                  <a:schemeClr val="tx2"/>
                </a:solidFill>
              </a:rPr>
              <a:t>temperance</a:t>
            </a:r>
            <a:r>
              <a:rPr lang="ja-JP" altLang="en-US">
                <a:solidFill>
                  <a:schemeClr val="tx2"/>
                </a:solidFill>
              </a:rPr>
              <a:t>”</a:t>
            </a:r>
            <a:r>
              <a:rPr lang="en-US" altLang="ja-JP" dirty="0">
                <a:solidFill>
                  <a:schemeClr val="tx2"/>
                </a:solidFill>
              </a:rPr>
              <a:t> rather than </a:t>
            </a:r>
            <a:r>
              <a:rPr lang="ja-JP" altLang="en-US">
                <a:solidFill>
                  <a:schemeClr val="tx2"/>
                </a:solidFill>
              </a:rPr>
              <a:t>“</a:t>
            </a:r>
            <a:r>
              <a:rPr lang="en-US" altLang="ja-JP" dirty="0">
                <a:solidFill>
                  <a:schemeClr val="tx2"/>
                </a:solidFill>
              </a:rPr>
              <a:t>teetotalism</a:t>
            </a:r>
            <a:r>
              <a:rPr lang="ja-JP" altLang="en-US">
                <a:solidFill>
                  <a:schemeClr val="tx2"/>
                </a:solidFill>
              </a:rPr>
              <a:t>”</a:t>
            </a:r>
            <a:r>
              <a:rPr lang="en-US" altLang="ja-JP" dirty="0">
                <a:solidFill>
                  <a:schemeClr val="tx2"/>
                </a:solidFill>
              </a:rPr>
              <a:t> or total elimination</a:t>
            </a:r>
          </a:p>
          <a:p>
            <a:pPr lvl="2"/>
            <a:r>
              <a:rPr lang="en-US" altLang="en-US" dirty="0">
                <a:solidFill>
                  <a:schemeClr val="tx2"/>
                </a:solidFill>
              </a:rPr>
              <a:t>Eliminate intoxicants by legislation:</a:t>
            </a:r>
          </a:p>
          <a:p>
            <a:pPr lvl="3"/>
            <a:r>
              <a:rPr lang="en-US" altLang="en-US" dirty="0">
                <a:solidFill>
                  <a:schemeClr val="tx2"/>
                </a:solidFill>
              </a:rPr>
              <a:t>Neal S. Dow, </a:t>
            </a:r>
            <a:r>
              <a:rPr lang="ja-JP" altLang="en-US">
                <a:solidFill>
                  <a:schemeClr val="tx2"/>
                </a:solidFill>
              </a:rPr>
              <a:t>“</a:t>
            </a:r>
            <a:r>
              <a:rPr lang="en-US" altLang="ja-JP" dirty="0">
                <a:solidFill>
                  <a:schemeClr val="tx2"/>
                </a:solidFill>
              </a:rPr>
              <a:t>Father of Prohibition,</a:t>
            </a:r>
            <a:r>
              <a:rPr lang="ja-JP" altLang="en-US">
                <a:solidFill>
                  <a:schemeClr val="tx2"/>
                </a:solidFill>
              </a:rPr>
              <a:t>”</a:t>
            </a:r>
            <a:r>
              <a:rPr lang="en-US" altLang="ja-JP" dirty="0">
                <a:solidFill>
                  <a:schemeClr val="tx2"/>
                </a:solidFill>
              </a:rPr>
              <a:t> sponsored </a:t>
            </a:r>
            <a:r>
              <a:rPr lang="en-US" altLang="ja-JP" b="1" dirty="0">
                <a:solidFill>
                  <a:schemeClr val="tx2"/>
                </a:solidFill>
              </a:rPr>
              <a:t>Maine Law of 1851</a:t>
            </a:r>
            <a:endParaRPr lang="en-US" altLang="ja-JP" dirty="0">
              <a:solidFill>
                <a:schemeClr val="tx2"/>
              </a:solidFill>
            </a:endParaRPr>
          </a:p>
          <a:p>
            <a:pPr lvl="2"/>
            <a:endParaRPr lang="en-US" altLang="en-US" dirty="0">
              <a:solidFill>
                <a:srgbClr val="000000"/>
              </a:solidFill>
            </a:endParaRPr>
          </a:p>
          <a:p>
            <a:pPr lvl="2"/>
            <a:endParaRPr lang="en-US" altLang="en-US" dirty="0">
              <a:solidFill>
                <a:srgbClr val="000000"/>
              </a:solidFill>
            </a:endParaRPr>
          </a:p>
        </p:txBody>
      </p:sp>
      <p:sp>
        <p:nvSpPr>
          <p:cNvPr id="4" name="Content Placeholder 2">
            <a:extLst>
              <a:ext uri="{FF2B5EF4-FFF2-40B4-BE49-F238E27FC236}">
                <a16:creationId xmlns:a16="http://schemas.microsoft.com/office/drawing/2014/main" id="{76B69339-D869-F643-BB14-B824BC015786}"/>
              </a:ext>
            </a:extLst>
          </p:cNvPr>
          <p:cNvSpPr txBox="1">
            <a:spLocks/>
          </p:cNvSpPr>
          <p:nvPr/>
        </p:nvSpPr>
        <p:spPr>
          <a:xfrm>
            <a:off x="6180083" y="1676401"/>
            <a:ext cx="5291917" cy="4650827"/>
          </a:xfrm>
          <a:prstGeom prst="rect">
            <a:avLst/>
          </a:prstGeom>
        </p:spPr>
        <p:txBody>
          <a:bodyPr vert="horz" lIns="0" tIns="0" rIns="0" bIns="0" rtlCol="0">
            <a:normAutofit fontScale="92500"/>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b="1" dirty="0">
                <a:solidFill>
                  <a:schemeClr val="tx2"/>
                </a:solidFill>
              </a:rPr>
              <a:t>Maine Law of 1851:</a:t>
            </a:r>
            <a:endParaRPr lang="en-US" altLang="en-US" dirty="0">
              <a:solidFill>
                <a:schemeClr val="tx2"/>
              </a:solidFill>
            </a:endParaRPr>
          </a:p>
          <a:p>
            <a:pPr lvl="1"/>
            <a:r>
              <a:rPr lang="en-US" altLang="en-US" dirty="0">
                <a:solidFill>
                  <a:schemeClr val="tx2"/>
                </a:solidFill>
              </a:rPr>
              <a:t>Banned manufacture &amp; sale of intoxicating liquor</a:t>
            </a:r>
          </a:p>
          <a:p>
            <a:pPr lvl="1"/>
            <a:r>
              <a:rPr lang="en-US" altLang="en-US" dirty="0">
                <a:solidFill>
                  <a:schemeClr val="tx2"/>
                </a:solidFill>
              </a:rPr>
              <a:t>Others states followed Maine</a:t>
            </a:r>
            <a:r>
              <a:rPr lang="fr-FR" altLang="ja-JP" dirty="0">
                <a:solidFill>
                  <a:schemeClr val="tx2"/>
                </a:solidFill>
              </a:rPr>
              <a:t>'</a:t>
            </a:r>
            <a:r>
              <a:rPr lang="en-US" altLang="en-US" dirty="0">
                <a:solidFill>
                  <a:schemeClr val="tx2"/>
                </a:solidFill>
              </a:rPr>
              <a:t>s example</a:t>
            </a:r>
          </a:p>
          <a:p>
            <a:pPr lvl="1"/>
            <a:r>
              <a:rPr lang="en-US" altLang="en-US" dirty="0">
                <a:solidFill>
                  <a:schemeClr val="tx2"/>
                </a:solidFill>
              </a:rPr>
              <a:t>By 1857, a dozen states passed prohibition laws</a:t>
            </a:r>
          </a:p>
          <a:p>
            <a:pPr lvl="1"/>
            <a:r>
              <a:rPr lang="en-US" altLang="en-US" dirty="0">
                <a:solidFill>
                  <a:schemeClr val="tx2"/>
                </a:solidFill>
              </a:rPr>
              <a:t>Clearly impossible to legislate thirst for alcohol out of existence</a:t>
            </a:r>
          </a:p>
          <a:p>
            <a:pPr lvl="2"/>
            <a:r>
              <a:rPr lang="en-US" altLang="en-US" dirty="0">
                <a:solidFill>
                  <a:schemeClr val="tx2"/>
                </a:solidFill>
              </a:rPr>
              <a:t>On eve of Civil War, prohibitionists had registered inspiriting gains</a:t>
            </a:r>
          </a:p>
          <a:p>
            <a:pPr lvl="2"/>
            <a:r>
              <a:rPr lang="en-US" altLang="en-US" dirty="0">
                <a:solidFill>
                  <a:schemeClr val="tx2"/>
                </a:solidFill>
              </a:rPr>
              <a:t>Less drinking among women</a:t>
            </a:r>
          </a:p>
          <a:p>
            <a:pPr lvl="1"/>
            <a:endParaRPr lang="en-US" altLang="en-US" b="1" dirty="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B715845F-F129-3A43-8A98-D77470E12E6F}"/>
              </a:ext>
            </a:extLst>
          </p:cNvPr>
          <p:cNvSpPr>
            <a:spLocks noGrp="1"/>
          </p:cNvSpPr>
          <p:nvPr>
            <p:ph type="title"/>
          </p:nvPr>
        </p:nvSpPr>
        <p:spPr/>
        <p:txBody>
          <a:bodyPr/>
          <a:lstStyle/>
          <a:p>
            <a:pPr eaLnBrk="1" hangingPunct="1"/>
            <a:r>
              <a:rPr lang="en-US" altLang="en-US" dirty="0">
                <a:solidFill>
                  <a:schemeClr val="tx2"/>
                </a:solidFill>
              </a:rPr>
              <a:t>VIII. Women in Revolt</a:t>
            </a:r>
          </a:p>
        </p:txBody>
      </p:sp>
      <p:sp>
        <p:nvSpPr>
          <p:cNvPr id="61443" name="Content Placeholder 2">
            <a:extLst>
              <a:ext uri="{FF2B5EF4-FFF2-40B4-BE49-F238E27FC236}">
                <a16:creationId xmlns:a16="http://schemas.microsoft.com/office/drawing/2014/main" id="{D66763CA-249B-9C42-B647-4A176E5CB61D}"/>
              </a:ext>
            </a:extLst>
          </p:cNvPr>
          <p:cNvSpPr>
            <a:spLocks noGrp="1"/>
          </p:cNvSpPr>
          <p:nvPr>
            <p:ph idx="1"/>
          </p:nvPr>
        </p:nvSpPr>
        <p:spPr>
          <a:xfrm>
            <a:off x="719997" y="1534098"/>
            <a:ext cx="10728325" cy="5129461"/>
          </a:xfrm>
        </p:spPr>
        <p:txBody>
          <a:bodyPr>
            <a:normAutofit/>
          </a:bodyPr>
          <a:lstStyle/>
          <a:p>
            <a:pPr eaLnBrk="1" hangingPunct="1"/>
            <a:r>
              <a:rPr lang="en-US" altLang="en-US" dirty="0">
                <a:solidFill>
                  <a:schemeClr val="tx2"/>
                </a:solidFill>
              </a:rPr>
              <a:t>Women in America, 1800s:</a:t>
            </a:r>
          </a:p>
          <a:p>
            <a:pPr lvl="2" eaLnBrk="1" hangingPunct="1"/>
            <a:r>
              <a:rPr lang="en-US" altLang="en-US" dirty="0">
                <a:solidFill>
                  <a:schemeClr val="tx2"/>
                </a:solidFill>
              </a:rPr>
              <a:t>Regarded as perpetual minors: not able to vote or own property, could be beaten by husband</a:t>
            </a:r>
          </a:p>
          <a:p>
            <a:pPr lvl="2" eaLnBrk="1" hangingPunct="1"/>
            <a:r>
              <a:rPr lang="en-US" altLang="en-US" dirty="0">
                <a:solidFill>
                  <a:schemeClr val="tx2"/>
                </a:solidFill>
              </a:rPr>
              <a:t>Some now avoided marriage—10 % of adult women remained </a:t>
            </a:r>
            <a:r>
              <a:rPr lang="ja-JP" altLang="en-US">
                <a:solidFill>
                  <a:schemeClr val="tx2"/>
                </a:solidFill>
              </a:rPr>
              <a:t>“</a:t>
            </a:r>
            <a:r>
              <a:rPr lang="en-US" altLang="ja-JP" dirty="0">
                <a:solidFill>
                  <a:schemeClr val="tx2"/>
                </a:solidFill>
              </a:rPr>
              <a:t>spinsters</a:t>
            </a:r>
            <a:r>
              <a:rPr lang="ja-JP" altLang="en-US">
                <a:solidFill>
                  <a:schemeClr val="tx2"/>
                </a:solidFill>
              </a:rPr>
              <a:t>”</a:t>
            </a:r>
            <a:r>
              <a:rPr lang="en-US" altLang="ja-JP" dirty="0">
                <a:solidFill>
                  <a:schemeClr val="tx2"/>
                </a:solidFill>
              </a:rPr>
              <a:t> by Civil War </a:t>
            </a:r>
          </a:p>
          <a:p>
            <a:pPr lvl="2" eaLnBrk="1" hangingPunct="1"/>
            <a:r>
              <a:rPr lang="en-US" altLang="en-US" dirty="0">
                <a:solidFill>
                  <a:schemeClr val="tx2"/>
                </a:solidFill>
              </a:rPr>
              <a:t>Gender differences strongly emphasized in 1800s</a:t>
            </a:r>
          </a:p>
          <a:p>
            <a:pPr lvl="2" eaLnBrk="1" hangingPunct="1"/>
            <a:r>
              <a:rPr lang="en-US" altLang="en-US" dirty="0">
                <a:solidFill>
                  <a:schemeClr val="tx2"/>
                </a:solidFill>
              </a:rPr>
              <a:t>Burgeoning market economy separated women and men into distinct economic roles</a:t>
            </a:r>
          </a:p>
          <a:p>
            <a:pPr lvl="2" eaLnBrk="1" hangingPunct="1"/>
            <a:r>
              <a:rPr lang="en-US" altLang="en-US" dirty="0">
                <a:solidFill>
                  <a:schemeClr val="tx2"/>
                </a:solidFill>
              </a:rPr>
              <a:t>Home was woman</a:t>
            </a:r>
            <a:r>
              <a:rPr lang="fr-FR" altLang="ja-JP" dirty="0">
                <a:solidFill>
                  <a:schemeClr val="tx2"/>
                </a:solidFill>
              </a:rPr>
              <a:t>'</a:t>
            </a:r>
            <a:r>
              <a:rPr lang="en-US" altLang="en-US" dirty="0">
                <a:solidFill>
                  <a:schemeClr val="tx2"/>
                </a:solidFill>
              </a:rPr>
              <a:t>s special sphere, centerpiece of </a:t>
            </a:r>
            <a:r>
              <a:rPr lang="ja-JP" altLang="en-US">
                <a:solidFill>
                  <a:schemeClr val="tx2"/>
                </a:solidFill>
              </a:rPr>
              <a:t>“</a:t>
            </a:r>
            <a:r>
              <a:rPr lang="en-US" altLang="ja-JP" dirty="0">
                <a:solidFill>
                  <a:schemeClr val="tx2"/>
                </a:solidFill>
              </a:rPr>
              <a:t>cult of domesticity</a:t>
            </a:r>
            <a:r>
              <a:rPr lang="ja-JP" altLang="en-US">
                <a:solidFill>
                  <a:schemeClr val="tx2"/>
                </a:solidFill>
              </a:rPr>
              <a:t>”</a:t>
            </a:r>
            <a:endParaRPr lang="en-US" altLang="ja-JP" dirty="0">
              <a:solidFill>
                <a:schemeClr val="tx2"/>
              </a:solidFill>
            </a:endParaRPr>
          </a:p>
          <a:p>
            <a:pPr lvl="2" eaLnBrk="1" hangingPunct="1"/>
            <a:endParaRPr lang="en-US" altLang="en-US" dirty="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66" name="Title 1">
            <a:extLst>
              <a:ext uri="{FF2B5EF4-FFF2-40B4-BE49-F238E27FC236}">
                <a16:creationId xmlns:a16="http://schemas.microsoft.com/office/drawing/2014/main" id="{C76E8D26-5D8F-A442-9061-10949246DC37}"/>
              </a:ext>
            </a:extLst>
          </p:cNvPr>
          <p:cNvSpPr>
            <a:spLocks noGrp="1"/>
          </p:cNvSpPr>
          <p:nvPr>
            <p:ph type="title"/>
          </p:nvPr>
        </p:nvSpPr>
        <p:spPr>
          <a:xfrm>
            <a:off x="6288278" y="0"/>
            <a:ext cx="4991961" cy="1477328"/>
          </a:xfrm>
        </p:spPr>
        <p:txBody>
          <a:bodyPr wrap="square" anchor="ctr">
            <a:normAutofit/>
          </a:bodyPr>
          <a:lstStyle/>
          <a:p>
            <a:r>
              <a:rPr lang="en-US" altLang="en-US" sz="3200" dirty="0"/>
              <a:t>VIII. Women in Revolt</a:t>
            </a:r>
          </a:p>
        </p:txBody>
      </p:sp>
      <p:pic>
        <p:nvPicPr>
          <p:cNvPr id="4" name="Picture 1" descr="A pair of women sitting at a table&#10;&#10;Description automatically generated with low confidence">
            <a:extLst>
              <a:ext uri="{FF2B5EF4-FFF2-40B4-BE49-F238E27FC236}">
                <a16:creationId xmlns:a16="http://schemas.microsoft.com/office/drawing/2014/main" id="{A3D1450B-BE13-9949-9900-DB3B05136818}"/>
              </a:ext>
            </a:extLst>
          </p:cNvPr>
          <p:cNvPicPr>
            <a:picLocks/>
          </p:cNvPicPr>
          <p:nvPr/>
        </p:nvPicPr>
        <p:blipFill rotWithShape="1">
          <a:blip r:embed="rId2">
            <a:extLst>
              <a:ext uri="{28A0092B-C50C-407E-A947-70E740481C1C}">
                <a14:useLocalDpi xmlns:a14="http://schemas.microsoft.com/office/drawing/2010/main" val="0"/>
              </a:ext>
            </a:extLst>
          </a:blip>
          <a:srcRect r="2" b="7942"/>
          <a:stretch/>
        </p:blipFill>
        <p:spPr bwMode="auto">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Content Placeholder 2">
            <a:extLst>
              <a:ext uri="{FF2B5EF4-FFF2-40B4-BE49-F238E27FC236}">
                <a16:creationId xmlns:a16="http://schemas.microsoft.com/office/drawing/2014/main" id="{5D6E88AE-990F-D84B-A122-4171715334C6}"/>
              </a:ext>
            </a:extLst>
          </p:cNvPr>
          <p:cNvSpPr>
            <a:spLocks noGrp="1"/>
          </p:cNvSpPr>
          <p:nvPr>
            <p:ph idx="1"/>
          </p:nvPr>
        </p:nvSpPr>
        <p:spPr>
          <a:xfrm>
            <a:off x="5903723" y="1049131"/>
            <a:ext cx="6088580" cy="3216273"/>
          </a:xfrm>
        </p:spPr>
        <p:txBody>
          <a:bodyPr>
            <a:noAutofit/>
          </a:bodyPr>
          <a:lstStyle/>
          <a:p>
            <a:pPr lvl="1">
              <a:lnSpc>
                <a:spcPct val="110000"/>
              </a:lnSpc>
            </a:pPr>
            <a:r>
              <a:rPr lang="en-US" altLang="en-US" dirty="0"/>
              <a:t>Clamorous female reformers:</a:t>
            </a:r>
          </a:p>
          <a:p>
            <a:pPr lvl="2">
              <a:lnSpc>
                <a:spcPct val="110000"/>
              </a:lnSpc>
            </a:pPr>
            <a:r>
              <a:rPr lang="en-US" altLang="en-US" dirty="0"/>
              <a:t>Demanded rights for women</a:t>
            </a:r>
          </a:p>
          <a:p>
            <a:pPr lvl="2">
              <a:lnSpc>
                <a:spcPct val="110000"/>
              </a:lnSpc>
            </a:pPr>
            <a:r>
              <a:rPr lang="en-US" altLang="en-US" dirty="0"/>
              <a:t>Campaigned for temperance and abolition of slavery</a:t>
            </a:r>
          </a:p>
          <a:p>
            <a:pPr lvl="2">
              <a:lnSpc>
                <a:spcPct val="110000"/>
              </a:lnSpc>
            </a:pPr>
            <a:r>
              <a:rPr lang="en-US" altLang="en-US" dirty="0"/>
              <a:t>Like men, touched by evangelical spirit</a:t>
            </a:r>
          </a:p>
          <a:p>
            <a:pPr lvl="2">
              <a:lnSpc>
                <a:spcPct val="110000"/>
              </a:lnSpc>
            </a:pPr>
            <a:r>
              <a:rPr lang="en-US" altLang="en-US" dirty="0"/>
              <a:t>Women</a:t>
            </a:r>
            <a:r>
              <a:rPr lang="fr-FR" altLang="ja-JP" dirty="0"/>
              <a:t>'</a:t>
            </a:r>
            <a:r>
              <a:rPr lang="en-US" altLang="en-US" dirty="0"/>
              <a:t>s right movement mothered by:</a:t>
            </a:r>
          </a:p>
          <a:p>
            <a:pPr lvl="3">
              <a:lnSpc>
                <a:spcPct val="110000"/>
              </a:lnSpc>
            </a:pPr>
            <a:r>
              <a:rPr lang="en-US" altLang="en-US" dirty="0"/>
              <a:t>Lucretia Mott, sprightly Quaker</a:t>
            </a:r>
          </a:p>
          <a:p>
            <a:pPr lvl="3">
              <a:lnSpc>
                <a:spcPct val="110000"/>
              </a:lnSpc>
            </a:pPr>
            <a:r>
              <a:rPr lang="en-US" altLang="en-US" dirty="0"/>
              <a:t>Elizabeth Cady Stanton insisted on leaving </a:t>
            </a:r>
            <a:r>
              <a:rPr lang="ja-JP" altLang="en-US"/>
              <a:t>“</a:t>
            </a:r>
            <a:r>
              <a:rPr lang="en-US" altLang="ja-JP" dirty="0"/>
              <a:t>obey</a:t>
            </a:r>
            <a:r>
              <a:rPr lang="ja-JP" altLang="en-US"/>
              <a:t>”</a:t>
            </a:r>
            <a:r>
              <a:rPr lang="en-US" altLang="ja-JP" dirty="0"/>
              <a:t> out of  her marriage ceremony and advocated suffrage for women</a:t>
            </a:r>
          </a:p>
          <a:p>
            <a:pPr lvl="3">
              <a:lnSpc>
                <a:spcPct val="110000"/>
              </a:lnSpc>
            </a:pPr>
            <a:r>
              <a:rPr lang="en-US" altLang="en-US" dirty="0"/>
              <a:t>Quaker-raised Susan B. Anthony, a militant lecturer for woman</a:t>
            </a:r>
            <a:r>
              <a:rPr lang="fr-FR" altLang="ja-JP" dirty="0"/>
              <a:t>'</a:t>
            </a:r>
            <a:r>
              <a:rPr lang="en-US" altLang="en-US" dirty="0"/>
              <a:t>s rights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950CAB9-F0AE-414E-805C-776919054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27C80BC-190C-4813-9BAE-C4B56C5C7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8" name="Title 1">
            <a:extLst>
              <a:ext uri="{FF2B5EF4-FFF2-40B4-BE49-F238E27FC236}">
                <a16:creationId xmlns:a16="http://schemas.microsoft.com/office/drawing/2014/main" id="{3AC667DC-5F08-AB4B-964E-132911A55123}"/>
              </a:ext>
            </a:extLst>
          </p:cNvPr>
          <p:cNvSpPr>
            <a:spLocks noGrp="1"/>
          </p:cNvSpPr>
          <p:nvPr>
            <p:ph type="title"/>
          </p:nvPr>
        </p:nvSpPr>
        <p:spPr>
          <a:xfrm>
            <a:off x="236524" y="135725"/>
            <a:ext cx="3095626" cy="1477328"/>
          </a:xfrm>
        </p:spPr>
        <p:txBody>
          <a:bodyPr>
            <a:normAutofit/>
          </a:bodyPr>
          <a:lstStyle/>
          <a:p>
            <a:pPr marL="571500" indent="-571500"/>
            <a:r>
              <a:rPr lang="en-US" altLang="en-US" sz="3200" dirty="0"/>
              <a:t>VIII. Women in Revolt (cont.)</a:t>
            </a:r>
          </a:p>
        </p:txBody>
      </p:sp>
      <p:sp>
        <p:nvSpPr>
          <p:cNvPr id="65539" name="Content Placeholder 2">
            <a:extLst>
              <a:ext uri="{FF2B5EF4-FFF2-40B4-BE49-F238E27FC236}">
                <a16:creationId xmlns:a16="http://schemas.microsoft.com/office/drawing/2014/main" id="{D05337B1-4446-0648-B0F2-CE8FCF0595D4}"/>
              </a:ext>
            </a:extLst>
          </p:cNvPr>
          <p:cNvSpPr>
            <a:spLocks noGrp="1"/>
          </p:cNvSpPr>
          <p:nvPr>
            <p:ph idx="1"/>
          </p:nvPr>
        </p:nvSpPr>
        <p:spPr>
          <a:xfrm>
            <a:off x="115614" y="633600"/>
            <a:ext cx="11960772" cy="1282513"/>
          </a:xfrm>
        </p:spPr>
        <p:txBody>
          <a:bodyPr>
            <a:noAutofit/>
          </a:bodyPr>
          <a:lstStyle/>
          <a:p>
            <a:pPr>
              <a:lnSpc>
                <a:spcPct val="110000"/>
              </a:lnSpc>
            </a:pPr>
            <a:r>
              <a:rPr lang="en-US" altLang="en-US" sz="1800" dirty="0"/>
              <a:t>Dr. Elizabeth Blackwell was first female graduate of a medical college</a:t>
            </a:r>
          </a:p>
          <a:p>
            <a:pPr>
              <a:lnSpc>
                <a:spcPct val="110000"/>
              </a:lnSpc>
            </a:pPr>
            <a:r>
              <a:rPr lang="en-US" altLang="en-US" sz="1800" dirty="0"/>
              <a:t>Talented Grimke sisters, Sarah and Angelina, championed antislavery</a:t>
            </a:r>
          </a:p>
          <a:p>
            <a:pPr>
              <a:lnSpc>
                <a:spcPct val="110000"/>
              </a:lnSpc>
            </a:pPr>
            <a:r>
              <a:rPr lang="en-US" altLang="en-US" sz="1800" dirty="0"/>
              <a:t>Lucy Stone retained maiden name after marriage—hence the latter-day </a:t>
            </a:r>
            <a:r>
              <a:rPr lang="ja-JP" altLang="en-US" sz="1800"/>
              <a:t>“</a:t>
            </a:r>
            <a:r>
              <a:rPr lang="en-US" altLang="ja-JP" sz="1800" dirty="0"/>
              <a:t>Lucy Stoners</a:t>
            </a:r>
            <a:r>
              <a:rPr lang="ja-JP" altLang="en-US" sz="1800"/>
              <a:t>”</a:t>
            </a:r>
            <a:endParaRPr lang="en-US" altLang="ja-JP" sz="1800" dirty="0"/>
          </a:p>
          <a:p>
            <a:pPr>
              <a:lnSpc>
                <a:spcPct val="110000"/>
              </a:lnSpc>
            </a:pPr>
            <a:r>
              <a:rPr lang="en-US" altLang="en-US" sz="1800" dirty="0"/>
              <a:t>Amelia Bloomer revolted against current </a:t>
            </a:r>
            <a:r>
              <a:rPr lang="ja-JP" altLang="en-US" sz="1800"/>
              <a:t>“</a:t>
            </a:r>
            <a:r>
              <a:rPr lang="en-US" altLang="ja-JP" sz="1800" dirty="0"/>
              <a:t>street sweeping</a:t>
            </a:r>
            <a:r>
              <a:rPr lang="ja-JP" altLang="en-US" sz="1800"/>
              <a:t>”</a:t>
            </a:r>
            <a:r>
              <a:rPr lang="en-US" altLang="ja-JP" sz="1800" dirty="0"/>
              <a:t> female attire by donning a short skirt with Turkish trousers—</a:t>
            </a:r>
            <a:r>
              <a:rPr lang="ja-JP" altLang="en-US" sz="1800"/>
              <a:t>“</a:t>
            </a:r>
            <a:r>
              <a:rPr lang="en-US" altLang="ja-JP" sz="1800" dirty="0"/>
              <a:t>bloomers</a:t>
            </a:r>
            <a:r>
              <a:rPr lang="ja-JP" altLang="en-US" sz="1800"/>
              <a:t>”</a:t>
            </a:r>
            <a:endParaRPr lang="en-US" altLang="en-US" sz="1800" dirty="0"/>
          </a:p>
        </p:txBody>
      </p:sp>
      <p:pic>
        <p:nvPicPr>
          <p:cNvPr id="4" name="Picture 1" descr="A group of people sitting and standing&#10;&#10;Description automatically generated with low confidence">
            <a:extLst>
              <a:ext uri="{FF2B5EF4-FFF2-40B4-BE49-F238E27FC236}">
                <a16:creationId xmlns:a16="http://schemas.microsoft.com/office/drawing/2014/main" id="{B00DDA02-3F5E-D448-A2E6-A7305457010F}"/>
              </a:ext>
            </a:extLst>
          </p:cNvPr>
          <p:cNvPicPr>
            <a:picLocks/>
          </p:cNvPicPr>
          <p:nvPr/>
        </p:nvPicPr>
        <p:blipFill rotWithShape="1">
          <a:blip r:embed="rId2">
            <a:extLst>
              <a:ext uri="{28A0092B-C50C-407E-A947-70E740481C1C}">
                <a14:useLocalDpi xmlns:a14="http://schemas.microsoft.com/office/drawing/2010/main" val="0"/>
              </a:ext>
            </a:extLst>
          </a:blip>
          <a:srcRect t="26425" b="10703"/>
          <a:stretch/>
        </p:blipFill>
        <p:spPr bwMode="auto">
          <a:xfrm>
            <a:off x="20" y="2584536"/>
            <a:ext cx="12191980" cy="4273465"/>
          </a:xfrm>
          <a:custGeom>
            <a:avLst/>
            <a:gdLst/>
            <a:ahLst/>
            <a:cxnLst/>
            <a:rect l="l" t="t" r="r" b="b"/>
            <a:pathLst>
              <a:path w="12192000" h="4273465">
                <a:moveTo>
                  <a:pt x="5674827" y="107"/>
                </a:moveTo>
                <a:cubicBezTo>
                  <a:pt x="6770307" y="-2269"/>
                  <a:pt x="8062055" y="35744"/>
                  <a:pt x="8986322" y="35744"/>
                </a:cubicBezTo>
                <a:cubicBezTo>
                  <a:pt x="10233527" y="52639"/>
                  <a:pt x="11168930" y="69533"/>
                  <a:pt x="12015248" y="52639"/>
                </a:cubicBezTo>
                <a:lnTo>
                  <a:pt x="12192000" y="60460"/>
                </a:lnTo>
                <a:lnTo>
                  <a:pt x="12192000" y="4273465"/>
                </a:lnTo>
                <a:lnTo>
                  <a:pt x="0" y="4273465"/>
                </a:lnTo>
                <a:lnTo>
                  <a:pt x="0" y="65877"/>
                </a:lnTo>
                <a:lnTo>
                  <a:pt x="107413" y="52639"/>
                </a:lnTo>
                <a:cubicBezTo>
                  <a:pt x="716168" y="1955"/>
                  <a:pt x="1725810" y="137111"/>
                  <a:pt x="4665650" y="18850"/>
                </a:cubicBezTo>
                <a:cubicBezTo>
                  <a:pt x="4966315" y="6179"/>
                  <a:pt x="5309667" y="899"/>
                  <a:pt x="5674827" y="10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F9457FD-044C-F84D-A82E-86C32E5F6083}"/>
              </a:ext>
            </a:extLst>
          </p:cNvPr>
          <p:cNvSpPr>
            <a:spLocks noGrp="1"/>
          </p:cNvSpPr>
          <p:nvPr>
            <p:ph type="title"/>
          </p:nvPr>
        </p:nvSpPr>
        <p:spPr/>
        <p:txBody>
          <a:bodyPr/>
          <a:lstStyle/>
          <a:p>
            <a:r>
              <a:rPr lang="en-US" altLang="en-US" dirty="0">
                <a:solidFill>
                  <a:schemeClr val="tx2"/>
                </a:solidFill>
              </a:rPr>
              <a:t>I. Reviving Religion (cont.)</a:t>
            </a:r>
          </a:p>
        </p:txBody>
      </p:sp>
      <p:sp>
        <p:nvSpPr>
          <p:cNvPr id="7171" name="Content Placeholder 2">
            <a:extLst>
              <a:ext uri="{FF2B5EF4-FFF2-40B4-BE49-F238E27FC236}">
                <a16:creationId xmlns:a16="http://schemas.microsoft.com/office/drawing/2014/main" id="{6842354F-39DF-914F-8836-C1987DC2B761}"/>
              </a:ext>
            </a:extLst>
          </p:cNvPr>
          <p:cNvSpPr>
            <a:spLocks noGrp="1"/>
          </p:cNvSpPr>
          <p:nvPr>
            <p:ph idx="1"/>
          </p:nvPr>
        </p:nvSpPr>
        <p:spPr>
          <a:xfrm>
            <a:off x="641131" y="1600201"/>
            <a:ext cx="9874469" cy="4525963"/>
          </a:xfrm>
        </p:spPr>
        <p:txBody>
          <a:bodyPr>
            <a:normAutofit fontScale="92500" lnSpcReduction="10000"/>
          </a:bodyPr>
          <a:lstStyle/>
          <a:p>
            <a:r>
              <a:rPr lang="en-US" altLang="en-US" sz="2800" b="1" dirty="0">
                <a:solidFill>
                  <a:schemeClr val="tx2"/>
                </a:solidFill>
              </a:rPr>
              <a:t>Deism</a:t>
            </a:r>
            <a:r>
              <a:rPr lang="en-US" altLang="en-US" sz="2800" dirty="0">
                <a:solidFill>
                  <a:schemeClr val="tx2"/>
                </a:solidFill>
              </a:rPr>
              <a:t>:</a:t>
            </a:r>
          </a:p>
          <a:p>
            <a:pPr lvl="1"/>
            <a:r>
              <a:rPr lang="en-US" altLang="en-US" sz="2800" dirty="0">
                <a:solidFill>
                  <a:schemeClr val="tx2"/>
                </a:solidFill>
              </a:rPr>
              <a:t>Relied on reason rather than revelation</a:t>
            </a:r>
          </a:p>
          <a:p>
            <a:pPr lvl="1"/>
            <a:r>
              <a:rPr lang="en-US" altLang="en-US" sz="2800" dirty="0">
                <a:solidFill>
                  <a:schemeClr val="tx2"/>
                </a:solidFill>
              </a:rPr>
              <a:t>On science rather than Bible</a:t>
            </a:r>
          </a:p>
          <a:p>
            <a:pPr lvl="1"/>
            <a:r>
              <a:rPr lang="en-US" altLang="en-US" sz="2800" dirty="0">
                <a:solidFill>
                  <a:schemeClr val="tx2"/>
                </a:solidFill>
              </a:rPr>
              <a:t>Rejected concept of original sin</a:t>
            </a:r>
          </a:p>
          <a:p>
            <a:pPr lvl="1"/>
            <a:r>
              <a:rPr lang="en-US" altLang="en-US" sz="2800" dirty="0">
                <a:solidFill>
                  <a:schemeClr val="tx2"/>
                </a:solidFill>
              </a:rPr>
              <a:t>Denied Christ</a:t>
            </a:r>
            <a:r>
              <a:rPr lang="fr-FR" altLang="ja-JP" sz="2800" dirty="0">
                <a:solidFill>
                  <a:schemeClr val="tx2"/>
                </a:solidFill>
              </a:rPr>
              <a:t>'</a:t>
            </a:r>
            <a:r>
              <a:rPr lang="en-US" altLang="en-US" sz="2800" dirty="0">
                <a:solidFill>
                  <a:schemeClr val="tx2"/>
                </a:solidFill>
              </a:rPr>
              <a:t>s divinity</a:t>
            </a:r>
          </a:p>
          <a:p>
            <a:pPr lvl="1"/>
            <a:r>
              <a:rPr lang="en-US" altLang="en-US" sz="2800" dirty="0">
                <a:solidFill>
                  <a:schemeClr val="tx2"/>
                </a:solidFill>
              </a:rPr>
              <a:t>Yet Deists believed:</a:t>
            </a:r>
          </a:p>
          <a:p>
            <a:pPr lvl="2"/>
            <a:r>
              <a:rPr lang="en-US" altLang="en-US" sz="2800" dirty="0">
                <a:solidFill>
                  <a:schemeClr val="tx2"/>
                </a:solidFill>
              </a:rPr>
              <a:t>In Supreme Being who created knowable universe </a:t>
            </a:r>
          </a:p>
          <a:p>
            <a:pPr lvl="2"/>
            <a:r>
              <a:rPr lang="en-US" altLang="en-US" sz="2800" dirty="0">
                <a:solidFill>
                  <a:schemeClr val="tx2"/>
                </a:solidFill>
              </a:rPr>
              <a:t>Who endowed human beings with capacity for moral behavior</a:t>
            </a:r>
          </a:p>
          <a:p>
            <a:pPr lvl="1"/>
            <a:endParaRPr lang="en-US" altLang="en-US" dirty="0">
              <a:solidFill>
                <a:srgbClr val="000000"/>
              </a:solidFill>
            </a:endParaRPr>
          </a:p>
          <a:p>
            <a:pPr lvl="1"/>
            <a:endParaRPr lang="en-US" altLang="en-US" dirty="0">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a:extLst>
              <a:ext uri="{FF2B5EF4-FFF2-40B4-BE49-F238E27FC236}">
                <a16:creationId xmlns:a16="http://schemas.microsoft.com/office/drawing/2014/main" id="{454A15CD-2743-3B41-8A3E-5760A4BF166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778000" y="304800"/>
            <a:ext cx="8636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Box 2">
            <a:extLst>
              <a:ext uri="{FF2B5EF4-FFF2-40B4-BE49-F238E27FC236}">
                <a16:creationId xmlns:a16="http://schemas.microsoft.com/office/drawing/2014/main" id="{6B07C166-ADF5-984B-9493-B0F941CF32AE}"/>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p321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255FD970-F301-8740-95AA-0BA3F943CB9C}"/>
              </a:ext>
            </a:extLst>
          </p:cNvPr>
          <p:cNvSpPr>
            <a:spLocks noGrp="1"/>
          </p:cNvSpPr>
          <p:nvPr>
            <p:ph type="title"/>
          </p:nvPr>
        </p:nvSpPr>
        <p:spPr>
          <a:xfrm>
            <a:off x="719997" y="253440"/>
            <a:ext cx="10728322" cy="610160"/>
          </a:xfrm>
        </p:spPr>
        <p:txBody>
          <a:bodyPr/>
          <a:lstStyle/>
          <a:p>
            <a:r>
              <a:rPr lang="en-US" altLang="en-US" dirty="0">
                <a:solidFill>
                  <a:schemeClr val="tx2"/>
                </a:solidFill>
              </a:rPr>
              <a:t>VIII. Women in Revolt</a:t>
            </a:r>
          </a:p>
        </p:txBody>
      </p:sp>
      <p:sp>
        <p:nvSpPr>
          <p:cNvPr id="70659" name="Content Placeholder 2">
            <a:extLst>
              <a:ext uri="{FF2B5EF4-FFF2-40B4-BE49-F238E27FC236}">
                <a16:creationId xmlns:a16="http://schemas.microsoft.com/office/drawing/2014/main" id="{1084D0F6-BBA0-4447-9732-49760592F0DC}"/>
              </a:ext>
            </a:extLst>
          </p:cNvPr>
          <p:cNvSpPr>
            <a:spLocks noGrp="1"/>
          </p:cNvSpPr>
          <p:nvPr>
            <p:ph idx="1"/>
          </p:nvPr>
        </p:nvSpPr>
        <p:spPr>
          <a:xfrm>
            <a:off x="719997" y="1239520"/>
            <a:ext cx="10728325" cy="5496560"/>
          </a:xfrm>
        </p:spPr>
        <p:txBody>
          <a:bodyPr>
            <a:normAutofit/>
          </a:bodyPr>
          <a:lstStyle/>
          <a:p>
            <a:r>
              <a:rPr lang="en-US" altLang="en-US" b="1" dirty="0">
                <a:solidFill>
                  <a:schemeClr val="tx2"/>
                </a:solidFill>
              </a:rPr>
              <a:t>Woman</a:t>
            </a:r>
            <a:r>
              <a:rPr lang="fr-FR" altLang="ja-JP" b="1" dirty="0">
                <a:solidFill>
                  <a:schemeClr val="tx2"/>
                </a:solidFill>
              </a:rPr>
              <a:t>'</a:t>
            </a:r>
            <a:r>
              <a:rPr lang="en-US" altLang="en-US" b="1" dirty="0">
                <a:solidFill>
                  <a:schemeClr val="tx2"/>
                </a:solidFill>
              </a:rPr>
              <a:t>s Rights Convention at Seneca Falls</a:t>
            </a:r>
            <a:r>
              <a:rPr lang="en-US" altLang="en-US" dirty="0">
                <a:solidFill>
                  <a:schemeClr val="tx2"/>
                </a:solidFill>
              </a:rPr>
              <a:t>, New York in 1848:</a:t>
            </a:r>
          </a:p>
          <a:p>
            <a:pPr lvl="1"/>
            <a:r>
              <a:rPr lang="en-US" altLang="en-US" dirty="0">
                <a:solidFill>
                  <a:schemeClr val="tx2"/>
                </a:solidFill>
              </a:rPr>
              <a:t>Stanton read a </a:t>
            </a:r>
            <a:r>
              <a:rPr lang="ja-JP" altLang="en-US">
                <a:solidFill>
                  <a:schemeClr val="tx2"/>
                </a:solidFill>
              </a:rPr>
              <a:t>“</a:t>
            </a:r>
            <a:r>
              <a:rPr lang="en-US" altLang="ja-JP" dirty="0">
                <a:solidFill>
                  <a:schemeClr val="tx2"/>
                </a:solidFill>
              </a:rPr>
              <a:t>Declaration of Sentiments</a:t>
            </a:r>
            <a:r>
              <a:rPr lang="ja-JP" altLang="en-US">
                <a:solidFill>
                  <a:schemeClr val="tx2"/>
                </a:solidFill>
              </a:rPr>
              <a:t>”</a:t>
            </a:r>
            <a:r>
              <a:rPr lang="en-US" altLang="ja-JP" dirty="0">
                <a:solidFill>
                  <a:schemeClr val="tx2"/>
                </a:solidFill>
              </a:rPr>
              <a:t>:</a:t>
            </a:r>
          </a:p>
          <a:p>
            <a:pPr lvl="2"/>
            <a:r>
              <a:rPr lang="en-US" altLang="en-US" dirty="0">
                <a:solidFill>
                  <a:schemeClr val="tx2"/>
                </a:solidFill>
              </a:rPr>
              <a:t>In spirit of Declaration of Independence— </a:t>
            </a:r>
            <a:r>
              <a:rPr lang="ja-JP" altLang="en-US">
                <a:solidFill>
                  <a:schemeClr val="tx2"/>
                </a:solidFill>
              </a:rPr>
              <a:t>“</a:t>
            </a:r>
            <a:r>
              <a:rPr lang="en-US" altLang="ja-JP" dirty="0">
                <a:solidFill>
                  <a:schemeClr val="tx2"/>
                </a:solidFill>
              </a:rPr>
              <a:t>all men and women are created equal</a:t>
            </a:r>
            <a:r>
              <a:rPr lang="ja-JP" altLang="en-US">
                <a:solidFill>
                  <a:schemeClr val="tx2"/>
                </a:solidFill>
              </a:rPr>
              <a:t>”</a:t>
            </a:r>
            <a:endParaRPr lang="en-US" altLang="ja-JP" dirty="0">
              <a:solidFill>
                <a:schemeClr val="tx2"/>
              </a:solidFill>
            </a:endParaRPr>
          </a:p>
          <a:p>
            <a:pPr lvl="2"/>
            <a:r>
              <a:rPr lang="en-US" altLang="en-US" dirty="0">
                <a:solidFill>
                  <a:schemeClr val="tx2"/>
                </a:solidFill>
              </a:rPr>
              <a:t>One resolution formally demanded ballot for women</a:t>
            </a:r>
          </a:p>
          <a:p>
            <a:pPr lvl="2"/>
            <a:r>
              <a:rPr lang="en-US" altLang="en-US" dirty="0">
                <a:solidFill>
                  <a:schemeClr val="tx2"/>
                </a:solidFill>
              </a:rPr>
              <a:t>Seneca Falls meeting launched modern women</a:t>
            </a:r>
            <a:r>
              <a:rPr lang="fr-FR" altLang="ja-JP" dirty="0">
                <a:solidFill>
                  <a:schemeClr val="tx2"/>
                </a:solidFill>
              </a:rPr>
              <a:t>'</a:t>
            </a:r>
            <a:r>
              <a:rPr lang="en-US" altLang="en-US" dirty="0">
                <a:solidFill>
                  <a:schemeClr val="tx2"/>
                </a:solidFill>
              </a:rPr>
              <a:t>s rights movement</a:t>
            </a:r>
          </a:p>
          <a:p>
            <a:pPr lvl="1"/>
            <a:r>
              <a:rPr lang="en-US" altLang="en-US" dirty="0">
                <a:solidFill>
                  <a:schemeClr val="tx2"/>
                </a:solidFill>
              </a:rPr>
              <a:t>Crusade for women</a:t>
            </a:r>
            <a:r>
              <a:rPr lang="fr-FR" altLang="ja-JP" dirty="0">
                <a:solidFill>
                  <a:schemeClr val="tx2"/>
                </a:solidFill>
              </a:rPr>
              <a:t>'</a:t>
            </a:r>
            <a:r>
              <a:rPr lang="en-US" altLang="en-US" dirty="0">
                <a:solidFill>
                  <a:schemeClr val="tx2"/>
                </a:solidFill>
              </a:rPr>
              <a:t>s rights eclipsed by  campaign against slavery</a:t>
            </a:r>
          </a:p>
          <a:p>
            <a:r>
              <a:rPr lang="en-US" altLang="en-US" dirty="0">
                <a:solidFill>
                  <a:schemeClr val="tx2"/>
                </a:solidFill>
              </a:rPr>
              <a:t>While any white male over age of 21 could vote, no woman could.</a:t>
            </a:r>
          </a:p>
          <a:p>
            <a:r>
              <a:rPr lang="en-US" altLang="en-US" dirty="0">
                <a:solidFill>
                  <a:schemeClr val="tx2"/>
                </a:solidFill>
              </a:rPr>
              <a:t>Yet women were being admitted to colleges.</a:t>
            </a:r>
          </a:p>
          <a:p>
            <a:r>
              <a:rPr lang="en-US" altLang="en-US" dirty="0">
                <a:solidFill>
                  <a:schemeClr val="tx2"/>
                </a:solidFill>
              </a:rPr>
              <a:t>Some states, like Mississippi in 1839, permitted wives to own property after marriage.</a:t>
            </a:r>
          </a:p>
          <a:p>
            <a:pPr lvl="1"/>
            <a:endParaRPr lang="en-US" altLang="en-US" dirty="0">
              <a:solidFill>
                <a:srgbClr val="000000"/>
              </a:solidFill>
            </a:endParaRPr>
          </a:p>
          <a:p>
            <a:pPr lvl="1"/>
            <a:endParaRPr lang="en-US" altLang="en-US" dirty="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FF54CB5-899F-FD47-8880-05A1811FB7B8}"/>
              </a:ext>
            </a:extLst>
          </p:cNvPr>
          <p:cNvSpPr>
            <a:spLocks noGrp="1" noChangeArrowheads="1"/>
          </p:cNvSpPr>
          <p:nvPr>
            <p:ph type="title"/>
          </p:nvPr>
        </p:nvSpPr>
        <p:spPr>
          <a:xfrm>
            <a:off x="3352800" y="0"/>
            <a:ext cx="7086600" cy="914400"/>
          </a:xfrm>
        </p:spPr>
        <p:txBody>
          <a:bodyPr/>
          <a:lstStyle/>
          <a:p>
            <a:pPr eaLnBrk="1" hangingPunct="1"/>
            <a:r>
              <a:rPr lang="en-US" altLang="en-US"/>
              <a:t>Utopian Communities</a:t>
            </a:r>
          </a:p>
        </p:txBody>
      </p:sp>
      <p:pic>
        <p:nvPicPr>
          <p:cNvPr id="15363" name="Picture 6" descr="329386">
            <a:extLst>
              <a:ext uri="{FF2B5EF4-FFF2-40B4-BE49-F238E27FC236}">
                <a16:creationId xmlns:a16="http://schemas.microsoft.com/office/drawing/2014/main" id="{34D9C813-8957-B347-BA06-FB8B9301B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20" y="721360"/>
            <a:ext cx="523875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Brook_Farm_Rainbow">
            <a:extLst>
              <a:ext uri="{FF2B5EF4-FFF2-40B4-BE49-F238E27FC236}">
                <a16:creationId xmlns:a16="http://schemas.microsoft.com/office/drawing/2014/main" id="{96F1FA48-1556-954E-9E5B-543BCA444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6665" y="924560"/>
            <a:ext cx="4795520" cy="401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2F4D7F0B-708F-944D-A67E-60D6D0987EBF}"/>
              </a:ext>
            </a:extLst>
          </p:cNvPr>
          <p:cNvSpPr txBox="1">
            <a:spLocks noChangeArrowheads="1"/>
          </p:cNvSpPr>
          <p:nvPr/>
        </p:nvSpPr>
        <p:spPr bwMode="auto">
          <a:xfrm>
            <a:off x="6096000" y="5292090"/>
            <a:ext cx="5276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dirty="0"/>
              <a:t>Brook Farm, Massachusetts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27" descr="img0042_hires">
            <a:extLst>
              <a:ext uri="{FF2B5EF4-FFF2-40B4-BE49-F238E27FC236}">
                <a16:creationId xmlns:a16="http://schemas.microsoft.com/office/drawing/2014/main" id="{A361521A-6201-F84C-AC4C-CD3060A71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60" y="254001"/>
            <a:ext cx="10591800" cy="552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1029">
            <a:extLst>
              <a:ext uri="{FF2B5EF4-FFF2-40B4-BE49-F238E27FC236}">
                <a16:creationId xmlns:a16="http://schemas.microsoft.com/office/drawing/2014/main" id="{2ADAA761-0406-814F-BAB8-749A8611C5EC}"/>
              </a:ext>
            </a:extLst>
          </p:cNvPr>
          <p:cNvSpPr txBox="1">
            <a:spLocks noChangeArrowheads="1"/>
          </p:cNvSpPr>
          <p:nvPr/>
        </p:nvSpPr>
        <p:spPr bwMode="auto">
          <a:xfrm>
            <a:off x="4018280" y="5852160"/>
            <a:ext cx="4489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dirty="0"/>
              <a:t>New Harmony, Indiana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AF8D24AA-261E-7B4F-A1E9-EE355421FBAF}"/>
              </a:ext>
            </a:extLst>
          </p:cNvPr>
          <p:cNvSpPr>
            <a:spLocks noGrp="1"/>
          </p:cNvSpPr>
          <p:nvPr>
            <p:ph type="title"/>
          </p:nvPr>
        </p:nvSpPr>
        <p:spPr/>
        <p:txBody>
          <a:bodyPr/>
          <a:lstStyle/>
          <a:p>
            <a:r>
              <a:rPr lang="en-US" altLang="en-US" dirty="0"/>
              <a:t>X. The Dawn of Scientific Achievement</a:t>
            </a:r>
          </a:p>
        </p:txBody>
      </p:sp>
      <p:sp>
        <p:nvSpPr>
          <p:cNvPr id="82947" name="Content Placeholder 2">
            <a:extLst>
              <a:ext uri="{FF2B5EF4-FFF2-40B4-BE49-F238E27FC236}">
                <a16:creationId xmlns:a16="http://schemas.microsoft.com/office/drawing/2014/main" id="{6F12900F-C323-F84B-B28C-CA4DD12E90FD}"/>
              </a:ext>
            </a:extLst>
          </p:cNvPr>
          <p:cNvSpPr>
            <a:spLocks noGrp="1"/>
          </p:cNvSpPr>
          <p:nvPr>
            <p:ph idx="1"/>
          </p:nvPr>
        </p:nvSpPr>
        <p:spPr>
          <a:xfrm>
            <a:off x="475593" y="1505608"/>
            <a:ext cx="11516709" cy="4525963"/>
          </a:xfrm>
        </p:spPr>
        <p:txBody>
          <a:bodyPr>
            <a:normAutofit/>
          </a:bodyPr>
          <a:lstStyle/>
          <a:p>
            <a:r>
              <a:rPr lang="en-US" altLang="en-US" sz="2800" dirty="0">
                <a:solidFill>
                  <a:schemeClr val="tx1"/>
                </a:solidFill>
              </a:rPr>
              <a:t>Medicine in America:</a:t>
            </a:r>
          </a:p>
          <a:p>
            <a:pPr lvl="1"/>
            <a:r>
              <a:rPr lang="en-US" altLang="en-US" sz="2800" dirty="0">
                <a:solidFill>
                  <a:schemeClr val="tx1"/>
                </a:solidFill>
              </a:rPr>
              <a:t>Very primitive by modern standards</a:t>
            </a:r>
          </a:p>
          <a:p>
            <a:pPr lvl="1"/>
            <a:r>
              <a:rPr lang="en-US" altLang="en-US" sz="2800" dirty="0">
                <a:solidFill>
                  <a:schemeClr val="tx1"/>
                </a:solidFill>
              </a:rPr>
              <a:t>People everywhere complained of ill health</a:t>
            </a:r>
          </a:p>
          <a:p>
            <a:pPr lvl="1"/>
            <a:r>
              <a:rPr lang="en-US" altLang="en-US" sz="2800" dirty="0">
                <a:solidFill>
                  <a:schemeClr val="tx1"/>
                </a:solidFill>
              </a:rPr>
              <a:t>Self-prescribed patent medicines common</a:t>
            </a:r>
          </a:p>
          <a:p>
            <a:pPr lvl="1"/>
            <a:r>
              <a:rPr lang="en-US" altLang="en-US" sz="2800" dirty="0">
                <a:solidFill>
                  <a:schemeClr val="tx1"/>
                </a:solidFill>
              </a:rPr>
              <a:t>Fad diets popular</a:t>
            </a:r>
          </a:p>
          <a:p>
            <a:pPr lvl="1"/>
            <a:r>
              <a:rPr lang="en-US" altLang="en-US" sz="2800" dirty="0">
                <a:solidFill>
                  <a:schemeClr val="tx1"/>
                </a:solidFill>
              </a:rPr>
              <a:t>Use of medicine by doctors often harmful</a:t>
            </a:r>
          </a:p>
          <a:p>
            <a:pPr lvl="1"/>
            <a:r>
              <a:rPr lang="en-US" altLang="en-US" sz="2800" dirty="0">
                <a:solidFill>
                  <a:schemeClr val="tx1"/>
                </a:solidFill>
              </a:rPr>
              <a:t>Victims of surgical operations tied down</a:t>
            </a:r>
          </a:p>
          <a:p>
            <a:pPr lvl="1"/>
            <a:r>
              <a:rPr lang="en-US" altLang="en-US" sz="2800" dirty="0">
                <a:solidFill>
                  <a:schemeClr val="tx1"/>
                </a:solidFill>
              </a:rPr>
              <a:t>Some medical progress by 1840s with anesthetics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AF270233-EBE7-1042-8331-2CDEABB99FE1}"/>
              </a:ext>
            </a:extLst>
          </p:cNvPr>
          <p:cNvSpPr>
            <a:spLocks noGrp="1"/>
          </p:cNvSpPr>
          <p:nvPr>
            <p:ph type="title"/>
          </p:nvPr>
        </p:nvSpPr>
        <p:spPr>
          <a:xfrm>
            <a:off x="331117" y="219807"/>
            <a:ext cx="10728322" cy="1477328"/>
          </a:xfrm>
        </p:spPr>
        <p:txBody>
          <a:bodyPr/>
          <a:lstStyle/>
          <a:p>
            <a:pPr eaLnBrk="1" hangingPunct="1"/>
            <a:r>
              <a:rPr lang="en-US" altLang="en-US" dirty="0"/>
              <a:t>XI. Artistic Achievements</a:t>
            </a:r>
          </a:p>
        </p:txBody>
      </p:sp>
      <p:sp>
        <p:nvSpPr>
          <p:cNvPr id="90115" name="Content Placeholder 2">
            <a:extLst>
              <a:ext uri="{FF2B5EF4-FFF2-40B4-BE49-F238E27FC236}">
                <a16:creationId xmlns:a16="http://schemas.microsoft.com/office/drawing/2014/main" id="{E3C6BD6A-57FB-B047-B601-29303D945B97}"/>
              </a:ext>
            </a:extLst>
          </p:cNvPr>
          <p:cNvSpPr>
            <a:spLocks noGrp="1"/>
          </p:cNvSpPr>
          <p:nvPr>
            <p:ph idx="1"/>
          </p:nvPr>
        </p:nvSpPr>
        <p:spPr>
          <a:xfrm>
            <a:off x="441433" y="1371601"/>
            <a:ext cx="11529849" cy="4754563"/>
          </a:xfrm>
        </p:spPr>
        <p:txBody>
          <a:bodyPr>
            <a:normAutofit fontScale="85000" lnSpcReduction="20000"/>
          </a:bodyPr>
          <a:lstStyle/>
          <a:p>
            <a:pPr eaLnBrk="1" hangingPunct="1"/>
            <a:r>
              <a:rPr lang="en-US" altLang="en-US" dirty="0">
                <a:solidFill>
                  <a:schemeClr val="tx1"/>
                </a:solidFill>
              </a:rPr>
              <a:t>Flush with political independence, Americans strained to achieve cultural autonomy and create a national art worthy of aspirations.</a:t>
            </a:r>
          </a:p>
          <a:p>
            <a:pPr eaLnBrk="1" hangingPunct="1"/>
            <a:r>
              <a:rPr lang="en-US" altLang="en-US" dirty="0">
                <a:solidFill>
                  <a:schemeClr val="tx1"/>
                </a:solidFill>
              </a:rPr>
              <a:t>Architecture:</a:t>
            </a:r>
          </a:p>
          <a:p>
            <a:pPr lvl="1" eaLnBrk="1" hangingPunct="1"/>
            <a:r>
              <a:rPr lang="en-US" altLang="en-US" dirty="0">
                <a:solidFill>
                  <a:schemeClr val="tx1"/>
                </a:solidFill>
              </a:rPr>
              <a:t>Americans copied Old World styles rather than created indigenous ones</a:t>
            </a:r>
          </a:p>
          <a:p>
            <a:pPr lvl="1" eaLnBrk="1" hangingPunct="1"/>
            <a:r>
              <a:rPr lang="en-US" altLang="en-US" b="1" dirty="0">
                <a:solidFill>
                  <a:schemeClr val="tx1"/>
                </a:solidFill>
              </a:rPr>
              <a:t>Federal Style:</a:t>
            </a:r>
          </a:p>
          <a:p>
            <a:pPr lvl="2" eaLnBrk="1" hangingPunct="1"/>
            <a:r>
              <a:rPr lang="en-US" altLang="en-US" dirty="0">
                <a:solidFill>
                  <a:schemeClr val="tx1"/>
                </a:solidFill>
              </a:rPr>
              <a:t>Borrowed from classical Greek and Roman examples </a:t>
            </a:r>
          </a:p>
          <a:p>
            <a:pPr lvl="2" eaLnBrk="1" hangingPunct="1"/>
            <a:r>
              <a:rPr lang="en-US" altLang="en-US" dirty="0">
                <a:solidFill>
                  <a:schemeClr val="tx1"/>
                </a:solidFill>
              </a:rPr>
              <a:t>Emphasized symmetry, balance, and restraint</a:t>
            </a:r>
          </a:p>
          <a:p>
            <a:pPr lvl="2"/>
            <a:r>
              <a:rPr lang="en-US" altLang="en-US" dirty="0">
                <a:solidFill>
                  <a:schemeClr val="tx1"/>
                </a:solidFill>
              </a:rPr>
              <a:t>Public buildings incorporated neoclassical columns, domes, and pediments</a:t>
            </a:r>
          </a:p>
          <a:p>
            <a:pPr lvl="2"/>
            <a:r>
              <a:rPr lang="en-US" altLang="en-US" dirty="0">
                <a:solidFill>
                  <a:schemeClr val="tx1"/>
                </a:solidFill>
              </a:rPr>
              <a:t>Charles Bulfinch</a:t>
            </a:r>
            <a:r>
              <a:rPr lang="fr-FR" altLang="ja-JP" dirty="0">
                <a:solidFill>
                  <a:schemeClr val="tx1"/>
                </a:solidFill>
              </a:rPr>
              <a:t>'</a:t>
            </a:r>
            <a:r>
              <a:rPr lang="en-US" altLang="en-US" dirty="0">
                <a:solidFill>
                  <a:schemeClr val="tx1"/>
                </a:solidFill>
              </a:rPr>
              <a:t>s design of Mass. State House</a:t>
            </a:r>
          </a:p>
          <a:p>
            <a:pPr lvl="2"/>
            <a:r>
              <a:rPr lang="en-US" altLang="en-US" dirty="0">
                <a:solidFill>
                  <a:schemeClr val="tx1"/>
                </a:solidFill>
              </a:rPr>
              <a:t>Benjamin Latrobe</a:t>
            </a:r>
            <a:r>
              <a:rPr lang="fr-FR" altLang="ja-JP" dirty="0">
                <a:solidFill>
                  <a:schemeClr val="tx1"/>
                </a:solidFill>
              </a:rPr>
              <a:t>'</a:t>
            </a:r>
            <a:r>
              <a:rPr lang="en-US" altLang="en-US" dirty="0">
                <a:solidFill>
                  <a:schemeClr val="tx1"/>
                </a:solidFill>
              </a:rPr>
              <a:t>s additions to U.S. Capitol &amp; President</a:t>
            </a:r>
            <a:r>
              <a:rPr lang="fr-FR" altLang="ja-JP" dirty="0">
                <a:solidFill>
                  <a:schemeClr val="tx1"/>
                </a:solidFill>
              </a:rPr>
              <a:t>'</a:t>
            </a:r>
            <a:r>
              <a:rPr lang="en-US" altLang="en-US" dirty="0">
                <a:solidFill>
                  <a:schemeClr val="tx1"/>
                </a:solidFill>
              </a:rPr>
              <a:t>s House (now White House) showcased neoclassicism</a:t>
            </a:r>
          </a:p>
          <a:p>
            <a:pPr lvl="1"/>
            <a:r>
              <a:rPr lang="en-US" altLang="en-US" b="1" dirty="0">
                <a:solidFill>
                  <a:schemeClr val="tx1"/>
                </a:solidFill>
              </a:rPr>
              <a:t>Greek Revival</a:t>
            </a:r>
            <a:r>
              <a:rPr lang="en-US" altLang="en-US" dirty="0">
                <a:solidFill>
                  <a:schemeClr val="tx1"/>
                </a:solidFill>
              </a:rPr>
              <a:t>:</a:t>
            </a:r>
          </a:p>
          <a:p>
            <a:pPr lvl="2"/>
            <a:r>
              <a:rPr lang="en-US" altLang="en-US" dirty="0">
                <a:solidFill>
                  <a:schemeClr val="tx1"/>
                </a:solidFill>
              </a:rPr>
              <a:t>Between 1820 and 1850</a:t>
            </a:r>
          </a:p>
          <a:p>
            <a:pPr lvl="2"/>
            <a:r>
              <a:rPr lang="en-US" altLang="en-US" dirty="0">
                <a:solidFill>
                  <a:schemeClr val="tx1"/>
                </a:solidFill>
              </a:rPr>
              <a:t>By midcentury, medieval Gothic forms with emphasis on arches, sloped roofs, and large, stained-glass windows</a:t>
            </a:r>
          </a:p>
          <a:p>
            <a:pPr lvl="2" eaLnBrk="1" hangingPunct="1"/>
            <a:endParaRPr lang="en-US" altLang="en-US" dirty="0">
              <a:solidFill>
                <a:srgbClr val="000000"/>
              </a:solidFill>
            </a:endParaRPr>
          </a:p>
          <a:p>
            <a:pPr lvl="2" eaLnBrk="1" hangingPunct="1"/>
            <a:endParaRPr lang="en-US" altLang="en-US" b="1" dirty="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58DBE662-925E-3B42-BC06-97C95DEEB38F}"/>
              </a:ext>
            </a:extLst>
          </p:cNvPr>
          <p:cNvSpPr>
            <a:spLocks noGrp="1"/>
          </p:cNvSpPr>
          <p:nvPr>
            <p:ph type="title"/>
          </p:nvPr>
        </p:nvSpPr>
        <p:spPr>
          <a:xfrm>
            <a:off x="362649" y="198786"/>
            <a:ext cx="10728322" cy="1477328"/>
          </a:xfrm>
        </p:spPr>
        <p:txBody>
          <a:bodyPr/>
          <a:lstStyle/>
          <a:p>
            <a:r>
              <a:rPr lang="en-US" altLang="en-US" dirty="0"/>
              <a:t>XI. Artistic Achievement</a:t>
            </a:r>
            <a:br>
              <a:rPr lang="en-US" altLang="en-US" dirty="0"/>
            </a:br>
            <a:endParaRPr lang="en-US" altLang="en-US" dirty="0"/>
          </a:p>
        </p:txBody>
      </p:sp>
      <p:sp>
        <p:nvSpPr>
          <p:cNvPr id="92163" name="Content Placeholder 4">
            <a:extLst>
              <a:ext uri="{FF2B5EF4-FFF2-40B4-BE49-F238E27FC236}">
                <a16:creationId xmlns:a16="http://schemas.microsoft.com/office/drawing/2014/main" id="{6329AFEB-C4D4-084C-9BCC-5928ABA1AAF0}"/>
              </a:ext>
            </a:extLst>
          </p:cNvPr>
          <p:cNvSpPr>
            <a:spLocks noGrp="1"/>
          </p:cNvSpPr>
          <p:nvPr>
            <p:ph idx="1"/>
          </p:nvPr>
        </p:nvSpPr>
        <p:spPr>
          <a:xfrm>
            <a:off x="731837" y="1143725"/>
            <a:ext cx="10728325" cy="3227375"/>
          </a:xfrm>
        </p:spPr>
        <p:txBody>
          <a:bodyPr>
            <a:noAutofit/>
          </a:bodyPr>
          <a:lstStyle/>
          <a:p>
            <a:pPr lvl="1"/>
            <a:r>
              <a:rPr lang="en-US" altLang="en-US" sz="2800" dirty="0">
                <a:solidFill>
                  <a:schemeClr val="tx1"/>
                </a:solidFill>
              </a:rPr>
              <a:t>Palladian style</a:t>
            </a:r>
          </a:p>
          <a:p>
            <a:pPr lvl="2"/>
            <a:r>
              <a:rPr lang="en-US" altLang="en-US" sz="2800" dirty="0">
                <a:solidFill>
                  <a:schemeClr val="tx1"/>
                </a:solidFill>
              </a:rPr>
              <a:t>Thomas Jefferson</a:t>
            </a:r>
            <a:r>
              <a:rPr lang="fr-FR" altLang="ja-JP" sz="2800" dirty="0">
                <a:solidFill>
                  <a:schemeClr val="tx1"/>
                </a:solidFill>
              </a:rPr>
              <a:t>'</a:t>
            </a:r>
            <a:r>
              <a:rPr lang="en-US" altLang="en-US" sz="2800" dirty="0">
                <a:solidFill>
                  <a:schemeClr val="tx1"/>
                </a:solidFill>
              </a:rPr>
              <a:t>s Virginia home, Monticello</a:t>
            </a:r>
          </a:p>
          <a:p>
            <a:pPr lvl="2"/>
            <a:r>
              <a:rPr lang="en-US" altLang="en-US" sz="2800" dirty="0">
                <a:solidFill>
                  <a:schemeClr val="tx1"/>
                </a:solidFill>
              </a:rPr>
              <a:t>Modeled Richmond</a:t>
            </a:r>
            <a:r>
              <a:rPr lang="fr-FR" altLang="ja-JP" sz="2800" dirty="0">
                <a:solidFill>
                  <a:schemeClr val="tx1"/>
                </a:solidFill>
              </a:rPr>
              <a:t>'</a:t>
            </a:r>
            <a:r>
              <a:rPr lang="en-US" altLang="en-US" sz="2800" dirty="0">
                <a:solidFill>
                  <a:schemeClr val="tx1"/>
                </a:solidFill>
              </a:rPr>
              <a:t>s new capitol on ancient Roman temple</a:t>
            </a:r>
          </a:p>
          <a:p>
            <a:pPr lvl="2"/>
            <a:r>
              <a:rPr lang="en-US" altLang="en-US" sz="2800" dirty="0">
                <a:solidFill>
                  <a:schemeClr val="tx1"/>
                </a:solidFill>
              </a:rPr>
              <a:t>Jefferson</a:t>
            </a:r>
            <a:r>
              <a:rPr lang="fr-FR" altLang="ja-JP" sz="2800" dirty="0">
                <a:solidFill>
                  <a:schemeClr val="tx1"/>
                </a:solidFill>
              </a:rPr>
              <a:t>'</a:t>
            </a:r>
            <a:r>
              <a:rPr lang="en-US" altLang="en-US" sz="2800" dirty="0">
                <a:solidFill>
                  <a:schemeClr val="tx1"/>
                </a:solidFill>
              </a:rPr>
              <a:t>s University of Virginia = finest example of neoclassicism</a:t>
            </a:r>
          </a:p>
          <a:p>
            <a:pPr lvl="1"/>
            <a:r>
              <a:rPr lang="en-US" altLang="en-US" sz="2800" dirty="0">
                <a:solidFill>
                  <a:schemeClr val="tx1"/>
                </a:solidFill>
              </a:rPr>
              <a:t>Difficult to create a distinctive style of painting:</a:t>
            </a:r>
          </a:p>
          <a:p>
            <a:pPr lvl="2"/>
            <a:r>
              <a:rPr lang="en-US" altLang="en-US" sz="2800" dirty="0">
                <a:solidFill>
                  <a:schemeClr val="tx1"/>
                </a:solidFill>
              </a:rPr>
              <a:t>America exported artists and imported art</a:t>
            </a:r>
          </a:p>
          <a:p>
            <a:pPr lvl="2"/>
            <a:r>
              <a:rPr lang="en-US" altLang="en-US" sz="2800" dirty="0">
                <a:solidFill>
                  <a:schemeClr val="tx1"/>
                </a:solidFill>
              </a:rPr>
              <a:t>Suffered Puritan prejudice—art a sinful waste of time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a:extLst>
              <a:ext uri="{FF2B5EF4-FFF2-40B4-BE49-F238E27FC236}">
                <a16:creationId xmlns:a16="http://schemas.microsoft.com/office/drawing/2014/main" id="{EAF1E5D6-43CA-6848-A54D-2F4B9D670581}"/>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79600" y="254000"/>
            <a:ext cx="84328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Box 2">
            <a:extLst>
              <a:ext uri="{FF2B5EF4-FFF2-40B4-BE49-F238E27FC236}">
                <a16:creationId xmlns:a16="http://schemas.microsoft.com/office/drawing/2014/main" id="{A21CF3DC-3EAF-3E4C-BCF7-3492BBAFE2AB}"/>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p327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D089-ED19-494E-9CEC-69F6567AE974}"/>
              </a:ext>
            </a:extLst>
          </p:cNvPr>
          <p:cNvSpPr>
            <a:spLocks noGrp="1"/>
          </p:cNvSpPr>
          <p:nvPr>
            <p:ph type="title"/>
          </p:nvPr>
        </p:nvSpPr>
        <p:spPr>
          <a:xfrm>
            <a:off x="226014" y="275273"/>
            <a:ext cx="10728322" cy="1477328"/>
          </a:xfrm>
        </p:spPr>
        <p:txBody>
          <a:bodyPr rtlCol="0">
            <a:normAutofit/>
          </a:bodyPr>
          <a:lstStyle/>
          <a:p>
            <a:pPr>
              <a:defRPr/>
            </a:pPr>
            <a:r>
              <a:rPr lang="en-US" dirty="0">
                <a:ea typeface="+mj-ea"/>
                <a:cs typeface="+mj-cs"/>
              </a:rPr>
              <a:t>XII. The Blossoming of a National Literature</a:t>
            </a:r>
          </a:p>
        </p:txBody>
      </p:sp>
      <p:sp>
        <p:nvSpPr>
          <p:cNvPr id="100355" name="Content Placeholder 2">
            <a:extLst>
              <a:ext uri="{FF2B5EF4-FFF2-40B4-BE49-F238E27FC236}">
                <a16:creationId xmlns:a16="http://schemas.microsoft.com/office/drawing/2014/main" id="{1AFCA276-CF4B-C24E-84A5-50F0AE76C095}"/>
              </a:ext>
            </a:extLst>
          </p:cNvPr>
          <p:cNvSpPr>
            <a:spLocks noGrp="1"/>
          </p:cNvSpPr>
          <p:nvPr>
            <p:ph idx="1"/>
          </p:nvPr>
        </p:nvSpPr>
        <p:spPr>
          <a:xfrm>
            <a:off x="567559" y="1166649"/>
            <a:ext cx="11288110" cy="5201254"/>
          </a:xfrm>
        </p:spPr>
        <p:txBody>
          <a:bodyPr>
            <a:normAutofit/>
          </a:bodyPr>
          <a:lstStyle/>
          <a:p>
            <a:pPr eaLnBrk="1" hangingPunct="1"/>
            <a:r>
              <a:rPr lang="en-US" altLang="en-US" dirty="0">
                <a:solidFill>
                  <a:schemeClr val="tx1"/>
                </a:solidFill>
              </a:rPr>
              <a:t>Busy conquering a continent, Americans poured creative efforts into practical outlets:</a:t>
            </a:r>
          </a:p>
          <a:p>
            <a:pPr lvl="1" eaLnBrk="1" hangingPunct="1"/>
            <a:r>
              <a:rPr lang="en-US" altLang="en-US" dirty="0">
                <a:solidFill>
                  <a:schemeClr val="tx1"/>
                </a:solidFill>
              </a:rPr>
              <a:t>Political essays: </a:t>
            </a:r>
            <a:r>
              <a:rPr lang="en-US" altLang="en-US" i="1" dirty="0">
                <a:solidFill>
                  <a:schemeClr val="tx1"/>
                </a:solidFill>
              </a:rPr>
              <a:t>The Federalist </a:t>
            </a:r>
            <a:r>
              <a:rPr lang="en-US" altLang="en-US" dirty="0">
                <a:solidFill>
                  <a:schemeClr val="tx1"/>
                </a:solidFill>
              </a:rPr>
              <a:t>(1787-1788) by Jay, Hamilton, and Madison</a:t>
            </a:r>
          </a:p>
          <a:p>
            <a:pPr lvl="1" eaLnBrk="1" hangingPunct="1"/>
            <a:r>
              <a:rPr lang="en-US" altLang="en-US" dirty="0">
                <a:solidFill>
                  <a:schemeClr val="tx1"/>
                </a:solidFill>
              </a:rPr>
              <a:t>Pamphlets: Thomas Paine</a:t>
            </a:r>
            <a:r>
              <a:rPr lang="fr-FR" altLang="ja-JP" dirty="0">
                <a:solidFill>
                  <a:schemeClr val="tx1"/>
                </a:solidFill>
              </a:rPr>
              <a:t>'</a:t>
            </a:r>
            <a:r>
              <a:rPr lang="en-US" altLang="en-US" dirty="0">
                <a:solidFill>
                  <a:schemeClr val="tx1"/>
                </a:solidFill>
              </a:rPr>
              <a:t>s </a:t>
            </a:r>
            <a:r>
              <a:rPr lang="en-US" altLang="en-US" i="1" dirty="0">
                <a:solidFill>
                  <a:schemeClr val="tx1"/>
                </a:solidFill>
              </a:rPr>
              <a:t>Common Sense</a:t>
            </a:r>
            <a:r>
              <a:rPr lang="en-US" altLang="en-US" dirty="0">
                <a:solidFill>
                  <a:schemeClr val="tx1"/>
                </a:solidFill>
              </a:rPr>
              <a:t> (1776)</a:t>
            </a:r>
          </a:p>
          <a:p>
            <a:pPr lvl="1" eaLnBrk="1" hangingPunct="1"/>
            <a:r>
              <a:rPr lang="en-US" altLang="en-US" dirty="0">
                <a:solidFill>
                  <a:schemeClr val="tx1"/>
                </a:solidFill>
              </a:rPr>
              <a:t>Political orations: Masterpieces of Daniel Webster</a:t>
            </a:r>
          </a:p>
          <a:p>
            <a:pPr lvl="1" eaLnBrk="1" hangingPunct="1"/>
            <a:r>
              <a:rPr lang="en-US" altLang="en-US" dirty="0">
                <a:solidFill>
                  <a:schemeClr val="tx1"/>
                </a:solidFill>
              </a:rPr>
              <a:t>Benjamin Franklin</a:t>
            </a:r>
            <a:r>
              <a:rPr lang="fr-FR" altLang="ja-JP" dirty="0">
                <a:solidFill>
                  <a:schemeClr val="tx1"/>
                </a:solidFill>
              </a:rPr>
              <a:t>'</a:t>
            </a:r>
            <a:r>
              <a:rPr lang="en-US" altLang="en-US" dirty="0">
                <a:solidFill>
                  <a:schemeClr val="tx1"/>
                </a:solidFill>
              </a:rPr>
              <a:t>s </a:t>
            </a:r>
            <a:r>
              <a:rPr lang="en-US" altLang="en-US" i="1" dirty="0">
                <a:solidFill>
                  <a:schemeClr val="tx1"/>
                </a:solidFill>
              </a:rPr>
              <a:t>Autobiography</a:t>
            </a:r>
            <a:r>
              <a:rPr lang="en-US" altLang="en-US" dirty="0">
                <a:solidFill>
                  <a:schemeClr val="tx1"/>
                </a:solidFill>
              </a:rPr>
              <a:t> (1818)</a:t>
            </a:r>
          </a:p>
          <a:p>
            <a:r>
              <a:rPr lang="en-US" altLang="en-US" dirty="0">
                <a:solidFill>
                  <a:schemeClr val="tx1"/>
                </a:solidFill>
              </a:rPr>
              <a:t>Romanticism:</a:t>
            </a:r>
          </a:p>
          <a:p>
            <a:pPr lvl="1"/>
            <a:r>
              <a:rPr lang="en-US" altLang="en-US" dirty="0">
                <a:solidFill>
                  <a:schemeClr val="tx1"/>
                </a:solidFill>
              </a:rPr>
              <a:t>Reaction against hyper-rational Enlightenment</a:t>
            </a:r>
          </a:p>
          <a:p>
            <a:pPr lvl="1"/>
            <a:r>
              <a:rPr lang="en-US" altLang="en-US" dirty="0">
                <a:solidFill>
                  <a:schemeClr val="tx1"/>
                </a:solidFill>
              </a:rPr>
              <a:t>Originated in revolutionary Europe and England</a:t>
            </a:r>
          </a:p>
          <a:p>
            <a:pPr lvl="1"/>
            <a:r>
              <a:rPr lang="en-US" altLang="en-US" dirty="0">
                <a:solidFill>
                  <a:schemeClr val="tx1"/>
                </a:solidFill>
              </a:rPr>
              <a:t>Emphasized imagination over reason, nature over civilization, intuition over calculation, and self over society</a:t>
            </a:r>
          </a:p>
          <a:p>
            <a:pPr lvl="1"/>
            <a:r>
              <a:rPr lang="en-US" altLang="en-US" dirty="0">
                <a:solidFill>
                  <a:schemeClr val="tx1"/>
                </a:solidFill>
              </a:rPr>
              <a:t>Celebrated human potential and prized heroic genius of individual artists</a:t>
            </a:r>
          </a:p>
          <a:p>
            <a:endParaRPr lang="en-US" altLang="en-US" dirty="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CAA5EDD4-FD49-9749-89AE-A925F5CF8DD4}"/>
              </a:ext>
            </a:extLst>
          </p:cNvPr>
          <p:cNvSpPr>
            <a:spLocks noGrp="1"/>
          </p:cNvSpPr>
          <p:nvPr>
            <p:ph type="title"/>
          </p:nvPr>
        </p:nvSpPr>
        <p:spPr/>
        <p:txBody>
          <a:bodyPr/>
          <a:lstStyle/>
          <a:p>
            <a:r>
              <a:rPr lang="en-US" altLang="en-US" dirty="0"/>
              <a:t>XII. The Blossoming of a National Literature (cont.)</a:t>
            </a:r>
          </a:p>
        </p:txBody>
      </p:sp>
      <p:sp>
        <p:nvSpPr>
          <p:cNvPr id="102403" name="Content Placeholder 2">
            <a:extLst>
              <a:ext uri="{FF2B5EF4-FFF2-40B4-BE49-F238E27FC236}">
                <a16:creationId xmlns:a16="http://schemas.microsoft.com/office/drawing/2014/main" id="{03B952AB-5CD9-7D41-802F-80ED2ED8E399}"/>
              </a:ext>
            </a:extLst>
          </p:cNvPr>
          <p:cNvSpPr>
            <a:spLocks noGrp="1"/>
          </p:cNvSpPr>
          <p:nvPr>
            <p:ph idx="1"/>
          </p:nvPr>
        </p:nvSpPr>
        <p:spPr>
          <a:xfrm>
            <a:off x="731837" y="1815312"/>
            <a:ext cx="10728325" cy="3227375"/>
          </a:xfrm>
        </p:spPr>
        <p:txBody>
          <a:bodyPr>
            <a:noAutofit/>
          </a:bodyPr>
          <a:lstStyle/>
          <a:p>
            <a:r>
              <a:rPr lang="en-US" altLang="en-US" sz="2800" dirty="0">
                <a:solidFill>
                  <a:schemeClr val="tx1"/>
                </a:solidFill>
              </a:rPr>
              <a:t>American artists:</a:t>
            </a:r>
          </a:p>
          <a:p>
            <a:pPr lvl="1"/>
            <a:r>
              <a:rPr lang="en-US" altLang="en-US" sz="2800" dirty="0">
                <a:solidFill>
                  <a:schemeClr val="tx1"/>
                </a:solidFill>
              </a:rPr>
              <a:t>Washington Irving (1783-1859), first to win international recognition as literary figure</a:t>
            </a:r>
          </a:p>
          <a:p>
            <a:pPr lvl="1"/>
            <a:r>
              <a:rPr lang="en-US" altLang="en-US" sz="2800" dirty="0">
                <a:solidFill>
                  <a:schemeClr val="tx1"/>
                </a:solidFill>
              </a:rPr>
              <a:t>James Fenimore Cooper (1789-1851) gained world fame making New World themes respectable</a:t>
            </a:r>
          </a:p>
          <a:p>
            <a:pPr lvl="1"/>
            <a:r>
              <a:rPr lang="en-US" altLang="en-US" sz="2800" dirty="0">
                <a:solidFill>
                  <a:schemeClr val="tx1"/>
                </a:solidFill>
              </a:rPr>
              <a:t>William Cullen Bryant (1794-1878) wrote poetry and set model for journalism that was dignified, liberal, and conscientious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6D8D1E87-6D34-7440-B392-A6F527360D19}"/>
              </a:ext>
            </a:extLst>
          </p:cNvPr>
          <p:cNvSpPr>
            <a:spLocks noGrp="1"/>
          </p:cNvSpPr>
          <p:nvPr>
            <p:ph type="title"/>
          </p:nvPr>
        </p:nvSpPr>
        <p:spPr>
          <a:xfrm>
            <a:off x="625407" y="261848"/>
            <a:ext cx="10728322" cy="1477328"/>
          </a:xfrm>
        </p:spPr>
        <p:txBody>
          <a:bodyPr/>
          <a:lstStyle/>
          <a:p>
            <a:r>
              <a:rPr lang="en-US" altLang="en-US" dirty="0">
                <a:solidFill>
                  <a:schemeClr val="tx2"/>
                </a:solidFill>
              </a:rPr>
              <a:t>I. Reviving Religion (cont.)</a:t>
            </a:r>
          </a:p>
        </p:txBody>
      </p:sp>
      <p:sp>
        <p:nvSpPr>
          <p:cNvPr id="8195" name="Content Placeholder 2">
            <a:extLst>
              <a:ext uri="{FF2B5EF4-FFF2-40B4-BE49-F238E27FC236}">
                <a16:creationId xmlns:a16="http://schemas.microsoft.com/office/drawing/2014/main" id="{D5A2655E-FB10-D84F-9B3A-91F93943F358}"/>
              </a:ext>
            </a:extLst>
          </p:cNvPr>
          <p:cNvSpPr>
            <a:spLocks noGrp="1"/>
          </p:cNvSpPr>
          <p:nvPr>
            <p:ph idx="1"/>
          </p:nvPr>
        </p:nvSpPr>
        <p:spPr>
          <a:xfrm>
            <a:off x="743675" y="1888722"/>
            <a:ext cx="10728325" cy="4350078"/>
          </a:xfrm>
        </p:spPr>
        <p:txBody>
          <a:bodyPr>
            <a:normAutofit/>
          </a:bodyPr>
          <a:lstStyle/>
          <a:p>
            <a:pPr lvl="1"/>
            <a:r>
              <a:rPr lang="en-US" altLang="en-US" dirty="0">
                <a:solidFill>
                  <a:schemeClr val="tx2"/>
                </a:solidFill>
              </a:rPr>
              <a:t>Deism reflected continuing religious debate over free will and human salvation:</a:t>
            </a:r>
          </a:p>
          <a:p>
            <a:pPr lvl="2"/>
            <a:r>
              <a:rPr lang="en-US" altLang="en-US" dirty="0">
                <a:solidFill>
                  <a:schemeClr val="tx2"/>
                </a:solidFill>
              </a:rPr>
              <a:t>Overtime, many Protestants downplayed Calvinist emphasis on predestination and human depravity</a:t>
            </a:r>
          </a:p>
          <a:p>
            <a:pPr lvl="2"/>
            <a:r>
              <a:rPr lang="en-US" altLang="en-US" dirty="0">
                <a:solidFill>
                  <a:schemeClr val="tx2"/>
                </a:solidFill>
              </a:rPr>
              <a:t>Instead stressed essential goodness of human nature </a:t>
            </a:r>
          </a:p>
          <a:p>
            <a:pPr lvl="2"/>
            <a:r>
              <a:rPr lang="en-US" altLang="en-US" dirty="0">
                <a:solidFill>
                  <a:schemeClr val="tx2"/>
                </a:solidFill>
              </a:rPr>
              <a:t>Proclaimed belief in free will and possibility of salvation through good works</a:t>
            </a:r>
          </a:p>
          <a:p>
            <a:pPr lvl="2"/>
            <a:r>
              <a:rPr lang="en-US" altLang="en-US" dirty="0">
                <a:solidFill>
                  <a:schemeClr val="tx2"/>
                </a:solidFill>
              </a:rPr>
              <a:t>Pictured God not as stern Creator but as loving Father</a:t>
            </a:r>
          </a:p>
          <a:p>
            <a:pPr lvl="1"/>
            <a:r>
              <a:rPr lang="en-US" altLang="en-US" dirty="0">
                <a:solidFill>
                  <a:schemeClr val="tx2"/>
                </a:solidFill>
              </a:rPr>
              <a:t>Such ideas flourished among Methodists, Baptists, &amp; Unitarians</a:t>
            </a:r>
          </a:p>
          <a:p>
            <a:pPr lvl="1"/>
            <a:r>
              <a:rPr lang="en-US" altLang="en-US" dirty="0">
                <a:solidFill>
                  <a:schemeClr val="tx2"/>
                </a:solidFill>
              </a:rPr>
              <a:t>Affected Presbyterians &amp; Congregationalists too</a:t>
            </a:r>
          </a:p>
          <a:p>
            <a:r>
              <a:rPr lang="en-US" altLang="en-US" dirty="0">
                <a:solidFill>
                  <a:schemeClr val="tx2"/>
                </a:solidFill>
              </a:rPr>
              <a:t>Religious ferment propelled wave of revivals in early 1800s in </a:t>
            </a:r>
            <a:r>
              <a:rPr lang="en-US" altLang="en-US" b="1" dirty="0">
                <a:solidFill>
                  <a:schemeClr val="tx2"/>
                </a:solidFill>
              </a:rPr>
              <a:t>Second Great Awakening</a:t>
            </a:r>
          </a:p>
          <a:p>
            <a:pPr lvl="2"/>
            <a:endParaRPr lang="en-US" altLang="en-US" dirty="0">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a:extLst>
              <a:ext uri="{FF2B5EF4-FFF2-40B4-BE49-F238E27FC236}">
                <a16:creationId xmlns:a16="http://schemas.microsoft.com/office/drawing/2014/main" id="{D08444CC-515D-3249-981A-073CE0C842E1}"/>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778000" y="584200"/>
            <a:ext cx="8636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Box 2">
            <a:extLst>
              <a:ext uri="{FF2B5EF4-FFF2-40B4-BE49-F238E27FC236}">
                <a16:creationId xmlns:a16="http://schemas.microsoft.com/office/drawing/2014/main" id="{C055C49C-18DE-B648-8628-05CF3524A527}"/>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p330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033F4-D284-6F48-B9E6-AE1C12121CF9}"/>
              </a:ext>
            </a:extLst>
          </p:cNvPr>
          <p:cNvSpPr>
            <a:spLocks noGrp="1"/>
          </p:cNvSpPr>
          <p:nvPr>
            <p:ph type="title"/>
          </p:nvPr>
        </p:nvSpPr>
        <p:spPr/>
        <p:txBody>
          <a:bodyPr rtlCol="0">
            <a:normAutofit/>
          </a:bodyPr>
          <a:lstStyle/>
          <a:p>
            <a:pPr>
              <a:defRPr/>
            </a:pPr>
            <a:r>
              <a:rPr lang="en-US" dirty="0">
                <a:ea typeface="+mj-ea"/>
                <a:cs typeface="+mj-cs"/>
              </a:rPr>
              <a:t>XIII. Trumpeters of Transcendentalism</a:t>
            </a:r>
          </a:p>
        </p:txBody>
      </p:sp>
      <p:sp>
        <p:nvSpPr>
          <p:cNvPr id="105475" name="Content Placeholder 2">
            <a:extLst>
              <a:ext uri="{FF2B5EF4-FFF2-40B4-BE49-F238E27FC236}">
                <a16:creationId xmlns:a16="http://schemas.microsoft.com/office/drawing/2014/main" id="{6E55060C-0010-B147-9886-DC91C0B4651D}"/>
              </a:ext>
            </a:extLst>
          </p:cNvPr>
          <p:cNvSpPr>
            <a:spLocks noGrp="1"/>
          </p:cNvSpPr>
          <p:nvPr>
            <p:ph sz="half" idx="1"/>
          </p:nvPr>
        </p:nvSpPr>
        <p:spPr>
          <a:xfrm>
            <a:off x="720000" y="1471448"/>
            <a:ext cx="5003800" cy="4304727"/>
          </a:xfrm>
        </p:spPr>
        <p:txBody>
          <a:bodyPr>
            <a:normAutofit fontScale="92500" lnSpcReduction="10000"/>
          </a:bodyPr>
          <a:lstStyle/>
          <a:p>
            <a:pPr eaLnBrk="1" hangingPunct="1"/>
            <a:r>
              <a:rPr lang="en-US" altLang="en-US" b="1" dirty="0">
                <a:solidFill>
                  <a:schemeClr val="tx1"/>
                </a:solidFill>
              </a:rPr>
              <a:t>Transcendentalism</a:t>
            </a:r>
            <a:r>
              <a:rPr lang="en-US" altLang="en-US" dirty="0">
                <a:solidFill>
                  <a:schemeClr val="tx1"/>
                </a:solidFill>
              </a:rPr>
              <a:t>:</a:t>
            </a:r>
          </a:p>
          <a:p>
            <a:pPr lvl="1" eaLnBrk="1" hangingPunct="1"/>
            <a:r>
              <a:rPr lang="en-US" altLang="en-US" dirty="0">
                <a:solidFill>
                  <a:schemeClr val="tx1"/>
                </a:solidFill>
              </a:rPr>
              <a:t>Resulted from liberalizing of straight-laced Puritan theology</a:t>
            </a:r>
          </a:p>
          <a:p>
            <a:pPr lvl="1" eaLnBrk="1" hangingPunct="1"/>
            <a:r>
              <a:rPr lang="en-US" altLang="en-US" dirty="0">
                <a:solidFill>
                  <a:schemeClr val="tx1"/>
                </a:solidFill>
              </a:rPr>
              <a:t>Rejected prevailing empiricist theory of John Locke that all knowledge comes through senses</a:t>
            </a:r>
          </a:p>
          <a:p>
            <a:pPr lvl="1" eaLnBrk="1" hangingPunct="1"/>
            <a:r>
              <a:rPr lang="en-US" altLang="en-US" dirty="0">
                <a:solidFill>
                  <a:schemeClr val="tx1"/>
                </a:solidFill>
              </a:rPr>
              <a:t>Truth, rather, </a:t>
            </a:r>
            <a:r>
              <a:rPr lang="ja-JP" altLang="en-US">
                <a:solidFill>
                  <a:schemeClr val="tx1"/>
                </a:solidFill>
              </a:rPr>
              <a:t>“</a:t>
            </a:r>
            <a:r>
              <a:rPr lang="en-US" altLang="ja-JP" dirty="0">
                <a:solidFill>
                  <a:schemeClr val="tx1"/>
                </a:solidFill>
              </a:rPr>
              <a:t>transcends</a:t>
            </a:r>
            <a:r>
              <a:rPr lang="ja-JP" altLang="en-US">
                <a:solidFill>
                  <a:schemeClr val="tx1"/>
                </a:solidFill>
              </a:rPr>
              <a:t>”</a:t>
            </a:r>
            <a:r>
              <a:rPr lang="en-US" altLang="ja-JP" dirty="0">
                <a:solidFill>
                  <a:schemeClr val="tx1"/>
                </a:solidFill>
              </a:rPr>
              <a:t> senses: it cannot be found by observation alone</a:t>
            </a:r>
          </a:p>
          <a:p>
            <a:pPr lvl="1" eaLnBrk="1" hangingPunct="1"/>
            <a:r>
              <a:rPr lang="en-US" altLang="en-US" dirty="0">
                <a:solidFill>
                  <a:schemeClr val="tx1"/>
                </a:solidFill>
              </a:rPr>
              <a:t>Every person possesses an inner light that can illuminate highest truth, and indirectly touch God</a:t>
            </a:r>
          </a:p>
        </p:txBody>
      </p:sp>
      <p:sp>
        <p:nvSpPr>
          <p:cNvPr id="3" name="Content Placeholder 2">
            <a:extLst>
              <a:ext uri="{FF2B5EF4-FFF2-40B4-BE49-F238E27FC236}">
                <a16:creationId xmlns:a16="http://schemas.microsoft.com/office/drawing/2014/main" id="{1B6A04E7-F1BE-CF49-ABE8-ECD29BCAEE44}"/>
              </a:ext>
            </a:extLst>
          </p:cNvPr>
          <p:cNvSpPr>
            <a:spLocks noGrp="1"/>
          </p:cNvSpPr>
          <p:nvPr>
            <p:ph sz="half" idx="2"/>
          </p:nvPr>
        </p:nvSpPr>
        <p:spPr>
          <a:xfrm>
            <a:off x="6458400" y="1471448"/>
            <a:ext cx="5003801" cy="4304728"/>
          </a:xfrm>
        </p:spPr>
        <p:txBody>
          <a:bodyPr>
            <a:normAutofit fontScale="92500" lnSpcReduction="10000"/>
          </a:bodyPr>
          <a:lstStyle/>
          <a:p>
            <a:r>
              <a:rPr lang="en-US" altLang="en-US" b="1" dirty="0">
                <a:solidFill>
                  <a:schemeClr val="tx1"/>
                </a:solidFill>
              </a:rPr>
              <a:t>Beliefs of transcendentalism:</a:t>
            </a:r>
          </a:p>
          <a:p>
            <a:pPr lvl="1"/>
            <a:r>
              <a:rPr lang="en-US" altLang="en-US" dirty="0">
                <a:solidFill>
                  <a:schemeClr val="tx1"/>
                </a:solidFill>
              </a:rPr>
              <a:t>Individualist in matters of religion &amp; society</a:t>
            </a:r>
          </a:p>
          <a:p>
            <a:pPr lvl="1"/>
            <a:r>
              <a:rPr lang="en-US" altLang="en-US" dirty="0">
                <a:solidFill>
                  <a:schemeClr val="tx1"/>
                </a:solidFill>
              </a:rPr>
              <a:t>Committed to self-reliance, self-culture, &amp; self-discipline</a:t>
            </a:r>
          </a:p>
          <a:p>
            <a:pPr lvl="2"/>
            <a:r>
              <a:rPr lang="en-US" altLang="en-US" dirty="0">
                <a:solidFill>
                  <a:schemeClr val="tx1"/>
                </a:solidFill>
              </a:rPr>
              <a:t>Hostile to authority, formal institutions, &amp; conventional wisdom</a:t>
            </a:r>
          </a:p>
          <a:p>
            <a:pPr lvl="2"/>
            <a:r>
              <a:rPr lang="en-US" altLang="en-US" dirty="0">
                <a:solidFill>
                  <a:schemeClr val="tx1"/>
                </a:solidFill>
              </a:rPr>
              <a:t>Romantic exaltation of dignity of individual—whether black or white—mainspring of numerous humanitarian reforms</a:t>
            </a:r>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22" name="Title 1">
            <a:extLst>
              <a:ext uri="{FF2B5EF4-FFF2-40B4-BE49-F238E27FC236}">
                <a16:creationId xmlns:a16="http://schemas.microsoft.com/office/drawing/2014/main" id="{0AF19B59-9F37-FF48-8F02-475FC4CC1EF9}"/>
              </a:ext>
            </a:extLst>
          </p:cNvPr>
          <p:cNvSpPr>
            <a:spLocks noGrp="1"/>
          </p:cNvSpPr>
          <p:nvPr>
            <p:ph type="title"/>
          </p:nvPr>
        </p:nvSpPr>
        <p:spPr>
          <a:xfrm>
            <a:off x="6480000" y="619200"/>
            <a:ext cx="4991961" cy="1477328"/>
          </a:xfrm>
        </p:spPr>
        <p:txBody>
          <a:bodyPr wrap="square" anchor="ctr">
            <a:normAutofit/>
          </a:bodyPr>
          <a:lstStyle/>
          <a:p>
            <a:r>
              <a:rPr lang="en-US" altLang="en-US" sz="3200"/>
              <a:t>XIII. Trumpeters of Transcendentalism (cont.)</a:t>
            </a:r>
          </a:p>
        </p:txBody>
      </p:sp>
      <p:pic>
        <p:nvPicPr>
          <p:cNvPr id="3" name="Picture 2" descr="A person in a suit&#10;&#10;Description automatically generated with low confidence">
            <a:extLst>
              <a:ext uri="{FF2B5EF4-FFF2-40B4-BE49-F238E27FC236}">
                <a16:creationId xmlns:a16="http://schemas.microsoft.com/office/drawing/2014/main" id="{827264CE-7F22-1746-A0BD-FFDB73DCE448}"/>
              </a:ext>
            </a:extLst>
          </p:cNvPr>
          <p:cNvPicPr>
            <a:picLocks noChangeAspect="1"/>
          </p:cNvPicPr>
          <p:nvPr/>
        </p:nvPicPr>
        <p:blipFill rotWithShape="1">
          <a:blip r:embed="rId2"/>
          <a:srcRect b="11715"/>
          <a:stretch/>
        </p:blipFill>
        <p:spPr>
          <a:xfrm>
            <a:off x="20" y="10"/>
            <a:ext cx="5903713" cy="685800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107523" name="Content Placeholder 2">
            <a:extLst>
              <a:ext uri="{FF2B5EF4-FFF2-40B4-BE49-F238E27FC236}">
                <a16:creationId xmlns:a16="http://schemas.microsoft.com/office/drawing/2014/main" id="{CDE5CEDE-414D-D949-A841-6134038DC1C5}"/>
              </a:ext>
            </a:extLst>
          </p:cNvPr>
          <p:cNvSpPr>
            <a:spLocks noGrp="1"/>
          </p:cNvSpPr>
          <p:nvPr>
            <p:ph idx="1"/>
          </p:nvPr>
        </p:nvSpPr>
        <p:spPr>
          <a:xfrm>
            <a:off x="6480000" y="2541600"/>
            <a:ext cx="4991962" cy="3216273"/>
          </a:xfrm>
        </p:spPr>
        <p:txBody>
          <a:bodyPr>
            <a:normAutofit/>
          </a:bodyPr>
          <a:lstStyle/>
          <a:p>
            <a:pPr>
              <a:lnSpc>
                <a:spcPct val="110000"/>
              </a:lnSpc>
            </a:pPr>
            <a:r>
              <a:rPr lang="en-US" altLang="en-US" sz="1400"/>
              <a:t>Best known transcendentalist was Ralph Waldo Emerson (1803-1882):</a:t>
            </a:r>
          </a:p>
          <a:p>
            <a:pPr lvl="1">
              <a:lnSpc>
                <a:spcPct val="110000"/>
              </a:lnSpc>
            </a:pPr>
            <a:r>
              <a:rPr lang="en-US" altLang="en-US" sz="1400"/>
              <a:t>Most thrilling effort was </a:t>
            </a:r>
            <a:r>
              <a:rPr lang="ja-JP" altLang="en-US" sz="1400" b="1"/>
              <a:t>“</a:t>
            </a:r>
            <a:r>
              <a:rPr lang="en-US" altLang="ja-JP" sz="1400" b="1"/>
              <a:t>The American Scholar</a:t>
            </a:r>
            <a:r>
              <a:rPr lang="ja-JP" altLang="en-US" sz="1400" b="1"/>
              <a:t>”</a:t>
            </a:r>
            <a:r>
              <a:rPr lang="en-US" altLang="ja-JP" sz="1400"/>
              <a:t>:</a:t>
            </a:r>
          </a:p>
          <a:p>
            <a:pPr lvl="2">
              <a:lnSpc>
                <a:spcPct val="110000"/>
              </a:lnSpc>
            </a:pPr>
            <a:r>
              <a:rPr lang="en-US" altLang="en-US" sz="1400"/>
              <a:t>Delivered at Harvard College in 1837</a:t>
            </a:r>
          </a:p>
          <a:p>
            <a:pPr lvl="2">
              <a:lnSpc>
                <a:spcPct val="110000"/>
              </a:lnSpc>
            </a:pPr>
            <a:r>
              <a:rPr lang="en-US" altLang="en-US" sz="1400"/>
              <a:t>Intellectual declaration of independence</a:t>
            </a:r>
          </a:p>
          <a:p>
            <a:pPr lvl="2">
              <a:lnSpc>
                <a:spcPct val="110000"/>
              </a:lnSpc>
            </a:pPr>
            <a:r>
              <a:rPr lang="en-US" altLang="en-US" sz="1400"/>
              <a:t>Urged American writers to throw off European traditions and delve into cultural riches surrounding them</a:t>
            </a:r>
          </a:p>
          <a:p>
            <a:pPr lvl="1">
              <a:lnSpc>
                <a:spcPct val="110000"/>
              </a:lnSpc>
            </a:pPr>
            <a:r>
              <a:rPr lang="en-US" altLang="en-US" sz="1400"/>
              <a:t>Stressed self-reliance, self-improvement, self-confidence, optimism, and freedom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5D1035C-3BF0-4FE0-B3A3-1062F860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46" name="Title 1">
            <a:extLst>
              <a:ext uri="{FF2B5EF4-FFF2-40B4-BE49-F238E27FC236}">
                <a16:creationId xmlns:a16="http://schemas.microsoft.com/office/drawing/2014/main" id="{3F079504-964F-E04D-844D-09AE3CAB34C5}"/>
              </a:ext>
            </a:extLst>
          </p:cNvPr>
          <p:cNvSpPr>
            <a:spLocks noGrp="1"/>
          </p:cNvSpPr>
          <p:nvPr>
            <p:ph type="title"/>
          </p:nvPr>
        </p:nvSpPr>
        <p:spPr>
          <a:xfrm>
            <a:off x="136635" y="77096"/>
            <a:ext cx="4991961" cy="742710"/>
          </a:xfrm>
        </p:spPr>
        <p:txBody>
          <a:bodyPr wrap="square" anchor="ctr">
            <a:normAutofit/>
          </a:bodyPr>
          <a:lstStyle/>
          <a:p>
            <a:r>
              <a:rPr lang="en-US" altLang="en-US" sz="3200" dirty="0"/>
              <a:t>XIII. Trumpeters of Transcendentalism (cont.)</a:t>
            </a:r>
          </a:p>
        </p:txBody>
      </p:sp>
      <p:sp>
        <p:nvSpPr>
          <p:cNvPr id="108547" name="Content Placeholder 2">
            <a:extLst>
              <a:ext uri="{FF2B5EF4-FFF2-40B4-BE49-F238E27FC236}">
                <a16:creationId xmlns:a16="http://schemas.microsoft.com/office/drawing/2014/main" id="{BE63B669-529B-7E46-9A92-D7E320B8D2C8}"/>
              </a:ext>
            </a:extLst>
          </p:cNvPr>
          <p:cNvSpPr>
            <a:spLocks noGrp="1"/>
          </p:cNvSpPr>
          <p:nvPr>
            <p:ph idx="1"/>
          </p:nvPr>
        </p:nvSpPr>
        <p:spPr>
          <a:xfrm>
            <a:off x="136635" y="723311"/>
            <a:ext cx="7157544" cy="3216273"/>
          </a:xfrm>
        </p:spPr>
        <p:txBody>
          <a:bodyPr>
            <a:noAutofit/>
          </a:bodyPr>
          <a:lstStyle/>
          <a:p>
            <a:pPr>
              <a:lnSpc>
                <a:spcPct val="110000"/>
              </a:lnSpc>
            </a:pPr>
            <a:r>
              <a:rPr lang="en-US" altLang="en-US" sz="2400" dirty="0"/>
              <a:t>Henry David Thoreau (1817-1862):</a:t>
            </a:r>
          </a:p>
          <a:p>
            <a:pPr lvl="1">
              <a:lnSpc>
                <a:spcPct val="110000"/>
              </a:lnSpc>
            </a:pPr>
            <a:r>
              <a:rPr lang="en-US" altLang="en-US" sz="2400" dirty="0"/>
              <a:t>Condemning a government that supported slavery, he refused to pay his Mass. poll tax</a:t>
            </a:r>
          </a:p>
          <a:p>
            <a:pPr lvl="1">
              <a:lnSpc>
                <a:spcPct val="110000"/>
              </a:lnSpc>
            </a:pPr>
            <a:r>
              <a:rPr lang="en-US" altLang="en-US" sz="2400" i="1" dirty="0"/>
              <a:t>Walden: Or Life in the Woods </a:t>
            </a:r>
            <a:r>
              <a:rPr lang="en-US" altLang="en-US" sz="2400" dirty="0"/>
              <a:t>(1854):</a:t>
            </a:r>
          </a:p>
          <a:p>
            <a:pPr lvl="2">
              <a:lnSpc>
                <a:spcPct val="110000"/>
              </a:lnSpc>
            </a:pPr>
            <a:r>
              <a:rPr lang="en-US" altLang="en-US" sz="2400" dirty="0"/>
              <a:t>His two-year life on edge of Walden Pond</a:t>
            </a:r>
          </a:p>
          <a:p>
            <a:pPr lvl="2">
              <a:lnSpc>
                <a:spcPct val="110000"/>
              </a:lnSpc>
            </a:pPr>
            <a:r>
              <a:rPr lang="en-US" altLang="en-US" sz="2400" dirty="0"/>
              <a:t>Epitomized romantic quest for isolation from society</a:t>
            </a:r>
            <a:r>
              <a:rPr lang="fr-FR" altLang="ja-JP" sz="2400" dirty="0"/>
              <a:t>'</a:t>
            </a:r>
            <a:r>
              <a:rPr lang="en-US" altLang="en-US" sz="2400" dirty="0"/>
              <a:t>s corruptions</a:t>
            </a:r>
          </a:p>
          <a:p>
            <a:pPr lvl="1">
              <a:lnSpc>
                <a:spcPct val="110000"/>
              </a:lnSpc>
            </a:pPr>
            <a:r>
              <a:rPr lang="en-US" altLang="en-US" sz="2400" dirty="0"/>
              <a:t>His essay </a:t>
            </a:r>
            <a:r>
              <a:rPr lang="ja-JP" altLang="en-US" sz="2400"/>
              <a:t>“</a:t>
            </a:r>
            <a:r>
              <a:rPr lang="en-US" altLang="ja-JP" sz="2400" dirty="0"/>
              <a:t>On the Duty of Civil Disobedience</a:t>
            </a:r>
            <a:r>
              <a:rPr lang="ja-JP" altLang="en-US" sz="2400"/>
              <a:t>”</a:t>
            </a:r>
            <a:r>
              <a:rPr lang="en-US" altLang="ja-JP" sz="2400" dirty="0"/>
              <a:t> (1849):</a:t>
            </a:r>
          </a:p>
          <a:p>
            <a:pPr lvl="2">
              <a:lnSpc>
                <a:spcPct val="110000"/>
              </a:lnSpc>
            </a:pPr>
            <a:r>
              <a:rPr lang="en-US" altLang="en-US" sz="2400" dirty="0"/>
              <a:t>Influenced Mahatma Gandhi to resist British rule in India</a:t>
            </a:r>
          </a:p>
          <a:p>
            <a:pPr lvl="2">
              <a:lnSpc>
                <a:spcPct val="110000"/>
              </a:lnSpc>
            </a:pPr>
            <a:r>
              <a:rPr lang="en-US" altLang="en-US" sz="2400" dirty="0"/>
              <a:t>Influenced Martin Luther King, Jr.</a:t>
            </a:r>
            <a:r>
              <a:rPr lang="fr-FR" altLang="ja-JP" sz="2400" dirty="0"/>
              <a:t>'</a:t>
            </a:r>
            <a:r>
              <a:rPr lang="en-US" altLang="en-US" sz="2400" dirty="0"/>
              <a:t>s ideas about nonviolence</a:t>
            </a:r>
          </a:p>
        </p:txBody>
      </p:sp>
      <p:pic>
        <p:nvPicPr>
          <p:cNvPr id="3" name="Picture 2" descr="A picture containing text, old&#10;&#10;Description automatically generated">
            <a:extLst>
              <a:ext uri="{FF2B5EF4-FFF2-40B4-BE49-F238E27FC236}">
                <a16:creationId xmlns:a16="http://schemas.microsoft.com/office/drawing/2014/main" id="{09F1833B-22D4-DD4E-A1CC-B85EDCA714B6}"/>
              </a:ext>
            </a:extLst>
          </p:cNvPr>
          <p:cNvPicPr>
            <a:picLocks noChangeAspect="1"/>
          </p:cNvPicPr>
          <p:nvPr/>
        </p:nvPicPr>
        <p:blipFill rotWithShape="1">
          <a:blip r:embed="rId2"/>
          <a:srcRect r="1" b="4935"/>
          <a:stretch/>
        </p:blipFill>
        <p:spPr>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468DC7FA-55C9-47D5-B8A0-022B4C9AA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905CBC2-EECC-4468-90C4-C0176E9B0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94" name="Title 1">
            <a:extLst>
              <a:ext uri="{FF2B5EF4-FFF2-40B4-BE49-F238E27FC236}">
                <a16:creationId xmlns:a16="http://schemas.microsoft.com/office/drawing/2014/main" id="{AF07988B-E976-D84B-AF6C-D9D40E18164A}"/>
              </a:ext>
            </a:extLst>
          </p:cNvPr>
          <p:cNvSpPr>
            <a:spLocks noGrp="1"/>
          </p:cNvSpPr>
          <p:nvPr>
            <p:ph type="title"/>
          </p:nvPr>
        </p:nvSpPr>
        <p:spPr>
          <a:xfrm>
            <a:off x="6480000" y="0"/>
            <a:ext cx="4991961" cy="1477328"/>
          </a:xfrm>
        </p:spPr>
        <p:txBody>
          <a:bodyPr wrap="square" anchor="ctr">
            <a:normAutofit/>
          </a:bodyPr>
          <a:lstStyle/>
          <a:p>
            <a:r>
              <a:rPr lang="en-US" altLang="en-US" sz="3200" dirty="0"/>
              <a:t>XIII. Trumpeters of Transcendentalism (cont.)</a:t>
            </a:r>
          </a:p>
        </p:txBody>
      </p:sp>
      <p:sp useBgFill="1">
        <p:nvSpPr>
          <p:cNvPr id="76" name="Freeform: Shape 75">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533334"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3" name="Picture 2" descr="A person with a beard&#10;&#10;Description automatically generated with medium confidence">
            <a:extLst>
              <a:ext uri="{FF2B5EF4-FFF2-40B4-BE49-F238E27FC236}">
                <a16:creationId xmlns:a16="http://schemas.microsoft.com/office/drawing/2014/main" id="{B7ACD03E-54A5-6044-B2C7-9230F97165F5}"/>
              </a:ext>
            </a:extLst>
          </p:cNvPr>
          <p:cNvPicPr>
            <a:picLocks noChangeAspect="1"/>
          </p:cNvPicPr>
          <p:nvPr/>
        </p:nvPicPr>
        <p:blipFill>
          <a:blip r:embed="rId2"/>
          <a:stretch>
            <a:fillRect/>
          </a:stretch>
        </p:blipFill>
        <p:spPr>
          <a:xfrm>
            <a:off x="720000" y="889757"/>
            <a:ext cx="4284000" cy="5069824"/>
          </a:xfrm>
          <a:custGeom>
            <a:avLst/>
            <a:gdLst/>
            <a:ahLst/>
            <a:cxnLst/>
            <a:rect l="l" t="t" r="r" b="b"/>
            <a:pathLst>
              <a:path w="4284000" h="5409338">
                <a:moveTo>
                  <a:pt x="0" y="0"/>
                </a:moveTo>
                <a:lnTo>
                  <a:pt x="4284000" y="0"/>
                </a:lnTo>
                <a:lnTo>
                  <a:pt x="4284000" y="5409338"/>
                </a:lnTo>
                <a:lnTo>
                  <a:pt x="0" y="5409338"/>
                </a:lnTo>
                <a:close/>
              </a:path>
            </a:pathLst>
          </a:custGeom>
        </p:spPr>
      </p:pic>
      <p:sp>
        <p:nvSpPr>
          <p:cNvPr id="110595" name="Content Placeholder 2">
            <a:extLst>
              <a:ext uri="{FF2B5EF4-FFF2-40B4-BE49-F238E27FC236}">
                <a16:creationId xmlns:a16="http://schemas.microsoft.com/office/drawing/2014/main" id="{B84A1483-B484-FE40-805A-6D0F3D0ADF58}"/>
              </a:ext>
            </a:extLst>
          </p:cNvPr>
          <p:cNvSpPr>
            <a:spLocks noGrp="1"/>
          </p:cNvSpPr>
          <p:nvPr>
            <p:ph idx="1"/>
          </p:nvPr>
        </p:nvSpPr>
        <p:spPr>
          <a:xfrm>
            <a:off x="5906814" y="1175255"/>
            <a:ext cx="5680762" cy="4784326"/>
          </a:xfrm>
        </p:spPr>
        <p:txBody>
          <a:bodyPr>
            <a:noAutofit/>
          </a:bodyPr>
          <a:lstStyle/>
          <a:p>
            <a:pPr lvl="1">
              <a:lnSpc>
                <a:spcPct val="110000"/>
              </a:lnSpc>
            </a:pPr>
            <a:r>
              <a:rPr lang="en-US" altLang="en-US" dirty="0"/>
              <a:t>Walt Whitman (1819-1892):</a:t>
            </a:r>
          </a:p>
          <a:p>
            <a:pPr lvl="2">
              <a:lnSpc>
                <a:spcPct val="110000"/>
              </a:lnSpc>
            </a:pPr>
            <a:r>
              <a:rPr lang="en-US" altLang="en-US" dirty="0"/>
              <a:t>Famous collection of poems </a:t>
            </a:r>
            <a:r>
              <a:rPr lang="en-US" altLang="en-US" i="1" dirty="0"/>
              <a:t>Leaves of Grass </a:t>
            </a:r>
            <a:r>
              <a:rPr lang="en-US" altLang="en-US" dirty="0"/>
              <a:t>(1855) highly emotional and unconventional</a:t>
            </a:r>
          </a:p>
          <a:p>
            <a:pPr lvl="2">
              <a:lnSpc>
                <a:spcPct val="110000"/>
              </a:lnSpc>
            </a:pPr>
            <a:r>
              <a:rPr lang="en-US" altLang="en-US" dirty="0"/>
              <a:t>Dispensed with titles, stanzas,  rhymes, and at times regular meter</a:t>
            </a:r>
          </a:p>
          <a:p>
            <a:pPr lvl="2">
              <a:lnSpc>
                <a:spcPct val="110000"/>
              </a:lnSpc>
            </a:pPr>
            <a:r>
              <a:rPr lang="en-US" altLang="en-US" dirty="0"/>
              <a:t>Located divinity in commonplace natural objects as well as human body</a:t>
            </a:r>
          </a:p>
          <a:p>
            <a:pPr lvl="2">
              <a:lnSpc>
                <a:spcPct val="110000"/>
              </a:lnSpc>
            </a:pPr>
            <a:r>
              <a:rPr lang="en-US" altLang="en-US" dirty="0"/>
              <a:t>Informally called </a:t>
            </a:r>
            <a:r>
              <a:rPr lang="ja-JP" altLang="en-US"/>
              <a:t>“</a:t>
            </a:r>
            <a:r>
              <a:rPr lang="en-US" altLang="ja-JP" dirty="0"/>
              <a:t>Poet Laureate of Democracy</a:t>
            </a:r>
            <a:r>
              <a:rPr lang="ja-JP" altLang="en-US"/>
              <a:t>”</a:t>
            </a:r>
            <a:r>
              <a:rPr lang="en-US" altLang="ja-JP" dirty="0"/>
              <a:t> for his praise of common people</a:t>
            </a:r>
            <a:endParaRPr lang="en-US"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67D32-3013-EA43-8511-C64FEF037067}"/>
              </a:ext>
            </a:extLst>
          </p:cNvPr>
          <p:cNvSpPr>
            <a:spLocks noGrp="1"/>
          </p:cNvSpPr>
          <p:nvPr>
            <p:ph type="title"/>
          </p:nvPr>
        </p:nvSpPr>
        <p:spPr/>
        <p:txBody>
          <a:bodyPr rtlCol="0">
            <a:normAutofit/>
          </a:bodyPr>
          <a:lstStyle/>
          <a:p>
            <a:pPr>
              <a:defRPr/>
            </a:pPr>
            <a:r>
              <a:rPr lang="en-US" dirty="0">
                <a:ea typeface="+mj-ea"/>
                <a:cs typeface="+mj-cs"/>
              </a:rPr>
              <a:t>XV. Literary Individualists and Dissenters</a:t>
            </a:r>
          </a:p>
        </p:txBody>
      </p:sp>
      <p:sp>
        <p:nvSpPr>
          <p:cNvPr id="117763" name="Content Placeholder 2">
            <a:extLst>
              <a:ext uri="{FF2B5EF4-FFF2-40B4-BE49-F238E27FC236}">
                <a16:creationId xmlns:a16="http://schemas.microsoft.com/office/drawing/2014/main" id="{C901E286-B898-714A-B6FF-A0B04FF1C013}"/>
              </a:ext>
            </a:extLst>
          </p:cNvPr>
          <p:cNvSpPr>
            <a:spLocks noGrp="1"/>
          </p:cNvSpPr>
          <p:nvPr>
            <p:ph idx="1"/>
          </p:nvPr>
        </p:nvSpPr>
        <p:spPr>
          <a:xfrm>
            <a:off x="719997" y="1357864"/>
            <a:ext cx="10728325" cy="5305695"/>
          </a:xfrm>
        </p:spPr>
        <p:txBody>
          <a:bodyPr>
            <a:normAutofit/>
          </a:bodyPr>
          <a:lstStyle/>
          <a:p>
            <a:pPr eaLnBrk="1" hangingPunct="1"/>
            <a:r>
              <a:rPr lang="en-US" altLang="en-US" dirty="0">
                <a:solidFill>
                  <a:schemeClr val="tx1"/>
                </a:solidFill>
              </a:rPr>
              <a:t>Not all writers believed in human goodness and social progress:</a:t>
            </a:r>
          </a:p>
          <a:p>
            <a:pPr lvl="1" eaLnBrk="1" hangingPunct="1"/>
            <a:r>
              <a:rPr lang="en-US" altLang="en-US" dirty="0">
                <a:solidFill>
                  <a:schemeClr val="tx1"/>
                </a:solidFill>
              </a:rPr>
              <a:t>Edgar Allen Poe (1809-1849):</a:t>
            </a:r>
          </a:p>
          <a:p>
            <a:pPr lvl="2" eaLnBrk="1" hangingPunct="1"/>
            <a:r>
              <a:rPr lang="en-US" altLang="en-US" dirty="0">
                <a:solidFill>
                  <a:schemeClr val="tx1"/>
                </a:solidFill>
              </a:rPr>
              <a:t>Gifted poet -- mesmerizing rhythms in </a:t>
            </a:r>
            <a:r>
              <a:rPr lang="ja-JP" altLang="en-US">
                <a:solidFill>
                  <a:schemeClr val="tx1"/>
                </a:solidFill>
              </a:rPr>
              <a:t>“</a:t>
            </a:r>
            <a:r>
              <a:rPr lang="en-US" altLang="ja-JP" dirty="0">
                <a:solidFill>
                  <a:schemeClr val="tx1"/>
                </a:solidFill>
              </a:rPr>
              <a:t>The Raven</a:t>
            </a:r>
            <a:r>
              <a:rPr lang="ja-JP" altLang="en-US">
                <a:solidFill>
                  <a:schemeClr val="tx1"/>
                </a:solidFill>
              </a:rPr>
              <a:t>”</a:t>
            </a:r>
            <a:r>
              <a:rPr lang="en-US" altLang="ja-JP" dirty="0">
                <a:solidFill>
                  <a:schemeClr val="tx1"/>
                </a:solidFill>
              </a:rPr>
              <a:t> (1845)</a:t>
            </a:r>
          </a:p>
          <a:p>
            <a:pPr lvl="2" eaLnBrk="1" hangingPunct="1"/>
            <a:r>
              <a:rPr lang="en-US" altLang="en-US" dirty="0">
                <a:solidFill>
                  <a:schemeClr val="tx1"/>
                </a:solidFill>
              </a:rPr>
              <a:t>Excelled in short stories, especially Gothic horror type</a:t>
            </a:r>
          </a:p>
          <a:p>
            <a:pPr lvl="2" eaLnBrk="1" hangingPunct="1"/>
            <a:r>
              <a:rPr lang="en-US" altLang="en-US" dirty="0">
                <a:solidFill>
                  <a:schemeClr val="tx1"/>
                </a:solidFill>
              </a:rPr>
              <a:t>Fascinated by ghostly and ghastly, as in </a:t>
            </a:r>
            <a:r>
              <a:rPr lang="ja-JP" altLang="en-US">
                <a:solidFill>
                  <a:schemeClr val="tx1"/>
                </a:solidFill>
              </a:rPr>
              <a:t>“</a:t>
            </a:r>
            <a:r>
              <a:rPr lang="en-US" altLang="ja-JP" dirty="0">
                <a:solidFill>
                  <a:schemeClr val="tx1"/>
                </a:solidFill>
              </a:rPr>
              <a:t>The Fall of the House of Usher</a:t>
            </a:r>
            <a:r>
              <a:rPr lang="ja-JP" altLang="en-US">
                <a:solidFill>
                  <a:schemeClr val="tx1"/>
                </a:solidFill>
              </a:rPr>
              <a:t>”</a:t>
            </a:r>
            <a:endParaRPr lang="en-US" altLang="ja-JP" dirty="0">
              <a:solidFill>
                <a:schemeClr val="tx1"/>
              </a:solidFill>
            </a:endParaRPr>
          </a:p>
          <a:p>
            <a:r>
              <a:rPr lang="en-US" altLang="en-US" dirty="0">
                <a:solidFill>
                  <a:schemeClr val="tx1"/>
                </a:solidFill>
              </a:rPr>
              <a:t>Two writers reflected continuing Calvinist obsession with original sin and with never-ending struggle between good and evil:</a:t>
            </a:r>
          </a:p>
          <a:p>
            <a:pPr lvl="1"/>
            <a:r>
              <a:rPr lang="en-US" altLang="en-US" dirty="0">
                <a:solidFill>
                  <a:schemeClr val="tx1"/>
                </a:solidFill>
              </a:rPr>
              <a:t>Nathaniel Hawthorne (1804-1864):</a:t>
            </a:r>
          </a:p>
          <a:p>
            <a:pPr lvl="2"/>
            <a:r>
              <a:rPr lang="en-US" altLang="en-US" dirty="0">
                <a:solidFill>
                  <a:schemeClr val="tx1"/>
                </a:solidFill>
              </a:rPr>
              <a:t>Masterpiece </a:t>
            </a:r>
            <a:r>
              <a:rPr lang="en-US" altLang="en-US" i="1" dirty="0">
                <a:solidFill>
                  <a:schemeClr val="tx1"/>
                </a:solidFill>
              </a:rPr>
              <a:t>The Scarlet Letter</a:t>
            </a:r>
            <a:r>
              <a:rPr lang="en-US" altLang="en-US" dirty="0">
                <a:solidFill>
                  <a:schemeClr val="tx1"/>
                </a:solidFill>
              </a:rPr>
              <a:t> (1850) described  Puritan practice of forcing adulteress to wear a scarlet </a:t>
            </a:r>
            <a:r>
              <a:rPr lang="ja-JP" altLang="en-US">
                <a:solidFill>
                  <a:schemeClr val="tx1"/>
                </a:solidFill>
              </a:rPr>
              <a:t>“</a:t>
            </a:r>
            <a:r>
              <a:rPr lang="en-US" altLang="ja-JP" dirty="0">
                <a:solidFill>
                  <a:schemeClr val="tx1"/>
                </a:solidFill>
              </a:rPr>
              <a:t>A</a:t>
            </a:r>
            <a:r>
              <a:rPr lang="ja-JP" altLang="en-US">
                <a:solidFill>
                  <a:schemeClr val="tx1"/>
                </a:solidFill>
              </a:rPr>
              <a:t>”</a:t>
            </a:r>
            <a:r>
              <a:rPr lang="en-US" altLang="ja-JP" dirty="0">
                <a:solidFill>
                  <a:schemeClr val="tx1"/>
                </a:solidFill>
              </a:rPr>
              <a:t> on her clothing</a:t>
            </a:r>
          </a:p>
          <a:p>
            <a:pPr lvl="2"/>
            <a:r>
              <a:rPr lang="en-US" altLang="en-US" dirty="0">
                <a:solidFill>
                  <a:schemeClr val="tx1"/>
                </a:solidFill>
              </a:rPr>
              <a:t>In </a:t>
            </a:r>
            <a:r>
              <a:rPr lang="en-US" altLang="en-US" i="1" dirty="0">
                <a:solidFill>
                  <a:schemeClr val="tx1"/>
                </a:solidFill>
              </a:rPr>
              <a:t>The Marble Faun</a:t>
            </a:r>
            <a:r>
              <a:rPr lang="en-US" altLang="en-US" dirty="0">
                <a:solidFill>
                  <a:schemeClr val="tx1"/>
                </a:solidFill>
              </a:rPr>
              <a:t>,</a:t>
            </a:r>
            <a:r>
              <a:rPr lang="en-US" altLang="en-US" i="1" dirty="0">
                <a:solidFill>
                  <a:schemeClr val="tx1"/>
                </a:solidFill>
              </a:rPr>
              <a:t> </a:t>
            </a:r>
            <a:r>
              <a:rPr lang="en-US" altLang="en-US" dirty="0">
                <a:solidFill>
                  <a:schemeClr val="tx1"/>
                </a:solidFill>
              </a:rPr>
              <a:t>he explored omnipresence of evil</a:t>
            </a:r>
          </a:p>
          <a:p>
            <a:endParaRPr lang="en-US" altLang="ja-JP" dirty="0">
              <a:solidFill>
                <a:schemeClr val="tx1"/>
              </a:solidFill>
            </a:endParaRPr>
          </a:p>
          <a:p>
            <a:pPr lvl="2" eaLnBrk="1" hangingPunct="1">
              <a:buFont typeface="Arial" panose="020B0604020202020204" pitchFamily="34" charset="0"/>
              <a:buNone/>
            </a:pPr>
            <a:endParaRPr lang="en-US" altLang="en-US" dirty="0">
              <a:solidFill>
                <a:srgbClr val="00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810" name="Title 1">
            <a:extLst>
              <a:ext uri="{FF2B5EF4-FFF2-40B4-BE49-F238E27FC236}">
                <a16:creationId xmlns:a16="http://schemas.microsoft.com/office/drawing/2014/main" id="{B274D88C-A6DC-2E41-8E8A-982332A0C729}"/>
              </a:ext>
            </a:extLst>
          </p:cNvPr>
          <p:cNvSpPr>
            <a:spLocks noGrp="1"/>
          </p:cNvSpPr>
          <p:nvPr>
            <p:ph type="title"/>
          </p:nvPr>
        </p:nvSpPr>
        <p:spPr>
          <a:xfrm>
            <a:off x="6480000" y="619200"/>
            <a:ext cx="4991961" cy="1477328"/>
          </a:xfrm>
        </p:spPr>
        <p:txBody>
          <a:bodyPr wrap="square" anchor="ctr">
            <a:normAutofit/>
          </a:bodyPr>
          <a:lstStyle/>
          <a:p>
            <a:r>
              <a:rPr lang="en-US" altLang="en-US" sz="3200"/>
              <a:t>XV. Literary Individualists and Dissenters (cont.)</a:t>
            </a:r>
          </a:p>
        </p:txBody>
      </p:sp>
      <p:pic>
        <p:nvPicPr>
          <p:cNvPr id="4" name="Picture 1">
            <a:extLst>
              <a:ext uri="{FF2B5EF4-FFF2-40B4-BE49-F238E27FC236}">
                <a16:creationId xmlns:a16="http://schemas.microsoft.com/office/drawing/2014/main" id="{801B2FBA-F9C2-3A41-B9A8-8B2EA9E4307B}"/>
              </a:ext>
            </a:extLst>
          </p:cNvPr>
          <p:cNvPicPr>
            <a:picLocks/>
          </p:cNvPicPr>
          <p:nvPr/>
        </p:nvPicPr>
        <p:blipFill rotWithShape="1">
          <a:blip r:embed="rId2">
            <a:extLst>
              <a:ext uri="{28A0092B-C50C-407E-A947-70E740481C1C}">
                <a14:useLocalDpi xmlns:a14="http://schemas.microsoft.com/office/drawing/2010/main" val="0"/>
              </a:ext>
            </a:extLst>
          </a:blip>
          <a:srcRect l="26100" r="17084" b="-1"/>
          <a:stretch/>
        </p:blipFill>
        <p:spPr bwMode="auto">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Content Placeholder 2">
            <a:extLst>
              <a:ext uri="{FF2B5EF4-FFF2-40B4-BE49-F238E27FC236}">
                <a16:creationId xmlns:a16="http://schemas.microsoft.com/office/drawing/2014/main" id="{18D06E9D-549D-5747-B87D-74170B54FED3}"/>
              </a:ext>
            </a:extLst>
          </p:cNvPr>
          <p:cNvSpPr>
            <a:spLocks noGrp="1"/>
          </p:cNvSpPr>
          <p:nvPr>
            <p:ph idx="1"/>
          </p:nvPr>
        </p:nvSpPr>
        <p:spPr>
          <a:xfrm>
            <a:off x="6480000" y="1986455"/>
            <a:ext cx="4991962" cy="4992413"/>
          </a:xfrm>
        </p:spPr>
        <p:txBody>
          <a:bodyPr>
            <a:normAutofit/>
          </a:bodyPr>
          <a:lstStyle/>
          <a:p>
            <a:pPr lvl="1"/>
            <a:r>
              <a:rPr lang="en-US" altLang="en-US" sz="2400" dirty="0"/>
              <a:t>Herman Melville (1819-1891):</a:t>
            </a:r>
          </a:p>
          <a:p>
            <a:pPr lvl="2"/>
            <a:r>
              <a:rPr lang="en-US" altLang="en-US" sz="2400" dirty="0"/>
              <a:t>Masterpiece </a:t>
            </a:r>
            <a:r>
              <a:rPr lang="en-US" altLang="en-US" sz="2400" i="1" dirty="0"/>
              <a:t>Moby Dick</a:t>
            </a:r>
            <a:r>
              <a:rPr lang="en-US" altLang="en-US" sz="2400" dirty="0"/>
              <a:t> (1851) a complex allegory of good and evil</a:t>
            </a:r>
          </a:p>
          <a:p>
            <a:pPr lvl="2"/>
            <a:r>
              <a:rPr lang="en-US" altLang="en-US" sz="2400" dirty="0"/>
              <a:t>Had to wait until twentieth century for readers and for proper recognition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Box 2">
            <a:extLst>
              <a:ext uri="{FF2B5EF4-FFF2-40B4-BE49-F238E27FC236}">
                <a16:creationId xmlns:a16="http://schemas.microsoft.com/office/drawing/2014/main" id="{E9D4E8C9-B6A6-8B46-B261-5961109016E9}"/>
              </a:ext>
            </a:extLst>
          </p:cNvPr>
          <p:cNvSpPr txBox="1">
            <a:spLocks noChangeArrowheads="1"/>
          </p:cNvSpPr>
          <p:nvPr/>
        </p:nvSpPr>
        <p:spPr bwMode="auto">
          <a:xfrm>
            <a:off x="10134600" y="6604001"/>
            <a:ext cx="534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p336</a:t>
            </a:r>
          </a:p>
        </p:txBody>
      </p:sp>
      <p:pic>
        <p:nvPicPr>
          <p:cNvPr id="124931" name="Picture 1" descr="screenshot_18.jpg">
            <a:extLst>
              <a:ext uri="{FF2B5EF4-FFF2-40B4-BE49-F238E27FC236}">
                <a16:creationId xmlns:a16="http://schemas.microsoft.com/office/drawing/2014/main" id="{54F52043-2369-3149-B1A7-A591256BC3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9964" y="228600"/>
            <a:ext cx="81375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570B2E88-1E2E-BB48-B5DB-7B9E9264BBCC}"/>
              </a:ext>
            </a:extLst>
          </p:cNvPr>
          <p:cNvSpPr>
            <a:spLocks noGrp="1"/>
          </p:cNvSpPr>
          <p:nvPr>
            <p:ph type="title"/>
          </p:nvPr>
        </p:nvSpPr>
        <p:spPr>
          <a:xfrm>
            <a:off x="720000" y="135724"/>
            <a:ext cx="10728322" cy="1477328"/>
          </a:xfrm>
        </p:spPr>
        <p:txBody>
          <a:bodyPr/>
          <a:lstStyle/>
          <a:p>
            <a:r>
              <a:rPr lang="en-US" altLang="en-US" dirty="0">
                <a:solidFill>
                  <a:schemeClr val="tx2"/>
                </a:solidFill>
              </a:rPr>
              <a:t>I. Reviving Religion (cont.)</a:t>
            </a:r>
          </a:p>
        </p:txBody>
      </p:sp>
      <p:sp>
        <p:nvSpPr>
          <p:cNvPr id="11267" name="Content Placeholder 2">
            <a:extLst>
              <a:ext uri="{FF2B5EF4-FFF2-40B4-BE49-F238E27FC236}">
                <a16:creationId xmlns:a16="http://schemas.microsoft.com/office/drawing/2014/main" id="{C29B99FE-8EE2-B54B-AF44-7F5DECFFBEBA}"/>
              </a:ext>
            </a:extLst>
          </p:cNvPr>
          <p:cNvSpPr>
            <a:spLocks noGrp="1"/>
          </p:cNvSpPr>
          <p:nvPr>
            <p:ph idx="1"/>
          </p:nvPr>
        </p:nvSpPr>
        <p:spPr>
          <a:xfrm>
            <a:off x="719997" y="1091173"/>
            <a:ext cx="10728325" cy="5435751"/>
          </a:xfrm>
        </p:spPr>
        <p:txBody>
          <a:bodyPr>
            <a:normAutofit lnSpcReduction="10000"/>
          </a:bodyPr>
          <a:lstStyle/>
          <a:p>
            <a:r>
              <a:rPr lang="en-US" altLang="en-US" dirty="0">
                <a:solidFill>
                  <a:schemeClr val="tx2"/>
                </a:solidFill>
              </a:rPr>
              <a:t>Second Great Awakening one of most momentous episodes in history of American religion:</a:t>
            </a:r>
          </a:p>
          <a:p>
            <a:pPr lvl="2"/>
            <a:r>
              <a:rPr lang="en-US" altLang="en-US" dirty="0">
                <a:solidFill>
                  <a:schemeClr val="tx2"/>
                </a:solidFill>
              </a:rPr>
              <a:t>Converted countless souls</a:t>
            </a:r>
          </a:p>
          <a:p>
            <a:pPr lvl="2"/>
            <a:r>
              <a:rPr lang="en-US" altLang="en-US" dirty="0">
                <a:solidFill>
                  <a:schemeClr val="tx2"/>
                </a:solidFill>
              </a:rPr>
              <a:t>Shattered and reorganized many churches</a:t>
            </a:r>
          </a:p>
          <a:p>
            <a:pPr lvl="2"/>
            <a:r>
              <a:rPr lang="en-US" altLang="en-US" dirty="0">
                <a:solidFill>
                  <a:schemeClr val="tx2"/>
                </a:solidFill>
              </a:rPr>
              <a:t>Created numerous new sects</a:t>
            </a:r>
          </a:p>
          <a:p>
            <a:pPr lvl="2"/>
            <a:r>
              <a:rPr lang="en-US" altLang="en-US" dirty="0">
                <a:solidFill>
                  <a:schemeClr val="tx2"/>
                </a:solidFill>
              </a:rPr>
              <a:t>Encouraged evangelicalism in many areas of American life:</a:t>
            </a:r>
          </a:p>
          <a:p>
            <a:pPr lvl="4"/>
            <a:r>
              <a:rPr lang="en-US" altLang="en-US" dirty="0">
                <a:solidFill>
                  <a:schemeClr val="tx2"/>
                </a:solidFill>
              </a:rPr>
              <a:t>Prison reform, temperance cause, women</a:t>
            </a:r>
            <a:r>
              <a:rPr lang="fr-FR" altLang="ja-JP" dirty="0">
                <a:solidFill>
                  <a:schemeClr val="tx2"/>
                </a:solidFill>
              </a:rPr>
              <a:t>'</a:t>
            </a:r>
            <a:r>
              <a:rPr lang="en-US" altLang="en-US" dirty="0">
                <a:solidFill>
                  <a:schemeClr val="tx2"/>
                </a:solidFill>
              </a:rPr>
              <a:t>s movement, and crusade to abolish slavery</a:t>
            </a:r>
          </a:p>
          <a:p>
            <a:r>
              <a:rPr lang="en-US" altLang="en-US" dirty="0">
                <a:solidFill>
                  <a:schemeClr val="tx2"/>
                </a:solidFill>
              </a:rPr>
              <a:t>Second Great Awakening spread on frontier by huge </a:t>
            </a:r>
            <a:r>
              <a:rPr lang="ja-JP" altLang="en-US">
                <a:solidFill>
                  <a:schemeClr val="tx2"/>
                </a:solidFill>
              </a:rPr>
              <a:t>“</a:t>
            </a:r>
            <a:r>
              <a:rPr lang="en-US" altLang="ja-JP" dirty="0">
                <a:solidFill>
                  <a:schemeClr val="tx2"/>
                </a:solidFill>
              </a:rPr>
              <a:t>camp meetings</a:t>
            </a:r>
            <a:r>
              <a:rPr lang="ja-JP" altLang="en-US">
                <a:solidFill>
                  <a:schemeClr val="tx2"/>
                </a:solidFill>
              </a:rPr>
              <a:t>”</a:t>
            </a:r>
            <a:r>
              <a:rPr lang="en-US" altLang="ja-JP" dirty="0">
                <a:solidFill>
                  <a:schemeClr val="tx2"/>
                </a:solidFill>
              </a:rPr>
              <a:t>:</a:t>
            </a:r>
          </a:p>
          <a:p>
            <a:pPr lvl="2"/>
            <a:r>
              <a:rPr lang="en-US" altLang="en-US" dirty="0">
                <a:solidFill>
                  <a:schemeClr val="tx2"/>
                </a:solidFill>
              </a:rPr>
              <a:t>Up to 25,000 people would gather for several days to listen to an itinerant preacher</a:t>
            </a:r>
          </a:p>
          <a:p>
            <a:pPr lvl="2"/>
            <a:r>
              <a:rPr lang="en-US" altLang="en-US" dirty="0">
                <a:solidFill>
                  <a:schemeClr val="tx2"/>
                </a:solidFill>
              </a:rPr>
              <a:t>Thousands of spiritually starved souls </a:t>
            </a:r>
            <a:r>
              <a:rPr lang="ja-JP" altLang="en-US">
                <a:solidFill>
                  <a:schemeClr val="tx2"/>
                </a:solidFill>
              </a:rPr>
              <a:t>“</a:t>
            </a:r>
            <a:r>
              <a:rPr lang="en-US" altLang="ja-JP" dirty="0">
                <a:solidFill>
                  <a:schemeClr val="tx2"/>
                </a:solidFill>
              </a:rPr>
              <a:t>got religion</a:t>
            </a:r>
            <a:r>
              <a:rPr lang="ja-JP" altLang="en-US">
                <a:solidFill>
                  <a:schemeClr val="tx2"/>
                </a:solidFill>
              </a:rPr>
              <a:t>”</a:t>
            </a:r>
            <a:endParaRPr lang="en-US" altLang="ja-JP" dirty="0">
              <a:solidFill>
                <a:schemeClr val="tx2"/>
              </a:solidFill>
            </a:endParaRPr>
          </a:p>
          <a:p>
            <a:pPr lvl="2"/>
            <a:r>
              <a:rPr lang="en-US" altLang="en-US" dirty="0">
                <a:solidFill>
                  <a:schemeClr val="tx2"/>
                </a:solidFill>
              </a:rPr>
              <a:t>Many of </a:t>
            </a:r>
            <a:r>
              <a:rPr lang="ja-JP" altLang="en-US">
                <a:solidFill>
                  <a:schemeClr val="tx2"/>
                </a:solidFill>
              </a:rPr>
              <a:t>“</a:t>
            </a:r>
            <a:r>
              <a:rPr lang="en-US" altLang="ja-JP" dirty="0">
                <a:solidFill>
                  <a:schemeClr val="tx2"/>
                </a:solidFill>
              </a:rPr>
              <a:t>saved</a:t>
            </a:r>
            <a:r>
              <a:rPr lang="ja-JP" altLang="en-US">
                <a:solidFill>
                  <a:schemeClr val="tx2"/>
                </a:solidFill>
              </a:rPr>
              <a:t>”</a:t>
            </a:r>
            <a:r>
              <a:rPr lang="en-US" altLang="ja-JP" dirty="0">
                <a:solidFill>
                  <a:schemeClr val="tx2"/>
                </a:solidFill>
              </a:rPr>
              <a:t> soon backslid into former sinful ways</a:t>
            </a:r>
          </a:p>
          <a:p>
            <a:pPr lvl="2"/>
            <a:r>
              <a:rPr lang="en-US" altLang="en-US" dirty="0">
                <a:solidFill>
                  <a:schemeClr val="tx2"/>
                </a:solidFill>
              </a:rPr>
              <a:t>Revivals boosted church attendance</a:t>
            </a:r>
          </a:p>
          <a:p>
            <a:endParaRPr lang="en-US" altLang="en-US" dirty="0">
              <a:solidFill>
                <a:srgbClr val="000000"/>
              </a:solidFill>
            </a:endParaRPr>
          </a:p>
          <a:p>
            <a:pPr lvl="4"/>
            <a:endParaRPr lang="en-US" altLang="en-US" dirty="0">
              <a:solidFill>
                <a:srgbClr val="000000"/>
              </a:solidFill>
            </a:endParaRPr>
          </a:p>
          <a:p>
            <a:pPr lvl="4"/>
            <a:endParaRPr lang="en-US" altLang="en-US" dirty="0">
              <a:solidFill>
                <a:srgbClr val="000000"/>
              </a:solidFill>
            </a:endParaRPr>
          </a:p>
          <a:p>
            <a:pPr lvl="2"/>
            <a:endParaRPr lang="en-US" altLang="en-US" dirty="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5A9819A1-6C00-854E-A059-50D8E6F7526B}"/>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778000" y="444500"/>
            <a:ext cx="86360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a:extLst>
              <a:ext uri="{FF2B5EF4-FFF2-40B4-BE49-F238E27FC236}">
                <a16:creationId xmlns:a16="http://schemas.microsoft.com/office/drawing/2014/main" id="{57BE6D7E-8EDA-0D4A-94EF-742FA6E0EE74}"/>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p310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5D1035C-3BF0-4FE0-B3A3-1062F860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a:extLst>
              <a:ext uri="{FF2B5EF4-FFF2-40B4-BE49-F238E27FC236}">
                <a16:creationId xmlns:a16="http://schemas.microsoft.com/office/drawing/2014/main" id="{919424A7-608A-A248-AE3A-94B87DA204FB}"/>
              </a:ext>
            </a:extLst>
          </p:cNvPr>
          <p:cNvSpPr>
            <a:spLocks noGrp="1"/>
          </p:cNvSpPr>
          <p:nvPr>
            <p:ph type="title"/>
          </p:nvPr>
        </p:nvSpPr>
        <p:spPr>
          <a:xfrm>
            <a:off x="720000" y="0"/>
            <a:ext cx="4991961" cy="1477328"/>
          </a:xfrm>
        </p:spPr>
        <p:txBody>
          <a:bodyPr wrap="square" anchor="ctr">
            <a:normAutofit/>
          </a:bodyPr>
          <a:lstStyle/>
          <a:p>
            <a:r>
              <a:rPr lang="en-US" altLang="en-US" sz="3200" dirty="0"/>
              <a:t>I. Reviving Religion (cont.)</a:t>
            </a:r>
          </a:p>
        </p:txBody>
      </p:sp>
      <p:sp>
        <p:nvSpPr>
          <p:cNvPr id="16387" name="Content Placeholder 2">
            <a:extLst>
              <a:ext uri="{FF2B5EF4-FFF2-40B4-BE49-F238E27FC236}">
                <a16:creationId xmlns:a16="http://schemas.microsoft.com/office/drawing/2014/main" id="{2AECE9B6-696B-CF49-B65C-BC8AC31B6D34}"/>
              </a:ext>
            </a:extLst>
          </p:cNvPr>
          <p:cNvSpPr>
            <a:spLocks noGrp="1"/>
          </p:cNvSpPr>
          <p:nvPr>
            <p:ph idx="1"/>
          </p:nvPr>
        </p:nvSpPr>
        <p:spPr>
          <a:xfrm>
            <a:off x="720000" y="1543050"/>
            <a:ext cx="6227338" cy="4214823"/>
          </a:xfrm>
        </p:spPr>
        <p:txBody>
          <a:bodyPr>
            <a:noAutofit/>
          </a:bodyPr>
          <a:lstStyle/>
          <a:p>
            <a:pPr>
              <a:lnSpc>
                <a:spcPct val="110000"/>
              </a:lnSpc>
            </a:pPr>
            <a:r>
              <a:rPr lang="en-US" altLang="en-US" dirty="0"/>
              <a:t>Charles Grandison Finney was greatest of revival preachers:</a:t>
            </a:r>
          </a:p>
          <a:p>
            <a:pPr lvl="2">
              <a:lnSpc>
                <a:spcPct val="110000"/>
              </a:lnSpc>
            </a:pPr>
            <a:r>
              <a:rPr lang="en-US" altLang="en-US" dirty="0"/>
              <a:t>Had deeply moving conversion experience</a:t>
            </a:r>
          </a:p>
          <a:p>
            <a:pPr lvl="2">
              <a:lnSpc>
                <a:spcPct val="110000"/>
              </a:lnSpc>
            </a:pPr>
            <a:r>
              <a:rPr lang="en-US" altLang="en-US" dirty="0"/>
              <a:t>Led massive revivals in Rochester and New York City in 1830 and 1831</a:t>
            </a:r>
          </a:p>
          <a:p>
            <a:pPr lvl="2">
              <a:lnSpc>
                <a:spcPct val="110000"/>
              </a:lnSpc>
            </a:pPr>
            <a:r>
              <a:rPr lang="en-US" altLang="en-US" dirty="0"/>
              <a:t>Preached a version of old-time religion, but was also an innovator:</a:t>
            </a:r>
          </a:p>
          <a:p>
            <a:pPr lvl="3">
              <a:lnSpc>
                <a:spcPct val="110000"/>
              </a:lnSpc>
            </a:pPr>
            <a:r>
              <a:rPr lang="en-US" altLang="en-US" dirty="0"/>
              <a:t>Devised </a:t>
            </a:r>
            <a:r>
              <a:rPr lang="ja-JP" altLang="en-US"/>
              <a:t>“</a:t>
            </a:r>
            <a:r>
              <a:rPr lang="en-US" altLang="ja-JP" dirty="0"/>
              <a:t>anxious bench</a:t>
            </a:r>
            <a:r>
              <a:rPr lang="ja-JP" altLang="en-US"/>
              <a:t>”</a:t>
            </a:r>
            <a:r>
              <a:rPr lang="en-US" altLang="ja-JP" dirty="0"/>
              <a:t> where repentant sinners could sit in full view of congregation</a:t>
            </a:r>
          </a:p>
          <a:p>
            <a:pPr lvl="3">
              <a:lnSpc>
                <a:spcPct val="110000"/>
              </a:lnSpc>
            </a:pPr>
            <a:r>
              <a:rPr lang="en-US" altLang="en-US" dirty="0"/>
              <a:t>Encouraged women to pray aloud in public</a:t>
            </a:r>
          </a:p>
        </p:txBody>
      </p:sp>
      <p:pic>
        <p:nvPicPr>
          <p:cNvPr id="4" name="Picture 1">
            <a:extLst>
              <a:ext uri="{FF2B5EF4-FFF2-40B4-BE49-F238E27FC236}">
                <a16:creationId xmlns:a16="http://schemas.microsoft.com/office/drawing/2014/main" id="{D3921D33-04A6-8E49-9BAF-B91DA22CC32D}"/>
              </a:ext>
            </a:extLst>
          </p:cNvPr>
          <p:cNvPicPr>
            <a:picLocks/>
          </p:cNvPicPr>
          <p:nvPr/>
        </p:nvPicPr>
        <p:blipFill rotWithShape="1">
          <a:blip r:embed="rId2">
            <a:extLst>
              <a:ext uri="{28A0092B-C50C-407E-A947-70E740481C1C}">
                <a14:useLocalDpi xmlns:a14="http://schemas.microsoft.com/office/drawing/2010/main" val="0"/>
              </a:ext>
            </a:extLst>
          </a:blip>
          <a:srcRect l="1444" r="253"/>
          <a:stretch/>
        </p:blipFill>
        <p:spPr bwMode="auto">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C88E38CA-4529-C24C-8CEF-4E220BD2124E}"/>
              </a:ext>
            </a:extLst>
          </p:cNvPr>
          <p:cNvSpPr>
            <a:spLocks noGrp="1"/>
          </p:cNvSpPr>
          <p:nvPr>
            <p:ph type="title"/>
          </p:nvPr>
        </p:nvSpPr>
        <p:spPr>
          <a:xfrm>
            <a:off x="720000" y="619200"/>
            <a:ext cx="10728322" cy="652552"/>
          </a:xfrm>
        </p:spPr>
        <p:txBody>
          <a:bodyPr/>
          <a:lstStyle/>
          <a:p>
            <a:r>
              <a:rPr lang="en-US" altLang="en-US" dirty="0">
                <a:solidFill>
                  <a:schemeClr val="tx2"/>
                </a:solidFill>
              </a:rPr>
              <a:t>I. Reviving Religion (cont.)</a:t>
            </a:r>
          </a:p>
        </p:txBody>
      </p:sp>
      <p:sp>
        <p:nvSpPr>
          <p:cNvPr id="19459" name="Content Placeholder 2">
            <a:extLst>
              <a:ext uri="{FF2B5EF4-FFF2-40B4-BE49-F238E27FC236}">
                <a16:creationId xmlns:a16="http://schemas.microsoft.com/office/drawing/2014/main" id="{1F267A4E-5E65-464A-B667-332F425A6CE1}"/>
              </a:ext>
            </a:extLst>
          </p:cNvPr>
          <p:cNvSpPr>
            <a:spLocks noGrp="1"/>
          </p:cNvSpPr>
          <p:nvPr>
            <p:ph idx="1"/>
          </p:nvPr>
        </p:nvSpPr>
        <p:spPr>
          <a:xfrm>
            <a:off x="720000" y="1639614"/>
            <a:ext cx="10728325" cy="4129361"/>
          </a:xfrm>
        </p:spPr>
        <p:txBody>
          <a:bodyPr>
            <a:noAutofit/>
          </a:bodyPr>
          <a:lstStyle/>
          <a:p>
            <a:pPr lvl="1"/>
            <a:r>
              <a:rPr lang="en-US" altLang="en-US" sz="2400" dirty="0">
                <a:solidFill>
                  <a:schemeClr val="tx2"/>
                </a:solidFill>
              </a:rPr>
              <a:t>Denounced both alcohol and slavery</a:t>
            </a:r>
          </a:p>
          <a:p>
            <a:pPr lvl="1"/>
            <a:r>
              <a:rPr lang="en-US" altLang="en-US" sz="2400" dirty="0">
                <a:solidFill>
                  <a:schemeClr val="tx2"/>
                </a:solidFill>
              </a:rPr>
              <a:t>Served as president of Oberlin College in Ohio, which he helped make a hotbed of revivalist activity and abolitionism</a:t>
            </a:r>
          </a:p>
          <a:p>
            <a:r>
              <a:rPr lang="en-US" altLang="en-US" sz="2400" dirty="0">
                <a:solidFill>
                  <a:schemeClr val="tx2"/>
                </a:solidFill>
              </a:rPr>
              <a:t>Key feature of Second Great Awakening was feminization of religion, both in church membership and theology:</a:t>
            </a:r>
          </a:p>
          <a:p>
            <a:pPr lvl="1"/>
            <a:r>
              <a:rPr lang="en-US" altLang="en-US" sz="2400" dirty="0">
                <a:solidFill>
                  <a:schemeClr val="tx2"/>
                </a:solidFill>
              </a:rPr>
              <a:t>Middle-class women were first and most fervent enthusiasts of religious revivalism</a:t>
            </a:r>
          </a:p>
          <a:p>
            <a:pPr lvl="1"/>
            <a:r>
              <a:rPr lang="en-US" altLang="en-US" sz="2400" dirty="0">
                <a:solidFill>
                  <a:schemeClr val="tx2"/>
                </a:solidFill>
              </a:rPr>
              <a:t>Made up majority of new church members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C76FB53-84C7-8844-8618-AF668BB5E7A3}"/>
              </a:ext>
            </a:extLst>
          </p:cNvPr>
          <p:cNvSpPr>
            <a:spLocks noGrp="1"/>
          </p:cNvSpPr>
          <p:nvPr>
            <p:ph type="title"/>
          </p:nvPr>
        </p:nvSpPr>
        <p:spPr/>
        <p:txBody>
          <a:bodyPr/>
          <a:lstStyle/>
          <a:p>
            <a:r>
              <a:rPr lang="en-US" altLang="en-US" dirty="0">
                <a:solidFill>
                  <a:schemeClr val="tx2"/>
                </a:solidFill>
              </a:rPr>
              <a:t>I. Reviving Religion (cont.)</a:t>
            </a:r>
          </a:p>
        </p:txBody>
      </p:sp>
      <p:sp>
        <p:nvSpPr>
          <p:cNvPr id="20483" name="Content Placeholder 2">
            <a:extLst>
              <a:ext uri="{FF2B5EF4-FFF2-40B4-BE49-F238E27FC236}">
                <a16:creationId xmlns:a16="http://schemas.microsoft.com/office/drawing/2014/main" id="{52C23349-202B-1646-BDF8-AF728DBEBCF3}"/>
              </a:ext>
            </a:extLst>
          </p:cNvPr>
          <p:cNvSpPr>
            <a:spLocks noGrp="1"/>
          </p:cNvSpPr>
          <p:nvPr>
            <p:ph idx="1"/>
          </p:nvPr>
        </p:nvSpPr>
        <p:spPr>
          <a:xfrm>
            <a:off x="1" y="1815312"/>
            <a:ext cx="11448322" cy="3227375"/>
          </a:xfrm>
        </p:spPr>
        <p:txBody>
          <a:bodyPr>
            <a:noAutofit/>
          </a:bodyPr>
          <a:lstStyle/>
          <a:p>
            <a:pPr lvl="2"/>
            <a:r>
              <a:rPr lang="en-US" altLang="en-US" sz="2800" dirty="0">
                <a:solidFill>
                  <a:schemeClr val="tx2"/>
                </a:solidFill>
              </a:rPr>
              <a:t>Most likely to stay with church even after revival</a:t>
            </a:r>
          </a:p>
          <a:p>
            <a:pPr lvl="2"/>
            <a:r>
              <a:rPr lang="en-US" altLang="en-US" sz="2800" dirty="0">
                <a:solidFill>
                  <a:schemeClr val="tx2"/>
                </a:solidFill>
              </a:rPr>
              <a:t>Evangelicals preached a gospel of female spiritual worth</a:t>
            </a:r>
          </a:p>
          <a:p>
            <a:pPr lvl="2"/>
            <a:r>
              <a:rPr lang="en-US" altLang="en-US" sz="2800" dirty="0">
                <a:solidFill>
                  <a:schemeClr val="tx2"/>
                </a:solidFill>
              </a:rPr>
              <a:t>Offered women an active role in bringing their husbands and families back to God</a:t>
            </a:r>
          </a:p>
          <a:p>
            <a:pPr lvl="2"/>
            <a:r>
              <a:rPr lang="en-US" altLang="en-US" sz="2800" dirty="0">
                <a:solidFill>
                  <a:schemeClr val="tx2"/>
                </a:solidFill>
              </a:rPr>
              <a:t>Many women then turned to saving rest of society</a:t>
            </a:r>
          </a:p>
          <a:p>
            <a:pPr lvl="2"/>
            <a:r>
              <a:rPr lang="en-US" altLang="en-US" sz="2800" dirty="0">
                <a:solidFill>
                  <a:schemeClr val="tx2"/>
                </a:solidFill>
              </a:rPr>
              <a:t>Formed a host of benevolent and charitable organizations </a:t>
            </a:r>
          </a:p>
          <a:p>
            <a:pPr lvl="2"/>
            <a:r>
              <a:rPr lang="en-US" altLang="en-US" sz="2800" dirty="0">
                <a:solidFill>
                  <a:schemeClr val="tx2"/>
                </a:solidFill>
              </a:rPr>
              <a:t>Spearheaded most of era</a:t>
            </a:r>
            <a:r>
              <a:rPr lang="fr-FR" altLang="ja-JP" sz="2800" dirty="0">
                <a:solidFill>
                  <a:schemeClr val="tx2"/>
                </a:solidFill>
              </a:rPr>
              <a:t>'</a:t>
            </a:r>
            <a:r>
              <a:rPr lang="en-US" altLang="en-US" sz="2800" dirty="0">
                <a:solidFill>
                  <a:schemeClr val="tx2"/>
                </a:solidFill>
              </a:rPr>
              <a:t>s ambitious reforms</a:t>
            </a:r>
          </a:p>
        </p:txBody>
      </p:sp>
    </p:spTree>
  </p:cSld>
  <p:clrMapOvr>
    <a:masterClrMapping/>
  </p:clrMapOvr>
</p:sld>
</file>

<file path=ppt/theme/theme1.xml><?xml version="1.0" encoding="utf-8"?>
<a:theme xmlns:a="http://schemas.openxmlformats.org/drawingml/2006/main" name="BlobVTI">
  <a:themeElements>
    <a:clrScheme name="AnalogousFromRegularSeedRightStep">
      <a:dk1>
        <a:srgbClr val="000000"/>
      </a:dk1>
      <a:lt1>
        <a:srgbClr val="FFFFFF"/>
      </a:lt1>
      <a:dk2>
        <a:srgbClr val="413324"/>
      </a:dk2>
      <a:lt2>
        <a:srgbClr val="E2E7E8"/>
      </a:lt2>
      <a:accent1>
        <a:srgbClr val="E73C29"/>
      </a:accent1>
      <a:accent2>
        <a:srgbClr val="D57917"/>
      </a:accent2>
      <a:accent3>
        <a:srgbClr val="AFA51F"/>
      </a:accent3>
      <a:accent4>
        <a:srgbClr val="7BB213"/>
      </a:accent4>
      <a:accent5>
        <a:srgbClr val="45BA21"/>
      </a:accent5>
      <a:accent6>
        <a:srgbClr val="14BC33"/>
      </a:accent6>
      <a:hlink>
        <a:srgbClr val="338F9A"/>
      </a:hlink>
      <a:folHlink>
        <a:srgbClr val="7F7F7F"/>
      </a:folHlink>
    </a:clrScheme>
    <a:fontScheme name="Blob">
      <a:majorFont>
        <a:latin typeface="The Hand Extrablack"/>
        <a:ea typeface=""/>
        <a:cs typeface=""/>
      </a:majorFont>
      <a:minorFont>
        <a:latin typeface="Sagona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3684</Words>
  <Application>Microsoft Macintosh PowerPoint</Application>
  <PresentationFormat>Widescreen</PresentationFormat>
  <Paragraphs>407</Paragraphs>
  <Slides>47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Sagona Book</vt:lpstr>
      <vt:lpstr>The Hand Extrablack</vt:lpstr>
      <vt:lpstr>Times New Roman</vt:lpstr>
      <vt:lpstr>BlobVTI</vt:lpstr>
      <vt:lpstr>Religion and Culture</vt:lpstr>
      <vt:lpstr>I. Reviving Religion</vt:lpstr>
      <vt:lpstr>I. Reviving Religion (cont.)</vt:lpstr>
      <vt:lpstr>I. Reviving Religion (cont.)</vt:lpstr>
      <vt:lpstr>I. Reviving Religion (cont.)</vt:lpstr>
      <vt:lpstr>PowerPoint Presentation</vt:lpstr>
      <vt:lpstr>I. Reviving Religion (cont.)</vt:lpstr>
      <vt:lpstr>I. Reviving Religion (cont.)</vt:lpstr>
      <vt:lpstr>I. Reviving Religion (cont.)</vt:lpstr>
      <vt:lpstr>II. Denominational Diversity</vt:lpstr>
      <vt:lpstr>II. Denominational Diversity (cont.)</vt:lpstr>
      <vt:lpstr>III. A Desert Zion in Utah</vt:lpstr>
      <vt:lpstr>PowerPoint Presentation</vt:lpstr>
      <vt:lpstr>III. A Desert Zion in Utah (cont.)</vt:lpstr>
      <vt:lpstr>III. A Desert Zion in Utah </vt:lpstr>
      <vt:lpstr>Public Education</vt:lpstr>
      <vt:lpstr>IV. Free Schools for a Free People</vt:lpstr>
      <vt:lpstr>IV. Free Schools for a Free People (cont.)</vt:lpstr>
      <vt:lpstr>IV. Free Schools for a Free People</vt:lpstr>
      <vt:lpstr>V. Higher Goals for Higher Learning </vt:lpstr>
      <vt:lpstr>V. Higher Goals for Higher Learning (cont.)</vt:lpstr>
      <vt:lpstr>V. Higher Goals for Higher Learning (cont.)</vt:lpstr>
      <vt:lpstr>VI. An Age of Reform</vt:lpstr>
      <vt:lpstr>PowerPoint Presentation</vt:lpstr>
      <vt:lpstr>PowerPoint Presentation</vt:lpstr>
      <vt:lpstr>VII. Demon Rum—The “Old Deluder” (cont.)</vt:lpstr>
      <vt:lpstr>VIII. Women in Revolt</vt:lpstr>
      <vt:lpstr>VIII. Women in Revolt</vt:lpstr>
      <vt:lpstr>VIII. Women in Revolt (cont.)</vt:lpstr>
      <vt:lpstr>PowerPoint Presentation</vt:lpstr>
      <vt:lpstr>VIII. Women in Revolt</vt:lpstr>
      <vt:lpstr>Utopian Communities</vt:lpstr>
      <vt:lpstr>PowerPoint Presentation</vt:lpstr>
      <vt:lpstr>X. The Dawn of Scientific Achievement</vt:lpstr>
      <vt:lpstr>XI. Artistic Achievements</vt:lpstr>
      <vt:lpstr>XI. Artistic Achievement </vt:lpstr>
      <vt:lpstr>PowerPoint Presentation</vt:lpstr>
      <vt:lpstr>XII. The Blossoming of a National Literature</vt:lpstr>
      <vt:lpstr>XII. The Blossoming of a National Literature (cont.)</vt:lpstr>
      <vt:lpstr>PowerPoint Presentation</vt:lpstr>
      <vt:lpstr>XIII. Trumpeters of Transcendentalism</vt:lpstr>
      <vt:lpstr>XIII. Trumpeters of Transcendentalism (cont.)</vt:lpstr>
      <vt:lpstr>XIII. Trumpeters of Transcendentalism (cont.)</vt:lpstr>
      <vt:lpstr>XIII. Trumpeters of Transcendentalism (cont.)</vt:lpstr>
      <vt:lpstr>XV. Literary Individualists and Dissenters</vt:lpstr>
      <vt:lpstr>XV. Literary Individualists and Dissenters (cont.)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Religion and Culture</dc:title>
  <dc:creator>Anthony Knox</dc:creator>
  <cp:lastModifiedBy>Anthony Knox</cp:lastModifiedBy>
  <cp:revision>3</cp:revision>
  <dcterms:created xsi:type="dcterms:W3CDTF">2021-11-07T06:58:03Z</dcterms:created>
  <dcterms:modified xsi:type="dcterms:W3CDTF">2021-11-09T09:08:24Z</dcterms:modified>
</cp:coreProperties>
</file>