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8"/>
  </p:notesMasterIdLst>
  <p:sldIdLst>
    <p:sldId id="256" r:id="rId2"/>
    <p:sldId id="258" r:id="rId3"/>
    <p:sldId id="295" r:id="rId4"/>
    <p:sldId id="259" r:id="rId5"/>
    <p:sldId id="297" r:id="rId6"/>
    <p:sldId id="260" r:id="rId7"/>
    <p:sldId id="298" r:id="rId8"/>
    <p:sldId id="299" r:id="rId9"/>
    <p:sldId id="458" r:id="rId10"/>
    <p:sldId id="261" r:id="rId11"/>
    <p:sldId id="301" r:id="rId12"/>
    <p:sldId id="426" r:id="rId13"/>
    <p:sldId id="262" r:id="rId14"/>
    <p:sldId id="263" r:id="rId15"/>
    <p:sldId id="305" r:id="rId16"/>
    <p:sldId id="306" r:id="rId17"/>
    <p:sldId id="428" r:id="rId18"/>
    <p:sldId id="307" r:id="rId19"/>
    <p:sldId id="429" r:id="rId20"/>
    <p:sldId id="431" r:id="rId21"/>
    <p:sldId id="311" r:id="rId22"/>
    <p:sldId id="257" r:id="rId23"/>
    <p:sldId id="459" r:id="rId24"/>
    <p:sldId id="460" r:id="rId25"/>
    <p:sldId id="461" r:id="rId26"/>
    <p:sldId id="266" r:id="rId27"/>
    <p:sldId id="313" r:id="rId28"/>
    <p:sldId id="432" r:id="rId29"/>
    <p:sldId id="314" r:id="rId30"/>
    <p:sldId id="267" r:id="rId31"/>
    <p:sldId id="434" r:id="rId32"/>
    <p:sldId id="315" r:id="rId33"/>
    <p:sldId id="316" r:id="rId34"/>
    <p:sldId id="433" r:id="rId35"/>
    <p:sldId id="462" r:id="rId36"/>
    <p:sldId id="284" r:id="rId37"/>
    <p:sldId id="317" r:id="rId38"/>
    <p:sldId id="318" r:id="rId39"/>
    <p:sldId id="437" r:id="rId40"/>
    <p:sldId id="438" r:id="rId41"/>
    <p:sldId id="268" r:id="rId42"/>
    <p:sldId id="439" r:id="rId43"/>
    <p:sldId id="331" r:id="rId44"/>
    <p:sldId id="333" r:id="rId45"/>
    <p:sldId id="335" r:id="rId46"/>
    <p:sldId id="337" r:id="rId47"/>
    <p:sldId id="441" r:id="rId48"/>
    <p:sldId id="342" r:id="rId49"/>
    <p:sldId id="345" r:id="rId50"/>
    <p:sldId id="442" r:id="rId51"/>
    <p:sldId id="443" r:id="rId52"/>
    <p:sldId id="444" r:id="rId53"/>
    <p:sldId id="445" r:id="rId54"/>
    <p:sldId id="353" r:id="rId55"/>
    <p:sldId id="354" r:id="rId56"/>
    <p:sldId id="355" r:id="rId57"/>
    <p:sldId id="365" r:id="rId58"/>
    <p:sldId id="366" r:id="rId59"/>
    <p:sldId id="367" r:id="rId60"/>
    <p:sldId id="369" r:id="rId61"/>
    <p:sldId id="448" r:id="rId62"/>
    <p:sldId id="449" r:id="rId63"/>
    <p:sldId id="451" r:id="rId64"/>
    <p:sldId id="450" r:id="rId65"/>
    <p:sldId id="374" r:id="rId66"/>
    <p:sldId id="375" r:id="rId67"/>
    <p:sldId id="381" r:id="rId68"/>
    <p:sldId id="382" r:id="rId69"/>
    <p:sldId id="454" r:id="rId70"/>
    <p:sldId id="383" r:id="rId71"/>
    <p:sldId id="455" r:id="rId72"/>
    <p:sldId id="386" r:id="rId73"/>
    <p:sldId id="387" r:id="rId74"/>
    <p:sldId id="388" r:id="rId75"/>
    <p:sldId id="456" r:id="rId76"/>
    <p:sldId id="389" r:id="rId77"/>
    <p:sldId id="393" r:id="rId78"/>
    <p:sldId id="395" r:id="rId79"/>
    <p:sldId id="398" r:id="rId80"/>
    <p:sldId id="401" r:id="rId81"/>
    <p:sldId id="402" r:id="rId82"/>
    <p:sldId id="403" r:id="rId83"/>
    <p:sldId id="404" r:id="rId84"/>
    <p:sldId id="406" r:id="rId85"/>
    <p:sldId id="407" r:id="rId86"/>
    <p:sldId id="413" r:id="rId8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16"/>
    <p:restoredTop sz="96197"/>
  </p:normalViewPr>
  <p:slideViewPr>
    <p:cSldViewPr snapToGrid="0" snapToObjects="1">
      <p:cViewPr varScale="1">
        <p:scale>
          <a:sx n="115" d="100"/>
          <a:sy n="115" d="100"/>
        </p:scale>
        <p:origin x="21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B88DD0-F941-4578-A0B3-78CE2BE8169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53449C4-86DB-4E63-980B-6306A178D085}">
      <dgm:prSet/>
      <dgm:spPr/>
      <dgm:t>
        <a:bodyPr/>
        <a:lstStyle/>
        <a:p>
          <a:r>
            <a:rPr lang="en-US" b="0" i="0" dirty="0"/>
            <a:t>Imperialism is the theory of global domination, meaning the desire to create an empire. </a:t>
          </a:r>
          <a:endParaRPr lang="en-US" dirty="0"/>
        </a:p>
      </dgm:t>
    </dgm:pt>
    <dgm:pt modelId="{22313E08-3630-49B0-826A-84488E21F563}" type="parTrans" cxnId="{37ACD854-AFA4-4787-B939-42D54531C3CC}">
      <dgm:prSet/>
      <dgm:spPr/>
      <dgm:t>
        <a:bodyPr/>
        <a:lstStyle/>
        <a:p>
          <a:endParaRPr lang="en-US"/>
        </a:p>
      </dgm:t>
    </dgm:pt>
    <dgm:pt modelId="{7CC6F73E-7DAF-4EE5-8B4B-68AEEF04D970}" type="sibTrans" cxnId="{37ACD854-AFA4-4787-B939-42D54531C3CC}">
      <dgm:prSet/>
      <dgm:spPr/>
      <dgm:t>
        <a:bodyPr/>
        <a:lstStyle/>
        <a:p>
          <a:endParaRPr lang="en-US"/>
        </a:p>
      </dgm:t>
    </dgm:pt>
    <dgm:pt modelId="{D2423BCB-2F1B-4FC0-BE6C-641780486284}">
      <dgm:prSet/>
      <dgm:spPr/>
      <dgm:t>
        <a:bodyPr/>
        <a:lstStyle/>
        <a:p>
          <a:r>
            <a:rPr lang="en-US" b="0" i="0"/>
            <a:t>In Europe, this created rivalries between the powerful nations.</a:t>
          </a:r>
          <a:endParaRPr lang="en-US"/>
        </a:p>
      </dgm:t>
    </dgm:pt>
    <dgm:pt modelId="{E7D6CFBE-E1BE-4DD6-A47C-E90975B546F7}" type="parTrans" cxnId="{30A613D2-2E41-4312-A1E9-0A809E854FDA}">
      <dgm:prSet/>
      <dgm:spPr/>
      <dgm:t>
        <a:bodyPr/>
        <a:lstStyle/>
        <a:p>
          <a:endParaRPr lang="en-US"/>
        </a:p>
      </dgm:t>
    </dgm:pt>
    <dgm:pt modelId="{DDA2FC4D-DB84-4EEA-8986-F8476A42ACD1}" type="sibTrans" cxnId="{30A613D2-2E41-4312-A1E9-0A809E854FDA}">
      <dgm:prSet/>
      <dgm:spPr/>
      <dgm:t>
        <a:bodyPr/>
        <a:lstStyle/>
        <a:p>
          <a:endParaRPr lang="en-US"/>
        </a:p>
      </dgm:t>
    </dgm:pt>
    <dgm:pt modelId="{CB524599-38E6-4DCB-9BE0-7FC10AAC5C0E}">
      <dgm:prSet/>
      <dgm:spPr/>
      <dgm:t>
        <a:bodyPr/>
        <a:lstStyle/>
        <a:p>
          <a:r>
            <a:rPr lang="en-US" b="0" i="0"/>
            <a:t>Militarism is when a nation allows the production of a powerful army to serve as its own foreign policy. </a:t>
          </a:r>
          <a:endParaRPr lang="en-US"/>
        </a:p>
      </dgm:t>
    </dgm:pt>
    <dgm:pt modelId="{BDE10A95-B183-4E32-9507-D104D33D86FA}" type="parTrans" cxnId="{4FBCED19-1D6A-405C-8CE6-53E6AC6B237B}">
      <dgm:prSet/>
      <dgm:spPr/>
      <dgm:t>
        <a:bodyPr/>
        <a:lstStyle/>
        <a:p>
          <a:endParaRPr lang="en-US"/>
        </a:p>
      </dgm:t>
    </dgm:pt>
    <dgm:pt modelId="{A9D9378D-F61B-4AC4-A3CF-3E628BC36C81}" type="sibTrans" cxnId="{4FBCED19-1D6A-405C-8CE6-53E6AC6B237B}">
      <dgm:prSet/>
      <dgm:spPr/>
      <dgm:t>
        <a:bodyPr/>
        <a:lstStyle/>
        <a:p>
          <a:endParaRPr lang="en-US"/>
        </a:p>
      </dgm:t>
    </dgm:pt>
    <dgm:pt modelId="{231243A9-D96B-4BBF-BD2C-51A1F4AC74CD}">
      <dgm:prSet/>
      <dgm:spPr/>
      <dgm:t>
        <a:bodyPr/>
        <a:lstStyle/>
        <a:p>
          <a:r>
            <a:rPr lang="en-US" b="0" i="0"/>
            <a:t>In this system, a large army has top priority, and has more authority in the government.</a:t>
          </a:r>
          <a:endParaRPr lang="en-US"/>
        </a:p>
      </dgm:t>
    </dgm:pt>
    <dgm:pt modelId="{E7E9BEBA-9194-4A13-B4B0-925ACD8C2C71}" type="parTrans" cxnId="{5A63A12D-3030-41F4-A6DC-2ACBCC70132B}">
      <dgm:prSet/>
      <dgm:spPr/>
      <dgm:t>
        <a:bodyPr/>
        <a:lstStyle/>
        <a:p>
          <a:endParaRPr lang="en-US"/>
        </a:p>
      </dgm:t>
    </dgm:pt>
    <dgm:pt modelId="{159A48C1-B432-4846-A8F4-E31042182E32}" type="sibTrans" cxnId="{5A63A12D-3030-41F4-A6DC-2ACBCC70132B}">
      <dgm:prSet/>
      <dgm:spPr/>
      <dgm:t>
        <a:bodyPr/>
        <a:lstStyle/>
        <a:p>
          <a:endParaRPr lang="en-US"/>
        </a:p>
      </dgm:t>
    </dgm:pt>
    <dgm:pt modelId="{6DEB447F-E7EC-4535-9F9B-92C6F93D4D14}">
      <dgm:prSet/>
      <dgm:spPr/>
      <dgm:t>
        <a:bodyPr/>
        <a:lstStyle/>
        <a:p>
          <a:r>
            <a:rPr lang="en-US" b="0" i="0"/>
            <a:t>Nationalism is when a country believes in itself, and acts in it’s own interests. </a:t>
          </a:r>
          <a:endParaRPr lang="en-US"/>
        </a:p>
      </dgm:t>
    </dgm:pt>
    <dgm:pt modelId="{0C796B26-6496-463B-B4F7-AD8627A2A28C}" type="parTrans" cxnId="{DA93E228-9A23-48AC-96E9-D644ADAC5120}">
      <dgm:prSet/>
      <dgm:spPr/>
      <dgm:t>
        <a:bodyPr/>
        <a:lstStyle/>
        <a:p>
          <a:endParaRPr lang="en-US"/>
        </a:p>
      </dgm:t>
    </dgm:pt>
    <dgm:pt modelId="{50B5B4AF-BE6D-4730-904B-0286BA45714C}" type="sibTrans" cxnId="{DA93E228-9A23-48AC-96E9-D644ADAC5120}">
      <dgm:prSet/>
      <dgm:spPr/>
      <dgm:t>
        <a:bodyPr/>
        <a:lstStyle/>
        <a:p>
          <a:endParaRPr lang="en-US"/>
        </a:p>
      </dgm:t>
    </dgm:pt>
    <dgm:pt modelId="{EA956A8E-DDBD-466D-82BC-57BFE59750C5}">
      <dgm:prSet/>
      <dgm:spPr/>
      <dgm:t>
        <a:bodyPr/>
        <a:lstStyle/>
        <a:p>
          <a:r>
            <a:rPr lang="en-US" b="0" i="0"/>
            <a:t>When this happens and another country does not like it, they may fight about the actions.</a:t>
          </a:r>
          <a:endParaRPr lang="en-US"/>
        </a:p>
      </dgm:t>
    </dgm:pt>
    <dgm:pt modelId="{0FA8C68D-E986-4128-AC7A-412707D42594}" type="parTrans" cxnId="{180B4F3D-A24D-43B6-AA33-945F28F381BC}">
      <dgm:prSet/>
      <dgm:spPr/>
      <dgm:t>
        <a:bodyPr/>
        <a:lstStyle/>
        <a:p>
          <a:endParaRPr lang="en-US"/>
        </a:p>
      </dgm:t>
    </dgm:pt>
    <dgm:pt modelId="{52BD4AF5-9C23-4590-BA8B-561EB481E808}" type="sibTrans" cxnId="{180B4F3D-A24D-43B6-AA33-945F28F381BC}">
      <dgm:prSet/>
      <dgm:spPr/>
      <dgm:t>
        <a:bodyPr/>
        <a:lstStyle/>
        <a:p>
          <a:endParaRPr lang="en-US"/>
        </a:p>
      </dgm:t>
    </dgm:pt>
    <dgm:pt modelId="{1D6A81D2-A684-4EFD-A5CA-15927D4CFE2A}">
      <dgm:prSet/>
      <dgm:spPr/>
      <dgm:t>
        <a:bodyPr/>
        <a:lstStyle/>
        <a:p>
          <a:r>
            <a:rPr lang="en-US" b="0" i="0"/>
            <a:t>Alliances is the “I got your back” school of thought that got nations a false sense of security.</a:t>
          </a:r>
          <a:endParaRPr lang="en-US"/>
        </a:p>
      </dgm:t>
    </dgm:pt>
    <dgm:pt modelId="{39CC4C8B-2B15-422A-B59E-D5702CF02DBC}" type="parTrans" cxnId="{B5F95CC8-2CF5-4401-B08D-EB921450C233}">
      <dgm:prSet/>
      <dgm:spPr/>
      <dgm:t>
        <a:bodyPr/>
        <a:lstStyle/>
        <a:p>
          <a:endParaRPr lang="en-US"/>
        </a:p>
      </dgm:t>
    </dgm:pt>
    <dgm:pt modelId="{61741F08-4841-491E-BE8D-44B1B25B67C9}" type="sibTrans" cxnId="{B5F95CC8-2CF5-4401-B08D-EB921450C233}">
      <dgm:prSet/>
      <dgm:spPr/>
      <dgm:t>
        <a:bodyPr/>
        <a:lstStyle/>
        <a:p>
          <a:endParaRPr lang="en-US"/>
        </a:p>
      </dgm:t>
    </dgm:pt>
    <dgm:pt modelId="{879C3896-3F70-4D94-8F68-B61E8F813B5D}">
      <dgm:prSet/>
      <dgm:spPr/>
      <dgm:t>
        <a:bodyPr/>
        <a:lstStyle/>
        <a:p>
          <a:r>
            <a:rPr lang="en-US" b="0" i="0"/>
            <a:t>With this false sense, they became more reckless.</a:t>
          </a:r>
          <a:endParaRPr lang="en-US"/>
        </a:p>
      </dgm:t>
    </dgm:pt>
    <dgm:pt modelId="{BE7391CB-684C-4929-A8A0-949884A9B2EC}" type="parTrans" cxnId="{25C1A5C1-3288-4542-A25D-AB9DF4D90ABC}">
      <dgm:prSet/>
      <dgm:spPr/>
      <dgm:t>
        <a:bodyPr/>
        <a:lstStyle/>
        <a:p>
          <a:endParaRPr lang="en-US"/>
        </a:p>
      </dgm:t>
    </dgm:pt>
    <dgm:pt modelId="{C0D1CFD9-07D4-418C-8A19-1DCC9E8E5BE6}" type="sibTrans" cxnId="{25C1A5C1-3288-4542-A25D-AB9DF4D90ABC}">
      <dgm:prSet/>
      <dgm:spPr/>
      <dgm:t>
        <a:bodyPr/>
        <a:lstStyle/>
        <a:p>
          <a:endParaRPr lang="en-US"/>
        </a:p>
      </dgm:t>
    </dgm:pt>
    <dgm:pt modelId="{980A76D5-BE4C-0140-9E3F-8EF153C5FDD2}" type="pres">
      <dgm:prSet presAssocID="{E7B88DD0-F941-4578-A0B3-78CE2BE81694}" presName="linear" presStyleCnt="0">
        <dgm:presLayoutVars>
          <dgm:animLvl val="lvl"/>
          <dgm:resizeHandles val="exact"/>
        </dgm:presLayoutVars>
      </dgm:prSet>
      <dgm:spPr/>
    </dgm:pt>
    <dgm:pt modelId="{0A5651AB-7DB2-4149-B955-CB59F3AE878B}" type="pres">
      <dgm:prSet presAssocID="{853449C4-86DB-4E63-980B-6306A178D08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C34A06B-19A9-A746-8C57-3A296DE6E346}" type="pres">
      <dgm:prSet presAssocID="{853449C4-86DB-4E63-980B-6306A178D085}" presName="childText" presStyleLbl="revTx" presStyleIdx="0" presStyleCnt="4">
        <dgm:presLayoutVars>
          <dgm:bulletEnabled val="1"/>
        </dgm:presLayoutVars>
      </dgm:prSet>
      <dgm:spPr/>
    </dgm:pt>
    <dgm:pt modelId="{D23EF3E3-F1B6-F245-BDBB-BD59BDCFC2E0}" type="pres">
      <dgm:prSet presAssocID="{CB524599-38E6-4DCB-9BE0-7FC10AAC5C0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FAA6A94-B391-BD49-9845-F5F6A10D7BC1}" type="pres">
      <dgm:prSet presAssocID="{CB524599-38E6-4DCB-9BE0-7FC10AAC5C0E}" presName="childText" presStyleLbl="revTx" presStyleIdx="1" presStyleCnt="4">
        <dgm:presLayoutVars>
          <dgm:bulletEnabled val="1"/>
        </dgm:presLayoutVars>
      </dgm:prSet>
      <dgm:spPr/>
    </dgm:pt>
    <dgm:pt modelId="{F547CDBD-44FA-6E48-9B77-F2DC031D53FD}" type="pres">
      <dgm:prSet presAssocID="{6DEB447F-E7EC-4535-9F9B-92C6F93D4D1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AA2ECB8-D138-5741-A061-8B68D693CAC0}" type="pres">
      <dgm:prSet presAssocID="{6DEB447F-E7EC-4535-9F9B-92C6F93D4D14}" presName="childText" presStyleLbl="revTx" presStyleIdx="2" presStyleCnt="4">
        <dgm:presLayoutVars>
          <dgm:bulletEnabled val="1"/>
        </dgm:presLayoutVars>
      </dgm:prSet>
      <dgm:spPr/>
    </dgm:pt>
    <dgm:pt modelId="{111BB78F-0214-9F43-BC2E-6FB2D2477F26}" type="pres">
      <dgm:prSet presAssocID="{1D6A81D2-A684-4EFD-A5CA-15927D4CFE2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FE4730A-E4C9-D04C-82F2-8029AB6BCB41}" type="pres">
      <dgm:prSet presAssocID="{1D6A81D2-A684-4EFD-A5CA-15927D4CFE2A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0BA70F19-EEAE-204B-A84A-38EECC063717}" type="presOf" srcId="{853449C4-86DB-4E63-980B-6306A178D085}" destId="{0A5651AB-7DB2-4149-B955-CB59F3AE878B}" srcOrd="0" destOrd="0" presId="urn:microsoft.com/office/officeart/2005/8/layout/vList2"/>
    <dgm:cxn modelId="{4FBCED19-1D6A-405C-8CE6-53E6AC6B237B}" srcId="{E7B88DD0-F941-4578-A0B3-78CE2BE81694}" destId="{CB524599-38E6-4DCB-9BE0-7FC10AAC5C0E}" srcOrd="1" destOrd="0" parTransId="{BDE10A95-B183-4E32-9507-D104D33D86FA}" sibTransId="{A9D9378D-F61B-4AC4-A3CF-3E628BC36C81}"/>
    <dgm:cxn modelId="{DA93E228-9A23-48AC-96E9-D644ADAC5120}" srcId="{E7B88DD0-F941-4578-A0B3-78CE2BE81694}" destId="{6DEB447F-E7EC-4535-9F9B-92C6F93D4D14}" srcOrd="2" destOrd="0" parTransId="{0C796B26-6496-463B-B4F7-AD8627A2A28C}" sibTransId="{50B5B4AF-BE6D-4730-904B-0286BA45714C}"/>
    <dgm:cxn modelId="{5A63A12D-3030-41F4-A6DC-2ACBCC70132B}" srcId="{CB524599-38E6-4DCB-9BE0-7FC10AAC5C0E}" destId="{231243A9-D96B-4BBF-BD2C-51A1F4AC74CD}" srcOrd="0" destOrd="0" parTransId="{E7E9BEBA-9194-4A13-B4B0-925ACD8C2C71}" sibTransId="{159A48C1-B432-4846-A8F4-E31042182E32}"/>
    <dgm:cxn modelId="{A8553536-CB24-EA4C-80D2-94CF11BCE5CF}" type="presOf" srcId="{1D6A81D2-A684-4EFD-A5CA-15927D4CFE2A}" destId="{111BB78F-0214-9F43-BC2E-6FB2D2477F26}" srcOrd="0" destOrd="0" presId="urn:microsoft.com/office/officeart/2005/8/layout/vList2"/>
    <dgm:cxn modelId="{0D48C237-4A15-AD4C-A1E5-CC9722B52B9B}" type="presOf" srcId="{D2423BCB-2F1B-4FC0-BE6C-641780486284}" destId="{6C34A06B-19A9-A746-8C57-3A296DE6E346}" srcOrd="0" destOrd="0" presId="urn:microsoft.com/office/officeart/2005/8/layout/vList2"/>
    <dgm:cxn modelId="{180B4F3D-A24D-43B6-AA33-945F28F381BC}" srcId="{6DEB447F-E7EC-4535-9F9B-92C6F93D4D14}" destId="{EA956A8E-DDBD-466D-82BC-57BFE59750C5}" srcOrd="0" destOrd="0" parTransId="{0FA8C68D-E986-4128-AC7A-412707D42594}" sibTransId="{52BD4AF5-9C23-4590-BA8B-561EB481E808}"/>
    <dgm:cxn modelId="{90CC3F45-A4D5-854B-8BC9-2DF08A8387E5}" type="presOf" srcId="{CB524599-38E6-4DCB-9BE0-7FC10AAC5C0E}" destId="{D23EF3E3-F1B6-F245-BDBB-BD59BDCFC2E0}" srcOrd="0" destOrd="0" presId="urn:microsoft.com/office/officeart/2005/8/layout/vList2"/>
    <dgm:cxn modelId="{37ACD854-AFA4-4787-B939-42D54531C3CC}" srcId="{E7B88DD0-F941-4578-A0B3-78CE2BE81694}" destId="{853449C4-86DB-4E63-980B-6306A178D085}" srcOrd="0" destOrd="0" parTransId="{22313E08-3630-49B0-826A-84488E21F563}" sibTransId="{7CC6F73E-7DAF-4EE5-8B4B-68AEEF04D970}"/>
    <dgm:cxn modelId="{D7084696-751A-D545-B2F9-EC99E4B6F793}" type="presOf" srcId="{EA956A8E-DDBD-466D-82BC-57BFE59750C5}" destId="{2AA2ECB8-D138-5741-A061-8B68D693CAC0}" srcOrd="0" destOrd="0" presId="urn:microsoft.com/office/officeart/2005/8/layout/vList2"/>
    <dgm:cxn modelId="{C65372A1-305E-D14F-93E1-9F9CAC717378}" type="presOf" srcId="{879C3896-3F70-4D94-8F68-B61E8F813B5D}" destId="{AFE4730A-E4C9-D04C-82F2-8029AB6BCB41}" srcOrd="0" destOrd="0" presId="urn:microsoft.com/office/officeart/2005/8/layout/vList2"/>
    <dgm:cxn modelId="{D9DE0EAC-2EB2-7B43-9E9E-0724EFEBA4C8}" type="presOf" srcId="{6DEB447F-E7EC-4535-9F9B-92C6F93D4D14}" destId="{F547CDBD-44FA-6E48-9B77-F2DC031D53FD}" srcOrd="0" destOrd="0" presId="urn:microsoft.com/office/officeart/2005/8/layout/vList2"/>
    <dgm:cxn modelId="{F33EF3AE-4829-7049-BF9D-2563694555C4}" type="presOf" srcId="{E7B88DD0-F941-4578-A0B3-78CE2BE81694}" destId="{980A76D5-BE4C-0140-9E3F-8EF153C5FDD2}" srcOrd="0" destOrd="0" presId="urn:microsoft.com/office/officeart/2005/8/layout/vList2"/>
    <dgm:cxn modelId="{25C1A5C1-3288-4542-A25D-AB9DF4D90ABC}" srcId="{1D6A81D2-A684-4EFD-A5CA-15927D4CFE2A}" destId="{879C3896-3F70-4D94-8F68-B61E8F813B5D}" srcOrd="0" destOrd="0" parTransId="{BE7391CB-684C-4929-A8A0-949884A9B2EC}" sibTransId="{C0D1CFD9-07D4-418C-8A19-1DCC9E8E5BE6}"/>
    <dgm:cxn modelId="{B5F95CC8-2CF5-4401-B08D-EB921450C233}" srcId="{E7B88DD0-F941-4578-A0B3-78CE2BE81694}" destId="{1D6A81D2-A684-4EFD-A5CA-15927D4CFE2A}" srcOrd="3" destOrd="0" parTransId="{39CC4C8B-2B15-422A-B59E-D5702CF02DBC}" sibTransId="{61741F08-4841-491E-BE8D-44B1B25B67C9}"/>
    <dgm:cxn modelId="{30A613D2-2E41-4312-A1E9-0A809E854FDA}" srcId="{853449C4-86DB-4E63-980B-6306A178D085}" destId="{D2423BCB-2F1B-4FC0-BE6C-641780486284}" srcOrd="0" destOrd="0" parTransId="{E7D6CFBE-E1BE-4DD6-A47C-E90975B546F7}" sibTransId="{DDA2FC4D-DB84-4EEA-8986-F8476A42ACD1}"/>
    <dgm:cxn modelId="{23E31DE6-A711-E241-81C0-F63C5FE35FC1}" type="presOf" srcId="{231243A9-D96B-4BBF-BD2C-51A1F4AC74CD}" destId="{6FAA6A94-B391-BD49-9845-F5F6A10D7BC1}" srcOrd="0" destOrd="0" presId="urn:microsoft.com/office/officeart/2005/8/layout/vList2"/>
    <dgm:cxn modelId="{3ECC18CD-4554-1549-8065-FB3451B66635}" type="presParOf" srcId="{980A76D5-BE4C-0140-9E3F-8EF153C5FDD2}" destId="{0A5651AB-7DB2-4149-B955-CB59F3AE878B}" srcOrd="0" destOrd="0" presId="urn:microsoft.com/office/officeart/2005/8/layout/vList2"/>
    <dgm:cxn modelId="{A49F15BD-5C40-FA45-A87B-D74D8ACA8793}" type="presParOf" srcId="{980A76D5-BE4C-0140-9E3F-8EF153C5FDD2}" destId="{6C34A06B-19A9-A746-8C57-3A296DE6E346}" srcOrd="1" destOrd="0" presId="urn:microsoft.com/office/officeart/2005/8/layout/vList2"/>
    <dgm:cxn modelId="{86445C00-802D-944F-9443-94213D5DCDA4}" type="presParOf" srcId="{980A76D5-BE4C-0140-9E3F-8EF153C5FDD2}" destId="{D23EF3E3-F1B6-F245-BDBB-BD59BDCFC2E0}" srcOrd="2" destOrd="0" presId="urn:microsoft.com/office/officeart/2005/8/layout/vList2"/>
    <dgm:cxn modelId="{B1DF4A93-F73C-314D-A877-7F9A5AF2BC15}" type="presParOf" srcId="{980A76D5-BE4C-0140-9E3F-8EF153C5FDD2}" destId="{6FAA6A94-B391-BD49-9845-F5F6A10D7BC1}" srcOrd="3" destOrd="0" presId="urn:microsoft.com/office/officeart/2005/8/layout/vList2"/>
    <dgm:cxn modelId="{CE5BAFE3-584D-5347-B4A8-0543259E6E23}" type="presParOf" srcId="{980A76D5-BE4C-0140-9E3F-8EF153C5FDD2}" destId="{F547CDBD-44FA-6E48-9B77-F2DC031D53FD}" srcOrd="4" destOrd="0" presId="urn:microsoft.com/office/officeart/2005/8/layout/vList2"/>
    <dgm:cxn modelId="{76A0DD9A-A24C-E14B-BEFF-8499C224EF34}" type="presParOf" srcId="{980A76D5-BE4C-0140-9E3F-8EF153C5FDD2}" destId="{2AA2ECB8-D138-5741-A061-8B68D693CAC0}" srcOrd="5" destOrd="0" presId="urn:microsoft.com/office/officeart/2005/8/layout/vList2"/>
    <dgm:cxn modelId="{B8FE6E1C-9C8F-424C-A5F7-210D53FAD6C6}" type="presParOf" srcId="{980A76D5-BE4C-0140-9E3F-8EF153C5FDD2}" destId="{111BB78F-0214-9F43-BC2E-6FB2D2477F26}" srcOrd="6" destOrd="0" presId="urn:microsoft.com/office/officeart/2005/8/layout/vList2"/>
    <dgm:cxn modelId="{4F348C35-D139-9149-840A-05AA3F8D2088}" type="presParOf" srcId="{980A76D5-BE4C-0140-9E3F-8EF153C5FDD2}" destId="{AFE4730A-E4C9-D04C-82F2-8029AB6BCB4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6B4154-5DDE-4286-A405-58F3C995B8A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C982F36-92A7-4E2C-BD37-329D4EE16EFA}">
      <dgm:prSet/>
      <dgm:spPr/>
      <dgm:t>
        <a:bodyPr/>
        <a:lstStyle/>
        <a:p>
          <a:r>
            <a:rPr lang="en-US" b="0" i="0" dirty="0"/>
            <a:t>Larger part of suffrage movement:</a:t>
          </a:r>
          <a:endParaRPr lang="en-US" dirty="0"/>
        </a:p>
      </dgm:t>
    </dgm:pt>
    <dgm:pt modelId="{05FE6C9E-3266-40EB-9B7D-3B204F210E7B}" type="parTrans" cxnId="{E16FE61E-62CA-427E-ACD7-5C8599F58528}">
      <dgm:prSet/>
      <dgm:spPr/>
      <dgm:t>
        <a:bodyPr/>
        <a:lstStyle/>
        <a:p>
          <a:endParaRPr lang="en-US"/>
        </a:p>
      </dgm:t>
    </dgm:pt>
    <dgm:pt modelId="{8E3D8341-F77C-41E4-A29C-28CB068FCB42}" type="sibTrans" cxnId="{E16FE61E-62CA-427E-ACD7-5C8599F58528}">
      <dgm:prSet/>
      <dgm:spPr/>
      <dgm:t>
        <a:bodyPr/>
        <a:lstStyle/>
        <a:p>
          <a:endParaRPr lang="en-US"/>
        </a:p>
      </dgm:t>
    </dgm:pt>
    <dgm:pt modelId="{F0D8FCA9-1D7F-42A6-994C-2BD224A96435}">
      <dgm:prSet/>
      <dgm:spPr/>
      <dgm:t>
        <a:bodyPr/>
        <a:lstStyle/>
        <a:p>
          <a:r>
            <a:rPr lang="en-US" b="0" i="0"/>
            <a:t>Represented by National American Woman Suffrage Association</a:t>
          </a:r>
          <a:endParaRPr lang="en-US"/>
        </a:p>
      </dgm:t>
    </dgm:pt>
    <dgm:pt modelId="{974C0508-4CEE-46B2-91AF-5F08797F5B9A}" type="parTrans" cxnId="{2FFCF254-9A83-4EA9-9B72-2EA81E1FC7E6}">
      <dgm:prSet/>
      <dgm:spPr/>
      <dgm:t>
        <a:bodyPr/>
        <a:lstStyle/>
        <a:p>
          <a:endParaRPr lang="en-US"/>
        </a:p>
      </dgm:t>
    </dgm:pt>
    <dgm:pt modelId="{4C9D747E-BD97-4A0B-8F84-0BBE030C77EC}" type="sibTrans" cxnId="{2FFCF254-9A83-4EA9-9B72-2EA81E1FC7E6}">
      <dgm:prSet/>
      <dgm:spPr/>
      <dgm:t>
        <a:bodyPr/>
        <a:lstStyle/>
        <a:p>
          <a:endParaRPr lang="en-US"/>
        </a:p>
      </dgm:t>
    </dgm:pt>
    <dgm:pt modelId="{7B070D03-3CB5-48C8-BCBC-0A5F1E013188}">
      <dgm:prSet/>
      <dgm:spPr/>
      <dgm:t>
        <a:bodyPr/>
        <a:lstStyle/>
        <a:p>
          <a:r>
            <a:rPr lang="en-US" b="0" i="0"/>
            <a:t>Supported Wilson</a:t>
          </a:r>
          <a:r>
            <a:rPr lang="fr-FR" b="0" i="0"/>
            <a:t>'</a:t>
          </a:r>
          <a:r>
            <a:rPr lang="en-US" b="0" i="0"/>
            <a:t>s war</a:t>
          </a:r>
          <a:endParaRPr lang="en-US"/>
        </a:p>
      </dgm:t>
    </dgm:pt>
    <dgm:pt modelId="{EF727210-B79D-4B74-A159-EB12BCD280B7}" type="parTrans" cxnId="{BA3AD5FC-EDB2-4A9D-A74D-A22A5F3E1866}">
      <dgm:prSet/>
      <dgm:spPr/>
      <dgm:t>
        <a:bodyPr/>
        <a:lstStyle/>
        <a:p>
          <a:endParaRPr lang="en-US"/>
        </a:p>
      </dgm:t>
    </dgm:pt>
    <dgm:pt modelId="{B240BDB7-5BD3-42CF-BF35-2C221EB543E4}" type="sibTrans" cxnId="{BA3AD5FC-EDB2-4A9D-A74D-A22A5F3E1866}">
      <dgm:prSet/>
      <dgm:spPr/>
      <dgm:t>
        <a:bodyPr/>
        <a:lstStyle/>
        <a:p>
          <a:endParaRPr lang="en-US"/>
        </a:p>
      </dgm:t>
    </dgm:pt>
    <dgm:pt modelId="{85C3F72C-0FB1-40A2-8EBD-A0FCF27D653E}">
      <dgm:prSet/>
      <dgm:spPr/>
      <dgm:t>
        <a:bodyPr/>
        <a:lstStyle/>
        <a:p>
          <a:r>
            <a:rPr lang="en-US" b="0" i="0"/>
            <a:t>Argued women must take part in war effort to earn role in shaping peace</a:t>
          </a:r>
          <a:endParaRPr lang="en-US"/>
        </a:p>
      </dgm:t>
    </dgm:pt>
    <dgm:pt modelId="{63FDA709-C075-4295-B07D-C32A4346C80E}" type="parTrans" cxnId="{81C1C232-8B16-4C76-8E8B-E0449449CD17}">
      <dgm:prSet/>
      <dgm:spPr/>
      <dgm:t>
        <a:bodyPr/>
        <a:lstStyle/>
        <a:p>
          <a:endParaRPr lang="en-US"/>
        </a:p>
      </dgm:t>
    </dgm:pt>
    <dgm:pt modelId="{BC171889-892F-4AD4-BAB1-C5632AAF9C37}" type="sibTrans" cxnId="{81C1C232-8B16-4C76-8E8B-E0449449CD17}">
      <dgm:prSet/>
      <dgm:spPr/>
      <dgm:t>
        <a:bodyPr/>
        <a:lstStyle/>
        <a:p>
          <a:endParaRPr lang="en-US"/>
        </a:p>
      </dgm:t>
    </dgm:pt>
    <dgm:pt modelId="{F7CF4803-63C8-4327-99D6-FA4E1EC72106}">
      <dgm:prSet/>
      <dgm:spPr/>
      <dgm:t>
        <a:bodyPr/>
        <a:lstStyle/>
        <a:p>
          <a:r>
            <a:rPr lang="en-US" b="0" i="0"/>
            <a:t>Fight for democracy abroad was women</a:t>
          </a:r>
          <a:r>
            <a:rPr lang="fr-FR" b="0" i="0"/>
            <a:t>'</a:t>
          </a:r>
          <a:r>
            <a:rPr lang="en-US" b="0" i="0"/>
            <a:t>s best hope for winning true democracy at home</a:t>
          </a:r>
          <a:endParaRPr lang="en-US"/>
        </a:p>
      </dgm:t>
    </dgm:pt>
    <dgm:pt modelId="{D271BCEB-473C-4744-99FC-0D7735E46588}" type="parTrans" cxnId="{FA35170A-DE46-4FB0-A8EF-A51E397AAE37}">
      <dgm:prSet/>
      <dgm:spPr/>
      <dgm:t>
        <a:bodyPr/>
        <a:lstStyle/>
        <a:p>
          <a:endParaRPr lang="en-US"/>
        </a:p>
      </dgm:t>
    </dgm:pt>
    <dgm:pt modelId="{0F3E0D32-F500-41EB-8B94-72BA48A48C18}" type="sibTrans" cxnId="{FA35170A-DE46-4FB0-A8EF-A51E397AAE37}">
      <dgm:prSet/>
      <dgm:spPr/>
      <dgm:t>
        <a:bodyPr/>
        <a:lstStyle/>
        <a:p>
          <a:endParaRPr lang="en-US"/>
        </a:p>
      </dgm:t>
    </dgm:pt>
    <dgm:pt modelId="{BBBB3646-3465-489D-91F0-37296965C6EF}">
      <dgm:prSet/>
      <dgm:spPr/>
      <dgm:t>
        <a:bodyPr/>
        <a:lstStyle/>
        <a:p>
          <a:r>
            <a:rPr lang="en-US" b="0" i="0"/>
            <a:t>War mobilization gave new momentum to suffrage fight:</a:t>
          </a:r>
          <a:endParaRPr lang="en-US"/>
        </a:p>
      </dgm:t>
    </dgm:pt>
    <dgm:pt modelId="{6C1A4DA9-BF8A-460E-9CAA-E2002FA2C9B7}" type="parTrans" cxnId="{E6F46D47-F7CB-4398-8054-5275E8D5D43E}">
      <dgm:prSet/>
      <dgm:spPr/>
      <dgm:t>
        <a:bodyPr/>
        <a:lstStyle/>
        <a:p>
          <a:endParaRPr lang="en-US"/>
        </a:p>
      </dgm:t>
    </dgm:pt>
    <dgm:pt modelId="{A876A438-ACB7-4E28-9293-8D9D81C756A1}" type="sibTrans" cxnId="{E6F46D47-F7CB-4398-8054-5275E8D5D43E}">
      <dgm:prSet/>
      <dgm:spPr/>
      <dgm:t>
        <a:bodyPr/>
        <a:lstStyle/>
        <a:p>
          <a:endParaRPr lang="en-US"/>
        </a:p>
      </dgm:t>
    </dgm:pt>
    <dgm:pt modelId="{5533CA8D-3483-4BAB-8C8A-D5D1B87C48CD}">
      <dgm:prSet/>
      <dgm:spPr/>
      <dgm:t>
        <a:bodyPr/>
        <a:lstStyle/>
        <a:p>
          <a:r>
            <a:rPr lang="en-US" b="0" i="0"/>
            <a:t>Wilson endorsed suffrage as </a:t>
          </a:r>
          <a:r>
            <a:rPr lang="ja-JP" b="0" i="0"/>
            <a:t>“</a:t>
          </a:r>
          <a:r>
            <a:rPr lang="en-US" b="0" i="0"/>
            <a:t>vitally necessary war measure</a:t>
          </a:r>
          <a:r>
            <a:rPr lang="ja-JP" b="0" i="0"/>
            <a:t>”</a:t>
          </a:r>
          <a:endParaRPr lang="en-US"/>
        </a:p>
      </dgm:t>
    </dgm:pt>
    <dgm:pt modelId="{2A7C6B60-E3D0-42BC-8F76-95F975C1F335}" type="parTrans" cxnId="{A5645A51-A090-4449-881C-34E675D32819}">
      <dgm:prSet/>
      <dgm:spPr/>
      <dgm:t>
        <a:bodyPr/>
        <a:lstStyle/>
        <a:p>
          <a:endParaRPr lang="en-US"/>
        </a:p>
      </dgm:t>
    </dgm:pt>
    <dgm:pt modelId="{53B02A61-E453-4DD3-A614-02F165658033}" type="sibTrans" cxnId="{A5645A51-A090-4449-881C-34E675D32819}">
      <dgm:prSet/>
      <dgm:spPr/>
      <dgm:t>
        <a:bodyPr/>
        <a:lstStyle/>
        <a:p>
          <a:endParaRPr lang="en-US"/>
        </a:p>
      </dgm:t>
    </dgm:pt>
    <dgm:pt modelId="{F229160C-ACA6-4A5D-8634-D881CAAE6A31}">
      <dgm:prSet/>
      <dgm:spPr/>
      <dgm:t>
        <a:bodyPr/>
        <a:lstStyle/>
        <a:p>
          <a:r>
            <a:rPr lang="en-US" b="0" i="0"/>
            <a:t>In 1917 New York voted for suffrage at state level</a:t>
          </a:r>
          <a:endParaRPr lang="en-US"/>
        </a:p>
      </dgm:t>
    </dgm:pt>
    <dgm:pt modelId="{964EA528-440C-4C78-B6E5-4662B6A5F627}" type="parTrans" cxnId="{3B674677-46F8-4039-9110-7BECA0260252}">
      <dgm:prSet/>
      <dgm:spPr/>
      <dgm:t>
        <a:bodyPr/>
        <a:lstStyle/>
        <a:p>
          <a:endParaRPr lang="en-US"/>
        </a:p>
      </dgm:t>
    </dgm:pt>
    <dgm:pt modelId="{A7C8DDCE-297B-4ADF-BAA0-6844E2EDCEAE}" type="sibTrans" cxnId="{3B674677-46F8-4039-9110-7BECA0260252}">
      <dgm:prSet/>
      <dgm:spPr/>
      <dgm:t>
        <a:bodyPr/>
        <a:lstStyle/>
        <a:p>
          <a:endParaRPr lang="en-US"/>
        </a:p>
      </dgm:t>
    </dgm:pt>
    <dgm:pt modelId="{8ED8DF3F-22D1-4FAD-84CD-702AB96603D4}">
      <dgm:prSet/>
      <dgm:spPr/>
      <dgm:t>
        <a:bodyPr/>
        <a:lstStyle/>
        <a:p>
          <a:r>
            <a:rPr lang="en-US" b="0" i="0"/>
            <a:t>Followed by Michigan, Oklahoma, and South Dakota</a:t>
          </a:r>
          <a:endParaRPr lang="en-US"/>
        </a:p>
      </dgm:t>
    </dgm:pt>
    <dgm:pt modelId="{C1EF6285-A7CE-4722-A34E-D2DA876CF355}" type="parTrans" cxnId="{11F95B7B-F906-492E-BC0A-ADED041CCD32}">
      <dgm:prSet/>
      <dgm:spPr/>
      <dgm:t>
        <a:bodyPr/>
        <a:lstStyle/>
        <a:p>
          <a:endParaRPr lang="en-US"/>
        </a:p>
      </dgm:t>
    </dgm:pt>
    <dgm:pt modelId="{D4D6270B-F91A-425C-88AC-54E24D2C8DF3}" type="sibTrans" cxnId="{11F95B7B-F906-492E-BC0A-ADED041CCD32}">
      <dgm:prSet/>
      <dgm:spPr/>
      <dgm:t>
        <a:bodyPr/>
        <a:lstStyle/>
        <a:p>
          <a:endParaRPr lang="en-US"/>
        </a:p>
      </dgm:t>
    </dgm:pt>
    <dgm:pt modelId="{DC38FD39-9325-4BDB-A18E-DD6900375469}">
      <dgm:prSet/>
      <dgm:spPr/>
      <dgm:t>
        <a:bodyPr/>
        <a:lstStyle/>
        <a:p>
          <a:r>
            <a:rPr lang="en-US" b="0" i="0"/>
            <a:t>Whole U.S.A. followed with </a:t>
          </a:r>
          <a:r>
            <a:rPr lang="en-US" b="1" i="0"/>
            <a:t>Nineteenth Amendment </a:t>
          </a:r>
          <a:r>
            <a:rPr lang="en-US" b="0" i="0"/>
            <a:t>(1920)</a:t>
          </a:r>
          <a:endParaRPr lang="en-US"/>
        </a:p>
      </dgm:t>
    </dgm:pt>
    <dgm:pt modelId="{CEAD6015-1BA6-4745-A0B6-4068F8A42659}" type="parTrans" cxnId="{DD46A984-A8A1-484A-B2B6-62A3625B73E7}">
      <dgm:prSet/>
      <dgm:spPr/>
      <dgm:t>
        <a:bodyPr/>
        <a:lstStyle/>
        <a:p>
          <a:endParaRPr lang="en-US"/>
        </a:p>
      </dgm:t>
    </dgm:pt>
    <dgm:pt modelId="{17A57B06-900E-4AC0-95EF-D3942E423729}" type="sibTrans" cxnId="{DD46A984-A8A1-484A-B2B6-62A3625B73E7}">
      <dgm:prSet/>
      <dgm:spPr/>
      <dgm:t>
        <a:bodyPr/>
        <a:lstStyle/>
        <a:p>
          <a:endParaRPr lang="en-US"/>
        </a:p>
      </dgm:t>
    </dgm:pt>
    <dgm:pt modelId="{236B6C6C-89BD-D04B-AC8F-CBC7793DF539}" type="pres">
      <dgm:prSet presAssocID="{826B4154-5DDE-4286-A405-58F3C995B8A1}" presName="linear" presStyleCnt="0">
        <dgm:presLayoutVars>
          <dgm:animLvl val="lvl"/>
          <dgm:resizeHandles val="exact"/>
        </dgm:presLayoutVars>
      </dgm:prSet>
      <dgm:spPr/>
    </dgm:pt>
    <dgm:pt modelId="{D2F84859-A52B-1544-A6C1-71BBA146A8C9}" type="pres">
      <dgm:prSet presAssocID="{6C982F36-92A7-4E2C-BD37-329D4EE16EF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9B1201B-906D-8F4A-A17C-33867D621944}" type="pres">
      <dgm:prSet presAssocID="{6C982F36-92A7-4E2C-BD37-329D4EE16EFA}" presName="childText" presStyleLbl="revTx" presStyleIdx="0" presStyleCnt="2">
        <dgm:presLayoutVars>
          <dgm:bulletEnabled val="1"/>
        </dgm:presLayoutVars>
      </dgm:prSet>
      <dgm:spPr/>
    </dgm:pt>
    <dgm:pt modelId="{00427B86-CBC9-DD44-BC6E-E767AA5EF5B4}" type="pres">
      <dgm:prSet presAssocID="{BBBB3646-3465-489D-91F0-37296965C6E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1F8EED4-4245-9D4D-98B9-A462A6AD2A6A}" type="pres">
      <dgm:prSet presAssocID="{BBBB3646-3465-489D-91F0-37296965C6E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8588407-17A7-0749-9F0E-95DA689A6672}" type="presOf" srcId="{F0D8FCA9-1D7F-42A6-994C-2BD224A96435}" destId="{29B1201B-906D-8F4A-A17C-33867D621944}" srcOrd="0" destOrd="0" presId="urn:microsoft.com/office/officeart/2005/8/layout/vList2"/>
    <dgm:cxn modelId="{FA35170A-DE46-4FB0-A8EF-A51E397AAE37}" srcId="{6C982F36-92A7-4E2C-BD37-329D4EE16EFA}" destId="{F7CF4803-63C8-4327-99D6-FA4E1EC72106}" srcOrd="3" destOrd="0" parTransId="{D271BCEB-473C-4744-99FC-0D7735E46588}" sibTransId="{0F3E0D32-F500-41EB-8B94-72BA48A48C18}"/>
    <dgm:cxn modelId="{E16FE61E-62CA-427E-ACD7-5C8599F58528}" srcId="{826B4154-5DDE-4286-A405-58F3C995B8A1}" destId="{6C982F36-92A7-4E2C-BD37-329D4EE16EFA}" srcOrd="0" destOrd="0" parTransId="{05FE6C9E-3266-40EB-9B7D-3B204F210E7B}" sibTransId="{8E3D8341-F77C-41E4-A29C-28CB068FCB42}"/>
    <dgm:cxn modelId="{463EA129-9BA4-7E42-ADFC-CE9BC1DD8805}" type="presOf" srcId="{BBBB3646-3465-489D-91F0-37296965C6EF}" destId="{00427B86-CBC9-DD44-BC6E-E767AA5EF5B4}" srcOrd="0" destOrd="0" presId="urn:microsoft.com/office/officeart/2005/8/layout/vList2"/>
    <dgm:cxn modelId="{81C1C232-8B16-4C76-8E8B-E0449449CD17}" srcId="{6C982F36-92A7-4E2C-BD37-329D4EE16EFA}" destId="{85C3F72C-0FB1-40A2-8EBD-A0FCF27D653E}" srcOrd="2" destOrd="0" parTransId="{63FDA709-C075-4295-B07D-C32A4346C80E}" sibTransId="{BC171889-892F-4AD4-BAB1-C5632AAF9C37}"/>
    <dgm:cxn modelId="{E6F46D47-F7CB-4398-8054-5275E8D5D43E}" srcId="{826B4154-5DDE-4286-A405-58F3C995B8A1}" destId="{BBBB3646-3465-489D-91F0-37296965C6EF}" srcOrd="1" destOrd="0" parTransId="{6C1A4DA9-BF8A-460E-9CAA-E2002FA2C9B7}" sibTransId="{A876A438-ACB7-4E28-9293-8D9D81C756A1}"/>
    <dgm:cxn modelId="{A901AB4B-011F-704B-8F9B-087165692945}" type="presOf" srcId="{8ED8DF3F-22D1-4FAD-84CD-702AB96603D4}" destId="{51F8EED4-4245-9D4D-98B9-A462A6AD2A6A}" srcOrd="0" destOrd="2" presId="urn:microsoft.com/office/officeart/2005/8/layout/vList2"/>
    <dgm:cxn modelId="{A5645A51-A090-4449-881C-34E675D32819}" srcId="{BBBB3646-3465-489D-91F0-37296965C6EF}" destId="{5533CA8D-3483-4BAB-8C8A-D5D1B87C48CD}" srcOrd="0" destOrd="0" parTransId="{2A7C6B60-E3D0-42BC-8F76-95F975C1F335}" sibTransId="{53B02A61-E453-4DD3-A614-02F165658033}"/>
    <dgm:cxn modelId="{2FFCF254-9A83-4EA9-9B72-2EA81E1FC7E6}" srcId="{6C982F36-92A7-4E2C-BD37-329D4EE16EFA}" destId="{F0D8FCA9-1D7F-42A6-994C-2BD224A96435}" srcOrd="0" destOrd="0" parTransId="{974C0508-4CEE-46B2-91AF-5F08797F5B9A}" sibTransId="{4C9D747E-BD97-4A0B-8F84-0BBE030C77EC}"/>
    <dgm:cxn modelId="{24271957-B3D2-4F47-87D5-733BC10A16C6}" type="presOf" srcId="{7B070D03-3CB5-48C8-BCBC-0A5F1E013188}" destId="{29B1201B-906D-8F4A-A17C-33867D621944}" srcOrd="0" destOrd="1" presId="urn:microsoft.com/office/officeart/2005/8/layout/vList2"/>
    <dgm:cxn modelId="{47998976-9B50-6848-A0FB-D1D7D9E06B01}" type="presOf" srcId="{DC38FD39-9325-4BDB-A18E-DD6900375469}" destId="{51F8EED4-4245-9D4D-98B9-A462A6AD2A6A}" srcOrd="0" destOrd="3" presId="urn:microsoft.com/office/officeart/2005/8/layout/vList2"/>
    <dgm:cxn modelId="{3B674677-46F8-4039-9110-7BECA0260252}" srcId="{BBBB3646-3465-489D-91F0-37296965C6EF}" destId="{F229160C-ACA6-4A5D-8634-D881CAAE6A31}" srcOrd="1" destOrd="0" parTransId="{964EA528-440C-4C78-B6E5-4662B6A5F627}" sibTransId="{A7C8DDCE-297B-4ADF-BAA0-6844E2EDCEAE}"/>
    <dgm:cxn modelId="{11F95B7B-F906-492E-BC0A-ADED041CCD32}" srcId="{BBBB3646-3465-489D-91F0-37296965C6EF}" destId="{8ED8DF3F-22D1-4FAD-84CD-702AB96603D4}" srcOrd="2" destOrd="0" parTransId="{C1EF6285-A7CE-4722-A34E-D2DA876CF355}" sibTransId="{D4D6270B-F91A-425C-88AC-54E24D2C8DF3}"/>
    <dgm:cxn modelId="{F62F2783-F973-914D-9F66-BFA4549EA39A}" type="presOf" srcId="{F7CF4803-63C8-4327-99D6-FA4E1EC72106}" destId="{29B1201B-906D-8F4A-A17C-33867D621944}" srcOrd="0" destOrd="3" presId="urn:microsoft.com/office/officeart/2005/8/layout/vList2"/>
    <dgm:cxn modelId="{DD46A984-A8A1-484A-B2B6-62A3625B73E7}" srcId="{BBBB3646-3465-489D-91F0-37296965C6EF}" destId="{DC38FD39-9325-4BDB-A18E-DD6900375469}" srcOrd="3" destOrd="0" parTransId="{CEAD6015-1BA6-4745-A0B6-4068F8A42659}" sibTransId="{17A57B06-900E-4AC0-95EF-D3942E423729}"/>
    <dgm:cxn modelId="{68F1A586-0007-5848-9BDD-99199B60CEC3}" type="presOf" srcId="{F229160C-ACA6-4A5D-8634-D881CAAE6A31}" destId="{51F8EED4-4245-9D4D-98B9-A462A6AD2A6A}" srcOrd="0" destOrd="1" presId="urn:microsoft.com/office/officeart/2005/8/layout/vList2"/>
    <dgm:cxn modelId="{BE9D8187-A3CA-3E48-9DB8-EDA92472AE1B}" type="presOf" srcId="{826B4154-5DDE-4286-A405-58F3C995B8A1}" destId="{236B6C6C-89BD-D04B-AC8F-CBC7793DF539}" srcOrd="0" destOrd="0" presId="urn:microsoft.com/office/officeart/2005/8/layout/vList2"/>
    <dgm:cxn modelId="{285D11A0-2628-4E41-AB4E-5B6B2414A9A7}" type="presOf" srcId="{6C982F36-92A7-4E2C-BD37-329D4EE16EFA}" destId="{D2F84859-A52B-1544-A6C1-71BBA146A8C9}" srcOrd="0" destOrd="0" presId="urn:microsoft.com/office/officeart/2005/8/layout/vList2"/>
    <dgm:cxn modelId="{9DCD6AEC-3110-6347-8B62-5512D282E10F}" type="presOf" srcId="{5533CA8D-3483-4BAB-8C8A-D5D1B87C48CD}" destId="{51F8EED4-4245-9D4D-98B9-A462A6AD2A6A}" srcOrd="0" destOrd="0" presId="urn:microsoft.com/office/officeart/2005/8/layout/vList2"/>
    <dgm:cxn modelId="{53CB04F3-B941-7648-9811-54FAC4EEC166}" type="presOf" srcId="{85C3F72C-0FB1-40A2-8EBD-A0FCF27D653E}" destId="{29B1201B-906D-8F4A-A17C-33867D621944}" srcOrd="0" destOrd="2" presId="urn:microsoft.com/office/officeart/2005/8/layout/vList2"/>
    <dgm:cxn modelId="{BA3AD5FC-EDB2-4A9D-A74D-A22A5F3E1866}" srcId="{6C982F36-92A7-4E2C-BD37-329D4EE16EFA}" destId="{7B070D03-3CB5-48C8-BCBC-0A5F1E013188}" srcOrd="1" destOrd="0" parTransId="{EF727210-B79D-4B74-A159-EB12BCD280B7}" sibTransId="{B240BDB7-5BD3-42CF-BF35-2C221EB543E4}"/>
    <dgm:cxn modelId="{0BE27EDA-B510-9E4B-9837-DA531B804B8A}" type="presParOf" srcId="{236B6C6C-89BD-D04B-AC8F-CBC7793DF539}" destId="{D2F84859-A52B-1544-A6C1-71BBA146A8C9}" srcOrd="0" destOrd="0" presId="urn:microsoft.com/office/officeart/2005/8/layout/vList2"/>
    <dgm:cxn modelId="{6131C965-86D3-DA49-A17D-51247144B9CE}" type="presParOf" srcId="{236B6C6C-89BD-D04B-AC8F-CBC7793DF539}" destId="{29B1201B-906D-8F4A-A17C-33867D621944}" srcOrd="1" destOrd="0" presId="urn:microsoft.com/office/officeart/2005/8/layout/vList2"/>
    <dgm:cxn modelId="{6AB8B432-1D2A-CD41-9884-821866C3FBF6}" type="presParOf" srcId="{236B6C6C-89BD-D04B-AC8F-CBC7793DF539}" destId="{00427B86-CBC9-DD44-BC6E-E767AA5EF5B4}" srcOrd="2" destOrd="0" presId="urn:microsoft.com/office/officeart/2005/8/layout/vList2"/>
    <dgm:cxn modelId="{AB516ED2-6D91-1A42-97E4-4D39BD9F7B16}" type="presParOf" srcId="{236B6C6C-89BD-D04B-AC8F-CBC7793DF539}" destId="{51F8EED4-4245-9D4D-98B9-A462A6AD2A6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A3FE76-2AFC-49F6-BEED-1376320A8060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833233A-CDFB-4D09-813B-8B2147E89C17}">
      <dgm:prSet/>
      <dgm:spPr/>
      <dgm:t>
        <a:bodyPr/>
        <a:lstStyle/>
        <a:p>
          <a:r>
            <a:rPr lang="en-US" b="0" i="0" dirty="0"/>
            <a:t>Victors received conquered territory (Syria to France, Iraq to England) as trustees of League of Nations</a:t>
          </a:r>
          <a:endParaRPr lang="en-US" dirty="0"/>
        </a:p>
      </dgm:t>
    </dgm:pt>
    <dgm:pt modelId="{BCD1BBDD-B9CE-473A-9DCF-270B60A4C6AF}" type="parTrans" cxnId="{8F7F3698-3FCE-47A4-90F8-DB0222BFDB16}">
      <dgm:prSet/>
      <dgm:spPr/>
      <dgm:t>
        <a:bodyPr/>
        <a:lstStyle/>
        <a:p>
          <a:endParaRPr lang="en-US"/>
        </a:p>
      </dgm:t>
    </dgm:pt>
    <dgm:pt modelId="{A9EE4D19-A73A-4F18-ACEA-9279F8743BF0}" type="sibTrans" cxnId="{8F7F3698-3FCE-47A4-90F8-DB0222BFDB16}">
      <dgm:prSet/>
      <dgm:spPr/>
      <dgm:t>
        <a:bodyPr/>
        <a:lstStyle/>
        <a:p>
          <a:endParaRPr lang="en-US"/>
        </a:p>
      </dgm:t>
    </dgm:pt>
    <dgm:pt modelId="{7B9B51DE-AFEA-42F3-9BDF-F6B2FBF63E2F}">
      <dgm:prSet/>
      <dgm:spPr/>
      <dgm:t>
        <a:bodyPr/>
        <a:lstStyle/>
        <a:p>
          <a:r>
            <a:rPr lang="en-US" b="0" i="0"/>
            <a:t>Basically prewar colonialism</a:t>
          </a:r>
          <a:endParaRPr lang="en-US"/>
        </a:p>
      </dgm:t>
    </dgm:pt>
    <dgm:pt modelId="{CECB8E45-A682-43EE-9848-9BB2FE6E1284}" type="parTrans" cxnId="{0FD4D60D-B94C-4546-A83E-FB7F64E70F11}">
      <dgm:prSet/>
      <dgm:spPr/>
      <dgm:t>
        <a:bodyPr/>
        <a:lstStyle/>
        <a:p>
          <a:endParaRPr lang="en-US"/>
        </a:p>
      </dgm:t>
    </dgm:pt>
    <dgm:pt modelId="{C398F319-A882-4E57-AF17-25ACE3A988A2}" type="sibTrans" cxnId="{0FD4D60D-B94C-4546-A83E-FB7F64E70F11}">
      <dgm:prSet/>
      <dgm:spPr/>
      <dgm:t>
        <a:bodyPr/>
        <a:lstStyle/>
        <a:p>
          <a:endParaRPr lang="en-US"/>
        </a:p>
      </dgm:t>
    </dgm:pt>
    <dgm:pt modelId="{5FD0F947-E025-4BA4-94B3-44744A7D9F06}">
      <dgm:prSet/>
      <dgm:spPr/>
      <dgm:t>
        <a:bodyPr/>
        <a:lstStyle/>
        <a:p>
          <a:r>
            <a:rPr lang="en-US" b="0" i="0"/>
            <a:t>In future, anticolonial nationalists would wield Wilsonian ideal of self-determination against imperial occupiers</a:t>
          </a:r>
          <a:endParaRPr lang="en-US"/>
        </a:p>
      </dgm:t>
    </dgm:pt>
    <dgm:pt modelId="{FDE5B538-17A5-4FF5-95F0-977AC921E229}" type="parTrans" cxnId="{CE3B9768-5DC3-4E8D-BBCF-DDF5A52423B4}">
      <dgm:prSet/>
      <dgm:spPr/>
      <dgm:t>
        <a:bodyPr/>
        <a:lstStyle/>
        <a:p>
          <a:endParaRPr lang="en-US"/>
        </a:p>
      </dgm:t>
    </dgm:pt>
    <dgm:pt modelId="{8C66A6CA-65DC-44EB-899B-09257F8B0030}" type="sibTrans" cxnId="{CE3B9768-5DC3-4E8D-BBCF-DDF5A52423B4}">
      <dgm:prSet/>
      <dgm:spPr/>
      <dgm:t>
        <a:bodyPr/>
        <a:lstStyle/>
        <a:p>
          <a:endParaRPr lang="en-US"/>
        </a:p>
      </dgm:t>
    </dgm:pt>
    <dgm:pt modelId="{5AB3879F-A85C-43F4-A038-8FA49DA5544E}">
      <dgm:prSet/>
      <dgm:spPr/>
      <dgm:t>
        <a:bodyPr/>
        <a:lstStyle/>
        <a:p>
          <a:r>
            <a:rPr lang="en-US" b="0" i="0"/>
            <a:t>Wilson envisioned League as a world parliament:</a:t>
          </a:r>
          <a:endParaRPr lang="en-US"/>
        </a:p>
      </dgm:t>
    </dgm:pt>
    <dgm:pt modelId="{D4729199-F43F-40FC-8471-2AD7FBCC4F49}" type="parTrans" cxnId="{FA47780D-B57C-461C-B71C-4151F9538A78}">
      <dgm:prSet/>
      <dgm:spPr/>
      <dgm:t>
        <a:bodyPr/>
        <a:lstStyle/>
        <a:p>
          <a:endParaRPr lang="en-US"/>
        </a:p>
      </dgm:t>
    </dgm:pt>
    <dgm:pt modelId="{F28DC403-D334-4C05-AA96-943CCB910801}" type="sibTrans" cxnId="{FA47780D-B57C-461C-B71C-4151F9538A78}">
      <dgm:prSet/>
      <dgm:spPr/>
      <dgm:t>
        <a:bodyPr/>
        <a:lstStyle/>
        <a:p>
          <a:endParaRPr lang="en-US"/>
        </a:p>
      </dgm:t>
    </dgm:pt>
    <dgm:pt modelId="{F027FC50-34D2-4823-BEA1-A4B8364895DE}">
      <dgm:prSet/>
      <dgm:spPr/>
      <dgm:t>
        <a:bodyPr/>
        <a:lstStyle/>
        <a:p>
          <a:r>
            <a:rPr lang="en-US" b="0" i="0"/>
            <a:t>An assembly seat for all nations</a:t>
          </a:r>
          <a:endParaRPr lang="en-US"/>
        </a:p>
      </dgm:t>
    </dgm:pt>
    <dgm:pt modelId="{915CA8A2-7E5F-46D5-8E54-7B2BF8932AF0}" type="parTrans" cxnId="{1811714A-4F0D-42AB-BC5B-16D822880C64}">
      <dgm:prSet/>
      <dgm:spPr/>
      <dgm:t>
        <a:bodyPr/>
        <a:lstStyle/>
        <a:p>
          <a:endParaRPr lang="en-US"/>
        </a:p>
      </dgm:t>
    </dgm:pt>
    <dgm:pt modelId="{ECDFA264-9692-4FC8-AD4E-DB2668A605E4}" type="sibTrans" cxnId="{1811714A-4F0D-42AB-BC5B-16D822880C64}">
      <dgm:prSet/>
      <dgm:spPr/>
      <dgm:t>
        <a:bodyPr/>
        <a:lstStyle/>
        <a:p>
          <a:endParaRPr lang="en-US"/>
        </a:p>
      </dgm:t>
    </dgm:pt>
    <dgm:pt modelId="{62C53A2F-7840-4FF5-8E25-8F4F74F133E9}">
      <dgm:prSet/>
      <dgm:spPr/>
      <dgm:t>
        <a:bodyPr/>
        <a:lstStyle/>
        <a:p>
          <a:r>
            <a:rPr lang="en-US" b="0" i="0"/>
            <a:t>Council controlled by great powers</a:t>
          </a:r>
          <a:endParaRPr lang="en-US"/>
        </a:p>
      </dgm:t>
    </dgm:pt>
    <dgm:pt modelId="{F95B6B69-2DC6-44A4-A0E6-805C39A15070}" type="parTrans" cxnId="{EFD082AE-93E3-48A8-8246-11BE25EE01EE}">
      <dgm:prSet/>
      <dgm:spPr/>
      <dgm:t>
        <a:bodyPr/>
        <a:lstStyle/>
        <a:p>
          <a:endParaRPr lang="en-US"/>
        </a:p>
      </dgm:t>
    </dgm:pt>
    <dgm:pt modelId="{0845931F-FE13-4E8A-B23D-826394C58316}" type="sibTrans" cxnId="{EFD082AE-93E3-48A8-8246-11BE25EE01EE}">
      <dgm:prSet/>
      <dgm:spPr/>
      <dgm:t>
        <a:bodyPr/>
        <a:lstStyle/>
        <a:p>
          <a:endParaRPr lang="en-US"/>
        </a:p>
      </dgm:t>
    </dgm:pt>
    <dgm:pt modelId="{D110906B-59A3-4591-B4BE-F2EF79409434}">
      <dgm:prSet/>
      <dgm:spPr/>
      <dgm:t>
        <a:bodyPr/>
        <a:lstStyle/>
        <a:p>
          <a:r>
            <a:rPr lang="en-US" b="0" i="0"/>
            <a:t>Signal victory—when diplomats made League integral part of final peace treaty  </a:t>
          </a:r>
          <a:endParaRPr lang="en-US"/>
        </a:p>
      </dgm:t>
    </dgm:pt>
    <dgm:pt modelId="{1E3B7E8E-AC08-4A05-9713-02A301B488E3}" type="parTrans" cxnId="{81E412C4-DB6C-4F3E-A745-334A7AE1A3CE}">
      <dgm:prSet/>
      <dgm:spPr/>
      <dgm:t>
        <a:bodyPr/>
        <a:lstStyle/>
        <a:p>
          <a:endParaRPr lang="en-US"/>
        </a:p>
      </dgm:t>
    </dgm:pt>
    <dgm:pt modelId="{3862A7C2-2B66-4455-8869-AE5188DC728E}" type="sibTrans" cxnId="{81E412C4-DB6C-4F3E-A745-334A7AE1A3CE}">
      <dgm:prSet/>
      <dgm:spPr/>
      <dgm:t>
        <a:bodyPr/>
        <a:lstStyle/>
        <a:p>
          <a:endParaRPr lang="en-US"/>
        </a:p>
      </dgm:t>
    </dgm:pt>
    <dgm:pt modelId="{CA2BFDFB-B6AF-5E4B-8947-C7D5CAFAF49A}" type="pres">
      <dgm:prSet presAssocID="{58A3FE76-2AFC-49F6-BEED-1376320A8060}" presName="linear" presStyleCnt="0">
        <dgm:presLayoutVars>
          <dgm:animLvl val="lvl"/>
          <dgm:resizeHandles val="exact"/>
        </dgm:presLayoutVars>
      </dgm:prSet>
      <dgm:spPr/>
    </dgm:pt>
    <dgm:pt modelId="{B91A3CC3-502C-E04A-87F5-39233AFFA30B}" type="pres">
      <dgm:prSet presAssocID="{4833233A-CDFB-4D09-813B-8B2147E89C1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53446C3-4242-5B40-80BC-EAD7A610429B}" type="pres">
      <dgm:prSet presAssocID="{4833233A-CDFB-4D09-813B-8B2147E89C17}" presName="childText" presStyleLbl="revTx" presStyleIdx="0" presStyleCnt="2">
        <dgm:presLayoutVars>
          <dgm:bulletEnabled val="1"/>
        </dgm:presLayoutVars>
      </dgm:prSet>
      <dgm:spPr/>
    </dgm:pt>
    <dgm:pt modelId="{5802C4A7-07D8-E549-AC8A-1384A3A0E429}" type="pres">
      <dgm:prSet presAssocID="{5AB3879F-A85C-43F4-A038-8FA49DA5544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4BC3A60-93D2-CA49-8671-5BB3B2C82ABA}" type="pres">
      <dgm:prSet presAssocID="{5AB3879F-A85C-43F4-A038-8FA49DA5544E}" presName="childText" presStyleLbl="revTx" presStyleIdx="1" presStyleCnt="2">
        <dgm:presLayoutVars>
          <dgm:bulletEnabled val="1"/>
        </dgm:presLayoutVars>
      </dgm:prSet>
      <dgm:spPr/>
    </dgm:pt>
    <dgm:pt modelId="{98C9712B-ABF5-9845-9E71-2CAAF8A310E3}" type="pres">
      <dgm:prSet presAssocID="{D110906B-59A3-4591-B4BE-F2EF7940943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A47780D-B57C-461C-B71C-4151F9538A78}" srcId="{58A3FE76-2AFC-49F6-BEED-1376320A8060}" destId="{5AB3879F-A85C-43F4-A038-8FA49DA5544E}" srcOrd="1" destOrd="0" parTransId="{D4729199-F43F-40FC-8471-2AD7FBCC4F49}" sibTransId="{F28DC403-D334-4C05-AA96-943CCB910801}"/>
    <dgm:cxn modelId="{0FD4D60D-B94C-4546-A83E-FB7F64E70F11}" srcId="{4833233A-CDFB-4D09-813B-8B2147E89C17}" destId="{7B9B51DE-AFEA-42F3-9BDF-F6B2FBF63E2F}" srcOrd="0" destOrd="0" parTransId="{CECB8E45-A682-43EE-9848-9BB2FE6E1284}" sibTransId="{C398F319-A882-4E57-AF17-25ACE3A988A2}"/>
    <dgm:cxn modelId="{4C34CA0F-15B0-AB46-B0BB-D9ECF70DD47A}" type="presOf" srcId="{58A3FE76-2AFC-49F6-BEED-1376320A8060}" destId="{CA2BFDFB-B6AF-5E4B-8947-C7D5CAFAF49A}" srcOrd="0" destOrd="0" presId="urn:microsoft.com/office/officeart/2005/8/layout/vList2"/>
    <dgm:cxn modelId="{E8BF4F1A-D302-F14C-8FD9-A7972DDFADA3}" type="presOf" srcId="{7B9B51DE-AFEA-42F3-9BDF-F6B2FBF63E2F}" destId="{E53446C3-4242-5B40-80BC-EAD7A610429B}" srcOrd="0" destOrd="0" presId="urn:microsoft.com/office/officeart/2005/8/layout/vList2"/>
    <dgm:cxn modelId="{FCED5A4A-C732-D140-8171-DAC735CD20F7}" type="presOf" srcId="{62C53A2F-7840-4FF5-8E25-8F4F74F133E9}" destId="{E4BC3A60-93D2-CA49-8671-5BB3B2C82ABA}" srcOrd="0" destOrd="1" presId="urn:microsoft.com/office/officeart/2005/8/layout/vList2"/>
    <dgm:cxn modelId="{1811714A-4F0D-42AB-BC5B-16D822880C64}" srcId="{5AB3879F-A85C-43F4-A038-8FA49DA5544E}" destId="{F027FC50-34D2-4823-BEA1-A4B8364895DE}" srcOrd="0" destOrd="0" parTransId="{915CA8A2-7E5F-46D5-8E54-7B2BF8932AF0}" sibTransId="{ECDFA264-9692-4FC8-AD4E-DB2668A605E4}"/>
    <dgm:cxn modelId="{CFB3474D-F541-5242-8C32-62F3AF1CC405}" type="presOf" srcId="{5FD0F947-E025-4BA4-94B3-44744A7D9F06}" destId="{E53446C3-4242-5B40-80BC-EAD7A610429B}" srcOrd="0" destOrd="1" presId="urn:microsoft.com/office/officeart/2005/8/layout/vList2"/>
    <dgm:cxn modelId="{689C084F-5094-8740-9651-E91D58A98FA0}" type="presOf" srcId="{4833233A-CDFB-4D09-813B-8B2147E89C17}" destId="{B91A3CC3-502C-E04A-87F5-39233AFFA30B}" srcOrd="0" destOrd="0" presId="urn:microsoft.com/office/officeart/2005/8/layout/vList2"/>
    <dgm:cxn modelId="{CE3B9768-5DC3-4E8D-BBCF-DDF5A52423B4}" srcId="{4833233A-CDFB-4D09-813B-8B2147E89C17}" destId="{5FD0F947-E025-4BA4-94B3-44744A7D9F06}" srcOrd="1" destOrd="0" parTransId="{FDE5B538-17A5-4FF5-95F0-977AC921E229}" sibTransId="{8C66A6CA-65DC-44EB-899B-09257F8B0030}"/>
    <dgm:cxn modelId="{8F7F3698-3FCE-47A4-90F8-DB0222BFDB16}" srcId="{58A3FE76-2AFC-49F6-BEED-1376320A8060}" destId="{4833233A-CDFB-4D09-813B-8B2147E89C17}" srcOrd="0" destOrd="0" parTransId="{BCD1BBDD-B9CE-473A-9DCF-270B60A4C6AF}" sibTransId="{A9EE4D19-A73A-4F18-ACEA-9279F8743BF0}"/>
    <dgm:cxn modelId="{A55439AE-B3A3-DA44-819F-9F84292F204D}" type="presOf" srcId="{5AB3879F-A85C-43F4-A038-8FA49DA5544E}" destId="{5802C4A7-07D8-E549-AC8A-1384A3A0E429}" srcOrd="0" destOrd="0" presId="urn:microsoft.com/office/officeart/2005/8/layout/vList2"/>
    <dgm:cxn modelId="{EFD082AE-93E3-48A8-8246-11BE25EE01EE}" srcId="{5AB3879F-A85C-43F4-A038-8FA49DA5544E}" destId="{62C53A2F-7840-4FF5-8E25-8F4F74F133E9}" srcOrd="1" destOrd="0" parTransId="{F95B6B69-2DC6-44A4-A0E6-805C39A15070}" sibTransId="{0845931F-FE13-4E8A-B23D-826394C58316}"/>
    <dgm:cxn modelId="{4A176AB6-8F9E-F94C-950D-549B5096B0BD}" type="presOf" srcId="{F027FC50-34D2-4823-BEA1-A4B8364895DE}" destId="{E4BC3A60-93D2-CA49-8671-5BB3B2C82ABA}" srcOrd="0" destOrd="0" presId="urn:microsoft.com/office/officeart/2005/8/layout/vList2"/>
    <dgm:cxn modelId="{81E412C4-DB6C-4F3E-A745-334A7AE1A3CE}" srcId="{58A3FE76-2AFC-49F6-BEED-1376320A8060}" destId="{D110906B-59A3-4591-B4BE-F2EF79409434}" srcOrd="2" destOrd="0" parTransId="{1E3B7E8E-AC08-4A05-9713-02A301B488E3}" sibTransId="{3862A7C2-2B66-4455-8869-AE5188DC728E}"/>
    <dgm:cxn modelId="{BAB7A6DB-F312-EA4C-B9F5-37DD4B89200F}" type="presOf" srcId="{D110906B-59A3-4591-B4BE-F2EF79409434}" destId="{98C9712B-ABF5-9845-9E71-2CAAF8A310E3}" srcOrd="0" destOrd="0" presId="urn:microsoft.com/office/officeart/2005/8/layout/vList2"/>
    <dgm:cxn modelId="{906E6CAE-6109-1E40-832B-E9581BF4ADBF}" type="presParOf" srcId="{CA2BFDFB-B6AF-5E4B-8947-C7D5CAFAF49A}" destId="{B91A3CC3-502C-E04A-87F5-39233AFFA30B}" srcOrd="0" destOrd="0" presId="urn:microsoft.com/office/officeart/2005/8/layout/vList2"/>
    <dgm:cxn modelId="{207D043B-0A46-324C-98ED-2D082A84B71C}" type="presParOf" srcId="{CA2BFDFB-B6AF-5E4B-8947-C7D5CAFAF49A}" destId="{E53446C3-4242-5B40-80BC-EAD7A610429B}" srcOrd="1" destOrd="0" presId="urn:microsoft.com/office/officeart/2005/8/layout/vList2"/>
    <dgm:cxn modelId="{D90AD6BB-18DF-8448-BF61-C4917343A003}" type="presParOf" srcId="{CA2BFDFB-B6AF-5E4B-8947-C7D5CAFAF49A}" destId="{5802C4A7-07D8-E549-AC8A-1384A3A0E429}" srcOrd="2" destOrd="0" presId="urn:microsoft.com/office/officeart/2005/8/layout/vList2"/>
    <dgm:cxn modelId="{E1F7C3A9-D657-4342-B182-A7B1DFCBBA87}" type="presParOf" srcId="{CA2BFDFB-B6AF-5E4B-8947-C7D5CAFAF49A}" destId="{E4BC3A60-93D2-CA49-8671-5BB3B2C82ABA}" srcOrd="3" destOrd="0" presId="urn:microsoft.com/office/officeart/2005/8/layout/vList2"/>
    <dgm:cxn modelId="{151EE035-B599-824A-993F-61C22399C3DF}" type="presParOf" srcId="{CA2BFDFB-B6AF-5E4B-8947-C7D5CAFAF49A}" destId="{98C9712B-ABF5-9845-9E71-2CAAF8A310E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651AB-7DB2-4149-B955-CB59F3AE878B}">
      <dsp:nvSpPr>
        <dsp:cNvPr id="0" name=""/>
        <dsp:cNvSpPr/>
      </dsp:nvSpPr>
      <dsp:spPr>
        <a:xfrm>
          <a:off x="0" y="582862"/>
          <a:ext cx="6496050" cy="795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Imperialism is the theory of global domination, meaning the desire to create an empire. </a:t>
          </a:r>
          <a:endParaRPr lang="en-US" sz="2000" kern="1200" dirty="0"/>
        </a:p>
      </dsp:txBody>
      <dsp:txXfrm>
        <a:off x="38838" y="621700"/>
        <a:ext cx="6418374" cy="717924"/>
      </dsp:txXfrm>
    </dsp:sp>
    <dsp:sp modelId="{6C34A06B-19A9-A746-8C57-3A296DE6E346}">
      <dsp:nvSpPr>
        <dsp:cNvPr id="0" name=""/>
        <dsp:cNvSpPr/>
      </dsp:nvSpPr>
      <dsp:spPr>
        <a:xfrm>
          <a:off x="0" y="1378462"/>
          <a:ext cx="6496050" cy="50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5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i="0" kern="1200"/>
            <a:t>In Europe, this created rivalries between the powerful nations.</a:t>
          </a:r>
          <a:endParaRPr lang="en-US" sz="1600" kern="1200"/>
        </a:p>
      </dsp:txBody>
      <dsp:txXfrm>
        <a:off x="0" y="1378462"/>
        <a:ext cx="6496050" cy="507150"/>
      </dsp:txXfrm>
    </dsp:sp>
    <dsp:sp modelId="{D23EF3E3-F1B6-F245-BDBB-BD59BDCFC2E0}">
      <dsp:nvSpPr>
        <dsp:cNvPr id="0" name=""/>
        <dsp:cNvSpPr/>
      </dsp:nvSpPr>
      <dsp:spPr>
        <a:xfrm>
          <a:off x="0" y="1885612"/>
          <a:ext cx="6496050" cy="795600"/>
        </a:xfrm>
        <a:prstGeom prst="roundRect">
          <a:avLst/>
        </a:prstGeom>
        <a:gradFill rotWithShape="0">
          <a:gsLst>
            <a:gs pos="0">
              <a:schemeClr val="accent2">
                <a:hueOff val="451605"/>
                <a:satOff val="-2211"/>
                <a:lumOff val="1242"/>
                <a:alphaOff val="0"/>
                <a:tint val="98000"/>
                <a:lumMod val="114000"/>
              </a:schemeClr>
            </a:gs>
            <a:gs pos="100000">
              <a:schemeClr val="accent2">
                <a:hueOff val="451605"/>
                <a:satOff val="-2211"/>
                <a:lumOff val="1242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Militarism is when a nation allows the production of a powerful army to serve as its own foreign policy. </a:t>
          </a:r>
          <a:endParaRPr lang="en-US" sz="2000" kern="1200"/>
        </a:p>
      </dsp:txBody>
      <dsp:txXfrm>
        <a:off x="38838" y="1924450"/>
        <a:ext cx="6418374" cy="717924"/>
      </dsp:txXfrm>
    </dsp:sp>
    <dsp:sp modelId="{6FAA6A94-B391-BD49-9845-F5F6A10D7BC1}">
      <dsp:nvSpPr>
        <dsp:cNvPr id="0" name=""/>
        <dsp:cNvSpPr/>
      </dsp:nvSpPr>
      <dsp:spPr>
        <a:xfrm>
          <a:off x="0" y="2681212"/>
          <a:ext cx="6496050" cy="50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5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i="0" kern="1200"/>
            <a:t>In this system, a large army has top priority, and has more authority in the government.</a:t>
          </a:r>
          <a:endParaRPr lang="en-US" sz="1600" kern="1200"/>
        </a:p>
      </dsp:txBody>
      <dsp:txXfrm>
        <a:off x="0" y="2681212"/>
        <a:ext cx="6496050" cy="507150"/>
      </dsp:txXfrm>
    </dsp:sp>
    <dsp:sp modelId="{F547CDBD-44FA-6E48-9B77-F2DC031D53FD}">
      <dsp:nvSpPr>
        <dsp:cNvPr id="0" name=""/>
        <dsp:cNvSpPr/>
      </dsp:nvSpPr>
      <dsp:spPr>
        <a:xfrm>
          <a:off x="0" y="3188362"/>
          <a:ext cx="6496050" cy="795600"/>
        </a:xfrm>
        <a:prstGeom prst="roundRect">
          <a:avLst/>
        </a:prstGeom>
        <a:gradFill rotWithShape="0">
          <a:gsLst>
            <a:gs pos="0">
              <a:schemeClr val="accent2">
                <a:hueOff val="903209"/>
                <a:satOff val="-4421"/>
                <a:lumOff val="2483"/>
                <a:alphaOff val="0"/>
                <a:tint val="98000"/>
                <a:lumMod val="114000"/>
              </a:schemeClr>
            </a:gs>
            <a:gs pos="100000">
              <a:schemeClr val="accent2">
                <a:hueOff val="903209"/>
                <a:satOff val="-4421"/>
                <a:lumOff val="2483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Nationalism is when a country believes in itself, and acts in it’s own interests. </a:t>
          </a:r>
          <a:endParaRPr lang="en-US" sz="2000" kern="1200"/>
        </a:p>
      </dsp:txBody>
      <dsp:txXfrm>
        <a:off x="38838" y="3227200"/>
        <a:ext cx="6418374" cy="717924"/>
      </dsp:txXfrm>
    </dsp:sp>
    <dsp:sp modelId="{2AA2ECB8-D138-5741-A061-8B68D693CAC0}">
      <dsp:nvSpPr>
        <dsp:cNvPr id="0" name=""/>
        <dsp:cNvSpPr/>
      </dsp:nvSpPr>
      <dsp:spPr>
        <a:xfrm>
          <a:off x="0" y="3983962"/>
          <a:ext cx="6496050" cy="50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5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i="0" kern="1200"/>
            <a:t>When this happens and another country does not like it, they may fight about the actions.</a:t>
          </a:r>
          <a:endParaRPr lang="en-US" sz="1600" kern="1200"/>
        </a:p>
      </dsp:txBody>
      <dsp:txXfrm>
        <a:off x="0" y="3983962"/>
        <a:ext cx="6496050" cy="507150"/>
      </dsp:txXfrm>
    </dsp:sp>
    <dsp:sp modelId="{111BB78F-0214-9F43-BC2E-6FB2D2477F26}">
      <dsp:nvSpPr>
        <dsp:cNvPr id="0" name=""/>
        <dsp:cNvSpPr/>
      </dsp:nvSpPr>
      <dsp:spPr>
        <a:xfrm>
          <a:off x="0" y="4491112"/>
          <a:ext cx="6496050" cy="795600"/>
        </a:xfrm>
        <a:prstGeom prst="roundRect">
          <a:avLst/>
        </a:prstGeom>
        <a:gradFill rotWithShape="0">
          <a:gsLst>
            <a:gs pos="0">
              <a:schemeClr val="accent2">
                <a:hueOff val="1354814"/>
                <a:satOff val="-6632"/>
                <a:lumOff val="3725"/>
                <a:alphaOff val="0"/>
                <a:tint val="98000"/>
                <a:lumMod val="114000"/>
              </a:schemeClr>
            </a:gs>
            <a:gs pos="100000">
              <a:schemeClr val="accent2">
                <a:hueOff val="1354814"/>
                <a:satOff val="-6632"/>
                <a:lumOff val="372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Alliances is the “I got your back” school of thought that got nations a false sense of security.</a:t>
          </a:r>
          <a:endParaRPr lang="en-US" sz="2000" kern="1200"/>
        </a:p>
      </dsp:txBody>
      <dsp:txXfrm>
        <a:off x="38838" y="4529950"/>
        <a:ext cx="6418374" cy="717924"/>
      </dsp:txXfrm>
    </dsp:sp>
    <dsp:sp modelId="{AFE4730A-E4C9-D04C-82F2-8029AB6BCB41}">
      <dsp:nvSpPr>
        <dsp:cNvPr id="0" name=""/>
        <dsp:cNvSpPr/>
      </dsp:nvSpPr>
      <dsp:spPr>
        <a:xfrm>
          <a:off x="0" y="5286712"/>
          <a:ext cx="6496050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5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i="0" kern="1200"/>
            <a:t>With this false sense, they became more reckless.</a:t>
          </a:r>
          <a:endParaRPr lang="en-US" sz="1600" kern="1200"/>
        </a:p>
      </dsp:txBody>
      <dsp:txXfrm>
        <a:off x="0" y="5286712"/>
        <a:ext cx="6496050" cy="331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84859-A52B-1544-A6C1-71BBA146A8C9}">
      <dsp:nvSpPr>
        <dsp:cNvPr id="0" name=""/>
        <dsp:cNvSpPr/>
      </dsp:nvSpPr>
      <dsp:spPr>
        <a:xfrm>
          <a:off x="0" y="99265"/>
          <a:ext cx="6584097" cy="8739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/>
            <a:t>Larger part of suffrage movement:</a:t>
          </a:r>
          <a:endParaRPr lang="en-US" sz="2200" kern="1200" dirty="0"/>
        </a:p>
      </dsp:txBody>
      <dsp:txXfrm>
        <a:off x="42663" y="141928"/>
        <a:ext cx="6498771" cy="788627"/>
      </dsp:txXfrm>
    </dsp:sp>
    <dsp:sp modelId="{29B1201B-906D-8F4A-A17C-33867D621944}">
      <dsp:nvSpPr>
        <dsp:cNvPr id="0" name=""/>
        <dsp:cNvSpPr/>
      </dsp:nvSpPr>
      <dsp:spPr>
        <a:xfrm>
          <a:off x="0" y="973218"/>
          <a:ext cx="6584097" cy="1912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04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0" i="0" kern="1200"/>
            <a:t>Represented by National American Woman Suffrage Association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0" i="0" kern="1200"/>
            <a:t>Supported Wilson</a:t>
          </a:r>
          <a:r>
            <a:rPr lang="fr-FR" sz="1700" b="0" i="0" kern="1200"/>
            <a:t>'</a:t>
          </a:r>
          <a:r>
            <a:rPr lang="en-US" sz="1700" b="0" i="0" kern="1200"/>
            <a:t>s war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0" i="0" kern="1200"/>
            <a:t>Argued women must take part in war effort to earn role in shaping peace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0" i="0" kern="1200"/>
            <a:t>Fight for democracy abroad was women</a:t>
          </a:r>
          <a:r>
            <a:rPr lang="fr-FR" sz="1700" b="0" i="0" kern="1200"/>
            <a:t>'</a:t>
          </a:r>
          <a:r>
            <a:rPr lang="en-US" sz="1700" b="0" i="0" kern="1200"/>
            <a:t>s best hope for winning true democracy at home</a:t>
          </a:r>
          <a:endParaRPr lang="en-US" sz="1700" kern="1200"/>
        </a:p>
      </dsp:txBody>
      <dsp:txXfrm>
        <a:off x="0" y="973218"/>
        <a:ext cx="6584097" cy="1912680"/>
      </dsp:txXfrm>
    </dsp:sp>
    <dsp:sp modelId="{00427B86-CBC9-DD44-BC6E-E767AA5EF5B4}">
      <dsp:nvSpPr>
        <dsp:cNvPr id="0" name=""/>
        <dsp:cNvSpPr/>
      </dsp:nvSpPr>
      <dsp:spPr>
        <a:xfrm>
          <a:off x="0" y="2885898"/>
          <a:ext cx="6584097" cy="873953"/>
        </a:xfrm>
        <a:prstGeom prst="roundRect">
          <a:avLst/>
        </a:prstGeom>
        <a:solidFill>
          <a:schemeClr val="accent2">
            <a:hueOff val="1354814"/>
            <a:satOff val="-6632"/>
            <a:lumOff val="372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War mobilization gave new momentum to suffrage fight:</a:t>
          </a:r>
          <a:endParaRPr lang="en-US" sz="2200" kern="1200"/>
        </a:p>
      </dsp:txBody>
      <dsp:txXfrm>
        <a:off x="42663" y="2928561"/>
        <a:ext cx="6498771" cy="788627"/>
      </dsp:txXfrm>
    </dsp:sp>
    <dsp:sp modelId="{51F8EED4-4245-9D4D-98B9-A462A6AD2A6A}">
      <dsp:nvSpPr>
        <dsp:cNvPr id="0" name=""/>
        <dsp:cNvSpPr/>
      </dsp:nvSpPr>
      <dsp:spPr>
        <a:xfrm>
          <a:off x="0" y="3759851"/>
          <a:ext cx="6584097" cy="1730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04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0" i="0" kern="1200"/>
            <a:t>Wilson endorsed suffrage as </a:t>
          </a:r>
          <a:r>
            <a:rPr lang="ja-JP" sz="1700" b="0" i="0" kern="1200"/>
            <a:t>“</a:t>
          </a:r>
          <a:r>
            <a:rPr lang="en-US" sz="1700" b="0" i="0" kern="1200"/>
            <a:t>vitally necessary war measure</a:t>
          </a:r>
          <a:r>
            <a:rPr lang="ja-JP" sz="1700" b="0" i="0" kern="1200"/>
            <a:t>”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0" i="0" kern="1200"/>
            <a:t>In 1917 New York voted for suffrage at state level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0" i="0" kern="1200"/>
            <a:t>Followed by Michigan, Oklahoma, and South Dakota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0" i="0" kern="1200"/>
            <a:t>Whole U.S.A. followed with </a:t>
          </a:r>
          <a:r>
            <a:rPr lang="en-US" sz="1700" b="1" i="0" kern="1200"/>
            <a:t>Nineteenth Amendment </a:t>
          </a:r>
          <a:r>
            <a:rPr lang="en-US" sz="1700" b="0" i="0" kern="1200"/>
            <a:t>(1920)</a:t>
          </a:r>
          <a:endParaRPr lang="en-US" sz="1700" kern="1200"/>
        </a:p>
      </dsp:txBody>
      <dsp:txXfrm>
        <a:off x="0" y="3759851"/>
        <a:ext cx="6584097" cy="17305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A3CC3-502C-E04A-87F5-39233AFFA30B}">
      <dsp:nvSpPr>
        <dsp:cNvPr id="0" name=""/>
        <dsp:cNvSpPr/>
      </dsp:nvSpPr>
      <dsp:spPr>
        <a:xfrm>
          <a:off x="0" y="67583"/>
          <a:ext cx="7488106" cy="1347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Victors received conquered territory (Syria to France, Iraq to England) as trustees of League of Nations</a:t>
          </a:r>
          <a:endParaRPr lang="en-US" sz="2400" kern="1200" dirty="0"/>
        </a:p>
      </dsp:txBody>
      <dsp:txXfrm>
        <a:off x="65796" y="133379"/>
        <a:ext cx="7356514" cy="1216248"/>
      </dsp:txXfrm>
    </dsp:sp>
    <dsp:sp modelId="{E53446C3-4242-5B40-80BC-EAD7A610429B}">
      <dsp:nvSpPr>
        <dsp:cNvPr id="0" name=""/>
        <dsp:cNvSpPr/>
      </dsp:nvSpPr>
      <dsp:spPr>
        <a:xfrm>
          <a:off x="0" y="1415423"/>
          <a:ext cx="7488106" cy="943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747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0" i="0" kern="1200"/>
            <a:t>Basically prewar colonialism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0" i="0" kern="1200"/>
            <a:t>In future, anticolonial nationalists would wield Wilsonian ideal of self-determination against imperial occupiers</a:t>
          </a:r>
          <a:endParaRPr lang="en-US" sz="1900" kern="1200"/>
        </a:p>
      </dsp:txBody>
      <dsp:txXfrm>
        <a:off x="0" y="1415423"/>
        <a:ext cx="7488106" cy="943920"/>
      </dsp:txXfrm>
    </dsp:sp>
    <dsp:sp modelId="{5802C4A7-07D8-E549-AC8A-1384A3A0E429}">
      <dsp:nvSpPr>
        <dsp:cNvPr id="0" name=""/>
        <dsp:cNvSpPr/>
      </dsp:nvSpPr>
      <dsp:spPr>
        <a:xfrm>
          <a:off x="0" y="2359343"/>
          <a:ext cx="7488106" cy="1347840"/>
        </a:xfrm>
        <a:prstGeom prst="roundRect">
          <a:avLst/>
        </a:prstGeom>
        <a:gradFill rotWithShape="0">
          <a:gsLst>
            <a:gs pos="0">
              <a:schemeClr val="accent2">
                <a:hueOff val="677407"/>
                <a:satOff val="-3316"/>
                <a:lumOff val="1862"/>
                <a:alphaOff val="0"/>
                <a:tint val="98000"/>
                <a:lumMod val="114000"/>
              </a:schemeClr>
            </a:gs>
            <a:gs pos="100000">
              <a:schemeClr val="accent2">
                <a:hueOff val="677407"/>
                <a:satOff val="-3316"/>
                <a:lumOff val="1862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Wilson envisioned League as a world parliament:</a:t>
          </a:r>
          <a:endParaRPr lang="en-US" sz="2400" kern="1200"/>
        </a:p>
      </dsp:txBody>
      <dsp:txXfrm>
        <a:off x="65796" y="2425139"/>
        <a:ext cx="7356514" cy="1216248"/>
      </dsp:txXfrm>
    </dsp:sp>
    <dsp:sp modelId="{E4BC3A60-93D2-CA49-8671-5BB3B2C82ABA}">
      <dsp:nvSpPr>
        <dsp:cNvPr id="0" name=""/>
        <dsp:cNvSpPr/>
      </dsp:nvSpPr>
      <dsp:spPr>
        <a:xfrm>
          <a:off x="0" y="3707183"/>
          <a:ext cx="7488106" cy="658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747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0" i="0" kern="1200"/>
            <a:t>An assembly seat for all nations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0" i="0" kern="1200"/>
            <a:t>Council controlled by great powers</a:t>
          </a:r>
          <a:endParaRPr lang="en-US" sz="1900" kern="1200"/>
        </a:p>
      </dsp:txBody>
      <dsp:txXfrm>
        <a:off x="0" y="3707183"/>
        <a:ext cx="7488106" cy="658260"/>
      </dsp:txXfrm>
    </dsp:sp>
    <dsp:sp modelId="{98C9712B-ABF5-9845-9E71-2CAAF8A310E3}">
      <dsp:nvSpPr>
        <dsp:cNvPr id="0" name=""/>
        <dsp:cNvSpPr/>
      </dsp:nvSpPr>
      <dsp:spPr>
        <a:xfrm>
          <a:off x="0" y="4365443"/>
          <a:ext cx="7488106" cy="1347840"/>
        </a:xfrm>
        <a:prstGeom prst="roundRect">
          <a:avLst/>
        </a:prstGeom>
        <a:gradFill rotWithShape="0">
          <a:gsLst>
            <a:gs pos="0">
              <a:schemeClr val="accent2">
                <a:hueOff val="1354814"/>
                <a:satOff val="-6632"/>
                <a:lumOff val="3725"/>
                <a:alphaOff val="0"/>
                <a:tint val="98000"/>
                <a:lumMod val="114000"/>
              </a:schemeClr>
            </a:gs>
            <a:gs pos="100000">
              <a:schemeClr val="accent2">
                <a:hueOff val="1354814"/>
                <a:satOff val="-6632"/>
                <a:lumOff val="372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Signal victory—when diplomats made League integral part of final peace treaty  </a:t>
          </a:r>
          <a:endParaRPr lang="en-US" sz="2400" kern="1200"/>
        </a:p>
      </dsp:txBody>
      <dsp:txXfrm>
        <a:off x="65796" y="4431239"/>
        <a:ext cx="7356514" cy="1216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03254-1D02-9B4D-86C1-D216096B02F4}" type="datetimeFigureOut">
              <a:rPr lang="en-US" smtClean="0"/>
              <a:t>2/20/22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386EA-0550-3B48-A341-C83C7208E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32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431D61A2-1FA4-8B4C-AE09-74C13C8F94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AFE083C9-4689-8F4F-9DF1-3A8A6698EF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Figure 29.1 </a:t>
            </a:r>
            <a:r>
              <a:rPr lang="en-US" altLang="en-US" b="1"/>
              <a:t>Organization of Holding Companies </a:t>
            </a:r>
            <a:r>
              <a:rPr lang="en-US" altLang="en-US"/>
              <a:t>Keep</a:t>
            </a:r>
          </a:p>
          <a:p>
            <a:r>
              <a:rPr lang="en-US" altLang="en-US"/>
              <a:t>in mind that the voting stock of a corporation is often only a</a:t>
            </a:r>
          </a:p>
          <a:p>
            <a:r>
              <a:rPr lang="en-US" altLang="en-US"/>
              <a:t>fraction of the total stock. © 2016 Cengage Learning</a:t>
            </a: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FCF7453F-FB03-DA47-9304-C607F343C8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91A67EB-2293-4044-A488-34DB7CE6754D}" type="slidenum">
              <a:rPr lang="en-US" altLang="en-US">
                <a:latin typeface="Calibri" panose="020F0502020204030204" pitchFamily="34" charset="0"/>
              </a:rPr>
              <a:pPr/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82089CA0-3CEA-5B4E-93E3-E51C7E743E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21C4248A-EE24-4F46-9F6F-48F95CC945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WAR! </a:t>
            </a:r>
            <a:r>
              <a:rPr lang="en-US" altLang="en-US"/>
              <a:t>A ttacks by German submarines finally forced Wilson’s hand, and he asked Congress for</a:t>
            </a:r>
          </a:p>
          <a:p>
            <a:r>
              <a:rPr lang="en-US" altLang="en-US"/>
              <a:t>a declaration of war on April 2, 1917. Four days later, after considerable debate and with fifty-six</a:t>
            </a:r>
          </a:p>
          <a:p>
            <a:r>
              <a:rPr lang="en-US" altLang="en-US"/>
              <a:t>dissenting votes, Congress obliged the president. The Granger Collection, NYC</a:t>
            </a:r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1A1D31A6-9EB4-AD43-8963-6481C4E7B1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16AF3AD-5F36-744D-ADC2-D3AE907B8675}" type="slidenum">
              <a:rPr lang="en-US" altLang="en-US">
                <a:latin typeface="Calibri" panose="020F0502020204030204" pitchFamily="34" charset="0"/>
              </a:rPr>
              <a:pPr/>
              <a:t>42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76ED99A7-F4D1-7F4B-8F48-9A27028CC6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C7E37599-38E1-0E49-9E87-1B0590CAED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Patriotic Persuasion </a:t>
            </a:r>
            <a:r>
              <a:rPr lang="en-US" altLang="en-US"/>
              <a:t>Worried about the public’s</a:t>
            </a:r>
          </a:p>
          <a:p>
            <a:r>
              <a:rPr lang="en-US" altLang="en-US"/>
              <a:t>enthusiasm for the war, the government employed all the</a:t>
            </a:r>
          </a:p>
          <a:p>
            <a:r>
              <a:rPr lang="en-US" altLang="en-US"/>
              <a:t>arts of psychology and propaganda to sustain the martial</a:t>
            </a:r>
          </a:p>
          <a:p>
            <a:r>
              <a:rPr lang="en-US" altLang="en-US"/>
              <a:t>spirit. The prewar song “I Didn’t Raise My Boy to Be a</a:t>
            </a:r>
          </a:p>
          <a:p>
            <a:r>
              <a:rPr lang="en-US" altLang="en-US"/>
              <a:t>Soldier” was changed to “I Didn’t Raise My Boy to Be a</a:t>
            </a:r>
          </a:p>
          <a:p>
            <a:r>
              <a:rPr lang="en-US" altLang="en-US"/>
              <a:t>Slacker,” which in turn inspired the cruel parody “I Didn’t</a:t>
            </a:r>
          </a:p>
          <a:p>
            <a:r>
              <a:rPr lang="en-US" altLang="en-US"/>
              <a:t>Raise My Boy to Be a Sausage.”</a:t>
            </a:r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E7DDBCB0-BF4F-FA4C-A051-25C93F613F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3C64E5D-1872-0E48-BB90-B12B16E70D09}" type="slidenum">
              <a:rPr lang="en-US" altLang="en-US">
                <a:latin typeface="Calibri" panose="020F0502020204030204" pitchFamily="34" charset="0"/>
              </a:rPr>
              <a:pPr/>
              <a:t>47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620A59B8-7389-454B-9E73-A549ADFA22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DA7B8AE8-B491-4D4B-AAD1-8C8BCEF8DE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Socialist Leader Eugene V. Debs Addresses an Antiwar Rally in 1918 </a:t>
            </a:r>
            <a:r>
              <a:rPr lang="en-US" altLang="en-US"/>
              <a:t>For his denunciation of</a:t>
            </a:r>
          </a:p>
          <a:p>
            <a:r>
              <a:rPr lang="en-US" altLang="en-US"/>
              <a:t>World War I, Debs was convicted under the Espionage Act of 1917 and sent to federal prison. In his</a:t>
            </a:r>
          </a:p>
          <a:p>
            <a:r>
              <a:rPr lang="en-US" altLang="en-US"/>
              <a:t>courtroom speech defending himself against charges of disloyalty, he passionately declared, “While</a:t>
            </a:r>
          </a:p>
          <a:p>
            <a:r>
              <a:rPr lang="en-US" altLang="en-US"/>
              <a:t>there is a lower class, I am in it; while there is a criminal element, I am of it; while there is a soul in</a:t>
            </a:r>
          </a:p>
          <a:p>
            <a:r>
              <a:rPr lang="en-US" altLang="en-US"/>
              <a:t>prison, I am not free.” He ran as a presidential candidate in 1920 while still incarcerated in his cell and</a:t>
            </a:r>
          </a:p>
          <a:p>
            <a:r>
              <a:rPr lang="en-US" altLang="en-US"/>
              <a:t>received nearly a million votes.</a:t>
            </a:r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856B074C-FBAB-3C4F-9F0C-2B64000F7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001CFB0-9EF7-994E-9D36-3AC3EDBF0128}" type="slidenum">
              <a:rPr lang="en-US" altLang="en-US">
                <a:latin typeface="Calibri" panose="020F0502020204030204" pitchFamily="34" charset="0"/>
              </a:rPr>
              <a:pPr/>
              <a:t>50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B733CE61-1299-E046-B58C-ED4DBAD777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23020085-C2EB-A74C-8F80-C83FA518A7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Food for Thought </a:t>
            </a:r>
            <a:r>
              <a:rPr lang="en-US" altLang="en-US"/>
              <a:t>Wartime agencies flooded the</a:t>
            </a:r>
          </a:p>
          <a:p>
            <a:r>
              <a:rPr lang="en-US" altLang="en-US"/>
              <a:t>country with posters like this in 1917–1918, exhorting</a:t>
            </a:r>
          </a:p>
          <a:p>
            <a:r>
              <a:rPr lang="en-US" altLang="en-US"/>
              <a:t>women on the home front to “grow their own” and thus</a:t>
            </a:r>
          </a:p>
          <a:p>
            <a:r>
              <a:rPr lang="en-US" altLang="en-US"/>
              <a:t>ease the pressure on food supplies.</a:t>
            </a:r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24990474-E95D-AB43-9EFA-F95F5561D3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E934E77-818B-F042-9CB2-1FC0E6BF12BD}" type="slidenum">
              <a:rPr lang="en-US" altLang="en-US">
                <a:latin typeface="Calibri" panose="020F0502020204030204" pitchFamily="34" charset="0"/>
              </a:rPr>
              <a:pPr/>
              <a:t>51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A3A48E33-F845-F847-9C27-857C107F35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>
            <a:extLst>
              <a:ext uri="{FF2B5EF4-FFF2-40B4-BE49-F238E27FC236}">
                <a16:creationId xmlns:a16="http://schemas.microsoft.com/office/drawing/2014/main" id="{EFCA93B5-F09A-FB4B-B7C0-5599CD9372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Suppressing the Steel Strike: Homestead,</a:t>
            </a:r>
          </a:p>
          <a:p>
            <a:r>
              <a:rPr lang="en-US" altLang="en-US" b="1"/>
              <a:t>1919 </a:t>
            </a:r>
            <a:r>
              <a:rPr lang="en-US" altLang="en-US"/>
              <a:t>The big steel producers ferociously</a:t>
            </a:r>
          </a:p>
          <a:p>
            <a:r>
              <a:rPr lang="en-US" altLang="en-US"/>
              <a:t>resisted the unionization of their industry. In</a:t>
            </a:r>
          </a:p>
          <a:p>
            <a:r>
              <a:rPr lang="en-US" altLang="en-US"/>
              <a:t>Pittsburgh compliant local officials bent to the</a:t>
            </a:r>
          </a:p>
          <a:p>
            <a:r>
              <a:rPr lang="en-US" altLang="en-US"/>
              <a:t>steel makers’ will and issued an order banning all</a:t>
            </a:r>
          </a:p>
          <a:p>
            <a:r>
              <a:rPr lang="en-US" altLang="en-US"/>
              <a:t>outdoor meetings of strikers. This mounted state</a:t>
            </a:r>
          </a:p>
          <a:p>
            <a:r>
              <a:rPr lang="en-US" altLang="en-US"/>
              <a:t>policeman in the Pittsburgh borough of Homestead</a:t>
            </a:r>
          </a:p>
          <a:p>
            <a:r>
              <a:rPr lang="en-US" altLang="en-US"/>
              <a:t>enforced the order with a flailing billy club.</a:t>
            </a:r>
          </a:p>
          <a:p>
            <a:r>
              <a:rPr lang="en-US" altLang="en-US"/>
              <a:t>The steelworkers’ strike eventually failed, leaving</a:t>
            </a:r>
          </a:p>
          <a:p>
            <a:r>
              <a:rPr lang="en-US" altLang="en-US"/>
              <a:t>the steel industry un-unionized until the New</a:t>
            </a:r>
          </a:p>
          <a:p>
            <a:r>
              <a:rPr lang="en-US" altLang="en-US"/>
              <a:t>Deal championed labor’s cause in the depression</a:t>
            </a:r>
          </a:p>
          <a:p>
            <a:r>
              <a:rPr lang="en-US" altLang="en-US"/>
              <a:t>decade of the 1930s.</a:t>
            </a:r>
          </a:p>
        </p:txBody>
      </p:sp>
      <p:sp>
        <p:nvSpPr>
          <p:cNvPr id="102404" name="Slide Number Placeholder 3">
            <a:extLst>
              <a:ext uri="{FF2B5EF4-FFF2-40B4-BE49-F238E27FC236}">
                <a16:creationId xmlns:a16="http://schemas.microsoft.com/office/drawing/2014/main" id="{DC6064A0-EC9C-B342-BE59-3639903C4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81774C1-AB8B-2B4C-AA9D-267B306B0469}" type="slidenum">
              <a:rPr lang="en-US" altLang="en-US">
                <a:latin typeface="Calibri" panose="020F0502020204030204" pitchFamily="34" charset="0"/>
              </a:rPr>
              <a:pPr/>
              <a:t>52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>
            <a:extLst>
              <a:ext uri="{FF2B5EF4-FFF2-40B4-BE49-F238E27FC236}">
                <a16:creationId xmlns:a16="http://schemas.microsoft.com/office/drawing/2014/main" id="{7BEB19A9-0FD7-7244-ABE8-1C3A5D0A91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>
            <a:extLst>
              <a:ext uri="{FF2B5EF4-FFF2-40B4-BE49-F238E27FC236}">
                <a16:creationId xmlns:a16="http://schemas.microsoft.com/office/drawing/2014/main" id="{18379C9F-7BCC-AF44-B707-274C173B84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Chicago Race Riot, 1919 </a:t>
            </a:r>
            <a:r>
              <a:rPr lang="en-US" altLang="en-US"/>
              <a:t>T he policeman apparently</a:t>
            </a:r>
          </a:p>
          <a:p>
            <a:r>
              <a:rPr lang="en-US" altLang="en-US"/>
              <a:t>arrived too late to spare this victim from being pelted by</a:t>
            </a:r>
          </a:p>
          <a:p>
            <a:r>
              <a:rPr lang="en-US" altLang="en-US"/>
              <a:t>stones from an angry mob.</a:t>
            </a:r>
          </a:p>
        </p:txBody>
      </p:sp>
      <p:sp>
        <p:nvSpPr>
          <p:cNvPr id="106500" name="Slide Number Placeholder 3">
            <a:extLst>
              <a:ext uri="{FF2B5EF4-FFF2-40B4-BE49-F238E27FC236}">
                <a16:creationId xmlns:a16="http://schemas.microsoft.com/office/drawing/2014/main" id="{BE0E8BC9-CB1B-C14B-BBA4-B66A6C85F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1B3F871-94AE-2B4A-BEA4-50CC3557DA48}" type="slidenum">
              <a:rPr lang="en-US" altLang="en-US">
                <a:latin typeface="Calibri" panose="020F0502020204030204" pitchFamily="34" charset="0"/>
              </a:rPr>
              <a:pPr/>
              <a:t>53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FC76A414-7C6D-4E4F-B426-9923F275D0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7BEF06EF-C41B-C44A-AC99-E2C622B7D0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In the Trenches and to the Polls </a:t>
            </a:r>
            <a:r>
              <a:rPr lang="en-US" altLang="en-US"/>
              <a:t>Wars often bring opportunities and innovations as well as</a:t>
            </a:r>
          </a:p>
          <a:p>
            <a:r>
              <a:rPr lang="en-US" altLang="en-US"/>
              <a:t>danger and destruction. As U.S. Army nurses went into harm’s way at the fighting front in France,</a:t>
            </a:r>
          </a:p>
          <a:p>
            <a:r>
              <a:rPr lang="en-US" altLang="en-US"/>
              <a:t>the century-long struggle for women’s suffrage intensified on the home front, culminating in the</a:t>
            </a:r>
          </a:p>
          <a:p>
            <a:r>
              <a:rPr lang="en-US" altLang="en-US"/>
              <a:t>Nineteenth Amendment in 1920.</a:t>
            </a:r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EF2E079B-7521-6E4F-A993-C6C701044F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0EC260F-F67D-4A43-879E-7D727D2FE1E8}" type="slidenum">
              <a:rPr lang="en-US" altLang="en-US">
                <a:latin typeface="Calibri" panose="020F0502020204030204" pitchFamily="34" charset="0"/>
              </a:rPr>
              <a:pPr/>
              <a:t>61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431A46A7-4025-324E-B04F-8266E590F5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E86045CD-7EAA-E145-ABF7-292D3EEA05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In the Trenches and to the Polls </a:t>
            </a:r>
            <a:r>
              <a:rPr lang="en-US" altLang="en-US"/>
              <a:t>Wars often bring opportunities and innovations as well as</a:t>
            </a:r>
          </a:p>
          <a:p>
            <a:r>
              <a:rPr lang="en-US" altLang="en-US"/>
              <a:t>danger and destruction. As U.S. Army nurses went into harm’s way at the fighting front in France,</a:t>
            </a:r>
          </a:p>
          <a:p>
            <a:r>
              <a:rPr lang="en-US" altLang="en-US"/>
              <a:t>the century-long struggle for women’s suffrage intensified on the home front, culminating in the</a:t>
            </a:r>
          </a:p>
          <a:p>
            <a:r>
              <a:rPr lang="en-US" altLang="en-US"/>
              <a:t>Nineteenth Amendment in 1920.</a:t>
            </a:r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C6930C9C-69C5-8241-AEC5-F9B630CE77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03C4D73-1AC2-1542-B2D1-5B26E63E1D70}" type="slidenum">
              <a:rPr lang="en-US" altLang="en-US">
                <a:latin typeface="Calibri" panose="020F0502020204030204" pitchFamily="34" charset="0"/>
              </a:rPr>
              <a:pPr/>
              <a:t>62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>
            <a:extLst>
              <a:ext uri="{FF2B5EF4-FFF2-40B4-BE49-F238E27FC236}">
                <a16:creationId xmlns:a16="http://schemas.microsoft.com/office/drawing/2014/main" id="{7A5E09C9-EAC7-A048-944E-532B95FCC1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>
            <a:extLst>
              <a:ext uri="{FF2B5EF4-FFF2-40B4-BE49-F238E27FC236}">
                <a16:creationId xmlns:a16="http://schemas.microsoft.com/office/drawing/2014/main" id="{5284F242-CBE3-674F-AB65-19D2D81078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Battling Venereal Disease </a:t>
            </a:r>
            <a:r>
              <a:rPr lang="en-US" altLang="en-US"/>
              <a:t>The American military</a:t>
            </a:r>
          </a:p>
          <a:p>
            <a:r>
              <a:rPr lang="en-US" altLang="en-US"/>
              <a:t>waged a half-hearted war on rampant venereal disease.</a:t>
            </a:r>
          </a:p>
        </p:txBody>
      </p:sp>
      <p:sp>
        <p:nvSpPr>
          <p:cNvPr id="123908" name="Slide Number Placeholder 3">
            <a:extLst>
              <a:ext uri="{FF2B5EF4-FFF2-40B4-BE49-F238E27FC236}">
                <a16:creationId xmlns:a16="http://schemas.microsoft.com/office/drawing/2014/main" id="{BB5D7CD0-D4FE-5245-9321-7237A99298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968FB01-2A9B-4F40-9FEF-B9D7DFAAD9A1}" type="slidenum">
              <a:rPr lang="en-US" altLang="en-US">
                <a:latin typeface="Calibri" panose="020F0502020204030204" pitchFamily="34" charset="0"/>
              </a:rPr>
              <a:pPr/>
              <a:t>63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>
            <a:extLst>
              <a:ext uri="{FF2B5EF4-FFF2-40B4-BE49-F238E27FC236}">
                <a16:creationId xmlns:a16="http://schemas.microsoft.com/office/drawing/2014/main" id="{EBB48ABE-6F16-8C49-946E-162C67A411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>
            <a:extLst>
              <a:ext uri="{FF2B5EF4-FFF2-40B4-BE49-F238E27FC236}">
                <a16:creationId xmlns:a16="http://schemas.microsoft.com/office/drawing/2014/main" id="{CE73275E-25EB-2B4D-BC28-4B641B640D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Map 29.4 </a:t>
            </a:r>
            <a:r>
              <a:rPr lang="en-US" altLang="en-US" b="1"/>
              <a:t>Major U.S. Operations</a:t>
            </a:r>
          </a:p>
          <a:p>
            <a:r>
              <a:rPr lang="en-US" altLang="en-US" b="1"/>
              <a:t>in France, 1918 </a:t>
            </a:r>
            <a:r>
              <a:rPr lang="en-US" altLang="en-US"/>
              <a:t>One AE F soldier</a:t>
            </a:r>
          </a:p>
          <a:p>
            <a:r>
              <a:rPr lang="en-US" altLang="en-US"/>
              <a:t>recorded in his diary his baptism of</a:t>
            </a:r>
          </a:p>
          <a:p>
            <a:r>
              <a:rPr lang="en-US" altLang="en-US"/>
              <a:t>fire at St. Mihiel: “Hiked through dark</a:t>
            </a:r>
          </a:p>
          <a:p>
            <a:r>
              <a:rPr lang="en-US" altLang="en-US"/>
              <a:t>woods. No lights allowed, guided</a:t>
            </a:r>
          </a:p>
          <a:p>
            <a:r>
              <a:rPr lang="en-US" altLang="en-US"/>
              <a:t>by holding on the pack of the man</a:t>
            </a:r>
          </a:p>
          <a:p>
            <a:r>
              <a:rPr lang="en-US" altLang="en-US"/>
              <a:t>ahead. Stumbled through underbrush</a:t>
            </a:r>
          </a:p>
          <a:p>
            <a:r>
              <a:rPr lang="en-US" altLang="en-US"/>
              <a:t>for about half mile into an open field</a:t>
            </a:r>
          </a:p>
          <a:p>
            <a:r>
              <a:rPr lang="en-US" altLang="en-US"/>
              <a:t>where we waited in soaking rain until</a:t>
            </a:r>
          </a:p>
          <a:p>
            <a:r>
              <a:rPr lang="en-US" altLang="en-US"/>
              <a:t>about 10:00 p.m. We then started on</a:t>
            </a:r>
          </a:p>
          <a:p>
            <a:r>
              <a:rPr lang="en-US" altLang="en-US"/>
              <a:t>our hike to the St. Mihiel front, arriving</a:t>
            </a:r>
          </a:p>
          <a:p>
            <a:r>
              <a:rPr lang="en-US" altLang="en-US"/>
              <a:t>on the crest of a hill at 1:00 a.m. I saw</a:t>
            </a:r>
          </a:p>
          <a:p>
            <a:r>
              <a:rPr lang="en-US" altLang="en-US"/>
              <a:t>a sight which I shall never forget. It</a:t>
            </a:r>
          </a:p>
          <a:p>
            <a:r>
              <a:rPr lang="en-US" altLang="en-US"/>
              <a:t>was the zero hour and in one instant</a:t>
            </a:r>
          </a:p>
          <a:p>
            <a:r>
              <a:rPr lang="en-US" altLang="en-US"/>
              <a:t>the entire front as far as the eye could</a:t>
            </a:r>
          </a:p>
          <a:p>
            <a:r>
              <a:rPr lang="en-US" altLang="en-US"/>
              <a:t>reach in either direction was a sheet of</a:t>
            </a:r>
          </a:p>
          <a:p>
            <a:r>
              <a:rPr lang="en-US" altLang="en-US"/>
              <a:t>flame, while the heavy artillery made</a:t>
            </a:r>
          </a:p>
          <a:p>
            <a:r>
              <a:rPr lang="en-US" altLang="en-US"/>
              <a:t>the earth quake.” © 2016 Cengage Learning</a:t>
            </a:r>
          </a:p>
        </p:txBody>
      </p:sp>
      <p:sp>
        <p:nvSpPr>
          <p:cNvPr id="125956" name="Slide Number Placeholder 3">
            <a:extLst>
              <a:ext uri="{FF2B5EF4-FFF2-40B4-BE49-F238E27FC236}">
                <a16:creationId xmlns:a16="http://schemas.microsoft.com/office/drawing/2014/main" id="{AF495B42-4B92-2542-8818-F7E51C0EBC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E06DBF8-0788-F84F-8CF2-52B7752BBBFA}" type="slidenum">
              <a:rPr lang="en-US" altLang="en-US">
                <a:latin typeface="Calibri" panose="020F0502020204030204" pitchFamily="34" charset="0"/>
              </a:rPr>
              <a:pPr/>
              <a:t>64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054325E9-8837-9B4E-9DE4-7847A6ED97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48BD5A03-BACC-8148-BC2C-9E24F6729D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U.S. Marines in Haiti, 1919 </a:t>
            </a:r>
            <a:r>
              <a:rPr lang="en-US" altLang="en-US"/>
              <a:t>The</a:t>
            </a:r>
          </a:p>
          <a:p>
            <a:r>
              <a:rPr lang="en-US" altLang="en-US"/>
              <a:t>United States sent the marines to</a:t>
            </a:r>
          </a:p>
          <a:p>
            <a:r>
              <a:rPr lang="en-US" altLang="en-US"/>
              <a:t>Haiti in 1915 to protect American</a:t>
            </a:r>
          </a:p>
          <a:p>
            <a:r>
              <a:rPr lang="en-US" altLang="en-US"/>
              <a:t>economic interests. They</a:t>
            </a:r>
          </a:p>
          <a:p>
            <a:r>
              <a:rPr lang="en-US" altLang="en-US"/>
              <a:t>remained for nineteen years.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A287909B-248E-6841-8E3B-5F1B20044E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0C0E62E-38A5-FC44-B99C-C5322C62598E}" type="slidenum">
              <a:rPr lang="en-US" altLang="en-US">
                <a:latin typeface="Calibri" panose="020F0502020204030204" pitchFamily="34" charset="0"/>
              </a:rPr>
              <a:pPr/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>
            <a:extLst>
              <a:ext uri="{FF2B5EF4-FFF2-40B4-BE49-F238E27FC236}">
                <a16:creationId xmlns:a16="http://schemas.microsoft.com/office/drawing/2014/main" id="{8FC36A91-9422-F94B-87E6-5C1698DF98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>
            <a:extLst>
              <a:ext uri="{FF2B5EF4-FFF2-40B4-BE49-F238E27FC236}">
                <a16:creationId xmlns:a16="http://schemas.microsoft.com/office/drawing/2014/main" id="{FB0A9D50-4415-BA48-B953-EBA719BB26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Gassed, by John Singer Sargent </a:t>
            </a:r>
            <a:r>
              <a:rPr lang="en-US" altLang="en-US"/>
              <a:t>T he noted artist captures the horror of trench warfare in World War</a:t>
            </a:r>
          </a:p>
          <a:p>
            <a:r>
              <a:rPr lang="en-US" altLang="en-US"/>
              <a:t>I. The enemy was often distant and unseen, and death came impersonally from gas or artillery fire.</a:t>
            </a:r>
          </a:p>
          <a:p>
            <a:r>
              <a:rPr lang="en-US" altLang="en-US"/>
              <a:t>American troops, entering the line only in the war’s final days, were only briefly exposed to this kind</a:t>
            </a:r>
          </a:p>
          <a:p>
            <a:r>
              <a:rPr lang="en-US" altLang="en-US"/>
              <a:t>of brutal fighting.</a:t>
            </a:r>
          </a:p>
        </p:txBody>
      </p:sp>
      <p:sp>
        <p:nvSpPr>
          <p:cNvPr id="134148" name="Slide Number Placeholder 3">
            <a:extLst>
              <a:ext uri="{FF2B5EF4-FFF2-40B4-BE49-F238E27FC236}">
                <a16:creationId xmlns:a16="http://schemas.microsoft.com/office/drawing/2014/main" id="{6384A471-5938-0343-9F57-DB9E74987E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78F778-E29F-8848-971F-1C62731E06B6}" type="slidenum">
              <a:rPr lang="en-US" altLang="en-US">
                <a:latin typeface="Calibri" panose="020F0502020204030204" pitchFamily="34" charset="0"/>
              </a:rPr>
              <a:pPr/>
              <a:t>69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>
            <a:extLst>
              <a:ext uri="{FF2B5EF4-FFF2-40B4-BE49-F238E27FC236}">
                <a16:creationId xmlns:a16="http://schemas.microsoft.com/office/drawing/2014/main" id="{91653DB4-2A69-9046-8F19-0ECD222A6D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>
            <a:extLst>
              <a:ext uri="{FF2B5EF4-FFF2-40B4-BE49-F238E27FC236}">
                <a16:creationId xmlns:a16="http://schemas.microsoft.com/office/drawing/2014/main" id="{6306B367-0234-2945-9E5C-3CB94FBA14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Home from the War, 1919 </a:t>
            </a:r>
            <a:r>
              <a:rPr lang="en-US" altLang="en-US"/>
              <a:t>Most black troops in World</a:t>
            </a:r>
          </a:p>
          <a:p>
            <a:r>
              <a:rPr lang="en-US" altLang="en-US"/>
              <a:t>War I were denied combat duty and served as laborers</a:t>
            </a:r>
          </a:p>
          <a:p>
            <a:r>
              <a:rPr lang="en-US" altLang="en-US"/>
              <a:t>and stevedores, but this wounded veteran had seen some</a:t>
            </a:r>
          </a:p>
          <a:p>
            <a:r>
              <a:rPr lang="en-US" altLang="en-US"/>
              <a:t>tough fighting—though in a segregated unit, the 369th</a:t>
            </a:r>
          </a:p>
          <a:p>
            <a:r>
              <a:rPr lang="en-US" altLang="en-US"/>
              <a:t>Colored Infantry Regiment, also known as the “Hell-fighters</a:t>
            </a:r>
          </a:p>
          <a:p>
            <a:r>
              <a:rPr lang="en-US" altLang="en-US"/>
              <a:t>of Harlem.” Segregation followed black servicemen even</a:t>
            </a:r>
          </a:p>
          <a:p>
            <a:r>
              <a:rPr lang="en-US" altLang="en-US"/>
              <a:t>into death. When Congress appropriated money in 1930 to</a:t>
            </a:r>
          </a:p>
          <a:p>
            <a:r>
              <a:rPr lang="en-US" altLang="en-US"/>
              <a:t>send “Gold Star Mothers” to visit the graves of their slain</a:t>
            </a:r>
          </a:p>
          <a:p>
            <a:r>
              <a:rPr lang="en-US" altLang="en-US"/>
              <a:t>soldier-sons in France, it provided for separate ships, hotels,</a:t>
            </a:r>
          </a:p>
          <a:p>
            <a:r>
              <a:rPr lang="en-US" altLang="en-US"/>
              <a:t>and trains for African American women. Several black</a:t>
            </a:r>
          </a:p>
          <a:p>
            <a:r>
              <a:rPr lang="en-US" altLang="en-US"/>
              <a:t>mothers, preferring “to remain at home and retain our honor</a:t>
            </a:r>
          </a:p>
          <a:p>
            <a:r>
              <a:rPr lang="en-US" altLang="en-US"/>
              <a:t>and self-respect,” reluctantly refused to make the trip.</a:t>
            </a:r>
          </a:p>
        </p:txBody>
      </p:sp>
      <p:sp>
        <p:nvSpPr>
          <p:cNvPr id="139268" name="Slide Number Placeholder 3">
            <a:extLst>
              <a:ext uri="{FF2B5EF4-FFF2-40B4-BE49-F238E27FC236}">
                <a16:creationId xmlns:a16="http://schemas.microsoft.com/office/drawing/2014/main" id="{2CB27644-F1AA-3F4B-97C9-A2DC48709C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CF05558-1B07-7840-BD58-DAEB7E110C2F}" type="slidenum">
              <a:rPr lang="en-US" altLang="en-US">
                <a:latin typeface="Calibri" panose="020F0502020204030204" pitchFamily="34" charset="0"/>
              </a:rPr>
              <a:pPr/>
              <a:t>71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>
            <a:extLst>
              <a:ext uri="{FF2B5EF4-FFF2-40B4-BE49-F238E27FC236}">
                <a16:creationId xmlns:a16="http://schemas.microsoft.com/office/drawing/2014/main" id="{719ACFD2-265F-8B44-A149-0ABC3FA2B7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>
            <a:extLst>
              <a:ext uri="{FF2B5EF4-FFF2-40B4-BE49-F238E27FC236}">
                <a16:creationId xmlns:a16="http://schemas.microsoft.com/office/drawing/2014/main" id="{4D3C910B-81F6-374F-912C-DC1D096602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Wilson in Dover, England,</a:t>
            </a:r>
          </a:p>
          <a:p>
            <a:r>
              <a:rPr lang="en-US" altLang="en-US" b="1"/>
              <a:t>1919 </a:t>
            </a:r>
            <a:r>
              <a:rPr lang="en-US" altLang="en-US"/>
              <a:t>H ailed by many</a:t>
            </a:r>
          </a:p>
          <a:p>
            <a:r>
              <a:rPr lang="en-US" altLang="en-US"/>
              <a:t>Europeans in early 1919 as the</a:t>
            </a:r>
          </a:p>
          <a:p>
            <a:r>
              <a:rPr lang="en-US" altLang="en-US"/>
              <a:t>savior of the Western world,</a:t>
            </a:r>
          </a:p>
          <a:p>
            <a:r>
              <a:rPr lang="en-US" altLang="en-US"/>
              <a:t>Wilson was a fallen idol only</a:t>
            </a:r>
          </a:p>
          <a:p>
            <a:r>
              <a:rPr lang="en-US" altLang="en-US"/>
              <a:t>a few months later, when</a:t>
            </a:r>
          </a:p>
          <a:p>
            <a:r>
              <a:rPr lang="en-US" altLang="en-US"/>
              <a:t>Americans repudiated the</a:t>
            </a:r>
          </a:p>
          <a:p>
            <a:r>
              <a:rPr lang="en-US" altLang="en-US"/>
              <a:t>peace treaty he had helped</a:t>
            </a:r>
          </a:p>
          <a:p>
            <a:r>
              <a:rPr lang="en-US" altLang="en-US"/>
              <a:t>to craft.</a:t>
            </a:r>
          </a:p>
        </p:txBody>
      </p:sp>
      <p:sp>
        <p:nvSpPr>
          <p:cNvPr id="144388" name="Slide Number Placeholder 3">
            <a:extLst>
              <a:ext uri="{FF2B5EF4-FFF2-40B4-BE49-F238E27FC236}">
                <a16:creationId xmlns:a16="http://schemas.microsoft.com/office/drawing/2014/main" id="{D627E12B-1DE9-694F-9AB6-9EFA6462B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CB5EB23-D794-B64D-A4E2-1285DA148791}" type="slidenum">
              <a:rPr lang="en-US" altLang="en-US">
                <a:latin typeface="Calibri" panose="020F0502020204030204" pitchFamily="34" charset="0"/>
              </a:rPr>
              <a:pPr/>
              <a:t>75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74BB32D8-6DEB-BE4E-8519-FEFF634D34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2F424F86-8667-5940-88B9-0A36CCF874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Map 29.1 </a:t>
            </a:r>
            <a:r>
              <a:rPr lang="en-US" altLang="en-US" b="1"/>
              <a:t>The United States in the Caribbean, 1898–1941 </a:t>
            </a:r>
            <a:r>
              <a:rPr lang="en-US" altLang="en-US"/>
              <a:t>This map explains why</a:t>
            </a:r>
          </a:p>
          <a:p>
            <a:r>
              <a:rPr lang="en-US" altLang="en-US"/>
              <a:t>many Latin Americans accused the United States of turning the Caribbean Sea into a</a:t>
            </a:r>
          </a:p>
          <a:p>
            <a:r>
              <a:rPr lang="en-US" altLang="en-US"/>
              <a:t>“Yankee lake.” It also suggests that Uncle Sam was much less “isolationist” in his own</a:t>
            </a:r>
          </a:p>
          <a:p>
            <a:r>
              <a:rPr lang="en-US" altLang="en-US"/>
              <a:t>backyard than he was in faraway Europe or Asia. © 2016 Cengage Learning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41B24817-1297-BB4A-964D-47E653785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DE26737-025C-3C46-9F6C-79C0DB024883}" type="slidenum">
              <a:rPr lang="en-US" altLang="en-US">
                <a:latin typeface="Calibri" panose="020F0502020204030204" pitchFamily="34" charset="0"/>
              </a:rPr>
              <a:pPr/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A9D6CACE-2A08-8244-BEC5-DB29FEA167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A5AF18AB-21DB-E04A-9026-C7856B60A5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“</a:t>
            </a:r>
            <a:r>
              <a:rPr lang="en-US" altLang="ja-JP" b="1"/>
              <a:t>Pancho</a:t>
            </a:r>
            <a:r>
              <a:rPr lang="en-US" altLang="en-US" b="1"/>
              <a:t>”</a:t>
            </a:r>
            <a:r>
              <a:rPr lang="en-US" altLang="ja-JP" b="1"/>
              <a:t> Villa with His Ragtag</a:t>
            </a:r>
          </a:p>
          <a:p>
            <a:r>
              <a:rPr lang="en-US" altLang="en-US" b="1"/>
              <a:t>Army in Mexico, ca. 1916 </a:t>
            </a:r>
            <a:r>
              <a:rPr lang="en-US" altLang="en-US"/>
              <a:t>His</a:t>
            </a:r>
          </a:p>
          <a:p>
            <a:r>
              <a:rPr lang="en-US" altLang="en-US"/>
              <a:t>daring, impetuosity, and horsemanship</a:t>
            </a:r>
          </a:p>
          <a:p>
            <a:r>
              <a:rPr lang="en-US" altLang="en-US"/>
              <a:t>made Villa a hero to the</a:t>
            </a:r>
          </a:p>
          <a:p>
            <a:r>
              <a:rPr lang="en-US" altLang="en-US"/>
              <a:t>masses of northern Mexico. Yet he</a:t>
            </a:r>
          </a:p>
          <a:p>
            <a:r>
              <a:rPr lang="en-US" altLang="en-US"/>
              <a:t>proved to be a violent and ineffective</a:t>
            </a:r>
          </a:p>
          <a:p>
            <a:r>
              <a:rPr lang="en-US" altLang="en-US"/>
              <a:t>crusader against social abuses,</a:t>
            </a:r>
          </a:p>
          <a:p>
            <a:r>
              <a:rPr lang="en-US" altLang="en-US"/>
              <a:t>and he was assassinated in 1923.</a:t>
            </a: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2241A1EC-114E-DF48-9595-BCAA3D2EF5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27068C4-FC24-1941-98D8-6F6E4D076149}" type="slidenum">
              <a:rPr lang="en-US" altLang="en-US">
                <a:latin typeface="Calibri" panose="020F0502020204030204" pitchFamily="34" charset="0"/>
              </a:rPr>
              <a:pPr/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1780ACBD-1944-484D-A05A-17DFF65ECA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6CA99A4E-FE1D-6A4F-965C-F504233FAE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C7068F98-7D92-B041-8ECC-EBB23171C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AD8B1FB-A0BE-1948-8192-70AD053F43A8}" type="slidenum">
              <a:rPr lang="en-US" altLang="en-US">
                <a:latin typeface="Calibri" panose="020F0502020204030204" pitchFamily="34" charset="0"/>
              </a:rPr>
              <a:pPr/>
              <a:t>28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3DFC8856-59A8-2543-AAB8-A5987C7D52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9AA70243-1E83-BD43-906F-D703FEDB65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2C9A3CE5-9BC9-3041-8785-9164CCEF85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9F7721C-648A-5449-B87C-0F2C8DF13266}" type="slidenum">
              <a:rPr lang="en-US" altLang="en-US">
                <a:latin typeface="Calibri" panose="020F0502020204030204" pitchFamily="34" charset="0"/>
              </a:rPr>
              <a:pPr/>
              <a:t>31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013A5784-D7F0-994B-803C-1679C155BA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1C02948F-C6DD-4241-B32B-F28BC01A6A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Map 29.2 </a:t>
            </a:r>
            <a:r>
              <a:rPr lang="en-US" altLang="en-US" b="1"/>
              <a:t>British Military Area (declared November 3,</a:t>
            </a:r>
          </a:p>
          <a:p>
            <a:r>
              <a:rPr lang="en-US" altLang="en-US" b="1"/>
              <a:t>1914) and German Submarine War Zone (declared</a:t>
            </a:r>
          </a:p>
          <a:p>
            <a:r>
              <a:rPr lang="en-US" altLang="en-US" b="1"/>
              <a:t>February 4, 1915) </a:t>
            </a:r>
            <a:r>
              <a:rPr lang="en-US" altLang="en-US"/>
              <a:t>© 2016 Cengage Learning</a:t>
            </a:r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4D614F95-FD9B-C04D-ADD8-082EA516F6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ADBD639-D5E4-0F42-B9E3-8B2CAE9A4AEA}" type="slidenum">
              <a:rPr lang="en-US" altLang="en-US">
                <a:latin typeface="Calibri" panose="020F0502020204030204" pitchFamily="34" charset="0"/>
              </a:rPr>
              <a:pPr/>
              <a:t>34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9FE99E22-46AD-3F41-8339-44CA36D946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D37181DD-2150-694C-9C31-3EE22B5E7F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“Here’s Money for Your Americans. I May Drown Some</a:t>
            </a:r>
          </a:p>
          <a:p>
            <a:r>
              <a:rPr lang="en-US" altLang="en-US" b="1"/>
              <a:t>More.” </a:t>
            </a:r>
            <a:r>
              <a:rPr lang="en-US" altLang="en-US"/>
              <a:t>Germany expressed “profound regret” for the</a:t>
            </a:r>
          </a:p>
          <a:p>
            <a:r>
              <a:rPr lang="en-US" altLang="en-US"/>
              <a:t>deaths of 128 Americans aboard the torpedoed passenger</a:t>
            </a:r>
          </a:p>
          <a:p>
            <a:r>
              <a:rPr lang="en-US" altLang="en-US"/>
              <a:t>liner </a:t>
            </a:r>
            <a:r>
              <a:rPr lang="en-US" altLang="en-US" i="1"/>
              <a:t>Lusitania </a:t>
            </a:r>
            <a:r>
              <a:rPr lang="en-US" altLang="en-US"/>
              <a:t>in 1915, but the incident helped feed a</a:t>
            </a:r>
          </a:p>
          <a:p>
            <a:r>
              <a:rPr lang="en-US" altLang="en-US"/>
              <a:t>mounting anti-German sentiment in the United States.</a:t>
            </a:r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DECEA92B-0C16-2847-BC52-BD5B661AC3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511575A-CF08-3746-8DB3-4E5EC19E6E7D}" type="slidenum">
              <a:rPr lang="en-US" altLang="en-US">
                <a:latin typeface="Calibri" panose="020F0502020204030204" pitchFamily="34" charset="0"/>
              </a:rPr>
              <a:pPr/>
              <a:t>39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916652ED-6DD7-DD42-85C5-F835556B4C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7D68ADE5-42D1-AE42-8C19-3BF1B70447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Map 29.3 </a:t>
            </a:r>
            <a:r>
              <a:rPr lang="en-US" altLang="en-US" b="1"/>
              <a:t>Presidential Election of 1916 (with electoral</a:t>
            </a:r>
          </a:p>
          <a:p>
            <a:r>
              <a:rPr lang="en-US" altLang="en-US" b="1"/>
              <a:t>vote by state) </a:t>
            </a:r>
            <a:r>
              <a:rPr lang="en-US" altLang="en-US"/>
              <a:t>Wilson was so worried about being a lame</a:t>
            </a:r>
          </a:p>
          <a:p>
            <a:r>
              <a:rPr lang="en-US" altLang="en-US"/>
              <a:t>duck president in a time of great international tensions that</a:t>
            </a:r>
          </a:p>
          <a:p>
            <a:r>
              <a:rPr lang="en-US" altLang="en-US"/>
              <a:t>he drew up a plan whereby Hughes, if victorious, would be</a:t>
            </a:r>
          </a:p>
          <a:p>
            <a:r>
              <a:rPr lang="en-US" altLang="en-US"/>
              <a:t>appointed secretary of state, Wilson and the vice president</a:t>
            </a:r>
          </a:p>
          <a:p>
            <a:r>
              <a:rPr lang="en-US" altLang="en-US"/>
              <a:t>would resign, and Hughes would thus succeed immediately</a:t>
            </a:r>
          </a:p>
          <a:p>
            <a:r>
              <a:rPr lang="en-US" altLang="en-US"/>
              <a:t>to the presidency. © 2016 Cengage Learning</a:t>
            </a:r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0FDC5EB0-206F-9946-A754-AC5B5906D2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3073D62-F4BC-BB43-9005-E31ED102065A}" type="slidenum">
              <a:rPr lang="en-US" altLang="en-US">
                <a:latin typeface="Calibri" panose="020F0502020204030204" pitchFamily="34" charset="0"/>
              </a:rPr>
              <a:pPr/>
              <a:t>40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79551-3FF1-A24D-AA44-E980B2860D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APUSH: Chapter 29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0BF057-7912-F846-885C-4A9CE89C3F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Wilson Years and World WAR I</a:t>
            </a:r>
          </a:p>
        </p:txBody>
      </p:sp>
    </p:spTree>
    <p:extLst>
      <p:ext uri="{BB962C8B-B14F-4D97-AF65-F5344CB8AC3E}">
        <p14:creationId xmlns:p14="http://schemas.microsoft.com/office/powerpoint/2010/main" val="1308359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4338" name="Title 1">
            <a:extLst>
              <a:ext uri="{FF2B5EF4-FFF2-40B4-BE49-F238E27FC236}">
                <a16:creationId xmlns:a16="http://schemas.microsoft.com/office/drawing/2014/main" id="{73D2AFC7-4CA3-5C4E-97FA-782DE603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en-US" altLang="en-US" dirty="0"/>
              <a:t>IV. The President Tames the Trusts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81FE8283-2CF0-E340-9789-80B18839B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sz="2200" dirty="0"/>
              <a:t>Wilson</a:t>
            </a:r>
            <a:r>
              <a:rPr lang="fr-FR" altLang="ja-JP" sz="2200" dirty="0"/>
              <a:t>'</a:t>
            </a:r>
            <a:r>
              <a:rPr lang="en-US" altLang="en-US" sz="2200" dirty="0"/>
              <a:t>s third appearance before Congress led to </a:t>
            </a:r>
            <a:r>
              <a:rPr lang="en-US" altLang="en-US" sz="2200" b="1" dirty="0"/>
              <a:t>Federal Trade Commission Act </a:t>
            </a:r>
            <a:r>
              <a:rPr lang="en-US" altLang="en-US" sz="2200" dirty="0"/>
              <a:t>(1914):</a:t>
            </a:r>
          </a:p>
          <a:p>
            <a:pPr lvl="1" eaLnBrk="1" hangingPunct="1"/>
            <a:r>
              <a:rPr lang="en-US" altLang="en-US" sz="2200" dirty="0"/>
              <a:t>Presidentially appointed commission could research industries engaged in interstate commerce</a:t>
            </a:r>
          </a:p>
          <a:p>
            <a:pPr lvl="1" eaLnBrk="1" hangingPunct="1"/>
            <a:r>
              <a:rPr lang="en-US" altLang="en-US" sz="2200" dirty="0"/>
              <a:t>Commission could crush monopoly at source by rooting out unfair trade practices:</a:t>
            </a:r>
          </a:p>
          <a:p>
            <a:pPr lvl="2" eaLnBrk="1" hangingPunct="1"/>
            <a:r>
              <a:rPr lang="en-US" altLang="en-US" sz="2200" dirty="0"/>
              <a:t>Including unlawful competition, false advertising, mislabeling, adulteration, and bribery</a:t>
            </a:r>
          </a:p>
          <a:p>
            <a:pPr lvl="1"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7410" name="Title 1">
            <a:extLst>
              <a:ext uri="{FF2B5EF4-FFF2-40B4-BE49-F238E27FC236}">
                <a16:creationId xmlns:a16="http://schemas.microsoft.com/office/drawing/2014/main" id="{09F23E29-B658-674F-8199-53025132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/>
              <a:t>IV. The President Tames the Trusts (cont.)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5176EDEB-ADC8-BF42-A10D-8067E5AE6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503" y="979423"/>
            <a:ext cx="7313464" cy="5248657"/>
          </a:xfrm>
        </p:spPr>
        <p:txBody>
          <a:bodyPr anchor="ctr">
            <a:normAutofit fontScale="92500" lnSpcReduction="10000"/>
          </a:bodyPr>
          <a:lstStyle/>
          <a:p>
            <a:pPr lvl="1"/>
            <a:r>
              <a:rPr lang="en-US" altLang="en-US" sz="2200" b="1" dirty="0"/>
              <a:t>Clayton Anti-Trust</a:t>
            </a:r>
            <a:r>
              <a:rPr lang="en-US" altLang="en-US" sz="2200" dirty="0"/>
              <a:t> (1914):</a:t>
            </a:r>
          </a:p>
          <a:p>
            <a:pPr lvl="2"/>
            <a:r>
              <a:rPr lang="en-US" altLang="en-US" sz="2200" dirty="0"/>
              <a:t>Increased list of practices deemed objectionable:</a:t>
            </a:r>
          </a:p>
          <a:p>
            <a:pPr lvl="3"/>
            <a:r>
              <a:rPr lang="en-US" altLang="en-US" sz="2200" dirty="0"/>
              <a:t>Price discrimination and interlocking directorates (where same individual served as director of supposedly competing firms)</a:t>
            </a:r>
          </a:p>
          <a:p>
            <a:pPr lvl="3"/>
            <a:r>
              <a:rPr lang="en-US" altLang="en-US" sz="2200" dirty="0"/>
              <a:t>Achieved through </a:t>
            </a:r>
            <a:r>
              <a:rPr lang="en-US" altLang="en-US" sz="2200" b="1" dirty="0"/>
              <a:t>holding companies </a:t>
            </a:r>
            <a:r>
              <a:rPr lang="en-US" altLang="en-US" sz="2200" dirty="0"/>
              <a:t>(see Figure 29.1)</a:t>
            </a:r>
          </a:p>
          <a:p>
            <a:pPr lvl="2"/>
            <a:r>
              <a:rPr lang="en-US" altLang="en-US" sz="2200" dirty="0"/>
              <a:t>Conferred long-overdue benefits on labor:</a:t>
            </a:r>
          </a:p>
          <a:p>
            <a:pPr lvl="3"/>
            <a:r>
              <a:rPr lang="en-US" altLang="en-US" sz="2200" dirty="0"/>
              <a:t>Exempted labor and agricultural organization from anti-trust prosecution, while explicitly legalizing strikes and peaceful picketing</a:t>
            </a:r>
          </a:p>
          <a:p>
            <a:pPr lvl="3"/>
            <a:r>
              <a:rPr lang="en-US" altLang="en-US" sz="2200" dirty="0"/>
              <a:t>Samuel Gompers, Union leader, hailed act as Magna Carta of labor</a:t>
            </a:r>
          </a:p>
          <a:p>
            <a:pPr lvl="3"/>
            <a:endParaRPr lang="en-US" altLang="en-US" dirty="0"/>
          </a:p>
          <a:p>
            <a:pPr lvl="2"/>
            <a:endParaRPr lang="en-US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2BE366D8-5BEE-444D-B12E-BF64FB39F95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901700"/>
            <a:ext cx="86360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>
            <a:extLst>
              <a:ext uri="{FF2B5EF4-FFF2-40B4-BE49-F238E27FC236}">
                <a16:creationId xmlns:a16="http://schemas.microsoft.com/office/drawing/2014/main" id="{0228C920-9489-DF49-BFFE-236AF796D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9414" y="6604001"/>
            <a:ext cx="1398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Figure 29-1 p665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D6190-6CAF-A24B-AC48-455D90E5B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rtlCol="0" anchor="ctr">
            <a:normAutofit/>
          </a:bodyPr>
          <a:lstStyle/>
          <a:p>
            <a:pPr algn="ctr">
              <a:defRPr/>
            </a:pPr>
            <a:r>
              <a:rPr lang="en-US">
                <a:ea typeface="+mj-ea"/>
                <a:cs typeface="+mj-cs"/>
              </a:rPr>
              <a:t>V. Wilson at the Peak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07D821E9-A94A-1D4C-A24D-3B527B81C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088" y="804671"/>
            <a:ext cx="7246703" cy="5248657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1500" dirty="0"/>
              <a:t>Other progressive legislation: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500" dirty="0"/>
              <a:t>Federal Farm Loan Act (1916):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500" dirty="0"/>
              <a:t>Made credit available to farmers at low rates of interest—long demanded by Populists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500" dirty="0"/>
              <a:t>Warehouse Act (1916):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500" dirty="0"/>
              <a:t>Authorized loans on security of staple crops—another Populist idea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500" dirty="0"/>
              <a:t>Other laws benefited rural areas by providing for highway construction and establishment of agricultural extension work in state colleges</a:t>
            </a:r>
          </a:p>
          <a:p>
            <a:pPr lvl="1">
              <a:lnSpc>
                <a:spcPct val="90000"/>
              </a:lnSpc>
            </a:pPr>
            <a:r>
              <a:rPr lang="en-US" altLang="en-US" sz="1500" dirty="0"/>
              <a:t>La Follette Seaman</a:t>
            </a:r>
            <a:r>
              <a:rPr lang="fr-FR" altLang="ja-JP" sz="1500" dirty="0"/>
              <a:t>'</a:t>
            </a:r>
            <a:r>
              <a:rPr lang="en-US" altLang="en-US" sz="1500" dirty="0"/>
              <a:t>s Act (1915):</a:t>
            </a:r>
          </a:p>
          <a:p>
            <a:pPr lvl="2">
              <a:lnSpc>
                <a:spcPct val="90000"/>
              </a:lnSpc>
            </a:pPr>
            <a:r>
              <a:rPr lang="en-US" altLang="en-US" sz="1500" dirty="0"/>
              <a:t>Required decent treatment and living wage on American merchant ships</a:t>
            </a:r>
          </a:p>
          <a:p>
            <a:pPr lvl="1">
              <a:lnSpc>
                <a:spcPct val="90000"/>
              </a:lnSpc>
            </a:pPr>
            <a:r>
              <a:rPr lang="en-US" altLang="en-US" sz="1500" b="1" dirty="0"/>
              <a:t>Workingmen</a:t>
            </a:r>
            <a:r>
              <a:rPr lang="fr-FR" altLang="ja-JP" sz="1500" b="1" dirty="0"/>
              <a:t>'</a:t>
            </a:r>
            <a:r>
              <a:rPr lang="en-US" altLang="en-US" sz="1500" b="1" dirty="0"/>
              <a:t>s Compensation Act </a:t>
            </a:r>
            <a:r>
              <a:rPr lang="en-US" altLang="en-US" sz="1500" dirty="0"/>
              <a:t>(1916):</a:t>
            </a:r>
          </a:p>
          <a:p>
            <a:pPr lvl="2">
              <a:lnSpc>
                <a:spcPct val="90000"/>
              </a:lnSpc>
            </a:pPr>
            <a:r>
              <a:rPr lang="en-US" altLang="en-US" sz="1500" dirty="0"/>
              <a:t>Granted assistance to federal civil-service employees during periods of disability</a:t>
            </a:r>
          </a:p>
          <a:p>
            <a:pPr lvl="1">
              <a:lnSpc>
                <a:spcPct val="90000"/>
              </a:lnSpc>
            </a:pPr>
            <a:r>
              <a:rPr lang="en-US" altLang="en-US" sz="1500" dirty="0"/>
              <a:t>1916:  Wilson signed law restricting child labor on products flowing into interstate commerce (but Supreme Court later voided it)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7FC563-4EF6-924B-961B-127802F9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rtlCol="0" anchor="ctr">
            <a:norm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ea typeface="+mj-ea"/>
                <a:cs typeface="+mj-cs"/>
              </a:rPr>
              <a:t>VI. New Directions in Foreign Policy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6516E558-1161-4F42-A229-21F02C138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79" y="2763520"/>
            <a:ext cx="11435255" cy="3484879"/>
          </a:xfrm>
        </p:spPr>
        <p:txBody>
          <a:bodyPr>
            <a:normAutofit lnSpcReduction="10000"/>
          </a:bodyPr>
          <a:lstStyle/>
          <a:p>
            <a:pPr lvl="1" eaLnBrk="1" hangingPunct="1"/>
            <a:r>
              <a:rPr lang="en-US" altLang="en-US" sz="2400" dirty="0"/>
              <a:t>Wilson</a:t>
            </a:r>
            <a:r>
              <a:rPr lang="fr-FR" altLang="ja-JP" sz="2400" dirty="0"/>
              <a:t>'</a:t>
            </a:r>
            <a:r>
              <a:rPr lang="en-US" altLang="en-US" sz="2400" dirty="0"/>
              <a:t>s reaction to earlier foreign policies:</a:t>
            </a:r>
          </a:p>
          <a:p>
            <a:pPr lvl="2" eaLnBrk="1" hangingPunct="1"/>
            <a:r>
              <a:rPr lang="en-US" altLang="en-US" sz="2400" dirty="0"/>
              <a:t>In contrast to Roosevelt and Taft, he recoiled at first from aggressive foreign policy</a:t>
            </a:r>
          </a:p>
          <a:p>
            <a:pPr lvl="2" eaLnBrk="1" hangingPunct="1"/>
            <a:r>
              <a:rPr lang="en-US" altLang="en-US" sz="2400" dirty="0"/>
              <a:t>Hating imperialism, he was repelled by TR</a:t>
            </a:r>
            <a:r>
              <a:rPr lang="fr-FR" altLang="ja-JP" sz="2400" dirty="0"/>
              <a:t>'</a:t>
            </a:r>
            <a:r>
              <a:rPr lang="en-US" altLang="en-US" sz="2400" dirty="0"/>
              <a:t>s big-</a:t>
            </a:r>
            <a:r>
              <a:rPr lang="en-US" altLang="en-US" sz="2400" dirty="0" err="1"/>
              <a:t>stickism</a:t>
            </a:r>
            <a:r>
              <a:rPr lang="en-US" altLang="en-US" sz="2400" dirty="0"/>
              <a:t> </a:t>
            </a:r>
          </a:p>
          <a:p>
            <a:pPr lvl="2" eaLnBrk="1" hangingPunct="1"/>
            <a:r>
              <a:rPr lang="en-US" altLang="en-US" sz="2400" dirty="0"/>
              <a:t>Suspicious of Wall Street, he detested Taft</a:t>
            </a:r>
            <a:r>
              <a:rPr lang="fr-FR" altLang="ja-JP" sz="2400" dirty="0"/>
              <a:t>'</a:t>
            </a:r>
            <a:r>
              <a:rPr lang="en-US" altLang="en-US" sz="2400" dirty="0"/>
              <a:t>s dollar diplomacy</a:t>
            </a:r>
          </a:p>
          <a:p>
            <a:pPr lvl="2" eaLnBrk="1" hangingPunct="1"/>
            <a:r>
              <a:rPr lang="en-US" altLang="en-US" sz="2400" dirty="0"/>
              <a:t>In office only a week, he declared war on dollar diplomacy:</a:t>
            </a:r>
          </a:p>
          <a:p>
            <a:pPr lvl="3" eaLnBrk="1" hangingPunct="1"/>
            <a:r>
              <a:rPr lang="en-US" altLang="en-US" sz="2400" dirty="0"/>
              <a:t>Proclaimed  government would not support American investors in Latin America and China</a:t>
            </a:r>
          </a:p>
          <a:p>
            <a:pPr lvl="1" eaLnBrk="1" hangingPunct="1"/>
            <a:endParaRPr lang="en-US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4578" name="Title 1">
            <a:extLst>
              <a:ext uri="{FF2B5EF4-FFF2-40B4-BE49-F238E27FC236}">
                <a16:creationId xmlns:a16="http://schemas.microsoft.com/office/drawing/2014/main" id="{29E39605-AB43-5245-A818-A68B59FE9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altLang="en-US">
                <a:solidFill>
                  <a:srgbClr val="FFFFFF"/>
                </a:solidFill>
              </a:rPr>
              <a:t>VI. New Directions in Foreign Policy (cont.)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E28350EB-DD21-D34F-9FB2-E86FFCC49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96727"/>
            <a:ext cx="12023834" cy="3484879"/>
          </a:xfrm>
        </p:spPr>
        <p:txBody>
          <a:bodyPr>
            <a:noAutofit/>
          </a:bodyPr>
          <a:lstStyle/>
          <a:p>
            <a:pPr lvl="2"/>
            <a:r>
              <a:rPr lang="en-US" altLang="en-US" sz="2400" dirty="0"/>
              <a:t>Persuaded Congress to repeal Panama Canal Tolls Act of 1912 –</a:t>
            </a:r>
          </a:p>
          <a:p>
            <a:pPr lvl="3"/>
            <a:r>
              <a:rPr lang="en-US" altLang="en-US" sz="2400" dirty="0"/>
              <a:t>It had exempted American coastwide shipping from tolls </a:t>
            </a:r>
          </a:p>
          <a:p>
            <a:pPr lvl="3"/>
            <a:r>
              <a:rPr lang="en-US" altLang="en-US" sz="2400" dirty="0"/>
              <a:t>Thereby provoked sharp protests from injured Britain</a:t>
            </a:r>
          </a:p>
          <a:p>
            <a:pPr lvl="2"/>
            <a:r>
              <a:rPr lang="en-US" altLang="en-US" sz="2400" b="1" dirty="0"/>
              <a:t>Jones Act</a:t>
            </a:r>
            <a:r>
              <a:rPr lang="en-US" altLang="en-US" sz="2400" dirty="0"/>
              <a:t> (1916):</a:t>
            </a:r>
          </a:p>
          <a:p>
            <a:pPr lvl="3"/>
            <a:r>
              <a:rPr lang="en-US" altLang="en-US" sz="2400" dirty="0"/>
              <a:t>Granted Philippines territorial status and promised independence as soon as a </a:t>
            </a:r>
            <a:r>
              <a:rPr lang="ja-JP" altLang="en-US" sz="2400"/>
              <a:t>“</a:t>
            </a:r>
            <a:r>
              <a:rPr lang="en-US" altLang="ja-JP" sz="2400" dirty="0"/>
              <a:t>stable government</a:t>
            </a:r>
            <a:r>
              <a:rPr lang="ja-JP" altLang="en-US" sz="2400"/>
              <a:t>”</a:t>
            </a:r>
            <a:r>
              <a:rPr lang="en-US" altLang="ja-JP" sz="2400" dirty="0"/>
              <a:t> could be established</a:t>
            </a:r>
          </a:p>
          <a:p>
            <a:pPr lvl="3"/>
            <a:r>
              <a:rPr lang="en-US" altLang="en-US" sz="2400" dirty="0"/>
              <a:t>Wilson</a:t>
            </a:r>
            <a:r>
              <a:rPr lang="fr-FR" altLang="ja-JP" sz="2400" dirty="0"/>
              <a:t>'</a:t>
            </a:r>
            <a:r>
              <a:rPr lang="en-US" altLang="en-US" sz="2400" dirty="0"/>
              <a:t>s racial prejudices did not expect this to happen for a long time</a:t>
            </a:r>
          </a:p>
          <a:p>
            <a:pPr lvl="3"/>
            <a:r>
              <a:rPr lang="en-US" altLang="en-US" sz="2400" dirty="0"/>
              <a:t>On July 4, 1946—30 years later—United States accepted Philippine independence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5602" name="Title 1">
            <a:extLst>
              <a:ext uri="{FF2B5EF4-FFF2-40B4-BE49-F238E27FC236}">
                <a16:creationId xmlns:a16="http://schemas.microsoft.com/office/drawing/2014/main" id="{34957273-F5D3-5443-907C-D3BBAD0D6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altLang="en-US">
                <a:solidFill>
                  <a:srgbClr val="FFFFFF"/>
                </a:solidFill>
              </a:rPr>
              <a:t>VI. New Directions in Foreign Policy (cont.)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A93C8EF1-F5A9-C347-B0C9-10F7B6748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10" y="2763520"/>
            <a:ext cx="11277600" cy="3484879"/>
          </a:xfrm>
        </p:spPr>
        <p:txBody>
          <a:bodyPr>
            <a:noAutofit/>
          </a:bodyPr>
          <a:lstStyle/>
          <a:p>
            <a:pPr lvl="2"/>
            <a:r>
              <a:rPr lang="en-US" altLang="en-US" sz="2400" dirty="0"/>
              <a:t>Haiti</a:t>
            </a:r>
            <a:r>
              <a:rPr lang="fr-FR" altLang="ja-JP" sz="2400" dirty="0"/>
              <a:t>'</a:t>
            </a:r>
            <a:r>
              <a:rPr lang="en-US" altLang="en-US" sz="2400" dirty="0"/>
              <a:t>s chaotic political situation caused Wilson to assume more active stance abroad</a:t>
            </a:r>
          </a:p>
          <a:p>
            <a:pPr lvl="2"/>
            <a:r>
              <a:rPr lang="en-US" altLang="en-US" sz="2400" dirty="0"/>
              <a:t>Political turmoil climaxed in 1914-1915 when outraged populace literally tore to pieces brutal Haitian president</a:t>
            </a:r>
          </a:p>
          <a:p>
            <a:pPr lvl="2"/>
            <a:r>
              <a:rPr lang="en-US" altLang="en-US" sz="2400" dirty="0"/>
              <a:t>Wilson dispatched marines to protect American lives and property</a:t>
            </a:r>
          </a:p>
          <a:p>
            <a:pPr lvl="2"/>
            <a:r>
              <a:rPr lang="en-US" altLang="en-US" sz="2400" dirty="0"/>
              <a:t>Marines remained in Haiti for nineteen years making Haiti an American protectorate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24AD15C1-9F95-C84D-A5C1-08C51F816A2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4000"/>
            <a:ext cx="76073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2">
            <a:extLst>
              <a:ext uri="{FF2B5EF4-FFF2-40B4-BE49-F238E27FC236}">
                <a16:creationId xmlns:a16="http://schemas.microsoft.com/office/drawing/2014/main" id="{007D1868-8AC8-1445-A42A-C8715AAA9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p666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8674" name="Title 1">
            <a:extLst>
              <a:ext uri="{FF2B5EF4-FFF2-40B4-BE49-F238E27FC236}">
                <a16:creationId xmlns:a16="http://schemas.microsoft.com/office/drawing/2014/main" id="{ACB0B959-6E1A-314C-B0B3-9588311EF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altLang="en-US">
                <a:solidFill>
                  <a:srgbClr val="FFFFFF"/>
                </a:solidFill>
              </a:rPr>
              <a:t>VI. New Directions in Foreign Policy (cont.)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0D742918-A049-5946-9F6A-E939B50E1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21" y="2763520"/>
            <a:ext cx="11666481" cy="3484879"/>
          </a:xfrm>
        </p:spPr>
        <p:txBody>
          <a:bodyPr>
            <a:noAutofit/>
          </a:bodyPr>
          <a:lstStyle/>
          <a:p>
            <a:pPr lvl="2"/>
            <a:r>
              <a:rPr lang="en-US" altLang="en-US" sz="2600" dirty="0"/>
              <a:t>In 1916, Wilson used Roosevelt</a:t>
            </a:r>
            <a:r>
              <a:rPr lang="fr-FR" altLang="ja-JP" sz="2600" dirty="0"/>
              <a:t>'</a:t>
            </a:r>
            <a:r>
              <a:rPr lang="en-US" altLang="en-US" sz="2600" dirty="0"/>
              <a:t>s corollary to Monroe Doctrine and concluded treaty with Haiti:</a:t>
            </a:r>
          </a:p>
          <a:p>
            <a:pPr lvl="4"/>
            <a:r>
              <a:rPr lang="en-US" altLang="en-US" sz="2400" dirty="0"/>
              <a:t>Provided for U.S. supervision of finances and police</a:t>
            </a:r>
          </a:p>
          <a:p>
            <a:pPr lvl="2"/>
            <a:r>
              <a:rPr lang="en-US" altLang="en-US" sz="2600" dirty="0"/>
              <a:t>In 1916, he sent marines to debt-cursed Dominican Republic</a:t>
            </a:r>
          </a:p>
          <a:p>
            <a:pPr lvl="4"/>
            <a:r>
              <a:rPr lang="en-US" altLang="en-US" sz="2400" dirty="0"/>
              <a:t>Came under American control for eight years</a:t>
            </a:r>
          </a:p>
          <a:p>
            <a:pPr lvl="2"/>
            <a:r>
              <a:rPr lang="en-US" altLang="en-US" sz="2600" dirty="0"/>
              <a:t>In 1917, United States purchased the Virgin Islands from Denmark </a:t>
            </a:r>
          </a:p>
          <a:p>
            <a:pPr lvl="3"/>
            <a:r>
              <a:rPr lang="en-US" altLang="en-US" sz="2400" dirty="0"/>
              <a:t>Uncle Sam tightening its grip in Caribbean Sea, with its vital approaches to Panama Canal (see Map 29.1)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847CF99-233F-4641-A802-69BF9622C60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31" y="170793"/>
            <a:ext cx="9972566" cy="643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2">
            <a:extLst>
              <a:ext uri="{FF2B5EF4-FFF2-40B4-BE49-F238E27FC236}">
                <a16:creationId xmlns:a16="http://schemas.microsoft.com/office/drawing/2014/main" id="{F28F0222-F4AC-2F4A-BC67-068CC543A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604001"/>
            <a:ext cx="1236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Map 29-1 p667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D9B8FD4-CDEB-4EB4-B4DE-C89E11938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36">
            <a:extLst>
              <a:ext uri="{FF2B5EF4-FFF2-40B4-BE49-F238E27FC236}">
                <a16:creationId xmlns:a16="http://schemas.microsoft.com/office/drawing/2014/main" id="{5A2E3D1D-9E9F-4739-BA14-D4D7FA9FB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1FFB365B-E9DC-4859-B8AB-CB83EEBE4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ADAB9C8-EB37-4914-A699-C716FC8FE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22" name="Title 1">
            <a:extLst>
              <a:ext uri="{FF2B5EF4-FFF2-40B4-BE49-F238E27FC236}">
                <a16:creationId xmlns:a16="http://schemas.microsoft.com/office/drawing/2014/main" id="{29D859D8-0F0C-984A-8563-0DAA22FAE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 altLang="en-US">
                <a:solidFill>
                  <a:schemeClr val="bg2"/>
                </a:solidFill>
              </a:rPr>
              <a:t>I. Wilson: The Idealist in Politics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EC2A35D4-ED6A-D14C-9C08-EBAB987BB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7511" y="813000"/>
            <a:ext cx="6987890" cy="4470821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400" dirty="0"/>
              <a:t>(Thomas) Woodrow Wilson:</a:t>
            </a:r>
          </a:p>
          <a:p>
            <a:pPr lvl="1" eaLnBrk="1" hangingPunct="1"/>
            <a:r>
              <a:rPr lang="en-US" altLang="en-US" sz="2400" dirty="0"/>
              <a:t>Second Democratic president since 1861</a:t>
            </a:r>
          </a:p>
          <a:p>
            <a:pPr lvl="2" eaLnBrk="1" hangingPunct="1"/>
            <a:r>
              <a:rPr lang="en-US" altLang="en-US" sz="2400" dirty="0"/>
              <a:t>First president from one of seceded southern states since Zachary Taylor, 64 years earlier</a:t>
            </a:r>
          </a:p>
          <a:p>
            <a:pPr lvl="2" eaLnBrk="1" hangingPunct="1"/>
            <a:r>
              <a:rPr lang="en-US" altLang="en-US" sz="2400" dirty="0"/>
              <a:t>Wilson</a:t>
            </a:r>
            <a:r>
              <a:rPr lang="fr-FR" altLang="ja-JP" sz="2400" dirty="0"/>
              <a:t>'</a:t>
            </a:r>
            <a:r>
              <a:rPr lang="en-US" altLang="en-US" sz="2400" dirty="0"/>
              <a:t>s admiration for Confederate attempt at  independence inspired his ideal of self-determination </a:t>
            </a:r>
          </a:p>
          <a:p>
            <a:pPr lvl="2" eaLnBrk="1" hangingPunct="1"/>
            <a:r>
              <a:rPr lang="en-US" altLang="en-US" sz="2400" dirty="0"/>
              <a:t>His ideal of faith in masses—if they were properly informed—came from Jeffersonian democracy</a:t>
            </a:r>
          </a:p>
          <a:p>
            <a:pPr lvl="2" eaLnBrk="1" hangingPunct="1"/>
            <a:r>
              <a:rPr lang="en-US" altLang="en-US" sz="2400" dirty="0"/>
              <a:t>His inspirational political sermons reflected influence of his Presbyterian minster-father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D2BC8CDD-C26A-2142-9773-4B73106E90E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" y="199697"/>
            <a:ext cx="6465888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2">
            <a:extLst>
              <a:ext uri="{FF2B5EF4-FFF2-40B4-BE49-F238E27FC236}">
                <a16:creationId xmlns:a16="http://schemas.microsoft.com/office/drawing/2014/main" id="{BFF701F3-E367-F14B-9041-6575B5931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p668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B89C9-8951-7A41-9488-8B3587169763}"/>
              </a:ext>
            </a:extLst>
          </p:cNvPr>
          <p:cNvSpPr txBox="1"/>
          <p:nvPr/>
        </p:nvSpPr>
        <p:spPr>
          <a:xfrm>
            <a:off x="5862638" y="1387300"/>
            <a:ext cx="60960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endParaRPr lang="en-US" altLang="en-US" dirty="0">
              <a:solidFill>
                <a:srgbClr val="000000"/>
              </a:solidFill>
            </a:endParaRPr>
          </a:p>
          <a:p>
            <a:pPr lvl="2"/>
            <a:r>
              <a:rPr lang="en-US" altLang="en-US" sz="2200" dirty="0"/>
              <a:t>Late in the Mexican Revolutionary years </a:t>
            </a:r>
            <a:r>
              <a:rPr lang="en-US" altLang="en-US" sz="2200" dirty="0" err="1"/>
              <a:t>Venustiano</a:t>
            </a:r>
            <a:r>
              <a:rPr lang="en-US" altLang="en-US" sz="2200" dirty="0"/>
              <a:t> Carranza  took over, and who resented Wilson</a:t>
            </a:r>
            <a:r>
              <a:rPr lang="fr-FR" altLang="ja-JP" sz="2200" dirty="0"/>
              <a:t>'</a:t>
            </a:r>
            <a:r>
              <a:rPr lang="en-US" altLang="en-US" sz="2200" dirty="0"/>
              <a:t>s military meddling</a:t>
            </a:r>
          </a:p>
          <a:p>
            <a:pPr lvl="2"/>
            <a:r>
              <a:rPr lang="ja-JP" altLang="en-US" sz="2200"/>
              <a:t>“</a:t>
            </a:r>
            <a:r>
              <a:rPr lang="en-US" altLang="ja-JP" sz="2200" dirty="0" err="1"/>
              <a:t>Pancho</a:t>
            </a:r>
            <a:r>
              <a:rPr lang="ja-JP" altLang="en-US" sz="2200"/>
              <a:t>”</a:t>
            </a:r>
            <a:r>
              <a:rPr lang="en-US" altLang="ja-JP" sz="2200" dirty="0"/>
              <a:t> Villa, chief rival to President Carranza,</a:t>
            </a:r>
          </a:p>
          <a:p>
            <a:pPr lvl="3"/>
            <a:r>
              <a:rPr lang="en-US" altLang="en-US" sz="2200" dirty="0"/>
              <a:t>Killed 16 American mining engineers traveling through northern Mexico in January 1916</a:t>
            </a:r>
          </a:p>
          <a:p>
            <a:pPr lvl="3"/>
            <a:r>
              <a:rPr lang="en-US" altLang="en-US" sz="2200" dirty="0"/>
              <a:t>One month later, Villa and his followers crossed border into Columbus, New Mexico and murdered another 19 Americans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9938" name="Title 1">
            <a:extLst>
              <a:ext uri="{FF2B5EF4-FFF2-40B4-BE49-F238E27FC236}">
                <a16:creationId xmlns:a16="http://schemas.microsoft.com/office/drawing/2014/main" id="{818CB943-E971-CB4F-927D-AC39A1EB4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altLang="en-US">
                <a:solidFill>
                  <a:srgbClr val="FFFFFF"/>
                </a:solidFill>
              </a:rPr>
              <a:t>VII. Moralistic Diplomacy in Mexico (cont.)</a:t>
            </a:r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A60A55CC-3FC7-3148-AEC3-5267F4A8B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lvl="1"/>
            <a:r>
              <a:rPr lang="en-US" altLang="en-US" sz="2200" dirty="0"/>
              <a:t>General John J. (</a:t>
            </a:r>
            <a:r>
              <a:rPr lang="ja-JP" altLang="en-US" sz="2200"/>
              <a:t>“</a:t>
            </a:r>
            <a:r>
              <a:rPr lang="en-US" altLang="ja-JP" sz="2200" dirty="0"/>
              <a:t>Black Jack</a:t>
            </a:r>
            <a:r>
              <a:rPr lang="ja-JP" altLang="en-US" sz="2200"/>
              <a:t>”</a:t>
            </a:r>
            <a:r>
              <a:rPr lang="en-US" altLang="ja-JP" sz="2200" dirty="0"/>
              <a:t>) Pershing ordered to break up bandit band</a:t>
            </a:r>
          </a:p>
          <a:p>
            <a:pPr lvl="2"/>
            <a:r>
              <a:rPr lang="en-US" altLang="en-US" sz="2200" dirty="0"/>
              <a:t>His hastily organized force of several thousand mounted troops penetrated deep into Mexico</a:t>
            </a:r>
          </a:p>
          <a:p>
            <a:pPr lvl="2"/>
            <a:r>
              <a:rPr lang="en-US" altLang="en-US" sz="2200" dirty="0"/>
              <a:t>Clashed with Carranza</a:t>
            </a:r>
            <a:r>
              <a:rPr lang="fr-FR" altLang="ja-JP" sz="2200" dirty="0"/>
              <a:t>'</a:t>
            </a:r>
            <a:r>
              <a:rPr lang="en-US" altLang="en-US" sz="2200" dirty="0"/>
              <a:t>s forces</a:t>
            </a:r>
          </a:p>
          <a:p>
            <a:pPr lvl="2"/>
            <a:r>
              <a:rPr lang="en-US" altLang="en-US" sz="2200" dirty="0"/>
              <a:t>Mauled </a:t>
            </a:r>
            <a:r>
              <a:rPr lang="en-US" altLang="en-US" sz="2200" dirty="0" err="1"/>
              <a:t>Villistas</a:t>
            </a:r>
            <a:r>
              <a:rPr lang="en-US" altLang="en-US" sz="2200" dirty="0"/>
              <a:t> but missed capturing Villa</a:t>
            </a:r>
          </a:p>
          <a:p>
            <a:pPr lvl="2"/>
            <a:r>
              <a:rPr lang="en-US" altLang="en-US" sz="2200" dirty="0"/>
              <a:t>As tensions with Germany mounted, Wilson withdrew Pershing from Mexico in January 1917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90FAA26F-F2AC-4D48-BEC0-6FA9F2A7AA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Road to War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A0C64FC-9A3D-F248-ADC3-40E341251B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8372" y="2567593"/>
            <a:ext cx="11204028" cy="348487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200" dirty="0"/>
              <a:t>Most of us might already know that the assassination of Archduke Franz Ferdinand started the war, but we don’t know how one man’s death served as the trigger.</a:t>
            </a:r>
          </a:p>
          <a:p>
            <a:pPr>
              <a:lnSpc>
                <a:spcPct val="90000"/>
              </a:lnSpc>
              <a:defRPr/>
            </a:pPr>
            <a:r>
              <a:rPr lang="en-US" sz="2200" dirty="0"/>
              <a:t>Actually, there were several powerful forces already in motion, and they contributed to the outbreak of World War I.</a:t>
            </a:r>
          </a:p>
          <a:p>
            <a:pPr>
              <a:lnSpc>
                <a:spcPct val="90000"/>
              </a:lnSpc>
              <a:defRPr/>
            </a:pPr>
            <a:r>
              <a:rPr lang="en-US" sz="2200" dirty="0"/>
              <a:t>These forces were: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dirty="0"/>
              <a:t>Imperialism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dirty="0"/>
              <a:t>Militarism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dirty="0"/>
              <a:t>Nationalism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dirty="0"/>
              <a:t>Alliances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8B9AC8F7-A41C-6444-90BD-9600F6992C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3200">
                <a:solidFill>
                  <a:srgbClr val="F2F2F2"/>
                </a:solidFill>
              </a:rPr>
              <a:t>The Forces at Work: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4341" name="Rectangle 3">
            <a:extLst>
              <a:ext uri="{FF2B5EF4-FFF2-40B4-BE49-F238E27FC236}">
                <a16:creationId xmlns:a16="http://schemas.microsoft.com/office/drawing/2014/main" id="{04329759-78AC-4BA9-B4AC-47D7E2291C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6823933"/>
              </p:ext>
            </p:extLst>
          </p:nvPr>
        </p:nvGraphicFramePr>
        <p:xfrm>
          <a:off x="5048250" y="657225"/>
          <a:ext cx="6496050" cy="6200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70BDA80-627C-422A-AFFD-B7F1DC0F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33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17886D3A-C880-1E45-A5B6-4C49A17C39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1" y="690879"/>
            <a:ext cx="3682049" cy="5557519"/>
          </a:xfrm>
        </p:spPr>
        <p:txBody>
          <a:bodyPr anchor="ctr">
            <a:normAutofit/>
          </a:bodyPr>
          <a:lstStyle/>
          <a:p>
            <a:pPr algn="r">
              <a:defRPr/>
            </a:pPr>
            <a:r>
              <a:rPr lang="en-US">
                <a:solidFill>
                  <a:srgbClr val="FFFFFF"/>
                </a:solidFill>
              </a:rPr>
              <a:t>At the heart of it all…Bosnia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069518D2-13F8-1340-B41F-7A9CDAF68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74272" y="1132314"/>
            <a:ext cx="6963877" cy="5557519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After the assassination of the Archduke, Austria-Hungary used it as an excuse to wipe out Serbia, who was upset with Austria-Hungary’s annexation of Bosnia.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When Austria-Hungary declares war of Serbia, the alliances spring into action.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/>
              <a:t>Russia (aligned with Serbia) begins to mobilize,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/>
              <a:t>Germany (with A-H) demands that Russia stops.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/>
              <a:t>Russia refuses, so Germany declares war on Russia.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Germany wanted war for awhile. The Schlieffen Plan called for a quick sweep of France while Russia regrouped. This called for an invasion through Belgium.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Great Britain (with Belgium) declares war on Germany, who did not expect this.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So, in one week, all of Europe was at war.</a:t>
            </a:r>
          </a:p>
        </p:txBody>
      </p:sp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7">
            <a:extLst>
              <a:ext uri="{FF2B5EF4-FFF2-40B4-BE49-F238E27FC236}">
                <a16:creationId xmlns:a16="http://schemas.microsoft.com/office/drawing/2014/main" id="{B269B1DD-F1CD-8040-AD43-3C93A26503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00" y="0"/>
            <a:ext cx="7010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The Powers at Work</a:t>
            </a:r>
          </a:p>
        </p:txBody>
      </p:sp>
      <p:pic>
        <p:nvPicPr>
          <p:cNvPr id="17410" name="Picture 6" descr="wwi">
            <a:extLst>
              <a:ext uri="{FF2B5EF4-FFF2-40B4-BE49-F238E27FC236}">
                <a16:creationId xmlns:a16="http://schemas.microsoft.com/office/drawing/2014/main" id="{89F0E88B-9B62-B140-AC06-8EEEF2CA68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198" y="990600"/>
            <a:ext cx="10190602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3010" name="Title 1">
            <a:extLst>
              <a:ext uri="{FF2B5EF4-FFF2-40B4-BE49-F238E27FC236}">
                <a16:creationId xmlns:a16="http://schemas.microsoft.com/office/drawing/2014/main" id="{8006B4DA-F2B7-2949-8D5B-7C02FD2D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en-US" altLang="en-US"/>
              <a:t>VIII. Thunder Across the Sea</a:t>
            </a:r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7576A81D-E549-CD47-B11E-29EE7C078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7554" y="804671"/>
            <a:ext cx="7048237" cy="5248657"/>
          </a:xfrm>
        </p:spPr>
        <p:txBody>
          <a:bodyPr anchor="ctr">
            <a:normAutofit fontScale="92500" lnSpcReduction="10000"/>
          </a:bodyPr>
          <a:lstStyle/>
          <a:p>
            <a:pPr lvl="1" eaLnBrk="1" hangingPunct="1"/>
            <a:r>
              <a:rPr lang="en-US" altLang="en-US" sz="2000" dirty="0"/>
              <a:t>Wilson issued neutrality proclamation and called on Americans to be neutral in thought and deed</a:t>
            </a:r>
          </a:p>
          <a:p>
            <a:pPr lvl="1" eaLnBrk="1" hangingPunct="1"/>
            <a:r>
              <a:rPr lang="en-US" altLang="en-US" sz="2000" dirty="0"/>
              <a:t>Both sides wooed U.S.A., great neutral in West</a:t>
            </a:r>
          </a:p>
          <a:p>
            <a:pPr lvl="2" eaLnBrk="1" hangingPunct="1"/>
            <a:r>
              <a:rPr lang="en-US" altLang="en-US" sz="2000" dirty="0"/>
              <a:t>British enjoyed:</a:t>
            </a:r>
          </a:p>
          <a:p>
            <a:pPr lvl="3" eaLnBrk="1" hangingPunct="1"/>
            <a:r>
              <a:rPr lang="en-US" altLang="en-US" sz="2000" dirty="0"/>
              <a:t>Cultural, linguistic, and economic ties with America</a:t>
            </a:r>
          </a:p>
          <a:p>
            <a:pPr lvl="3" eaLnBrk="1" hangingPunct="1"/>
            <a:r>
              <a:rPr lang="en-US" altLang="en-US" sz="2000" dirty="0"/>
              <a:t>Advantage of controlling transatlantic cables</a:t>
            </a:r>
          </a:p>
          <a:p>
            <a:pPr lvl="3" eaLnBrk="1" hangingPunct="1"/>
            <a:r>
              <a:rPr lang="en-US" altLang="en-US" sz="2000" dirty="0"/>
              <a:t>Their censors sheared away war stories harmful to Allies and drenched United States with tales of German bestiality</a:t>
            </a:r>
          </a:p>
          <a:p>
            <a:pPr lvl="2"/>
            <a:r>
              <a:rPr lang="en-US" altLang="en-US" sz="2000" dirty="0"/>
              <a:t>Germans and Austro-Hungarians:</a:t>
            </a:r>
          </a:p>
          <a:p>
            <a:pPr lvl="3"/>
            <a:r>
              <a:rPr lang="en-US" altLang="en-US" sz="2000" dirty="0"/>
              <a:t>Counted on sympathies of transplanted countrymen in America (some 11 million in 1914)</a:t>
            </a:r>
          </a:p>
          <a:p>
            <a:pPr lvl="1"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034" name="Title 1">
            <a:extLst>
              <a:ext uri="{FF2B5EF4-FFF2-40B4-BE49-F238E27FC236}">
                <a16:creationId xmlns:a16="http://schemas.microsoft.com/office/drawing/2014/main" id="{5BA22ABF-9823-A241-9AB5-399A6A906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/>
              <a:t>VIII. Thunder Across the Sea</a:t>
            </a:r>
            <a:br>
              <a:rPr lang="en-US" altLang="en-US"/>
            </a:br>
            <a:r>
              <a:rPr lang="en-US" altLang="en-US"/>
              <a:t>(cont.)</a:t>
            </a:r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F985D1E6-232D-4A44-9E87-F63F6AEEC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193" y="804671"/>
            <a:ext cx="7623598" cy="5248657"/>
          </a:xfrm>
        </p:spPr>
        <p:txBody>
          <a:bodyPr anchor="ctr">
            <a:normAutofit/>
          </a:bodyPr>
          <a:lstStyle/>
          <a:p>
            <a:pPr lvl="3"/>
            <a:r>
              <a:rPr lang="en-US" altLang="en-US" sz="2400" dirty="0"/>
              <a:t>Some of these recent immigrants expressed noisy sympathy for fatherland</a:t>
            </a:r>
          </a:p>
          <a:p>
            <a:pPr lvl="3"/>
            <a:r>
              <a:rPr lang="en-US" altLang="en-US" sz="2400" dirty="0"/>
              <a:t>Most simply grateful to be distant from fray (see Table 29.1)</a:t>
            </a:r>
          </a:p>
          <a:p>
            <a:pPr lvl="2"/>
            <a:r>
              <a:rPr lang="en-US" altLang="en-US" sz="2400" dirty="0"/>
              <a:t>Most Americans:</a:t>
            </a:r>
          </a:p>
          <a:p>
            <a:pPr lvl="3"/>
            <a:r>
              <a:rPr lang="en-US" altLang="en-US" sz="2400" dirty="0"/>
              <a:t>Anti-German from outset</a:t>
            </a:r>
          </a:p>
          <a:p>
            <a:pPr lvl="3"/>
            <a:r>
              <a:rPr lang="en-US" altLang="en-US" sz="2400" dirty="0"/>
              <a:t>Kaiser Wilhelm II seemed embodiment of arrogant autocracy </a:t>
            </a:r>
          </a:p>
          <a:p>
            <a:pPr lvl="3"/>
            <a:r>
              <a:rPr lang="en-US" altLang="en-US" sz="2400" dirty="0"/>
              <a:t>Impression strengthened by German</a:t>
            </a:r>
            <a:r>
              <a:rPr lang="fr-FR" altLang="ja-JP" sz="2400" dirty="0"/>
              <a:t>'</a:t>
            </a:r>
            <a:r>
              <a:rPr lang="en-US" altLang="en-US" sz="2400" dirty="0"/>
              <a:t>s ruthless strike at neutral Belgium</a:t>
            </a:r>
          </a:p>
          <a:p>
            <a:pPr lvl="3">
              <a:buFont typeface="Arial" panose="020B0604020202020204" pitchFamily="34" charset="0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>
            <a:extLst>
              <a:ext uri="{FF2B5EF4-FFF2-40B4-BE49-F238E27FC236}">
                <a16:creationId xmlns:a16="http://schemas.microsoft.com/office/drawing/2014/main" id="{A26752CB-0275-9042-95E2-ADE97789BF8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89" y="490921"/>
            <a:ext cx="11076151" cy="563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2">
            <a:extLst>
              <a:ext uri="{FF2B5EF4-FFF2-40B4-BE49-F238E27FC236}">
                <a16:creationId xmlns:a16="http://schemas.microsoft.com/office/drawing/2014/main" id="{D3B234C1-4E96-4D4E-B848-2411F0EF6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76" y="6604001"/>
            <a:ext cx="131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Table 29-1 p669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7106" name="Title 1">
            <a:extLst>
              <a:ext uri="{FF2B5EF4-FFF2-40B4-BE49-F238E27FC236}">
                <a16:creationId xmlns:a16="http://schemas.microsoft.com/office/drawing/2014/main" id="{64319A6A-FC51-B741-9460-9DFFE67ED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 dirty="0"/>
              <a:t>VIII. Thunder Across the Sea</a:t>
            </a:r>
          </a:p>
        </p:txBody>
      </p:sp>
      <p:sp>
        <p:nvSpPr>
          <p:cNvPr id="47107" name="Content Placeholder 2">
            <a:extLst>
              <a:ext uri="{FF2B5EF4-FFF2-40B4-BE49-F238E27FC236}">
                <a16:creationId xmlns:a16="http://schemas.microsoft.com/office/drawing/2014/main" id="{FCA90FB3-2577-4045-A95E-628C62DE5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4028" y="804671"/>
            <a:ext cx="7791763" cy="5248657"/>
          </a:xfrm>
        </p:spPr>
        <p:txBody>
          <a:bodyPr anchor="ctr">
            <a:normAutofit/>
          </a:bodyPr>
          <a:lstStyle/>
          <a:p>
            <a:pPr lvl="3"/>
            <a:r>
              <a:rPr lang="en-US" altLang="en-US" sz="2200" dirty="0"/>
              <a:t>German and Austrian agents further tarnished image of Central Powers when they resorted to violence in American factories and ports</a:t>
            </a:r>
          </a:p>
          <a:p>
            <a:pPr lvl="3"/>
            <a:r>
              <a:rPr lang="en-US" altLang="en-US" sz="2200" dirty="0"/>
              <a:t>German operative in 1915 absentmindedly left his briefcase on New York elevated car:</a:t>
            </a:r>
          </a:p>
          <a:p>
            <a:pPr lvl="4"/>
            <a:r>
              <a:rPr lang="en-US" altLang="en-US" sz="2200" dirty="0"/>
              <a:t>Documents detailing plans for industrial sabotage discovered and quickly publicized</a:t>
            </a:r>
          </a:p>
          <a:p>
            <a:pPr lvl="3"/>
            <a:r>
              <a:rPr lang="en-US" altLang="en-US" sz="2200" dirty="0"/>
              <a:t>Further inflamed American opinion against Kaiser</a:t>
            </a:r>
          </a:p>
          <a:p>
            <a:pPr lvl="3"/>
            <a:r>
              <a:rPr lang="en-US" altLang="en-US" sz="2200" dirty="0"/>
              <a:t>Yet great majority of Americans earnestly hoped to stay out of horrible war</a:t>
            </a:r>
          </a:p>
          <a:p>
            <a:pPr lvl="3"/>
            <a:endParaRPr lang="en-US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D9B8FD4-CDEB-4EB4-B4DE-C89E11938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36">
            <a:extLst>
              <a:ext uri="{FF2B5EF4-FFF2-40B4-BE49-F238E27FC236}">
                <a16:creationId xmlns:a16="http://schemas.microsoft.com/office/drawing/2014/main" id="{5A2E3D1D-9E9F-4739-BA14-D4D7FA9FB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1FFB365B-E9DC-4859-B8AB-CB83EEBE4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ADAB9C8-EB37-4914-A699-C716FC8FE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94" name="Title 1">
            <a:extLst>
              <a:ext uri="{FF2B5EF4-FFF2-40B4-BE49-F238E27FC236}">
                <a16:creationId xmlns:a16="http://schemas.microsoft.com/office/drawing/2014/main" id="{48652F1C-4B42-F548-B997-08BA09BD2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en-US" altLang="en-US">
                <a:solidFill>
                  <a:schemeClr val="bg2"/>
                </a:solidFill>
              </a:rPr>
              <a:t>I. Wilson: The Idealist in Politics</a:t>
            </a:r>
            <a:br>
              <a:rPr lang="en-US" altLang="en-US">
                <a:solidFill>
                  <a:schemeClr val="bg2"/>
                </a:solidFill>
              </a:rPr>
            </a:br>
            <a:r>
              <a:rPr lang="en-US" altLang="en-US">
                <a:solidFill>
                  <a:schemeClr val="bg2"/>
                </a:solidFill>
              </a:rPr>
              <a:t>(cont.)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90D59D09-CD38-AC41-B050-01CD05C5C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1295925"/>
            <a:ext cx="6269434" cy="5170810"/>
          </a:xfrm>
        </p:spPr>
        <p:txBody>
          <a:bodyPr>
            <a:normAutofit/>
          </a:bodyPr>
          <a:lstStyle/>
          <a:p>
            <a:pPr lvl="2"/>
            <a:r>
              <a:rPr lang="en-US" altLang="en-US" sz="2000" dirty="0"/>
              <a:t>Wilson convinced that Congress could not function properly unless president provided leadership</a:t>
            </a:r>
          </a:p>
          <a:p>
            <a:pPr lvl="2"/>
            <a:r>
              <a:rPr lang="en-US" altLang="en-US" sz="2000" dirty="0"/>
              <a:t>Repeated relied on his eloquence to appeal over heads of legislators to the sovereign people</a:t>
            </a:r>
          </a:p>
          <a:p>
            <a:pPr lvl="1"/>
            <a:r>
              <a:rPr lang="en-US" altLang="en-US" sz="2000" dirty="0"/>
              <a:t>Wilson suffered from serious defects of personality:</a:t>
            </a:r>
          </a:p>
          <a:p>
            <a:pPr lvl="2"/>
            <a:r>
              <a:rPr lang="en-US" altLang="en-US" sz="2000" dirty="0"/>
              <a:t>Incapable of showmanship like Roosevelt, he lacked common touch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70BDA80-627C-422A-AFFD-B7F1DC0F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33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8130" name="Title 1">
            <a:extLst>
              <a:ext uri="{FF2B5EF4-FFF2-40B4-BE49-F238E27FC236}">
                <a16:creationId xmlns:a16="http://schemas.microsoft.com/office/drawing/2014/main" id="{0E01F669-C4BF-5345-98E8-AEEAF87B2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90879"/>
            <a:ext cx="3682049" cy="5557519"/>
          </a:xfrm>
        </p:spPr>
        <p:txBody>
          <a:bodyPr anchor="ctr">
            <a:normAutofit/>
          </a:bodyPr>
          <a:lstStyle/>
          <a:p>
            <a:pPr algn="r" eaLnBrk="1" hangingPunct="1"/>
            <a:r>
              <a:rPr lang="en-US" altLang="en-US">
                <a:solidFill>
                  <a:srgbClr val="FFFFFF"/>
                </a:solidFill>
              </a:rPr>
              <a:t>IX. America Earns Blood Money</a:t>
            </a:r>
          </a:p>
        </p:txBody>
      </p:sp>
      <p:sp>
        <p:nvSpPr>
          <p:cNvPr id="48131" name="Content Placeholder 2">
            <a:extLst>
              <a:ext uri="{FF2B5EF4-FFF2-40B4-BE49-F238E27FC236}">
                <a16:creationId xmlns:a16="http://schemas.microsoft.com/office/drawing/2014/main" id="{C863F68F-0D42-174B-B87A-102B6CE7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1999" y="690880"/>
            <a:ext cx="6753670" cy="5557519"/>
          </a:xfrm>
        </p:spPr>
        <p:txBody>
          <a:bodyPr anchor="ctr">
            <a:normAutofit/>
          </a:bodyPr>
          <a:lstStyle/>
          <a:p>
            <a:pPr lvl="1" eaLnBrk="1" hangingPunct="1"/>
            <a:r>
              <a:rPr lang="en-US" altLang="en-US" sz="2200" dirty="0"/>
              <a:t>When war broke out in Europe, U.S.A. in midst of recession:</a:t>
            </a:r>
          </a:p>
          <a:p>
            <a:pPr lvl="2" eaLnBrk="1" hangingPunct="1"/>
            <a:r>
              <a:rPr lang="en-US" altLang="en-US" sz="2200" dirty="0"/>
              <a:t>British and French war orders pulled U.S. industry onto peak of war-born prosperity (see Table 29.2)</a:t>
            </a:r>
          </a:p>
          <a:p>
            <a:pPr lvl="2" eaLnBrk="1" hangingPunct="1"/>
            <a:r>
              <a:rPr lang="en-US" altLang="en-US" sz="2200" dirty="0"/>
              <a:t>Part of boon financed by American bankers</a:t>
            </a:r>
          </a:p>
          <a:p>
            <a:pPr lvl="2" eaLnBrk="1" hangingPunct="1"/>
            <a:r>
              <a:rPr lang="en-US" altLang="en-US" sz="2200" dirty="0"/>
              <a:t>Notably Wall Street firm of J.P. Morgan and Company advanced to Allies enormous sum of $2.3 million during period of American neutrality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154" name="Picture 1">
            <a:extLst>
              <a:ext uri="{FF2B5EF4-FFF2-40B4-BE49-F238E27FC236}">
                <a16:creationId xmlns:a16="http://schemas.microsoft.com/office/drawing/2014/main" id="{39E61D3A-128B-F544-8BD7-14DCC7388E3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452457"/>
            <a:ext cx="10905066" cy="395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51202" name="Title 1">
            <a:extLst>
              <a:ext uri="{FF2B5EF4-FFF2-40B4-BE49-F238E27FC236}">
                <a16:creationId xmlns:a16="http://schemas.microsoft.com/office/drawing/2014/main" id="{1E0EE76F-C04D-E44F-914A-C36138060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/>
              <a:t>IX. America Earns Blood Money</a:t>
            </a:r>
            <a:br>
              <a:rPr lang="en-US" altLang="en-US"/>
            </a:br>
            <a:r>
              <a:rPr lang="en-US" altLang="en-US"/>
              <a:t>(cont.)</a:t>
            </a:r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A61365B8-F0B0-C34D-8EC0-C00A4F831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676" y="804671"/>
            <a:ext cx="8149115" cy="5248657"/>
          </a:xfrm>
        </p:spPr>
        <p:txBody>
          <a:bodyPr anchor="ctr">
            <a:noAutofit/>
          </a:bodyPr>
          <a:lstStyle/>
          <a:p>
            <a:pPr lvl="4"/>
            <a:r>
              <a:rPr lang="en-US" altLang="en-US" sz="2400" dirty="0"/>
              <a:t>Germany legally could have had same level of trade with United States</a:t>
            </a:r>
          </a:p>
          <a:p>
            <a:pPr lvl="4"/>
            <a:r>
              <a:rPr lang="en-US" altLang="en-US" sz="2400" dirty="0"/>
              <a:t>Was prevented from doing so by British navy</a:t>
            </a:r>
          </a:p>
          <a:p>
            <a:pPr lvl="4"/>
            <a:r>
              <a:rPr lang="en-US" altLang="en-US" sz="2400" dirty="0"/>
              <a:t>British imposed blockade with mines and ships across North Sea gateway to German ports</a:t>
            </a:r>
          </a:p>
          <a:p>
            <a:pPr lvl="4"/>
            <a:r>
              <a:rPr lang="en-US" altLang="en-US" sz="2400" dirty="0"/>
              <a:t>Over protests from various Americans, British forced American vessels off high seas</a:t>
            </a:r>
          </a:p>
          <a:p>
            <a:pPr lvl="4"/>
            <a:r>
              <a:rPr lang="en-US" altLang="en-US" sz="2400" dirty="0"/>
              <a:t>Harassment of American shippers highly effective as trade between Germany and United States virtually ceased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70BDA80-627C-422A-AFFD-B7F1DC0F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33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2226" name="Title 1">
            <a:extLst>
              <a:ext uri="{FF2B5EF4-FFF2-40B4-BE49-F238E27FC236}">
                <a16:creationId xmlns:a16="http://schemas.microsoft.com/office/drawing/2014/main" id="{953BB6EC-B4C9-B740-86F7-33541E94B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90879"/>
            <a:ext cx="3682049" cy="5557519"/>
          </a:xfrm>
        </p:spPr>
        <p:txBody>
          <a:bodyPr anchor="ctr">
            <a:normAutofit/>
          </a:bodyPr>
          <a:lstStyle/>
          <a:p>
            <a:pPr algn="r"/>
            <a:r>
              <a:rPr lang="en-US" altLang="en-US" dirty="0">
                <a:solidFill>
                  <a:srgbClr val="FFFFFF"/>
                </a:solidFill>
              </a:rPr>
              <a:t>IX. America Earns Blood Money</a:t>
            </a:r>
          </a:p>
        </p:txBody>
      </p:sp>
      <p:sp>
        <p:nvSpPr>
          <p:cNvPr id="52227" name="Content Placeholder 2">
            <a:extLst>
              <a:ext uri="{FF2B5EF4-FFF2-40B4-BE49-F238E27FC236}">
                <a16:creationId xmlns:a16="http://schemas.microsoft.com/office/drawing/2014/main" id="{EE6513B1-046A-BA47-9967-37765E21E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386" y="690880"/>
            <a:ext cx="7619999" cy="5557519"/>
          </a:xfrm>
        </p:spPr>
        <p:txBody>
          <a:bodyPr anchor="ctr">
            <a:noAutofit/>
          </a:bodyPr>
          <a:lstStyle/>
          <a:p>
            <a:pPr lvl="1"/>
            <a:r>
              <a:rPr lang="en-US" altLang="en-US" sz="2200" dirty="0"/>
              <a:t>Germany did not want to be starved out:</a:t>
            </a:r>
          </a:p>
          <a:p>
            <a:pPr lvl="2"/>
            <a:r>
              <a:rPr lang="en-US" altLang="en-US" sz="2200" dirty="0"/>
              <a:t>Berlin announced submarine war area around British Isles (see Map 29.2)</a:t>
            </a:r>
          </a:p>
          <a:p>
            <a:pPr lvl="2"/>
            <a:r>
              <a:rPr lang="en-US" altLang="en-US" sz="2200" dirty="0"/>
              <a:t>New submarines not fit existing international laws</a:t>
            </a:r>
          </a:p>
          <a:p>
            <a:pPr lvl="2"/>
            <a:r>
              <a:rPr lang="en-US" altLang="en-US" sz="2200" dirty="0"/>
              <a:t>Posed threat to United States—so long as Wilson insisted on maintaining America</a:t>
            </a:r>
            <a:r>
              <a:rPr lang="fr-FR" altLang="ja-JP" sz="2200" dirty="0"/>
              <a:t>'</a:t>
            </a:r>
            <a:r>
              <a:rPr lang="en-US" altLang="en-US" sz="2200" dirty="0"/>
              <a:t>s neutral rights</a:t>
            </a:r>
          </a:p>
          <a:p>
            <a:pPr lvl="3"/>
            <a:r>
              <a:rPr lang="en-US" altLang="en-US" sz="2200" dirty="0"/>
              <a:t>Berlin officials declared they would try not to sink </a:t>
            </a:r>
            <a:r>
              <a:rPr lang="en-US" altLang="en-US" sz="2200" i="1" dirty="0"/>
              <a:t>neutral </a:t>
            </a:r>
            <a:r>
              <a:rPr lang="en-US" altLang="en-US" sz="2200" dirty="0"/>
              <a:t>shipping, but warned mistakes would probably occur</a:t>
            </a:r>
          </a:p>
          <a:p>
            <a:pPr lvl="2"/>
            <a:r>
              <a:rPr lang="en-US" altLang="en-US" sz="2200" dirty="0"/>
              <a:t>Wilson decided on calculated risk:  </a:t>
            </a:r>
          </a:p>
          <a:p>
            <a:pPr lvl="3"/>
            <a:r>
              <a:rPr lang="en-US" altLang="en-US" sz="2200" dirty="0"/>
              <a:t>Claimed profitable neutral trading rights while hoping no incidents would cause war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>
            <a:extLst>
              <a:ext uri="{FF2B5EF4-FFF2-40B4-BE49-F238E27FC236}">
                <a16:creationId xmlns:a16="http://schemas.microsoft.com/office/drawing/2014/main" id="{977725B1-4BA4-E54E-9109-0DCDE8DC83D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86" y="254000"/>
            <a:ext cx="54356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2">
            <a:extLst>
              <a:ext uri="{FF2B5EF4-FFF2-40B4-BE49-F238E27FC236}">
                <a16:creationId xmlns:a16="http://schemas.microsoft.com/office/drawing/2014/main" id="{C2F3A78F-CE5F-D14F-9715-8EEB6FBCB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604001"/>
            <a:ext cx="1236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Map 29-2 p670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512E560-D367-D24D-8472-579A8960744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54000"/>
            <a:ext cx="47625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C2B094B-86F8-7441-993C-144DA2E2A4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0400" y="0"/>
            <a:ext cx="5715000" cy="1143000"/>
          </a:xfrm>
        </p:spPr>
        <p:txBody>
          <a:bodyPr/>
          <a:lstStyle/>
          <a:p>
            <a:pPr>
              <a:defRPr/>
            </a:pPr>
            <a:r>
              <a:rPr lang="en-US"/>
              <a:t>Germany’s warnings</a:t>
            </a:r>
          </a:p>
        </p:txBody>
      </p:sp>
      <p:pic>
        <p:nvPicPr>
          <p:cNvPr id="26626" name="Picture 9" descr="lusitania">
            <a:extLst>
              <a:ext uri="{FF2B5EF4-FFF2-40B4-BE49-F238E27FC236}">
                <a16:creationId xmlns:a16="http://schemas.microsoft.com/office/drawing/2014/main" id="{09D72EFB-EC69-254B-81E5-48D26E4E1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1262297"/>
            <a:ext cx="6841004" cy="433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1" descr="Anzeige_22">
            <a:extLst>
              <a:ext uri="{FF2B5EF4-FFF2-40B4-BE49-F238E27FC236}">
                <a16:creationId xmlns:a16="http://schemas.microsoft.com/office/drawing/2014/main" id="{09071FE2-4998-044E-B856-1405DCBF44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8790" y="946879"/>
            <a:ext cx="4373380" cy="556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Tony Knox\Desktop\Knox teaching files\US History AP\Q -- WWI\WWI Pictures\LusitaniaPaper.bmp">
            <a:extLst>
              <a:ext uri="{FF2B5EF4-FFF2-40B4-BE49-F238E27FC236}">
                <a16:creationId xmlns:a16="http://schemas.microsoft.com/office/drawing/2014/main" id="{7353A2F5-179D-264E-8D1A-EB6CB50B8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5121275" cy="68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4609CE-174A-9A46-B8EE-5D91109E4A01}"/>
              </a:ext>
            </a:extLst>
          </p:cNvPr>
          <p:cNvSpPr txBox="1"/>
          <p:nvPr/>
        </p:nvSpPr>
        <p:spPr>
          <a:xfrm>
            <a:off x="7851099" y="1300396"/>
            <a:ext cx="3200400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/>
              <a:t>Here is the New York Times front page following the sinking.</a:t>
            </a:r>
            <a:endParaRPr lang="en-US" sz="4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70BDA80-627C-422A-AFFD-B7F1DC0F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33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7346" name="Title 1">
            <a:extLst>
              <a:ext uri="{FF2B5EF4-FFF2-40B4-BE49-F238E27FC236}">
                <a16:creationId xmlns:a16="http://schemas.microsoft.com/office/drawing/2014/main" id="{64873D61-1F1D-8144-BC5F-D227CFC50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90879"/>
            <a:ext cx="3682049" cy="5557519"/>
          </a:xfrm>
        </p:spPr>
        <p:txBody>
          <a:bodyPr anchor="ctr">
            <a:normAutofit/>
          </a:bodyPr>
          <a:lstStyle/>
          <a:p>
            <a:pPr algn="r"/>
            <a:r>
              <a:rPr lang="en-US" altLang="en-US">
                <a:solidFill>
                  <a:srgbClr val="FFFFFF"/>
                </a:solidFill>
              </a:rPr>
              <a:t>IX. America Earns Blood Money</a:t>
            </a:r>
          </a:p>
        </p:txBody>
      </p:sp>
      <p:sp>
        <p:nvSpPr>
          <p:cNvPr id="57347" name="Content Placeholder 2">
            <a:extLst>
              <a:ext uri="{FF2B5EF4-FFF2-40B4-BE49-F238E27FC236}">
                <a16:creationId xmlns:a16="http://schemas.microsoft.com/office/drawing/2014/main" id="{56B2E13F-4A80-5646-8C1A-E7F765C8A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543" y="1054436"/>
            <a:ext cx="6939437" cy="5557519"/>
          </a:xfrm>
        </p:spPr>
        <p:txBody>
          <a:bodyPr anchor="ctr">
            <a:normAutofit/>
          </a:bodyPr>
          <a:lstStyle/>
          <a:p>
            <a:pPr lvl="1"/>
            <a:r>
              <a:rPr lang="en-US" altLang="en-US" sz="2200" dirty="0"/>
              <a:t>German submarines (</a:t>
            </a:r>
            <a:r>
              <a:rPr lang="en-US" altLang="en-US" sz="2200" b="1" dirty="0"/>
              <a:t>U-boats</a:t>
            </a:r>
            <a:r>
              <a:rPr lang="en-US" altLang="en-US" sz="2200" dirty="0"/>
              <a:t> </a:t>
            </a:r>
            <a:r>
              <a:rPr lang="ja-JP" altLang="en-US" sz="2200"/>
              <a:t>“</a:t>
            </a:r>
            <a:r>
              <a:rPr lang="en-US" altLang="ja-JP" sz="2200" dirty="0"/>
              <a:t>undersea boat</a:t>
            </a:r>
            <a:r>
              <a:rPr lang="ja-JP" altLang="en-US" sz="2200"/>
              <a:t>”</a:t>
            </a:r>
            <a:r>
              <a:rPr lang="en-US" altLang="ja-JP" sz="2200" dirty="0"/>
              <a:t>) began deadly work</a:t>
            </a:r>
          </a:p>
          <a:p>
            <a:pPr lvl="3"/>
            <a:r>
              <a:rPr lang="en-US" altLang="en-US" sz="2200" dirty="0"/>
              <a:t>In first months of 1915, sank 90 ships in war zone</a:t>
            </a:r>
          </a:p>
          <a:p>
            <a:pPr lvl="3"/>
            <a:r>
              <a:rPr lang="en-US" altLang="en-US" sz="2200" dirty="0"/>
              <a:t>British passenger liner </a:t>
            </a:r>
            <a:r>
              <a:rPr lang="en-US" altLang="en-US" sz="2200" b="1" i="1" dirty="0"/>
              <a:t>Lusitania</a:t>
            </a:r>
            <a:r>
              <a:rPr lang="en-US" altLang="en-US" sz="2200" b="1" dirty="0"/>
              <a:t> </a:t>
            </a:r>
            <a:r>
              <a:rPr lang="en-US" altLang="en-US" sz="2200" dirty="0"/>
              <a:t>torpedoed and sank off coast of Ireland, May 7, 1915:</a:t>
            </a:r>
          </a:p>
          <a:p>
            <a:pPr lvl="4"/>
            <a:r>
              <a:rPr lang="en-US" altLang="en-US" sz="2200" dirty="0"/>
              <a:t>With loss of 1,198 lives, including 128 Americans</a:t>
            </a:r>
          </a:p>
          <a:p>
            <a:pPr lvl="2"/>
            <a:r>
              <a:rPr lang="en-US" altLang="en-US" sz="2200" i="1" dirty="0"/>
              <a:t>Lusitania </a:t>
            </a:r>
            <a:r>
              <a:rPr lang="en-US" altLang="en-US" sz="2200" dirty="0"/>
              <a:t>was carrying forty-two hundred cases of small-arms ammunition</a:t>
            </a:r>
          </a:p>
          <a:p>
            <a:pPr lvl="3"/>
            <a:r>
              <a:rPr lang="en-US" altLang="en-US" sz="2200" dirty="0"/>
              <a:t>A fact Germany used to justify sinking</a:t>
            </a:r>
          </a:p>
          <a:p>
            <a:pPr lvl="3"/>
            <a:r>
              <a:rPr lang="en-US" altLang="en-US" sz="2200" dirty="0"/>
              <a:t>Americans shocked and angered at act of </a:t>
            </a:r>
            <a:r>
              <a:rPr lang="ja-JP" altLang="en-US" sz="2200"/>
              <a:t>“</a:t>
            </a:r>
            <a:r>
              <a:rPr lang="en-US" altLang="ja-JP" sz="2200" dirty="0"/>
              <a:t>mass murder</a:t>
            </a:r>
            <a:r>
              <a:rPr lang="ja-JP" altLang="en-US" sz="2200"/>
              <a:t>”</a:t>
            </a:r>
            <a:r>
              <a:rPr lang="en-US" altLang="ja-JP" sz="2200" dirty="0"/>
              <a:t> and </a:t>
            </a:r>
            <a:r>
              <a:rPr lang="ja-JP" altLang="en-US" sz="2200"/>
              <a:t>“</a:t>
            </a:r>
            <a:r>
              <a:rPr lang="en-US" altLang="ja-JP" sz="2200" dirty="0"/>
              <a:t>piracy</a:t>
            </a:r>
            <a:r>
              <a:rPr lang="ja-JP" altLang="en-US" sz="2200"/>
              <a:t>”</a:t>
            </a:r>
            <a:endParaRPr lang="en-US" altLang="ja-JP" sz="2200" dirty="0"/>
          </a:p>
          <a:p>
            <a:pPr lvl="2"/>
            <a:endParaRPr lang="en-US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8A5AA99A-510A-FC4C-931A-5FCB16D73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224524"/>
            <a:ext cx="9404723" cy="770154"/>
          </a:xfrm>
        </p:spPr>
        <p:txBody>
          <a:bodyPr>
            <a:normAutofit/>
          </a:bodyPr>
          <a:lstStyle/>
          <a:p>
            <a:r>
              <a:rPr lang="en-US" altLang="en-US" dirty="0"/>
              <a:t>IX. America Earns Blood Money</a:t>
            </a:r>
          </a:p>
        </p:txBody>
      </p:sp>
      <p:sp>
        <p:nvSpPr>
          <p:cNvPr id="60419" name="Content Placeholder 2">
            <a:extLst>
              <a:ext uri="{FF2B5EF4-FFF2-40B4-BE49-F238E27FC236}">
                <a16:creationId xmlns:a16="http://schemas.microsoft.com/office/drawing/2014/main" id="{BB92A0D6-D07E-AB4A-85F2-BD143F90A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236" y="1233890"/>
            <a:ext cx="11754998" cy="5399586"/>
          </a:xfrm>
        </p:spPr>
        <p:txBody>
          <a:bodyPr>
            <a:normAutofit fontScale="85000" lnSpcReduction="20000"/>
          </a:bodyPr>
          <a:lstStyle/>
          <a:p>
            <a:pPr lvl="1">
              <a:lnSpc>
                <a:spcPct val="90000"/>
              </a:lnSpc>
            </a:pPr>
            <a:r>
              <a:rPr lang="en-US" altLang="en-US" sz="2200" dirty="0"/>
              <a:t>Talk of war from eastern United States, but not from rest of nation</a:t>
            </a:r>
          </a:p>
          <a:p>
            <a:pPr lvl="2">
              <a:lnSpc>
                <a:spcPct val="90000"/>
              </a:lnSpc>
            </a:pPr>
            <a:r>
              <a:rPr lang="en-US" altLang="en-US" sz="2200" dirty="0"/>
              <a:t>Wilson did not want to lead disunited nation into war</a:t>
            </a:r>
          </a:p>
          <a:p>
            <a:pPr lvl="3">
              <a:lnSpc>
                <a:spcPct val="90000"/>
              </a:lnSpc>
            </a:pPr>
            <a:r>
              <a:rPr lang="en-US" altLang="en-US" sz="2200" dirty="0"/>
              <a:t>By series of strong notes, Wilson attempted to take German warlords sharply to task</a:t>
            </a:r>
          </a:p>
          <a:p>
            <a:pPr lvl="3">
              <a:lnSpc>
                <a:spcPct val="90000"/>
              </a:lnSpc>
            </a:pPr>
            <a:r>
              <a:rPr lang="en-US" altLang="en-US" sz="2200" dirty="0"/>
              <a:t>Policy too risky for Secretary of State Bryan who resigned</a:t>
            </a:r>
          </a:p>
          <a:p>
            <a:pPr lvl="3">
              <a:lnSpc>
                <a:spcPct val="90000"/>
              </a:lnSpc>
            </a:pPr>
            <a:r>
              <a:rPr lang="en-US" altLang="en-US" sz="2200" dirty="0"/>
              <a:t>T. Roosevelt harshly criticized Wilson</a:t>
            </a:r>
            <a:r>
              <a:rPr lang="fr-FR" altLang="ja-JP" sz="2200" dirty="0"/>
              <a:t>'</a:t>
            </a:r>
            <a:r>
              <a:rPr lang="en-US" altLang="en-US" sz="2200" dirty="0"/>
              <a:t>s measured approach</a:t>
            </a:r>
          </a:p>
          <a:p>
            <a:pPr lvl="2">
              <a:lnSpc>
                <a:spcPct val="90000"/>
              </a:lnSpc>
            </a:pPr>
            <a:r>
              <a:rPr lang="en-US" altLang="en-US" sz="2200" dirty="0"/>
              <a:t>British liner, </a:t>
            </a:r>
            <a:r>
              <a:rPr lang="en-US" altLang="en-US" sz="2200" i="1" dirty="0"/>
              <a:t>Arabic, </a:t>
            </a:r>
            <a:r>
              <a:rPr lang="en-US" altLang="en-US" sz="2200" dirty="0"/>
              <a:t>sunk in August, 1915:</a:t>
            </a:r>
          </a:p>
          <a:p>
            <a:pPr lvl="3">
              <a:lnSpc>
                <a:spcPct val="90000"/>
              </a:lnSpc>
            </a:pPr>
            <a:r>
              <a:rPr lang="en-US" altLang="en-US" sz="2200" dirty="0"/>
              <a:t>With loss of two American lives</a:t>
            </a:r>
          </a:p>
          <a:p>
            <a:pPr lvl="3">
              <a:lnSpc>
                <a:spcPct val="90000"/>
              </a:lnSpc>
            </a:pPr>
            <a:r>
              <a:rPr lang="en-US" altLang="en-US" sz="2200" dirty="0"/>
              <a:t>Berlin reluctantly agreed not to sink unarmed and unresisting passenger ships </a:t>
            </a:r>
            <a:r>
              <a:rPr lang="en-US" altLang="en-US" sz="2200" i="1" dirty="0"/>
              <a:t>without warning</a:t>
            </a:r>
          </a:p>
          <a:p>
            <a:pPr lvl="2">
              <a:lnSpc>
                <a:spcPct val="90000"/>
              </a:lnSpc>
            </a:pPr>
            <a:r>
              <a:rPr lang="en-US" altLang="en-US" sz="2200" dirty="0"/>
              <a:t>Pledge appeared to be violated in March, 1916 when Germans torpedoed French passenger steamer, </a:t>
            </a:r>
            <a:r>
              <a:rPr lang="en-US" altLang="en-US" sz="2200" i="1" dirty="0"/>
              <a:t>Sussex</a:t>
            </a:r>
            <a:endParaRPr lang="en-US" altLang="en-US" sz="2200" dirty="0"/>
          </a:p>
          <a:p>
            <a:pPr lvl="3">
              <a:lnSpc>
                <a:spcPct val="90000"/>
              </a:lnSpc>
            </a:pPr>
            <a:r>
              <a:rPr lang="en-US" altLang="en-US" sz="2200" dirty="0"/>
              <a:t>Infuriated, Wilson informed Germans:</a:t>
            </a:r>
          </a:p>
          <a:p>
            <a:pPr lvl="4">
              <a:lnSpc>
                <a:spcPct val="90000"/>
              </a:lnSpc>
            </a:pPr>
            <a:r>
              <a:rPr lang="en-US" altLang="en-US" sz="2200" dirty="0"/>
              <a:t>That unless they renounced inhuman practice of sinking merchant ships without warning, he would break diplomatic relations—almost certain prelude to war</a:t>
            </a:r>
          </a:p>
          <a:p>
            <a:pPr lvl="2">
              <a:lnSpc>
                <a:spcPct val="90000"/>
              </a:lnSpc>
            </a:pPr>
            <a:r>
              <a:rPr lang="en-US" altLang="en-US" sz="2200" dirty="0"/>
              <a:t>Germany reluctantly knuckled under Wilson</a:t>
            </a:r>
            <a:r>
              <a:rPr lang="fr-FR" altLang="ja-JP" sz="2200" dirty="0"/>
              <a:t>'</a:t>
            </a:r>
            <a:r>
              <a:rPr lang="en-US" altLang="en-US" sz="2200" dirty="0"/>
              <a:t>s </a:t>
            </a:r>
            <a:r>
              <a:rPr lang="en-US" altLang="en-US" sz="2200" i="1" dirty="0"/>
              <a:t>Sussex </a:t>
            </a:r>
            <a:r>
              <a:rPr lang="en-US" altLang="en-US" sz="2200" dirty="0"/>
              <a:t>ultimatum:</a:t>
            </a:r>
          </a:p>
          <a:p>
            <a:pPr lvl="3">
              <a:lnSpc>
                <a:spcPct val="90000"/>
              </a:lnSpc>
            </a:pPr>
            <a:r>
              <a:rPr lang="en-US" altLang="en-US" sz="2200" dirty="0"/>
              <a:t>Germany agreed to not sink passenger and merchant ships without warning</a:t>
            </a:r>
          </a:p>
          <a:p>
            <a:pPr lvl="4">
              <a:lnSpc>
                <a:spcPct val="90000"/>
              </a:lnSpc>
            </a:pPr>
            <a:r>
              <a:rPr lang="en-US" altLang="en-US" sz="2200" dirty="0"/>
              <a:t>Attached long string to their </a:t>
            </a:r>
            <a:r>
              <a:rPr lang="en-US" altLang="en-US" sz="2200" i="1" dirty="0"/>
              <a:t>Sussex </a:t>
            </a:r>
            <a:r>
              <a:rPr lang="en-US" altLang="en-US" sz="2200" dirty="0"/>
              <a:t>pledge</a:t>
            </a:r>
          </a:p>
          <a:p>
            <a:pPr lvl="3">
              <a:lnSpc>
                <a:spcPct val="90000"/>
              </a:lnSpc>
            </a:pPr>
            <a:endParaRPr lang="en-US" altLang="en-US" sz="1300" dirty="0"/>
          </a:p>
          <a:p>
            <a:pPr lvl="3">
              <a:lnSpc>
                <a:spcPct val="90000"/>
              </a:lnSpc>
            </a:pPr>
            <a:endParaRPr lang="en-US" altLang="en-US" sz="1300" dirty="0"/>
          </a:p>
          <a:p>
            <a:pPr lvl="1">
              <a:lnSpc>
                <a:spcPct val="90000"/>
              </a:lnSpc>
            </a:pPr>
            <a:endParaRPr lang="en-US" altLang="en-US" sz="13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>
            <a:extLst>
              <a:ext uri="{FF2B5EF4-FFF2-40B4-BE49-F238E27FC236}">
                <a16:creationId xmlns:a16="http://schemas.microsoft.com/office/drawing/2014/main" id="{892021F0-032D-BD48-AC78-CFAD95168D5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254000"/>
            <a:ext cx="57277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2">
            <a:extLst>
              <a:ext uri="{FF2B5EF4-FFF2-40B4-BE49-F238E27FC236}">
                <a16:creationId xmlns:a16="http://schemas.microsoft.com/office/drawing/2014/main" id="{CD702F0D-2FAF-154A-8F3D-D62F9A8F3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p672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D9B8FD4-CDEB-4EB4-B4DE-C89E11938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36">
            <a:extLst>
              <a:ext uri="{FF2B5EF4-FFF2-40B4-BE49-F238E27FC236}">
                <a16:creationId xmlns:a16="http://schemas.microsoft.com/office/drawing/2014/main" id="{5A2E3D1D-9E9F-4739-BA14-D4D7FA9FB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1FFB365B-E9DC-4859-B8AB-CB83EEBE4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ADAB9C8-EB37-4914-A699-C716FC8FE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218" name="Title 1">
            <a:extLst>
              <a:ext uri="{FF2B5EF4-FFF2-40B4-BE49-F238E27FC236}">
                <a16:creationId xmlns:a16="http://schemas.microsoft.com/office/drawing/2014/main" id="{5CE44644-1477-0140-90E8-F46DA9DC3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 altLang="en-US">
                <a:solidFill>
                  <a:schemeClr val="bg2"/>
                </a:solidFill>
              </a:rPr>
              <a:t>II. Wilson Tackles the Tariff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5A6919B-0F4B-804D-950D-C613825AF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830318"/>
            <a:ext cx="6840746" cy="5580713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sz="2400" dirty="0"/>
              <a:t>Wilson</a:t>
            </a:r>
            <a:r>
              <a:rPr lang="fr-FR" altLang="ja-JP" sz="2400" dirty="0"/>
              <a:t>'</a:t>
            </a:r>
            <a:r>
              <a:rPr lang="en-US" altLang="en-US" sz="2400" dirty="0"/>
              <a:t>s programs:</a:t>
            </a:r>
          </a:p>
          <a:p>
            <a:pPr lvl="1" eaLnBrk="1" hangingPunct="1"/>
            <a:r>
              <a:rPr lang="en-US" altLang="en-US" sz="2400" dirty="0"/>
              <a:t>Called for assault on </a:t>
            </a:r>
            <a:r>
              <a:rPr lang="ja-JP" altLang="en-US" sz="2400"/>
              <a:t>“</a:t>
            </a:r>
            <a:r>
              <a:rPr lang="en-US" altLang="ja-JP" sz="2400" dirty="0"/>
              <a:t>the triple wall of privilege</a:t>
            </a:r>
            <a:r>
              <a:rPr lang="ja-JP" altLang="en-US" sz="2400"/>
              <a:t>”</a:t>
            </a:r>
            <a:r>
              <a:rPr lang="en-US" altLang="ja-JP" sz="2400" dirty="0"/>
              <a:t>: the tariff,  the banks, and the trusts</a:t>
            </a:r>
          </a:p>
          <a:p>
            <a:pPr lvl="1" eaLnBrk="1" hangingPunct="1"/>
            <a:r>
              <a:rPr lang="en-US" altLang="en-US" sz="2400" dirty="0"/>
              <a:t>He tackled tariff first:</a:t>
            </a:r>
          </a:p>
          <a:p>
            <a:pPr lvl="3" eaLnBrk="1" hangingPunct="1"/>
            <a:r>
              <a:rPr lang="en-US" altLang="en-US" sz="2400" dirty="0"/>
              <a:t>Summoned Congress into special session in early 1913</a:t>
            </a:r>
          </a:p>
          <a:p>
            <a:pPr lvl="3" eaLnBrk="1" hangingPunct="1"/>
            <a:r>
              <a:rPr lang="en-US" altLang="en-US" sz="2400" dirty="0"/>
              <a:t>In precedent-shattering move, he did not send his message over to Capitol to be read</a:t>
            </a:r>
          </a:p>
          <a:p>
            <a:pPr lvl="3" eaLnBrk="1" hangingPunct="1"/>
            <a:r>
              <a:rPr lang="en-US" altLang="en-US" sz="2400" dirty="0"/>
              <a:t>He appeared in person before a joint session of Congress and presented his appeal with stunning clarity and force</a:t>
            </a:r>
          </a:p>
          <a:p>
            <a:pPr lvl="3" eaLnBrk="1" hangingPunct="1"/>
            <a:r>
              <a:rPr lang="en-US" altLang="en-US" sz="2400" dirty="0"/>
              <a:t>House soon passed major reductions in </a:t>
            </a:r>
            <a:r>
              <a:rPr lang="en-US" altLang="en-US" sz="2400" b="1" dirty="0"/>
              <a:t>Underwood Tariff   </a:t>
            </a:r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pPr lvl="2"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>
            <a:extLst>
              <a:ext uri="{FF2B5EF4-FFF2-40B4-BE49-F238E27FC236}">
                <a16:creationId xmlns:a16="http://schemas.microsoft.com/office/drawing/2014/main" id="{881596B4-75ED-5E4A-AD28-E152A6E4487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54000"/>
            <a:ext cx="70866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>
            <a:extLst>
              <a:ext uri="{FF2B5EF4-FFF2-40B4-BE49-F238E27FC236}">
                <a16:creationId xmlns:a16="http://schemas.microsoft.com/office/drawing/2014/main" id="{F51E3C22-4B90-D84A-AB11-1C3B3F6D2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604001"/>
            <a:ext cx="1236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Map 29-3 p673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ED566B1D-FBDD-1542-A76F-966029A1A1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Wilson finally gets involved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5FA4737-3A37-9E4F-8D0C-90DE94B6BB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9490" y="2603230"/>
            <a:ext cx="11477770" cy="40179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200" dirty="0"/>
              <a:t>After his election in 1916, Wilson soon realizes that staying out of war will be close to impossible.</a:t>
            </a:r>
          </a:p>
          <a:p>
            <a:pPr>
              <a:lnSpc>
                <a:spcPct val="90000"/>
              </a:lnSpc>
              <a:defRPr/>
            </a:pPr>
            <a:r>
              <a:rPr lang="en-US" sz="2200" dirty="0"/>
              <a:t>First, the Germans resume unrestricted submarine warfare.</a:t>
            </a:r>
          </a:p>
          <a:p>
            <a:pPr>
              <a:lnSpc>
                <a:spcPct val="90000"/>
              </a:lnSpc>
              <a:defRPr/>
            </a:pPr>
            <a:r>
              <a:rPr lang="en-US" sz="2200" dirty="0"/>
              <a:t>Then the British intercepted a telegram from Arthur Zimmermann that was being sent to Mexico.</a:t>
            </a:r>
          </a:p>
          <a:p>
            <a:pPr>
              <a:lnSpc>
                <a:spcPct val="90000"/>
              </a:lnSpc>
              <a:defRPr/>
            </a:pPr>
            <a:r>
              <a:rPr lang="en-US" sz="2200" dirty="0"/>
              <a:t>It may sound small, but Zimmermann was Germany’s foreign minister and he suggested to Mexico that by aligning with Germany, they could regain lands lost during the Mexican War.</a:t>
            </a:r>
          </a:p>
          <a:p>
            <a:pPr>
              <a:lnSpc>
                <a:spcPct val="90000"/>
              </a:lnSpc>
              <a:defRPr/>
            </a:pPr>
            <a:r>
              <a:rPr lang="en-US" sz="2200" dirty="0"/>
              <a:t>Mexico did not take this seriously, but the American public did, pushing for war.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>
            <a:extLst>
              <a:ext uri="{FF2B5EF4-FFF2-40B4-BE49-F238E27FC236}">
                <a16:creationId xmlns:a16="http://schemas.microsoft.com/office/drawing/2014/main" id="{29A31E6F-5C08-2C42-8378-521C5C869E2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2286000"/>
            <a:ext cx="86360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Box 2">
            <a:extLst>
              <a:ext uri="{FF2B5EF4-FFF2-40B4-BE49-F238E27FC236}">
                <a16:creationId xmlns:a16="http://schemas.microsoft.com/office/drawing/2014/main" id="{72DF0327-A838-4B41-AA9E-DD41C3C75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p674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76802" name="Title 1">
            <a:extLst>
              <a:ext uri="{FF2B5EF4-FFF2-40B4-BE49-F238E27FC236}">
                <a16:creationId xmlns:a16="http://schemas.microsoft.com/office/drawing/2014/main" id="{EE9F03AB-08B2-F548-864E-E3D1BD240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en-US" altLang="en-US" dirty="0"/>
              <a:t>XII. Wilsonian Idealism Enthroned</a:t>
            </a:r>
          </a:p>
        </p:txBody>
      </p:sp>
      <p:sp>
        <p:nvSpPr>
          <p:cNvPr id="76803" name="Content Placeholder 2">
            <a:extLst>
              <a:ext uri="{FF2B5EF4-FFF2-40B4-BE49-F238E27FC236}">
                <a16:creationId xmlns:a16="http://schemas.microsoft.com/office/drawing/2014/main" id="{B5B61896-5660-E443-B705-363B1ED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sz="2200" dirty="0"/>
              <a:t>For more than a century, Americans prided themselves on isolation from Old World</a:t>
            </a:r>
          </a:p>
          <a:p>
            <a:pPr eaLnBrk="1" hangingPunct="1"/>
            <a:r>
              <a:rPr lang="en-US" altLang="en-US" sz="2200" dirty="0"/>
              <a:t>Since 1914 that pride reinforced by bountiful profits gained through neutrality</a:t>
            </a:r>
          </a:p>
          <a:p>
            <a:pPr lvl="1" eaLnBrk="1" hangingPunct="1"/>
            <a:r>
              <a:rPr lang="en-US" altLang="en-US" sz="2200" dirty="0"/>
              <a:t>Six senators and 50 representatives (including first congresswoman Jeannette Rankin, of Montana) voted against war resolution</a:t>
            </a:r>
          </a:p>
          <a:p>
            <a:pPr lvl="1" eaLnBrk="1" hangingPunct="1"/>
            <a:r>
              <a:rPr lang="en-US" altLang="en-US" sz="2200" dirty="0"/>
              <a:t>Wilson could incite no enthusiasm by calling on nation to fight to make world safe from submarine attacks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78850" name="Title 1">
            <a:extLst>
              <a:ext uri="{FF2B5EF4-FFF2-40B4-BE49-F238E27FC236}">
                <a16:creationId xmlns:a16="http://schemas.microsoft.com/office/drawing/2014/main" id="{23F75E21-C9AD-2446-B1AD-E9927AD8C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/>
              <a:t>XII. Wilsonian Idealism Enthroned</a:t>
            </a:r>
            <a:br>
              <a:rPr lang="en-US" altLang="en-US"/>
            </a:br>
            <a:r>
              <a:rPr lang="en-US" altLang="en-US"/>
              <a:t>(cont.)</a:t>
            </a:r>
          </a:p>
        </p:txBody>
      </p:sp>
      <p:sp>
        <p:nvSpPr>
          <p:cNvPr id="78851" name="Content Placeholder 2">
            <a:extLst>
              <a:ext uri="{FF2B5EF4-FFF2-40B4-BE49-F238E27FC236}">
                <a16:creationId xmlns:a16="http://schemas.microsoft.com/office/drawing/2014/main" id="{2259F527-593B-4B4E-8770-BEE44AFA2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594361"/>
            <a:ext cx="6399930" cy="5458968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Wilsonian idealism:</a:t>
            </a:r>
          </a:p>
          <a:p>
            <a:pPr lvl="1"/>
            <a:r>
              <a:rPr lang="en-US" altLang="en-US" dirty="0"/>
              <a:t>Personality of president and necessities of history perfectly matched</a:t>
            </a:r>
          </a:p>
          <a:p>
            <a:pPr lvl="1"/>
            <a:r>
              <a:rPr lang="en-US" altLang="en-US" dirty="0"/>
              <a:t>He believed modern world could not afford hyper-destructive war used by industrial states</a:t>
            </a:r>
          </a:p>
          <a:p>
            <a:pPr lvl="1"/>
            <a:r>
              <a:rPr lang="en-US" altLang="en-US" dirty="0"/>
              <a:t>Probably no other argument could have worked to arouse Americans to unprecedented burden: </a:t>
            </a:r>
          </a:p>
          <a:p>
            <a:pPr lvl="2"/>
            <a:r>
              <a:rPr lang="en-US" altLang="en-US" dirty="0"/>
              <a:t>Americans could be either isolationists or crusaders, nothing in between</a:t>
            </a:r>
          </a:p>
          <a:p>
            <a:pPr lvl="2"/>
            <a:r>
              <a:rPr lang="en-US" altLang="en-US" dirty="0"/>
              <a:t>Wilson</a:t>
            </a:r>
            <a:r>
              <a:rPr lang="fr-FR" altLang="ja-JP" dirty="0"/>
              <a:t>'</a:t>
            </a:r>
            <a:r>
              <a:rPr lang="en-US" altLang="en-US" dirty="0"/>
              <a:t>s appeal worked—perhaps too well</a:t>
            </a:r>
          </a:p>
          <a:p>
            <a:pPr lvl="2"/>
            <a:r>
              <a:rPr lang="en-US" altLang="en-US" dirty="0"/>
              <a:t>Holding torch of idealism, president fired up public mind to fever pitch</a:t>
            </a:r>
          </a:p>
          <a:p>
            <a:pPr lvl="2"/>
            <a:r>
              <a:rPr lang="en-US" altLang="en-US" dirty="0"/>
              <a:t>Lost was Wilson</a:t>
            </a:r>
            <a:r>
              <a:rPr lang="fr-FR" altLang="ja-JP" dirty="0"/>
              <a:t>'</a:t>
            </a:r>
            <a:r>
              <a:rPr lang="en-US" altLang="en-US" dirty="0"/>
              <a:t>s earlier plea for </a:t>
            </a:r>
            <a:r>
              <a:rPr lang="ja-JP" altLang="en-US"/>
              <a:t>“</a:t>
            </a:r>
            <a:r>
              <a:rPr lang="en-US" altLang="ja-JP" dirty="0"/>
              <a:t>peace without victory</a:t>
            </a:r>
            <a:r>
              <a:rPr lang="ja-JP" altLang="en-US"/>
              <a:t>”</a:t>
            </a:r>
            <a:endParaRPr lang="en-US" alt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70BDA80-627C-422A-AFFD-B7F1DC0F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33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80898" name="Title 1">
            <a:extLst>
              <a:ext uri="{FF2B5EF4-FFF2-40B4-BE49-F238E27FC236}">
                <a16:creationId xmlns:a16="http://schemas.microsoft.com/office/drawing/2014/main" id="{2DA15F2D-392A-C142-9412-F3DF51431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90879"/>
            <a:ext cx="3682049" cy="5557519"/>
          </a:xfrm>
        </p:spPr>
        <p:txBody>
          <a:bodyPr anchor="ctr">
            <a:normAutofit/>
          </a:bodyPr>
          <a:lstStyle/>
          <a:p>
            <a:pPr algn="r" eaLnBrk="1" hangingPunct="1"/>
            <a:r>
              <a:rPr lang="en-US" altLang="en-US">
                <a:solidFill>
                  <a:srgbClr val="FFFFFF"/>
                </a:solidFill>
              </a:rPr>
              <a:t>XIII. Wilson</a:t>
            </a:r>
            <a:r>
              <a:rPr lang="fr-FR" altLang="ja-JP">
                <a:solidFill>
                  <a:srgbClr val="FFFFFF"/>
                </a:solidFill>
              </a:rPr>
              <a:t>'</a:t>
            </a:r>
            <a:r>
              <a:rPr lang="en-US" altLang="ja-JP">
                <a:solidFill>
                  <a:srgbClr val="FFFFFF"/>
                </a:solidFill>
              </a:rPr>
              <a:t>s Fourteen Potent Points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0899" name="Content Placeholder 2">
            <a:extLst>
              <a:ext uri="{FF2B5EF4-FFF2-40B4-BE49-F238E27FC236}">
                <a16:creationId xmlns:a16="http://schemas.microsoft.com/office/drawing/2014/main" id="{48072123-27FF-E844-9801-F0B5E2B81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312" y="352540"/>
            <a:ext cx="7264367" cy="6356732"/>
          </a:xfrm>
        </p:spPr>
        <p:txBody>
          <a:bodyPr anchor="ctr"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Wilson soon recognized as moral leader of Allied cause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On January 8, 1918, he delivered to Congress  famed </a:t>
            </a:r>
            <a:r>
              <a:rPr lang="en-US" altLang="en-US" sz="2000" b="1" dirty="0"/>
              <a:t>Fourteen Points</a:t>
            </a:r>
            <a:r>
              <a:rPr lang="en-US" altLang="en-US" sz="2000" dirty="0"/>
              <a:t>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/>
              <a:t>(1) proposal to abolish secret treaties pleased liberals of all countries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/>
              <a:t>(2) freedom of seas appealed to Germans and  Americans who distrusted British sea power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/>
              <a:t>(3) removal of economic barriers among nations had been goal of liberal internationalists everywhere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(4) reduction of armament burdens gratifying to taxpayers in all countries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(5) adjustment of colonial claims in interests of both native peoples and colonizers reassured anti-imperialists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Wilson</a:t>
            </a:r>
            <a:r>
              <a:rPr lang="fr-FR" altLang="ja-JP" sz="2000" dirty="0"/>
              <a:t>'</a:t>
            </a:r>
            <a:r>
              <a:rPr lang="en-US" altLang="en-US" sz="2000" dirty="0"/>
              <a:t>s pronouncement about colonies potentially revolutionary: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Helped to delegitimize old empires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Opened road to eventual independence for millions of </a:t>
            </a:r>
            <a:r>
              <a:rPr lang="ja-JP" altLang="en-US" sz="2000"/>
              <a:t>“</a:t>
            </a:r>
            <a:r>
              <a:rPr lang="en-US" altLang="ja-JP" sz="2000" dirty="0"/>
              <a:t>subject people</a:t>
            </a:r>
            <a:r>
              <a:rPr lang="ja-JP" altLang="en-US" sz="2000"/>
              <a:t>”</a:t>
            </a:r>
            <a:endParaRPr lang="en-US" altLang="en-US" sz="2000" dirty="0"/>
          </a:p>
          <a:p>
            <a:pPr lvl="2" eaLnBrk="1" hangingPunct="1">
              <a:lnSpc>
                <a:spcPct val="90000"/>
              </a:lnSpc>
            </a:pPr>
            <a:endParaRPr lang="en-US" altLang="en-US" sz="1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70BDA80-627C-422A-AFFD-B7F1DC0F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33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82946" name="Title 1">
            <a:extLst>
              <a:ext uri="{FF2B5EF4-FFF2-40B4-BE49-F238E27FC236}">
                <a16:creationId xmlns:a16="http://schemas.microsoft.com/office/drawing/2014/main" id="{F72A5214-914E-E840-ACBD-E3D886A64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90879"/>
            <a:ext cx="3682049" cy="5557519"/>
          </a:xfrm>
        </p:spPr>
        <p:txBody>
          <a:bodyPr anchor="ctr">
            <a:normAutofit/>
          </a:bodyPr>
          <a:lstStyle/>
          <a:p>
            <a:pPr algn="r"/>
            <a:r>
              <a:rPr lang="en-US" altLang="en-US">
                <a:solidFill>
                  <a:srgbClr val="FFFFFF"/>
                </a:solidFill>
              </a:rPr>
              <a:t>XIII. Wilson</a:t>
            </a:r>
            <a:r>
              <a:rPr lang="fr-FR" altLang="ja-JP">
                <a:solidFill>
                  <a:srgbClr val="FFFFFF"/>
                </a:solidFill>
              </a:rPr>
              <a:t>'</a:t>
            </a:r>
            <a:r>
              <a:rPr lang="en-US" altLang="en-US">
                <a:solidFill>
                  <a:srgbClr val="FFFFFF"/>
                </a:solidFill>
              </a:rPr>
              <a:t>s Fourteen Potent Points (cont.)</a:t>
            </a:r>
          </a:p>
        </p:txBody>
      </p:sp>
      <p:sp>
        <p:nvSpPr>
          <p:cNvPr id="82947" name="Content Placeholder 2">
            <a:extLst>
              <a:ext uri="{FF2B5EF4-FFF2-40B4-BE49-F238E27FC236}">
                <a16:creationId xmlns:a16="http://schemas.microsoft.com/office/drawing/2014/main" id="{43D80155-B013-A447-AF3D-9EE134407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160" y="878167"/>
            <a:ext cx="7768360" cy="5557519"/>
          </a:xfrm>
        </p:spPr>
        <p:txBody>
          <a:bodyPr anchor="ctr">
            <a:normAutofit/>
          </a:bodyPr>
          <a:lstStyle/>
          <a:p>
            <a:pPr lvl="1"/>
            <a:r>
              <a:rPr lang="en-US" altLang="en-US" sz="2200" dirty="0"/>
              <a:t>Other points proved to be no less seductive:</a:t>
            </a:r>
          </a:p>
          <a:p>
            <a:pPr lvl="2"/>
            <a:r>
              <a:rPr lang="en-US" altLang="en-US" sz="2200" dirty="0"/>
              <a:t>Hope of independence (</a:t>
            </a:r>
            <a:r>
              <a:rPr lang="ja-JP" altLang="en-US" sz="2200"/>
              <a:t>“</a:t>
            </a:r>
            <a:r>
              <a:rPr lang="en-US" altLang="ja-JP" sz="2200" dirty="0"/>
              <a:t>self-determination</a:t>
            </a:r>
            <a:r>
              <a:rPr lang="ja-JP" altLang="en-US" sz="2200"/>
              <a:t>”</a:t>
            </a:r>
            <a:r>
              <a:rPr lang="en-US" altLang="ja-JP" sz="2200" dirty="0"/>
              <a:t>) to oppressed minority groups (e.g., Poles)</a:t>
            </a:r>
          </a:p>
          <a:p>
            <a:pPr lvl="1"/>
            <a:r>
              <a:rPr lang="en-US" altLang="en-US" sz="2200" dirty="0"/>
              <a:t>Capstone point (number fourteen):</a:t>
            </a:r>
          </a:p>
          <a:p>
            <a:pPr lvl="2"/>
            <a:r>
              <a:rPr lang="en-US" altLang="en-US" sz="2200" dirty="0"/>
              <a:t>Foreshadowed League of Nations:</a:t>
            </a:r>
          </a:p>
          <a:p>
            <a:pPr lvl="3"/>
            <a:r>
              <a:rPr lang="en-US" altLang="en-US" sz="2200" dirty="0"/>
              <a:t>International organization that would provide system of collective security</a:t>
            </a:r>
          </a:p>
          <a:p>
            <a:pPr lvl="1"/>
            <a:r>
              <a:rPr lang="en-US" altLang="en-US" sz="2200" dirty="0"/>
              <a:t>Wilson</a:t>
            </a:r>
            <a:r>
              <a:rPr lang="fr-FR" altLang="ja-JP" sz="2200" dirty="0"/>
              <a:t>'</a:t>
            </a:r>
            <a:r>
              <a:rPr lang="en-US" altLang="en-US" sz="2200" dirty="0"/>
              <a:t>s points not applauded everywhere:</a:t>
            </a:r>
          </a:p>
          <a:p>
            <a:pPr lvl="2"/>
            <a:r>
              <a:rPr lang="en-US" altLang="en-US" sz="2200" dirty="0"/>
              <a:t>Some Allied leaders wanted territorial gains</a:t>
            </a:r>
          </a:p>
          <a:p>
            <a:pPr lvl="2"/>
            <a:r>
              <a:rPr lang="en-US" altLang="en-US" sz="2200" dirty="0"/>
              <a:t>Republicans mocked fourteen Points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>
            <a:extLst>
              <a:ext uri="{FF2B5EF4-FFF2-40B4-BE49-F238E27FC236}">
                <a16:creationId xmlns:a16="http://schemas.microsoft.com/office/drawing/2014/main" id="{29582EA8-6425-7B44-ABE4-D06D1B07A9A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54000"/>
            <a:ext cx="42164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Box 2">
            <a:extLst>
              <a:ext uri="{FF2B5EF4-FFF2-40B4-BE49-F238E27FC236}">
                <a16:creationId xmlns:a16="http://schemas.microsoft.com/office/drawing/2014/main" id="{40AD35E0-D2D2-484A-879E-C502A431A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p676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70BDA80-627C-422A-AFFD-B7F1DC0F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33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12D774-8B5A-9843-96C7-226793809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90879"/>
            <a:ext cx="3682049" cy="5557519"/>
          </a:xfrm>
        </p:spPr>
        <p:txBody>
          <a:bodyPr rtlCol="0" anchor="ctr">
            <a:normAutofit/>
          </a:bodyPr>
          <a:lstStyle/>
          <a:p>
            <a:pPr algn="r">
              <a:defRPr/>
            </a:pPr>
            <a:r>
              <a:rPr lang="en-US">
                <a:solidFill>
                  <a:srgbClr val="FFFFFF"/>
                </a:solidFill>
                <a:ea typeface="ＭＳ Ｐゴシック" pitchFamily="34" charset="-128"/>
                <a:cs typeface="ＭＳ Ｐゴシック" charset="0"/>
              </a:rPr>
              <a:t>XIV. Germans in America</a:t>
            </a:r>
            <a:endParaRPr lang="en-US">
              <a:solidFill>
                <a:srgbClr val="FFFFFF"/>
              </a:solidFill>
              <a:ea typeface="+mj-ea"/>
              <a:cs typeface="+mj-cs"/>
            </a:endParaRPr>
          </a:p>
        </p:txBody>
      </p:sp>
      <p:sp>
        <p:nvSpPr>
          <p:cNvPr id="90115" name="Content Placeholder 2">
            <a:extLst>
              <a:ext uri="{FF2B5EF4-FFF2-40B4-BE49-F238E27FC236}">
                <a16:creationId xmlns:a16="http://schemas.microsoft.com/office/drawing/2014/main" id="{FB4817CF-DC43-2941-B00E-653A85A9F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312" y="40638"/>
            <a:ext cx="6983321" cy="6858000"/>
          </a:xfrm>
        </p:spPr>
        <p:txBody>
          <a:bodyPr anchor="ctr">
            <a:normAutofit fontScale="92500" lnSpcReduction="20000"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German Americans—over eight million: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/>
              <a:t>Most proved to be dependably loyal to United States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/>
              <a:t>A few tarred, feathered, and beaten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/>
              <a:t>Hysterical hatred of Germans and things Germanic swept nation: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000" dirty="0"/>
              <a:t>Orchestras found it unsafe to present German-composed music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000" dirty="0"/>
              <a:t>German books removed from library shelves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000" dirty="0"/>
              <a:t>German classes canceled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000" dirty="0"/>
              <a:t>Sauerkraut became </a:t>
            </a:r>
            <a:r>
              <a:rPr lang="ja-JP" altLang="en-US" sz="2000"/>
              <a:t>“</a:t>
            </a:r>
            <a:r>
              <a:rPr lang="en-US" altLang="ja-JP" sz="2000" dirty="0"/>
              <a:t>liberty cabbage</a:t>
            </a:r>
            <a:r>
              <a:rPr lang="ja-JP" altLang="en-US" sz="2000"/>
              <a:t>”</a:t>
            </a:r>
            <a:endParaRPr lang="en-US" altLang="ja-JP" sz="2000" dirty="0"/>
          </a:p>
          <a:p>
            <a:pPr lvl="3" eaLnBrk="1" hangingPunct="1">
              <a:lnSpc>
                <a:spcPct val="90000"/>
              </a:lnSpc>
            </a:pPr>
            <a:r>
              <a:rPr lang="en-US" altLang="en-US" sz="2000" dirty="0"/>
              <a:t>Hamburger, </a:t>
            </a:r>
            <a:r>
              <a:rPr lang="ja-JP" altLang="en-US" sz="2000"/>
              <a:t>“</a:t>
            </a:r>
            <a:r>
              <a:rPr lang="en-US" altLang="ja-JP" sz="2000" dirty="0"/>
              <a:t>liberty steak</a:t>
            </a:r>
            <a:r>
              <a:rPr lang="ja-JP" altLang="en-US" sz="2000"/>
              <a:t>”</a:t>
            </a:r>
            <a:endParaRPr lang="en-US" altLang="ja-JP" sz="2000" dirty="0"/>
          </a:p>
          <a:p>
            <a:pPr lvl="1">
              <a:lnSpc>
                <a:spcPct val="90000"/>
              </a:lnSpc>
            </a:pPr>
            <a:r>
              <a:rPr lang="en-US" altLang="en-US" sz="2000" b="1" dirty="0"/>
              <a:t>Espionage Act </a:t>
            </a:r>
            <a:r>
              <a:rPr lang="en-US" altLang="en-US" sz="2000" dirty="0"/>
              <a:t>of 1917 and Sedition Act of 1918:</a:t>
            </a:r>
          </a:p>
          <a:p>
            <a:pPr lvl="3">
              <a:lnSpc>
                <a:spcPct val="90000"/>
              </a:lnSpc>
            </a:pPr>
            <a:r>
              <a:rPr lang="en-US" altLang="en-US" sz="2000" dirty="0"/>
              <a:t>Reflected fears about Germans and antiwar Americans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1,900 prosecutions of antiwar Socialists and members of radical Industrial Workers of the World (IWW):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Socialist Eugene Debs sentenced to ten years in federal penitentiary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IWW leader William D. (</a:t>
            </a:r>
            <a:r>
              <a:rPr lang="ja-JP" altLang="en-US" sz="2000"/>
              <a:t>“</a:t>
            </a:r>
            <a:r>
              <a:rPr lang="en-US" altLang="ja-JP" sz="2000" dirty="0"/>
              <a:t>Big Bill</a:t>
            </a:r>
            <a:r>
              <a:rPr lang="ja-JP" altLang="en-US" sz="2000"/>
              <a:t>”</a:t>
            </a:r>
            <a:r>
              <a:rPr lang="en-US" altLang="ja-JP" sz="2000" dirty="0"/>
              <a:t>) Haywood and 99 associates also convicted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Virtually any criticism of government could be censored and punished</a:t>
            </a:r>
            <a:endParaRPr lang="en-US" altLang="en-US" sz="13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70BDA80-627C-422A-AFFD-B7F1DC0F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33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3186" name="Title 1">
            <a:extLst>
              <a:ext uri="{FF2B5EF4-FFF2-40B4-BE49-F238E27FC236}">
                <a16:creationId xmlns:a16="http://schemas.microsoft.com/office/drawing/2014/main" id="{0741E50E-0E6D-0844-9E2B-E9EAA218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55" y="690880"/>
            <a:ext cx="3682049" cy="5557519"/>
          </a:xfrm>
        </p:spPr>
        <p:txBody>
          <a:bodyPr anchor="ctr">
            <a:normAutofit/>
          </a:bodyPr>
          <a:lstStyle/>
          <a:p>
            <a:pPr algn="r" eaLnBrk="1" hangingPunct="1"/>
            <a:r>
              <a:rPr lang="en-US" altLang="en-US" dirty="0">
                <a:solidFill>
                  <a:srgbClr val="FFFFFF"/>
                </a:solidFill>
              </a:rPr>
              <a:t>XV. Forging a </a:t>
            </a:r>
            <a:r>
              <a:rPr lang="en-US" altLang="ja-JP" dirty="0">
                <a:solidFill>
                  <a:srgbClr val="FFFFFF"/>
                </a:solidFill>
              </a:rPr>
              <a:t>War Economy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93187" name="Content Placeholder 2">
            <a:extLst>
              <a:ext uri="{FF2B5EF4-FFF2-40B4-BE49-F238E27FC236}">
                <a16:creationId xmlns:a16="http://schemas.microsoft.com/office/drawing/2014/main" id="{76C7BF9C-CACF-5F48-AB51-1ABBA6F3B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160" y="690880"/>
            <a:ext cx="7863840" cy="5557519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Wilson belatedly backed preparedness measures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Big obstacles confronted economic mobilizers: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/>
              <a:t>Sheer ignorance among biggest roadblocks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000" dirty="0"/>
              <a:t>No one knew precisely how much steel or explosive powder country capable of producing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/>
              <a:t>Old ideas proved to be liabilities: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000" dirty="0"/>
              <a:t>Traditional fear of big government hamstrung effort to orchestrate economy from Washington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000" dirty="0"/>
              <a:t>Largely voluntary character of economic war organization</a:t>
            </a:r>
          </a:p>
          <a:p>
            <a:pPr>
              <a:lnSpc>
                <a:spcPct val="90000"/>
              </a:lnSpc>
            </a:pPr>
            <a:r>
              <a:rPr lang="en-US" altLang="en-US" sz="2200" dirty="0"/>
              <a:t>Wilson eventually succeeded in imposing some order on economic confusion: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Wartime restrictions on foodstuffs for alcohol accelerated wave of prohibition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1919: Eighteenth Amendment banned alcohol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Wilson expanded federal government in size and power to meet needs of war: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WIB set production quotas; Allocated raw materials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Set prices for government purchases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D9B8FD4-CDEB-4EB4-B4DE-C89E11938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36">
            <a:extLst>
              <a:ext uri="{FF2B5EF4-FFF2-40B4-BE49-F238E27FC236}">
                <a16:creationId xmlns:a16="http://schemas.microsoft.com/office/drawing/2014/main" id="{5A2E3D1D-9E9F-4739-BA14-D4D7FA9FB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1FFB365B-E9DC-4859-B8AB-CB83EEBE4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ADAB9C8-EB37-4914-A699-C716FC8FE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2" name="Title 1">
            <a:extLst>
              <a:ext uri="{FF2B5EF4-FFF2-40B4-BE49-F238E27FC236}">
                <a16:creationId xmlns:a16="http://schemas.microsoft.com/office/drawing/2014/main" id="{34F9933A-A2A5-474E-8CC0-1824A1325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en-US" altLang="en-US">
                <a:solidFill>
                  <a:schemeClr val="bg2"/>
                </a:solidFill>
              </a:rPr>
              <a:t>II. Wilson Tackles the Tariff</a:t>
            </a:r>
            <a:br>
              <a:rPr lang="en-US" altLang="en-US">
                <a:solidFill>
                  <a:schemeClr val="bg2"/>
                </a:solidFill>
              </a:rPr>
            </a:br>
            <a:r>
              <a:rPr lang="en-US" altLang="en-US">
                <a:solidFill>
                  <a:schemeClr val="bg2"/>
                </a:solidFill>
              </a:rPr>
              <a:t>(cont.)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B63B8B6C-40EF-D943-908D-BD99B95FE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164" y="1143000"/>
            <a:ext cx="6819725" cy="4470821"/>
          </a:xfrm>
        </p:spPr>
        <p:txBody>
          <a:bodyPr>
            <a:noAutofit/>
          </a:bodyPr>
          <a:lstStyle/>
          <a:p>
            <a:pPr lvl="1"/>
            <a:r>
              <a:rPr lang="en-US" altLang="en-US" sz="2000" dirty="0"/>
              <a:t>When bill challenged in Senate by lobbyists:</a:t>
            </a:r>
          </a:p>
          <a:p>
            <a:pPr lvl="2"/>
            <a:r>
              <a:rPr lang="en-US" altLang="en-US" sz="2000" dirty="0"/>
              <a:t>Wilson issued message to public urging them to hold their elected representatives in line</a:t>
            </a:r>
          </a:p>
          <a:p>
            <a:pPr lvl="2"/>
            <a:r>
              <a:rPr lang="en-US" altLang="en-US" sz="2000" dirty="0"/>
              <a:t>Public opinion worked; in 1913 Senate approved bill Wilson wanted</a:t>
            </a:r>
          </a:p>
          <a:p>
            <a:pPr lvl="2"/>
            <a:r>
              <a:rPr lang="en-US" altLang="en-US" sz="2000" dirty="0"/>
              <a:t>Provided for a substantial reduction of import fees</a:t>
            </a:r>
          </a:p>
          <a:p>
            <a:pPr lvl="2"/>
            <a:r>
              <a:rPr lang="en-US" altLang="en-US" sz="2000" dirty="0"/>
              <a:t>Landmark in tax legislation:</a:t>
            </a:r>
          </a:p>
          <a:p>
            <a:pPr lvl="3"/>
            <a:r>
              <a:rPr lang="en-US" altLang="en-US" sz="2000" dirty="0"/>
              <a:t>Using recent 16</a:t>
            </a:r>
            <a:r>
              <a:rPr lang="en-US" altLang="en-US" sz="2000" baseline="30000" dirty="0"/>
              <a:t>th</a:t>
            </a:r>
            <a:r>
              <a:rPr lang="en-US" altLang="en-US" sz="2000" dirty="0"/>
              <a:t> Amendment, Congress enacted graduated income tax beginning with moderate levy on incomes over $3,000 (average wage earner</a:t>
            </a:r>
            <a:r>
              <a:rPr lang="fr-FR" altLang="ja-JP" sz="2000" dirty="0"/>
              <a:t>'</a:t>
            </a:r>
            <a:r>
              <a:rPr lang="en-US" altLang="en-US" sz="2000" dirty="0"/>
              <a:t>s annual income only $740)</a:t>
            </a:r>
          </a:p>
          <a:p>
            <a:pPr lvl="3"/>
            <a:r>
              <a:rPr lang="en-US" altLang="en-US" sz="2000" dirty="0"/>
              <a:t>By 1917, revenue from income tax shot ahead of revenue from tariffs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>
            <a:extLst>
              <a:ext uri="{FF2B5EF4-FFF2-40B4-BE49-F238E27FC236}">
                <a16:creationId xmlns:a16="http://schemas.microsoft.com/office/drawing/2014/main" id="{B33DF6B9-2D8A-8A4E-9475-20C518E5702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533400"/>
            <a:ext cx="86360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Box 2">
            <a:extLst>
              <a:ext uri="{FF2B5EF4-FFF2-40B4-BE49-F238E27FC236}">
                <a16:creationId xmlns:a16="http://schemas.microsoft.com/office/drawing/2014/main" id="{4FC9497C-92A9-AB43-8C14-88422C224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p677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>
            <a:extLst>
              <a:ext uri="{FF2B5EF4-FFF2-40B4-BE49-F238E27FC236}">
                <a16:creationId xmlns:a16="http://schemas.microsoft.com/office/drawing/2014/main" id="{60F9A74D-5487-404F-A03F-047C020E93F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254000"/>
            <a:ext cx="42291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Box 2">
            <a:extLst>
              <a:ext uri="{FF2B5EF4-FFF2-40B4-BE49-F238E27FC236}">
                <a16:creationId xmlns:a16="http://schemas.microsoft.com/office/drawing/2014/main" id="{CCECD1E3-65FB-5843-BC81-D389ACB68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p678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>
            <a:extLst>
              <a:ext uri="{FF2B5EF4-FFF2-40B4-BE49-F238E27FC236}">
                <a16:creationId xmlns:a16="http://schemas.microsoft.com/office/drawing/2014/main" id="{D6FAAFEE-5A0E-BE48-A4C0-94FB575A323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54000"/>
            <a:ext cx="82931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Box 2">
            <a:extLst>
              <a:ext uri="{FF2B5EF4-FFF2-40B4-BE49-F238E27FC236}">
                <a16:creationId xmlns:a16="http://schemas.microsoft.com/office/drawing/2014/main" id="{D1445F0E-04E3-8E40-AD50-CF9B2183E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p678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>
            <a:extLst>
              <a:ext uri="{FF2B5EF4-FFF2-40B4-BE49-F238E27FC236}">
                <a16:creationId xmlns:a16="http://schemas.microsoft.com/office/drawing/2014/main" id="{3FB12B2A-A3CB-0D48-A558-7B40798D4EA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54000"/>
            <a:ext cx="57023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Box 2">
            <a:extLst>
              <a:ext uri="{FF2B5EF4-FFF2-40B4-BE49-F238E27FC236}">
                <a16:creationId xmlns:a16="http://schemas.microsoft.com/office/drawing/2014/main" id="{E0F15B40-88CD-724A-85F6-A428E9D4A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p679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07522" name="Title 1">
            <a:extLst>
              <a:ext uri="{FF2B5EF4-FFF2-40B4-BE49-F238E27FC236}">
                <a16:creationId xmlns:a16="http://schemas.microsoft.com/office/drawing/2014/main" id="{E233362B-88C4-8F46-B51D-DDC5F9E0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en-US" altLang="en-US" dirty="0"/>
              <a:t>XVII. Suffering Until Suffrage</a:t>
            </a:r>
          </a:p>
        </p:txBody>
      </p:sp>
      <p:sp>
        <p:nvSpPr>
          <p:cNvPr id="107523" name="Content Placeholder 2">
            <a:extLst>
              <a:ext uri="{FF2B5EF4-FFF2-40B4-BE49-F238E27FC236}">
                <a16:creationId xmlns:a16="http://schemas.microsoft.com/office/drawing/2014/main" id="{615B5687-F323-874B-A18C-0F0250EB3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dirty="0"/>
              <a:t>Women heeded call of patriotism and opportunity:</a:t>
            </a:r>
          </a:p>
          <a:p>
            <a:pPr lvl="1" eaLnBrk="1" hangingPunct="1"/>
            <a:r>
              <a:rPr lang="en-US" altLang="en-US" sz="2000" dirty="0"/>
              <a:t>Thousands entered factories and fields left by men going to frontline</a:t>
            </a:r>
          </a:p>
          <a:p>
            <a:pPr lvl="1" eaLnBrk="1" hangingPunct="1"/>
            <a:r>
              <a:rPr lang="en-US" altLang="en-US" sz="2000" dirty="0"/>
              <a:t>War split women</a:t>
            </a:r>
            <a:r>
              <a:rPr lang="fr-FR" altLang="ja-JP" sz="2000" dirty="0"/>
              <a:t>'</a:t>
            </a:r>
            <a:r>
              <a:rPr lang="en-US" altLang="en-US" sz="2000" dirty="0"/>
              <a:t>s movement deeply:</a:t>
            </a:r>
          </a:p>
          <a:p>
            <a:pPr lvl="2" eaLnBrk="1" hangingPunct="1"/>
            <a:r>
              <a:rPr lang="en-US" altLang="en-US" sz="2000" dirty="0"/>
              <a:t>Many progressive-era feminists were pacifists</a:t>
            </a:r>
          </a:p>
          <a:p>
            <a:pPr lvl="3" eaLnBrk="1" hangingPunct="1"/>
            <a:r>
              <a:rPr lang="en-US" altLang="en-US" sz="2000" dirty="0"/>
              <a:t>Found a voice in National Woman</a:t>
            </a:r>
            <a:r>
              <a:rPr lang="fr-FR" altLang="ja-JP" sz="2000" dirty="0"/>
              <a:t>'</a:t>
            </a:r>
            <a:r>
              <a:rPr lang="en-US" altLang="en-US" sz="2000" dirty="0"/>
              <a:t>s party</a:t>
            </a:r>
          </a:p>
          <a:p>
            <a:pPr lvl="3" eaLnBrk="1" hangingPunct="1"/>
            <a:r>
              <a:rPr lang="en-US" altLang="en-US" sz="2000" dirty="0"/>
              <a:t>Led by Quaker activist Alice Paul</a:t>
            </a:r>
          </a:p>
          <a:p>
            <a:pPr lvl="3" eaLnBrk="1" hangingPunct="1"/>
            <a:r>
              <a:rPr lang="en-US" altLang="en-US" sz="2000" dirty="0"/>
              <a:t>Demonstrated against </a:t>
            </a:r>
            <a:r>
              <a:rPr lang="ja-JP" altLang="en-US" sz="2000"/>
              <a:t>“</a:t>
            </a:r>
            <a:r>
              <a:rPr lang="en-US" altLang="ja-JP" sz="2000" dirty="0"/>
              <a:t>Kaiser Wilson</a:t>
            </a:r>
            <a:r>
              <a:rPr lang="ja-JP" altLang="en-US" sz="2000"/>
              <a:t>”</a:t>
            </a:r>
            <a:r>
              <a:rPr lang="en-US" altLang="ja-JP" sz="2000" dirty="0"/>
              <a:t> with marches and hunger strikes</a:t>
            </a:r>
            <a:endParaRPr lang="en-US" altLang="en-US" sz="20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46" name="Title 1">
            <a:extLst>
              <a:ext uri="{FF2B5EF4-FFF2-40B4-BE49-F238E27FC236}">
                <a16:creationId xmlns:a16="http://schemas.microsoft.com/office/drawing/2014/main" id="{1E96A510-C165-8945-A68C-B57513369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063417"/>
            <a:ext cx="3505495" cy="4675396"/>
          </a:xfrm>
        </p:spPr>
        <p:txBody>
          <a:bodyPr anchor="ctr">
            <a:normAutofit/>
          </a:bodyPr>
          <a:lstStyle/>
          <a:p>
            <a:r>
              <a:rPr lang="en-US" altLang="en-US">
                <a:solidFill>
                  <a:srgbClr val="F2F2F2"/>
                </a:solidFill>
              </a:rPr>
              <a:t>XVII. Suffering Until Suffrage</a:t>
            </a:r>
            <a:br>
              <a:rPr lang="en-US" altLang="en-US">
                <a:solidFill>
                  <a:srgbClr val="F2F2F2"/>
                </a:solidFill>
              </a:rPr>
            </a:br>
            <a:r>
              <a:rPr lang="en-US" altLang="en-US">
                <a:solidFill>
                  <a:srgbClr val="F2F2F2"/>
                </a:solidFill>
              </a:rPr>
              <a:t>(cont.)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08549" name="Content Placeholder 2">
            <a:extLst>
              <a:ext uri="{FF2B5EF4-FFF2-40B4-BE49-F238E27FC236}">
                <a16:creationId xmlns:a16="http://schemas.microsoft.com/office/drawing/2014/main" id="{5988962F-E175-4E69-82A8-8E616CA809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6661755"/>
              </p:ext>
            </p:extLst>
          </p:nvPr>
        </p:nvGraphicFramePr>
        <p:xfrm>
          <a:off x="5123687" y="634181"/>
          <a:ext cx="6584097" cy="5589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70" name="Title 1">
            <a:extLst>
              <a:ext uri="{FF2B5EF4-FFF2-40B4-BE49-F238E27FC236}">
                <a16:creationId xmlns:a16="http://schemas.microsoft.com/office/drawing/2014/main" id="{D6C4DC82-1E2E-3A4F-B5E5-544A00A7C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6188190" cy="6156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600" dirty="0">
                <a:solidFill>
                  <a:srgbClr val="EBEBEB"/>
                </a:solidFill>
              </a:rPr>
              <a:t>XVII. Suffering Until Suffrage</a:t>
            </a:r>
          </a:p>
        </p:txBody>
      </p:sp>
      <p:sp>
        <p:nvSpPr>
          <p:cNvPr id="138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0" name="Freeform: Shape 139">
            <a:extLst>
              <a:ext uri="{FF2B5EF4-FFF2-40B4-BE49-F238E27FC236}">
                <a16:creationId xmlns:a16="http://schemas.microsoft.com/office/drawing/2014/main" id="{AC3BF0FA-36FA-4CE9-840E-F7C3A8F16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81796" y="947378"/>
            <a:ext cx="6858001" cy="4963245"/>
          </a:xfrm>
          <a:custGeom>
            <a:avLst/>
            <a:gdLst>
              <a:gd name="connsiteX0" fmla="*/ 6858001 w 6858001"/>
              <a:gd name="connsiteY0" fmla="*/ 1177 h 4963245"/>
              <a:gd name="connsiteX1" fmla="*/ 6858001 w 6858001"/>
              <a:gd name="connsiteY1" fmla="*/ 1344715 h 4963245"/>
              <a:gd name="connsiteX2" fmla="*/ 6858000 w 6858001"/>
              <a:gd name="connsiteY2" fmla="*/ 1344715 h 4963245"/>
              <a:gd name="connsiteX3" fmla="*/ 6858000 w 6858001"/>
              <a:gd name="connsiteY3" fmla="*/ 4963245 h 4963245"/>
              <a:gd name="connsiteX4" fmla="*/ 0 w 6858001"/>
              <a:gd name="connsiteY4" fmla="*/ 4963244 h 4963245"/>
              <a:gd name="connsiteX5" fmla="*/ 0 w 6858001"/>
              <a:gd name="connsiteY5" fmla="*/ 900697 h 4963245"/>
              <a:gd name="connsiteX6" fmla="*/ 1 w 6858001"/>
              <a:gd name="connsiteY6" fmla="*/ 900697 h 4963245"/>
              <a:gd name="connsiteX7" fmla="*/ 1 w 6858001"/>
              <a:gd name="connsiteY7" fmla="*/ 0 h 4963245"/>
              <a:gd name="connsiteX8" fmla="*/ 40463 w 6858001"/>
              <a:gd name="connsiteY8" fmla="*/ 5883 h 4963245"/>
              <a:gd name="connsiteX9" fmla="*/ 159107 w 6858001"/>
              <a:gd name="connsiteY9" fmla="*/ 23196 h 4963245"/>
              <a:gd name="connsiteX10" fmla="*/ 245518 w 6858001"/>
              <a:gd name="connsiteY10" fmla="*/ 35299 h 4963245"/>
              <a:gd name="connsiteX11" fmla="*/ 348388 w 6858001"/>
              <a:gd name="connsiteY11" fmla="*/ 48073 h 4963245"/>
              <a:gd name="connsiteX12" fmla="*/ 470460 w 6858001"/>
              <a:gd name="connsiteY12" fmla="*/ 63369 h 4963245"/>
              <a:gd name="connsiteX13" fmla="*/ 605563 w 6858001"/>
              <a:gd name="connsiteY13" fmla="*/ 79506 h 4963245"/>
              <a:gd name="connsiteX14" fmla="*/ 757810 w 6858001"/>
              <a:gd name="connsiteY14" fmla="*/ 96483 h 4963245"/>
              <a:gd name="connsiteX15" fmla="*/ 923774 w 6858001"/>
              <a:gd name="connsiteY15" fmla="*/ 114469 h 4963245"/>
              <a:gd name="connsiteX16" fmla="*/ 1104139 w 6858001"/>
              <a:gd name="connsiteY16" fmla="*/ 132454 h 4963245"/>
              <a:gd name="connsiteX17" fmla="*/ 1296163 w 6858001"/>
              <a:gd name="connsiteY17" fmla="*/ 150776 h 4963245"/>
              <a:gd name="connsiteX18" fmla="*/ 1503275 w 6858001"/>
              <a:gd name="connsiteY18" fmla="*/ 167753 h 4963245"/>
              <a:gd name="connsiteX19" fmla="*/ 1719988 w 6858001"/>
              <a:gd name="connsiteY19" fmla="*/ 184058 h 4963245"/>
              <a:gd name="connsiteX20" fmla="*/ 1949045 w 6858001"/>
              <a:gd name="connsiteY20" fmla="*/ 198849 h 4963245"/>
              <a:gd name="connsiteX21" fmla="*/ 2187703 w 6858001"/>
              <a:gd name="connsiteY21" fmla="*/ 212969 h 4963245"/>
              <a:gd name="connsiteX22" fmla="*/ 2436649 w 6858001"/>
              <a:gd name="connsiteY22" fmla="*/ 226248 h 4963245"/>
              <a:gd name="connsiteX23" fmla="*/ 2564208 w 6858001"/>
              <a:gd name="connsiteY23" fmla="*/ 230955 h 4963245"/>
              <a:gd name="connsiteX24" fmla="*/ 2694509 w 6858001"/>
              <a:gd name="connsiteY24" fmla="*/ 236165 h 4963245"/>
              <a:gd name="connsiteX25" fmla="*/ 2826868 w 6858001"/>
              <a:gd name="connsiteY25" fmla="*/ 241040 h 4963245"/>
              <a:gd name="connsiteX26" fmla="*/ 2959914 w 6858001"/>
              <a:gd name="connsiteY26" fmla="*/ 244234 h 4963245"/>
              <a:gd name="connsiteX27" fmla="*/ 3095702 w 6858001"/>
              <a:gd name="connsiteY27" fmla="*/ 247091 h 4963245"/>
              <a:gd name="connsiteX28" fmla="*/ 3232862 w 6858001"/>
              <a:gd name="connsiteY28" fmla="*/ 250117 h 4963245"/>
              <a:gd name="connsiteX29" fmla="*/ 3372765 w 6858001"/>
              <a:gd name="connsiteY29" fmla="*/ 252134 h 4963245"/>
              <a:gd name="connsiteX30" fmla="*/ 3514040 w 6858001"/>
              <a:gd name="connsiteY30" fmla="*/ 252134 h 4963245"/>
              <a:gd name="connsiteX31" fmla="*/ 3656686 w 6858001"/>
              <a:gd name="connsiteY31" fmla="*/ 253142 h 4963245"/>
              <a:gd name="connsiteX32" fmla="*/ 3800704 w 6858001"/>
              <a:gd name="connsiteY32" fmla="*/ 252134 h 4963245"/>
              <a:gd name="connsiteX33" fmla="*/ 3946780 w 6858001"/>
              <a:gd name="connsiteY33" fmla="*/ 250117 h 4963245"/>
              <a:gd name="connsiteX34" fmla="*/ 4092855 w 6858001"/>
              <a:gd name="connsiteY34" fmla="*/ 248268 h 4963245"/>
              <a:gd name="connsiteX35" fmla="*/ 4240988 w 6858001"/>
              <a:gd name="connsiteY35" fmla="*/ 244234 h 4963245"/>
              <a:gd name="connsiteX36" fmla="*/ 4390492 w 6858001"/>
              <a:gd name="connsiteY36" fmla="*/ 240032 h 4963245"/>
              <a:gd name="connsiteX37" fmla="*/ 4539997 w 6858001"/>
              <a:gd name="connsiteY37" fmla="*/ 235157 h 4963245"/>
              <a:gd name="connsiteX38" fmla="*/ 4690873 w 6858001"/>
              <a:gd name="connsiteY38" fmla="*/ 228266 h 4963245"/>
              <a:gd name="connsiteX39" fmla="*/ 4843120 w 6858001"/>
              <a:gd name="connsiteY39" fmla="*/ 220029 h 4963245"/>
              <a:gd name="connsiteX40" fmla="*/ 4996054 w 6858001"/>
              <a:gd name="connsiteY40" fmla="*/ 212129 h 4963245"/>
              <a:gd name="connsiteX41" fmla="*/ 5148987 w 6858001"/>
              <a:gd name="connsiteY41" fmla="*/ 202044 h 4963245"/>
              <a:gd name="connsiteX42" fmla="*/ 5303978 w 6858001"/>
              <a:gd name="connsiteY42" fmla="*/ 189941 h 4963245"/>
              <a:gd name="connsiteX43" fmla="*/ 5456911 w 6858001"/>
              <a:gd name="connsiteY43" fmla="*/ 177839 h 4963245"/>
              <a:gd name="connsiteX44" fmla="*/ 5612588 w 6858001"/>
              <a:gd name="connsiteY44" fmla="*/ 163887 h 4963245"/>
              <a:gd name="connsiteX45" fmla="*/ 5768950 w 6858001"/>
              <a:gd name="connsiteY45" fmla="*/ 148591 h 4963245"/>
              <a:gd name="connsiteX46" fmla="*/ 5923255 w 6858001"/>
              <a:gd name="connsiteY46" fmla="*/ 132455 h 4963245"/>
              <a:gd name="connsiteX47" fmla="*/ 6079618 w 6858001"/>
              <a:gd name="connsiteY47" fmla="*/ 113629 h 4963245"/>
              <a:gd name="connsiteX48" fmla="*/ 6235294 w 6858001"/>
              <a:gd name="connsiteY48" fmla="*/ 93458 h 4963245"/>
              <a:gd name="connsiteX49" fmla="*/ 6391657 w 6858001"/>
              <a:gd name="connsiteY49" fmla="*/ 73455 h 4963245"/>
              <a:gd name="connsiteX50" fmla="*/ 6547333 w 6858001"/>
              <a:gd name="connsiteY50" fmla="*/ 50091 h 4963245"/>
              <a:gd name="connsiteX51" fmla="*/ 6702324 w 6858001"/>
              <a:gd name="connsiteY51" fmla="*/ 26222 h 496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4963245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4963245"/>
                </a:lnTo>
                <a:lnTo>
                  <a:pt x="0" y="4963244"/>
                </a:lnTo>
                <a:lnTo>
                  <a:pt x="0" y="900697"/>
                </a:lnTo>
                <a:lnTo>
                  <a:pt x="1" y="90069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9" name="Picture 1" descr="Table&#10;&#10;Description automatically generated with medium confidence">
            <a:extLst>
              <a:ext uri="{FF2B5EF4-FFF2-40B4-BE49-F238E27FC236}">
                <a16:creationId xmlns:a16="http://schemas.microsoft.com/office/drawing/2014/main" id="{03F1EEE0-AB10-1D42-BFAB-5C7C0614F06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7870" y="647698"/>
            <a:ext cx="2378011" cy="55626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Rectangle 141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9571" name="Content Placeholder 2">
            <a:extLst>
              <a:ext uri="{FF2B5EF4-FFF2-40B4-BE49-F238E27FC236}">
                <a16:creationId xmlns:a16="http://schemas.microsoft.com/office/drawing/2014/main" id="{0ED25FA6-8EDF-BF45-B4AF-4438A234D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69" y="1454228"/>
            <a:ext cx="7118585" cy="4769592"/>
          </a:xfrm>
        </p:spPr>
        <p:txBody>
          <a:bodyPr>
            <a:noAutofit/>
          </a:bodyPr>
          <a:lstStyle/>
          <a:p>
            <a:pPr lvl="2"/>
            <a:r>
              <a:rPr lang="en-US" altLang="en-US" sz="2000" dirty="0">
                <a:solidFill>
                  <a:srgbClr val="FFFFFF"/>
                </a:solidFill>
              </a:rPr>
              <a:t>Ratified 70 years after first call for suffrage at Seneca Falls</a:t>
            </a:r>
          </a:p>
          <a:p>
            <a:pPr lvl="2"/>
            <a:r>
              <a:rPr lang="en-US" altLang="en-US" sz="2000" dirty="0">
                <a:solidFill>
                  <a:srgbClr val="FFFFFF"/>
                </a:solidFill>
              </a:rPr>
              <a:t>Gave all American women right to vote (see Appendix and Table 29.3)</a:t>
            </a:r>
          </a:p>
          <a:p>
            <a:pPr lvl="1"/>
            <a:r>
              <a:rPr lang="en-US" altLang="en-US" sz="2000" dirty="0">
                <a:solidFill>
                  <a:srgbClr val="FFFFFF"/>
                </a:solidFill>
              </a:rPr>
              <a:t>Women</a:t>
            </a:r>
            <a:r>
              <a:rPr lang="fr-FR" altLang="ja-JP" sz="2000" dirty="0">
                <a:solidFill>
                  <a:srgbClr val="FFFFFF"/>
                </a:solidFill>
              </a:rPr>
              <a:t>'</a:t>
            </a:r>
            <a:r>
              <a:rPr lang="en-US" altLang="en-US" sz="2000" dirty="0">
                <a:solidFill>
                  <a:srgbClr val="FFFFFF"/>
                </a:solidFill>
              </a:rPr>
              <a:t>s wartime economic gains fleeting:</a:t>
            </a:r>
          </a:p>
          <a:p>
            <a:pPr lvl="2"/>
            <a:r>
              <a:rPr lang="en-US" altLang="en-US" sz="2000" dirty="0">
                <a:solidFill>
                  <a:srgbClr val="FFFFFF"/>
                </a:solidFill>
              </a:rPr>
              <a:t>Permanent Women</a:t>
            </a:r>
            <a:r>
              <a:rPr lang="fr-FR" altLang="ja-JP" sz="2000" dirty="0">
                <a:solidFill>
                  <a:srgbClr val="FFFFFF"/>
                </a:solidFill>
              </a:rPr>
              <a:t>'</a:t>
            </a:r>
            <a:r>
              <a:rPr lang="en-US" altLang="en-US" sz="2000" dirty="0">
                <a:solidFill>
                  <a:srgbClr val="FFFFFF"/>
                </a:solidFill>
              </a:rPr>
              <a:t>s Bureau in Department of Labor created to protect women in workplace</a:t>
            </a:r>
          </a:p>
          <a:p>
            <a:pPr lvl="2"/>
            <a:r>
              <a:rPr lang="en-US" altLang="en-US" sz="2000" dirty="0">
                <a:solidFill>
                  <a:srgbClr val="FFFFFF"/>
                </a:solidFill>
              </a:rPr>
              <a:t>Most women workers gave up wartime jobs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FB3B5-A072-2241-84DB-7EF6198B1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rtlCol="0" anchor="ctr">
            <a:norm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ea typeface="+mj-ea"/>
                <a:cs typeface="+mj-cs"/>
              </a:rPr>
              <a:t>XVIII. Making Plowboys into Doughboys</a:t>
            </a:r>
          </a:p>
        </p:txBody>
      </p:sp>
      <p:sp>
        <p:nvSpPr>
          <p:cNvPr id="113667" name="Content Placeholder 2">
            <a:extLst>
              <a:ext uri="{FF2B5EF4-FFF2-40B4-BE49-F238E27FC236}">
                <a16:creationId xmlns:a16="http://schemas.microsoft.com/office/drawing/2014/main" id="{CD02403F-9CC2-CF4E-8D64-D603FA4F3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10508466" cy="348487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200" dirty="0"/>
              <a:t>America</a:t>
            </a:r>
            <a:r>
              <a:rPr lang="fr-FR" altLang="ja-JP" sz="2200" dirty="0"/>
              <a:t>'</a:t>
            </a:r>
            <a:r>
              <a:rPr lang="en-US" altLang="en-US" sz="2200" dirty="0"/>
              <a:t>s early role in war:</a:t>
            </a:r>
          </a:p>
          <a:p>
            <a:pPr lvl="1" eaLnBrk="1" hangingPunct="1"/>
            <a:r>
              <a:rPr lang="en-US" altLang="en-US" sz="2200" dirty="0"/>
              <a:t>Did not dream of sending large force to France</a:t>
            </a:r>
          </a:p>
          <a:p>
            <a:pPr lvl="1" eaLnBrk="1" hangingPunct="1"/>
            <a:r>
              <a:rPr lang="en-US" altLang="en-US" sz="2200" dirty="0"/>
              <a:t>Assumed naval power and material support would suffice </a:t>
            </a:r>
          </a:p>
          <a:p>
            <a:pPr lvl="1" eaLnBrk="1" hangingPunct="1"/>
            <a:r>
              <a:rPr lang="en-US" altLang="en-US" sz="2200" dirty="0"/>
              <a:t>By April/May 1917, Europeans running out of money and manpower</a:t>
            </a:r>
          </a:p>
          <a:p>
            <a:pPr eaLnBrk="1" hangingPunct="1"/>
            <a:r>
              <a:rPr lang="en-US" altLang="en-US" sz="2200" dirty="0"/>
              <a:t>Huge American army needed to be raised, trained, and transported quickly or whole western front would collapse</a:t>
            </a:r>
          </a:p>
          <a:p>
            <a:pPr lvl="1" eaLnBrk="1" hangingPunct="1"/>
            <a:endParaRPr lang="en-US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114690" name="Title 1">
            <a:extLst>
              <a:ext uri="{FF2B5EF4-FFF2-40B4-BE49-F238E27FC236}">
                <a16:creationId xmlns:a16="http://schemas.microsoft.com/office/drawing/2014/main" id="{8092D254-491B-B94C-ADC9-2933CC6B0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altLang="en-US">
                <a:solidFill>
                  <a:srgbClr val="FFFFFF"/>
                </a:solidFill>
              </a:rPr>
              <a:t>XVIII. Making Plowboys into Doughboys (cont.)</a:t>
            </a:r>
          </a:p>
        </p:txBody>
      </p:sp>
      <p:sp>
        <p:nvSpPr>
          <p:cNvPr id="114691" name="Content Placeholder 2">
            <a:extLst>
              <a:ext uri="{FF2B5EF4-FFF2-40B4-BE49-F238E27FC236}">
                <a16:creationId xmlns:a16="http://schemas.microsoft.com/office/drawing/2014/main" id="{9B3B415F-F423-E143-9541-75421E3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489" y="2763520"/>
            <a:ext cx="11567711" cy="3484879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90000"/>
              </a:lnSpc>
            </a:pPr>
            <a:r>
              <a:rPr lang="en-US" altLang="en-US" sz="2000" dirty="0"/>
              <a:t>Conscription only answer to urgent need: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Wilson disliked draft, but eventually accepted conscription as disagreeable and temporary necessity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Immediately ran into problems with Congress </a:t>
            </a:r>
          </a:p>
          <a:p>
            <a:pPr lvl="3">
              <a:lnSpc>
                <a:spcPct val="90000"/>
              </a:lnSpc>
            </a:pPr>
            <a:r>
              <a:rPr lang="en-US" altLang="en-US" sz="2000" dirty="0"/>
              <a:t>Later grudgingly passed conscription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Draft worked effectively overall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Army grew to over four million men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Women for first time admitted to armed forces:</a:t>
            </a:r>
          </a:p>
          <a:p>
            <a:pPr lvl="3">
              <a:lnSpc>
                <a:spcPct val="90000"/>
              </a:lnSpc>
            </a:pPr>
            <a:r>
              <a:rPr lang="en-US" altLang="en-US" sz="2000" dirty="0"/>
              <a:t>11,000 to navy and 269 to marines</a:t>
            </a:r>
          </a:p>
          <a:p>
            <a:pPr lvl="3">
              <a:lnSpc>
                <a:spcPct val="90000"/>
              </a:lnSpc>
            </a:pPr>
            <a:r>
              <a:rPr lang="en-US" altLang="en-US" sz="2000" dirty="0"/>
              <a:t>Army refused to enlist women</a:t>
            </a:r>
          </a:p>
          <a:p>
            <a:pPr lvl="2">
              <a:lnSpc>
                <a:spcPct val="90000"/>
              </a:lnSpc>
            </a:pPr>
            <a:endParaRPr lang="en-US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15714" name="Title 1">
            <a:extLst>
              <a:ext uri="{FF2B5EF4-FFF2-40B4-BE49-F238E27FC236}">
                <a16:creationId xmlns:a16="http://schemas.microsoft.com/office/drawing/2014/main" id="{795461C6-3F8B-7C41-9F1D-096FD54B0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/>
              <a:t>XVIII. Making Plowboys into Doughboys (cont.)</a:t>
            </a:r>
          </a:p>
        </p:txBody>
      </p:sp>
      <p:sp>
        <p:nvSpPr>
          <p:cNvPr id="115715" name="Content Placeholder 2">
            <a:extLst>
              <a:ext uri="{FF2B5EF4-FFF2-40B4-BE49-F238E27FC236}">
                <a16:creationId xmlns:a16="http://schemas.microsoft.com/office/drawing/2014/main" id="{7D55A4B7-81B7-4347-B312-6799B70D0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022" y="804671"/>
            <a:ext cx="7442769" cy="5248657"/>
          </a:xfrm>
        </p:spPr>
        <p:txBody>
          <a:bodyPr anchor="ctr">
            <a:noAutofit/>
          </a:bodyPr>
          <a:lstStyle/>
          <a:p>
            <a:pPr lvl="2"/>
            <a:r>
              <a:rPr lang="en-US" altLang="en-US" sz="2200" dirty="0"/>
              <a:t>Africans Americans served in strictly segregated units, usually under white officers</a:t>
            </a:r>
          </a:p>
          <a:p>
            <a:pPr lvl="2"/>
            <a:r>
              <a:rPr lang="en-US" altLang="en-US" sz="2200" dirty="0"/>
              <a:t>Military authorities hesitated to train blacks for combat:</a:t>
            </a:r>
          </a:p>
          <a:p>
            <a:pPr lvl="3"/>
            <a:r>
              <a:rPr lang="en-US" altLang="en-US" sz="2200" dirty="0"/>
              <a:t>Thus majority assigned to </a:t>
            </a:r>
            <a:r>
              <a:rPr lang="ja-JP" altLang="en-US" sz="2200"/>
              <a:t>“</a:t>
            </a:r>
            <a:r>
              <a:rPr lang="en-US" altLang="ja-JP" sz="2200" dirty="0"/>
              <a:t>construction battalions</a:t>
            </a:r>
            <a:r>
              <a:rPr lang="ja-JP" altLang="en-US" sz="2200"/>
              <a:t>”</a:t>
            </a:r>
            <a:r>
              <a:rPr lang="en-US" altLang="ja-JP" sz="2200" dirty="0"/>
              <a:t> or put to work unloading ships</a:t>
            </a:r>
          </a:p>
          <a:p>
            <a:pPr lvl="2"/>
            <a:r>
              <a:rPr lang="en-US" altLang="en-US" sz="2200" dirty="0"/>
              <a:t>Recruits suppose to receive six months of training in America and two more overseas</a:t>
            </a:r>
          </a:p>
          <a:p>
            <a:pPr lvl="2"/>
            <a:r>
              <a:rPr lang="en-US" altLang="en-US" sz="2200" dirty="0"/>
              <a:t>because of urgency, many doughboys put more swiftly into battle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70BDA80-627C-422A-AFFD-B7F1DC0F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33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266" name="Title 1">
            <a:extLst>
              <a:ext uri="{FF2B5EF4-FFF2-40B4-BE49-F238E27FC236}">
                <a16:creationId xmlns:a16="http://schemas.microsoft.com/office/drawing/2014/main" id="{3C0BBA29-F9B4-AC4A-BF63-912B5A3A6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90879"/>
            <a:ext cx="3682049" cy="5557519"/>
          </a:xfrm>
        </p:spPr>
        <p:txBody>
          <a:bodyPr anchor="ctr">
            <a:normAutofit/>
          </a:bodyPr>
          <a:lstStyle/>
          <a:p>
            <a:pPr algn="r" eaLnBrk="1" hangingPunct="1"/>
            <a:r>
              <a:rPr lang="en-US" altLang="en-US">
                <a:solidFill>
                  <a:srgbClr val="FFFFFF"/>
                </a:solidFill>
              </a:rPr>
              <a:t>III. Wilson Battles the Bankers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EFCEA0F0-CDB3-0240-9AFD-2762DB527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272" y="1300481"/>
            <a:ext cx="6869284" cy="5557519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sz="2200" dirty="0"/>
              <a:t>Antiquated and inadequate banking and currency system</a:t>
            </a:r>
          </a:p>
          <a:p>
            <a:pPr lvl="2" eaLnBrk="1" hangingPunct="1"/>
            <a:r>
              <a:rPr lang="en-US" altLang="en-US" sz="2200" dirty="0"/>
              <a:t>Nation</a:t>
            </a:r>
            <a:r>
              <a:rPr lang="fr-FR" altLang="ja-JP" sz="2200" dirty="0"/>
              <a:t>'</a:t>
            </a:r>
            <a:r>
              <a:rPr lang="en-US" altLang="en-US" sz="2200" dirty="0"/>
              <a:t>s financial structure creaked along under Civil War National Banking Act</a:t>
            </a:r>
          </a:p>
          <a:p>
            <a:pPr lvl="3" eaLnBrk="1" hangingPunct="1"/>
            <a:r>
              <a:rPr lang="en-US" altLang="en-US" sz="2200" dirty="0"/>
              <a:t>Most glaring defect was inelasticity of currency (1907 panic)</a:t>
            </a:r>
          </a:p>
          <a:p>
            <a:pPr lvl="3" eaLnBrk="1" hangingPunct="1"/>
            <a:r>
              <a:rPr lang="en-US" altLang="en-US" sz="2200" dirty="0"/>
              <a:t>Since most banks located in New York, hard to mobilize bank reserves elsewhere in times of panic </a:t>
            </a:r>
          </a:p>
          <a:p>
            <a:pPr lvl="2" eaLnBrk="1" hangingPunct="1"/>
            <a:r>
              <a:rPr lang="en-US" altLang="en-US" sz="2200" dirty="0"/>
              <a:t>Calls for reform supported by Louis D. Brandeis in book: Other People</a:t>
            </a:r>
            <a:r>
              <a:rPr lang="fr-FR" altLang="ja-JP" sz="2200" dirty="0"/>
              <a:t>'</a:t>
            </a:r>
            <a:r>
              <a:rPr lang="en-US" altLang="en-US" sz="2200" dirty="0"/>
              <a:t>s Money and How the Bankers Use It (1914)</a:t>
            </a:r>
          </a:p>
          <a:p>
            <a:pPr lvl="2" eaLnBrk="1" hangingPunct="1"/>
            <a:endParaRPr lang="en-US" altLang="en-US" dirty="0"/>
          </a:p>
          <a:p>
            <a:pPr lvl="3" eaLnBrk="1" hangingPunct="1"/>
            <a:endParaRPr lang="en-US" altLang="en-US" dirty="0"/>
          </a:p>
          <a:p>
            <a:pPr lvl="3"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16738" name="Title 1">
            <a:extLst>
              <a:ext uri="{FF2B5EF4-FFF2-40B4-BE49-F238E27FC236}">
                <a16:creationId xmlns:a16="http://schemas.microsoft.com/office/drawing/2014/main" id="{215B515C-3134-5348-BE06-11FA5B62A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en-US" altLang="en-US"/>
              <a:t>XIX. America Helps Hammer the </a:t>
            </a:r>
            <a:r>
              <a:rPr lang="ja-JP" altLang="en-US"/>
              <a:t>“</a:t>
            </a:r>
            <a:r>
              <a:rPr lang="en-US" altLang="ja-JP"/>
              <a:t>Hun</a:t>
            </a:r>
            <a:r>
              <a:rPr lang="ja-JP" altLang="en-US"/>
              <a:t>”</a:t>
            </a:r>
            <a:endParaRPr lang="en-US" altLang="en-US"/>
          </a:p>
        </p:txBody>
      </p:sp>
      <p:sp>
        <p:nvSpPr>
          <p:cNvPr id="116739" name="Content Placeholder 2">
            <a:extLst>
              <a:ext uri="{FF2B5EF4-FFF2-40B4-BE49-F238E27FC236}">
                <a16:creationId xmlns:a16="http://schemas.microsoft.com/office/drawing/2014/main" id="{E84B3A3D-69DE-0042-8757-8392F4A56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541045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sz="2200" dirty="0"/>
              <a:t>Russia:</a:t>
            </a:r>
          </a:p>
          <a:p>
            <a:pPr lvl="2" eaLnBrk="1" hangingPunct="1"/>
            <a:r>
              <a:rPr lang="en-US" altLang="en-US" sz="2200" dirty="0"/>
              <a:t>Bolsheviks seized power in 1917</a:t>
            </a:r>
          </a:p>
          <a:p>
            <a:pPr lvl="2" eaLnBrk="1" hangingPunct="1"/>
            <a:r>
              <a:rPr lang="en-US" altLang="en-US" sz="2200" dirty="0"/>
              <a:t>Withdrew from </a:t>
            </a:r>
            <a:r>
              <a:rPr lang="ja-JP" altLang="en-US" sz="2200"/>
              <a:t>“</a:t>
            </a:r>
            <a:r>
              <a:rPr lang="en-US" altLang="ja-JP" sz="2200" dirty="0"/>
              <a:t>capitalistic war</a:t>
            </a:r>
            <a:r>
              <a:rPr lang="ja-JP" altLang="en-US" sz="2200"/>
              <a:t>”</a:t>
            </a:r>
            <a:r>
              <a:rPr lang="en-US" altLang="ja-JP" sz="2200" dirty="0"/>
              <a:t> 1918</a:t>
            </a:r>
          </a:p>
          <a:p>
            <a:pPr lvl="2" eaLnBrk="1" hangingPunct="1"/>
            <a:r>
              <a:rPr lang="en-US" altLang="en-US" sz="2200" dirty="0"/>
              <a:t>This released many Germans from eastern front in Russia for western front in France</a:t>
            </a:r>
          </a:p>
          <a:p>
            <a:r>
              <a:rPr lang="en-US" altLang="en-US" sz="2200" dirty="0"/>
              <a:t>France:</a:t>
            </a:r>
          </a:p>
          <a:p>
            <a:pPr lvl="1"/>
            <a:r>
              <a:rPr lang="en-US" altLang="en-US" sz="2200" dirty="0"/>
              <a:t>Gradually began to bustle with U.S. doughboys (see Map 29.4):</a:t>
            </a:r>
          </a:p>
          <a:p>
            <a:pPr lvl="2"/>
            <a:r>
              <a:rPr lang="en-US" altLang="en-US" sz="2200" dirty="0"/>
              <a:t>First ones used for replacements or deployed in quiet sectors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 dirty="0"/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">
            <a:extLst>
              <a:ext uri="{FF2B5EF4-FFF2-40B4-BE49-F238E27FC236}">
                <a16:creationId xmlns:a16="http://schemas.microsoft.com/office/drawing/2014/main" id="{3B0ED456-4573-1C42-AAF9-1AB77641076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254000"/>
            <a:ext cx="60325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extBox 2">
            <a:extLst>
              <a:ext uri="{FF2B5EF4-FFF2-40B4-BE49-F238E27FC236}">
                <a16:creationId xmlns:a16="http://schemas.microsoft.com/office/drawing/2014/main" id="{2453A79C-6656-D84B-8CF2-82A937222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p681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">
            <a:extLst>
              <a:ext uri="{FF2B5EF4-FFF2-40B4-BE49-F238E27FC236}">
                <a16:creationId xmlns:a16="http://schemas.microsoft.com/office/drawing/2014/main" id="{1881CA65-3AD6-BB4C-93E2-A7DE3C5BDEF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231900"/>
            <a:ext cx="86360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extBox 2">
            <a:extLst>
              <a:ext uri="{FF2B5EF4-FFF2-40B4-BE49-F238E27FC236}">
                <a16:creationId xmlns:a16="http://schemas.microsoft.com/office/drawing/2014/main" id="{F4349275-80B3-C947-92EC-0209B17B9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p681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">
            <a:extLst>
              <a:ext uri="{FF2B5EF4-FFF2-40B4-BE49-F238E27FC236}">
                <a16:creationId xmlns:a16="http://schemas.microsoft.com/office/drawing/2014/main" id="{84BE38A1-8DDF-0D48-91B7-6738D285D5B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254000"/>
            <a:ext cx="46609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Box 2">
            <a:extLst>
              <a:ext uri="{FF2B5EF4-FFF2-40B4-BE49-F238E27FC236}">
                <a16:creationId xmlns:a16="http://schemas.microsoft.com/office/drawing/2014/main" id="{0629EC4C-ACE9-BB44-B293-B373C7C70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p682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">
            <a:extLst>
              <a:ext uri="{FF2B5EF4-FFF2-40B4-BE49-F238E27FC236}">
                <a16:creationId xmlns:a16="http://schemas.microsoft.com/office/drawing/2014/main" id="{EB36B7A4-F085-E843-886A-479A12781E4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254000"/>
            <a:ext cx="81534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TextBox 2">
            <a:extLst>
              <a:ext uri="{FF2B5EF4-FFF2-40B4-BE49-F238E27FC236}">
                <a16:creationId xmlns:a16="http://schemas.microsoft.com/office/drawing/2014/main" id="{D622D4DC-4ECD-5041-B4D3-DD05C0748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604001"/>
            <a:ext cx="1236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Map 29-4 p682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26978" name="Title 1">
            <a:extLst>
              <a:ext uri="{FF2B5EF4-FFF2-40B4-BE49-F238E27FC236}">
                <a16:creationId xmlns:a16="http://schemas.microsoft.com/office/drawing/2014/main" id="{A3C6ECF0-7205-3046-A4CD-9BA893DF1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en-US" altLang="en-US"/>
              <a:t>XIX. America Helps Hammer the </a:t>
            </a:r>
            <a:r>
              <a:rPr lang="ja-JP" altLang="en-US"/>
              <a:t>“</a:t>
            </a:r>
            <a:r>
              <a:rPr lang="en-US" altLang="ja-JP"/>
              <a:t>Hun</a:t>
            </a:r>
            <a:r>
              <a:rPr lang="ja-JP" altLang="en-US"/>
              <a:t>”</a:t>
            </a:r>
            <a:r>
              <a:rPr lang="en-US" altLang="ja-JP"/>
              <a:t> (cont.)</a:t>
            </a:r>
            <a:endParaRPr lang="en-US" altLang="en-US"/>
          </a:p>
        </p:txBody>
      </p:sp>
      <p:sp>
        <p:nvSpPr>
          <p:cNvPr id="126979" name="Content Placeholder 2">
            <a:extLst>
              <a:ext uri="{FF2B5EF4-FFF2-40B4-BE49-F238E27FC236}">
                <a16:creationId xmlns:a16="http://schemas.microsoft.com/office/drawing/2014/main" id="{79AEB9A8-10BC-EC4A-BD18-A89F09D83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171" y="804671"/>
            <a:ext cx="7528620" cy="5248657"/>
          </a:xfrm>
        </p:spPr>
        <p:txBody>
          <a:bodyPr anchor="ctr">
            <a:noAutofit/>
          </a:bodyPr>
          <a:lstStyle/>
          <a:p>
            <a:pPr lvl="1" eaLnBrk="1" hangingPunct="1"/>
            <a:r>
              <a:rPr lang="en-US" altLang="en-US" sz="2000" dirty="0"/>
              <a:t>Massive German drive of spring 1918:</a:t>
            </a:r>
          </a:p>
          <a:p>
            <a:pPr lvl="2" eaLnBrk="1" hangingPunct="1"/>
            <a:r>
              <a:rPr lang="en-US" altLang="en-US" sz="2000" dirty="0"/>
              <a:t>Allies united under French marshal Foch</a:t>
            </a:r>
          </a:p>
          <a:p>
            <a:pPr lvl="3" eaLnBrk="1" hangingPunct="1"/>
            <a:r>
              <a:rPr lang="en-US" altLang="en-US" sz="2000" dirty="0"/>
              <a:t>Germans smashed to within 40 miles of Paris, May 1918</a:t>
            </a:r>
          </a:p>
          <a:p>
            <a:pPr lvl="3" eaLnBrk="1" hangingPunct="1"/>
            <a:r>
              <a:rPr lang="en-US" altLang="en-US" sz="2000" dirty="0"/>
              <a:t>Threatened to knock France out of war</a:t>
            </a:r>
          </a:p>
          <a:p>
            <a:pPr lvl="3" eaLnBrk="1" hangingPunct="1"/>
            <a:r>
              <a:rPr lang="en-US" altLang="en-US" sz="2000" dirty="0"/>
              <a:t>30,000  Americans sent to </a:t>
            </a:r>
            <a:r>
              <a:rPr lang="en-US" altLang="en-US" sz="2000" b="1" dirty="0"/>
              <a:t>Chateau-Thierry</a:t>
            </a:r>
            <a:r>
              <a:rPr lang="en-US" altLang="en-US" sz="2000" dirty="0"/>
              <a:t>, right in teeth of German advance</a:t>
            </a:r>
          </a:p>
          <a:p>
            <a:pPr lvl="3" eaLnBrk="1" hangingPunct="1"/>
            <a:r>
              <a:rPr lang="en-US" altLang="en-US" sz="2000" dirty="0"/>
              <a:t>First significant engagement of American troops in a European war</a:t>
            </a:r>
          </a:p>
          <a:p>
            <a:pPr lvl="3" eaLnBrk="1" hangingPunct="1"/>
            <a:r>
              <a:rPr lang="en-US" altLang="en-US" sz="2000" dirty="0"/>
              <a:t>America put decisive weight on scales (see Figure 29.2) to blunt German drive</a:t>
            </a:r>
          </a:p>
          <a:p>
            <a:pPr lvl="3" eaLnBrk="1" hangingPunct="1"/>
            <a:r>
              <a:rPr lang="en-US" altLang="en-US" sz="2000" dirty="0"/>
              <a:t>Americans joined in Second Battle of the Marine (July)</a:t>
            </a:r>
          </a:p>
          <a:p>
            <a:pPr lvl="3" eaLnBrk="1" hangingPunct="1"/>
            <a:r>
              <a:rPr lang="en-US" altLang="en-US" sz="2000" dirty="0"/>
              <a:t>Marked beginning of German withdrawal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30050" name="Title 1">
            <a:extLst>
              <a:ext uri="{FF2B5EF4-FFF2-40B4-BE49-F238E27FC236}">
                <a16:creationId xmlns:a16="http://schemas.microsoft.com/office/drawing/2014/main" id="{8C789961-F9C1-224A-A70F-ED35AB6B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 dirty="0"/>
              <a:t>XIX. America Helps Hammer the </a:t>
            </a:r>
            <a:r>
              <a:rPr lang="ja-JP" altLang="en-US"/>
              <a:t>“</a:t>
            </a:r>
            <a:r>
              <a:rPr lang="en-US" altLang="ja-JP" dirty="0"/>
              <a:t>Hun</a:t>
            </a:r>
            <a:r>
              <a:rPr lang="ja-JP" altLang="en-US"/>
              <a:t>”</a:t>
            </a:r>
            <a:r>
              <a:rPr lang="en-US" altLang="ja-JP" dirty="0"/>
              <a:t> (cont.)</a:t>
            </a:r>
            <a:endParaRPr lang="en-US" altLang="en-US" dirty="0"/>
          </a:p>
        </p:txBody>
      </p:sp>
      <p:sp>
        <p:nvSpPr>
          <p:cNvPr id="130051" name="Content Placeholder 2">
            <a:extLst>
              <a:ext uri="{FF2B5EF4-FFF2-40B4-BE49-F238E27FC236}">
                <a16:creationId xmlns:a16="http://schemas.microsoft.com/office/drawing/2014/main" id="{A2123C4B-E4AB-BB49-821E-49844D0A7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902" y="804671"/>
            <a:ext cx="7695889" cy="5248657"/>
          </a:xfrm>
        </p:spPr>
        <p:txBody>
          <a:bodyPr anchor="ctr">
            <a:normAutofit/>
          </a:bodyPr>
          <a:lstStyle/>
          <a:p>
            <a:pPr lvl="2"/>
            <a:r>
              <a:rPr lang="en-US" altLang="en-US" sz="2000" dirty="0"/>
              <a:t>Americans now demanded and got separate army</a:t>
            </a:r>
          </a:p>
          <a:p>
            <a:pPr lvl="2"/>
            <a:r>
              <a:rPr lang="en-US" altLang="en-US" sz="2000" dirty="0"/>
              <a:t>General John J. Pershing assigned a front of 85 miles northwestward from Swiss border to French line:</a:t>
            </a:r>
          </a:p>
          <a:p>
            <a:pPr lvl="3"/>
            <a:r>
              <a:rPr lang="en-US" altLang="en-US" sz="2000" dirty="0"/>
              <a:t>Pershing</a:t>
            </a:r>
            <a:r>
              <a:rPr lang="fr-FR" altLang="ja-JP" sz="2000" dirty="0"/>
              <a:t>'</a:t>
            </a:r>
            <a:r>
              <a:rPr lang="en-US" altLang="en-US" sz="2000" dirty="0"/>
              <a:t>s army undertook </a:t>
            </a:r>
            <a:r>
              <a:rPr lang="en-US" altLang="en-US" sz="2000" b="1" dirty="0"/>
              <a:t>Meuse-Argonne offensive</a:t>
            </a:r>
            <a:r>
              <a:rPr lang="en-US" altLang="en-US" sz="2000" dirty="0"/>
              <a:t>:</a:t>
            </a:r>
          </a:p>
          <a:p>
            <a:pPr lvl="4"/>
            <a:r>
              <a:rPr lang="en-US" altLang="en-US" sz="2000" dirty="0"/>
              <a:t>From September 26 to November 11, 1918</a:t>
            </a:r>
          </a:p>
          <a:p>
            <a:pPr lvl="4"/>
            <a:r>
              <a:rPr lang="en-US" altLang="en-US" sz="2000" dirty="0"/>
              <a:t>Battle lasted 47 days </a:t>
            </a:r>
          </a:p>
          <a:p>
            <a:pPr lvl="4"/>
            <a:r>
              <a:rPr lang="en-US" altLang="en-US" sz="2000" dirty="0"/>
              <a:t>Engaged 1.2 million American troops</a:t>
            </a:r>
          </a:p>
          <a:p>
            <a:pPr lvl="4"/>
            <a:r>
              <a:rPr lang="en-US" altLang="en-US" sz="2000" dirty="0"/>
              <a:t>120,000 Americans killed or wounded</a:t>
            </a:r>
          </a:p>
          <a:p>
            <a:pPr lvl="4"/>
            <a:r>
              <a:rPr lang="en-US" altLang="en-US" sz="2000" dirty="0"/>
              <a:t>Victory in sight</a:t>
            </a:r>
            <a:endParaRPr lang="en-US" altLang="en-US" dirty="0"/>
          </a:p>
          <a:p>
            <a:pPr lvl="3"/>
            <a:endParaRPr lang="en-US" alt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31074" name="Title 1">
            <a:extLst>
              <a:ext uri="{FF2B5EF4-FFF2-40B4-BE49-F238E27FC236}">
                <a16:creationId xmlns:a16="http://schemas.microsoft.com/office/drawing/2014/main" id="{1C703908-41D2-F745-A278-105E0DDF5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en-US" altLang="en-US" dirty="0"/>
              <a:t>XIX. America Helps Hammer the </a:t>
            </a:r>
            <a:r>
              <a:rPr lang="ja-JP" altLang="en-US"/>
              <a:t>“</a:t>
            </a:r>
            <a:r>
              <a:rPr lang="en-US" altLang="ja-JP" dirty="0"/>
              <a:t>Hun</a:t>
            </a:r>
            <a:r>
              <a:rPr lang="ja-JP" altLang="en-US"/>
              <a:t>”</a:t>
            </a:r>
            <a:r>
              <a:rPr lang="en-US" altLang="ja-JP" dirty="0"/>
              <a:t> (cont.)</a:t>
            </a:r>
            <a:endParaRPr lang="en-US" altLang="en-US" dirty="0"/>
          </a:p>
        </p:txBody>
      </p:sp>
      <p:sp>
        <p:nvSpPr>
          <p:cNvPr id="131075" name="Content Placeholder 2">
            <a:extLst>
              <a:ext uri="{FF2B5EF4-FFF2-40B4-BE49-F238E27FC236}">
                <a16:creationId xmlns:a16="http://schemas.microsoft.com/office/drawing/2014/main" id="{D1A2DC13-3CAB-C748-9603-EF21B7E12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dirty="0"/>
              <a:t>Berlin ready to hoist white flag:</a:t>
            </a:r>
          </a:p>
          <a:p>
            <a:pPr lvl="1" eaLnBrk="1" hangingPunct="1"/>
            <a:r>
              <a:rPr lang="en-US" altLang="en-US" sz="2000" dirty="0"/>
              <a:t>Looked to Wilson in October 1918 for peace based on Fourteen Points:</a:t>
            </a:r>
          </a:p>
          <a:p>
            <a:pPr lvl="2" eaLnBrk="1" hangingPunct="1"/>
            <a:r>
              <a:rPr lang="en-US" altLang="en-US" sz="2000" dirty="0"/>
              <a:t>Wilson demanded Kaiser be removed before any armistice could be negotiated</a:t>
            </a:r>
          </a:p>
          <a:p>
            <a:pPr lvl="3" eaLnBrk="1" hangingPunct="1"/>
            <a:r>
              <a:rPr lang="en-US" altLang="en-US" sz="2000" dirty="0"/>
              <a:t>War-weary Germans took hint</a:t>
            </a:r>
          </a:p>
          <a:p>
            <a:pPr lvl="3" eaLnBrk="1" hangingPunct="1"/>
            <a:r>
              <a:rPr lang="en-US" altLang="en-US" sz="2000" dirty="0"/>
              <a:t>Kaiser fled to Holland, lived for his remaining 23 years </a:t>
            </a:r>
            <a:r>
              <a:rPr lang="ja-JP" altLang="en-US" sz="2000"/>
              <a:t>“</a:t>
            </a:r>
            <a:r>
              <a:rPr lang="en-US" altLang="ja-JP" sz="2000" dirty="0"/>
              <a:t>unwept, </a:t>
            </a:r>
            <a:r>
              <a:rPr lang="en-US" altLang="ja-JP" sz="2000" dirty="0" err="1"/>
              <a:t>unhonored</a:t>
            </a:r>
            <a:r>
              <a:rPr lang="en-US" altLang="ja-JP" sz="2000" dirty="0"/>
              <a:t>, and unhung</a:t>
            </a:r>
            <a:r>
              <a:rPr lang="ja-JP" altLang="en-US" sz="2000"/>
              <a:t>”</a:t>
            </a:r>
            <a:endParaRPr lang="en-US" altLang="ja-JP" sz="2000" dirty="0"/>
          </a:p>
          <a:p>
            <a:pPr lvl="1" eaLnBrk="1" hangingPunct="1"/>
            <a:r>
              <a:rPr lang="en-US" altLang="en-US" sz="2000" dirty="0"/>
              <a:t>Exhausted Germans laid down arms at 11:00 on 11</a:t>
            </a:r>
            <a:r>
              <a:rPr lang="en-US" altLang="en-US" sz="2000" baseline="30000" dirty="0"/>
              <a:t>th</a:t>
            </a:r>
            <a:r>
              <a:rPr lang="en-US" altLang="en-US" sz="2000" dirty="0"/>
              <a:t> day of 11</a:t>
            </a:r>
            <a:r>
              <a:rPr lang="en-US" altLang="en-US" sz="2000" baseline="30000" dirty="0"/>
              <a:t>th</a:t>
            </a:r>
            <a:r>
              <a:rPr lang="en-US" altLang="en-US" sz="2000" dirty="0"/>
              <a:t> month, 1918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>
            <a:extLst>
              <a:ext uri="{FF2B5EF4-FFF2-40B4-BE49-F238E27FC236}">
                <a16:creationId xmlns:a16="http://schemas.microsoft.com/office/drawing/2014/main" id="{6337C62D-1480-E34E-8225-6C1803E7D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60" y="0"/>
            <a:ext cx="9404723" cy="1400530"/>
          </a:xfrm>
        </p:spPr>
        <p:txBody>
          <a:bodyPr>
            <a:normAutofit/>
          </a:bodyPr>
          <a:lstStyle/>
          <a:p>
            <a:r>
              <a:rPr lang="en-US" altLang="en-US" dirty="0"/>
              <a:t>XIX. America Helps Hammer the </a:t>
            </a:r>
            <a:r>
              <a:rPr lang="ja-JP" altLang="en-US"/>
              <a:t>“</a:t>
            </a:r>
            <a:r>
              <a:rPr lang="en-US" altLang="ja-JP" dirty="0"/>
              <a:t>Hun</a:t>
            </a:r>
            <a:r>
              <a:rPr lang="ja-JP" altLang="en-US"/>
              <a:t>”</a:t>
            </a:r>
            <a:r>
              <a:rPr lang="en-US" altLang="ja-JP" dirty="0"/>
              <a:t> (cont.)</a:t>
            </a:r>
            <a:endParaRPr lang="en-US" altLang="en-US" dirty="0"/>
          </a:p>
        </p:txBody>
      </p:sp>
      <p:sp>
        <p:nvSpPr>
          <p:cNvPr id="132099" name="Content Placeholder 2">
            <a:extLst>
              <a:ext uri="{FF2B5EF4-FFF2-40B4-BE49-F238E27FC236}">
                <a16:creationId xmlns:a16="http://schemas.microsoft.com/office/drawing/2014/main" id="{0CC762B5-8D5E-024B-B86E-78B9B4FE4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1113"/>
            <a:ext cx="12076771" cy="4195481"/>
          </a:xfrm>
        </p:spPr>
        <p:txBody>
          <a:bodyPr>
            <a:noAutofit/>
          </a:bodyPr>
          <a:lstStyle/>
          <a:p>
            <a:pPr lvl="2"/>
            <a:r>
              <a:rPr lang="en-US" altLang="en-US" sz="2000" dirty="0"/>
              <a:t>Costs exceeded comprehension: </a:t>
            </a:r>
          </a:p>
          <a:p>
            <a:pPr lvl="3"/>
            <a:r>
              <a:rPr lang="en-US" altLang="en-US" sz="2000" dirty="0"/>
              <a:t>9 million soldiers died</a:t>
            </a:r>
          </a:p>
          <a:p>
            <a:pPr lvl="3"/>
            <a:r>
              <a:rPr lang="en-US" altLang="en-US" sz="2000" dirty="0"/>
              <a:t>20 million suffered grievous wounds</a:t>
            </a:r>
          </a:p>
          <a:p>
            <a:pPr lvl="3"/>
            <a:r>
              <a:rPr lang="en-US" altLang="en-US" sz="2000" dirty="0"/>
              <a:t>30 million people died in influenza pandemic of 1918-1919</a:t>
            </a:r>
          </a:p>
          <a:p>
            <a:pPr lvl="3"/>
            <a:r>
              <a:rPr lang="en-US" altLang="en-US" sz="2000" dirty="0"/>
              <a:t>more than 550,000 Americans—more than ten times number of U.S. combat casualties—died from flu</a:t>
            </a:r>
          </a:p>
          <a:p>
            <a:pPr lvl="2"/>
            <a:r>
              <a:rPr lang="en-US" altLang="en-US" sz="2000" dirty="0"/>
              <a:t> U.S.</a:t>
            </a:r>
            <a:r>
              <a:rPr lang="fr-FR" altLang="ja-JP" sz="2000" dirty="0"/>
              <a:t>'</a:t>
            </a:r>
            <a:r>
              <a:rPr lang="en-US" altLang="en-US" sz="2000" dirty="0"/>
              <a:t>s main contributions to victory:</a:t>
            </a:r>
          </a:p>
          <a:p>
            <a:pPr lvl="3"/>
            <a:r>
              <a:rPr lang="en-US" altLang="en-US" sz="2000" dirty="0"/>
              <a:t>Foodstuffs, munitions, credits</a:t>
            </a:r>
          </a:p>
          <a:p>
            <a:pPr lvl="3"/>
            <a:r>
              <a:rPr lang="en-US" altLang="en-US" sz="2000" dirty="0"/>
              <a:t>Oil for first mechanized war</a:t>
            </a:r>
          </a:p>
          <a:p>
            <a:pPr lvl="3"/>
            <a:r>
              <a:rPr lang="en-US" altLang="en-US" sz="2000" dirty="0"/>
              <a:t>And manpower, but not battlefield victories</a:t>
            </a:r>
          </a:p>
          <a:p>
            <a:pPr lvl="3"/>
            <a:r>
              <a:rPr lang="en-US" altLang="en-US" sz="2000" dirty="0"/>
              <a:t>Yanks fought only two major battles—St. </a:t>
            </a:r>
            <a:r>
              <a:rPr lang="en-US" altLang="en-US" sz="2000" dirty="0" err="1"/>
              <a:t>Mihiel</a:t>
            </a:r>
            <a:r>
              <a:rPr lang="en-US" altLang="en-US" sz="2000" dirty="0"/>
              <a:t> and  Meuse-Argonne, both in last two months of four-year war, and were still fighting in latter when war ended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1">
            <a:extLst>
              <a:ext uri="{FF2B5EF4-FFF2-40B4-BE49-F238E27FC236}">
                <a16:creationId xmlns:a16="http://schemas.microsoft.com/office/drawing/2014/main" id="{48CDA62D-EB26-2B4D-B34A-8D5323D97BC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6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extBox 2">
            <a:extLst>
              <a:ext uri="{FF2B5EF4-FFF2-40B4-BE49-F238E27FC236}">
                <a16:creationId xmlns:a16="http://schemas.microsoft.com/office/drawing/2014/main" id="{133FC0A7-3F80-A543-BCC2-5694C2F71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p684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EE0D014-C1E9-0F46-A8E7-C099937ECD5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840" y="3175000"/>
            <a:ext cx="928116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70BDA80-627C-422A-AFFD-B7F1DC0F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33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2290" name="Title 1">
            <a:extLst>
              <a:ext uri="{FF2B5EF4-FFF2-40B4-BE49-F238E27FC236}">
                <a16:creationId xmlns:a16="http://schemas.microsoft.com/office/drawing/2014/main" id="{70B7E388-2B8E-1F4C-816F-0F6A3C9C8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90879"/>
            <a:ext cx="3682049" cy="5557519"/>
          </a:xfrm>
        </p:spPr>
        <p:txBody>
          <a:bodyPr anchor="ctr">
            <a:normAutofit/>
          </a:bodyPr>
          <a:lstStyle/>
          <a:p>
            <a:pPr algn="r"/>
            <a:r>
              <a:rPr lang="en-US" altLang="en-US">
                <a:solidFill>
                  <a:srgbClr val="FFFFFF"/>
                </a:solidFill>
              </a:rPr>
              <a:t>III. Wilson Battles the Bankers</a:t>
            </a:r>
            <a:br>
              <a:rPr lang="en-US" altLang="en-US">
                <a:solidFill>
                  <a:srgbClr val="FFFFFF"/>
                </a:solidFill>
              </a:rPr>
            </a:br>
            <a:r>
              <a:rPr lang="en-US" altLang="en-US">
                <a:solidFill>
                  <a:srgbClr val="FFFFFF"/>
                </a:solidFill>
              </a:rPr>
              <a:t>(cont.)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82E902C2-D061-BC45-BD50-8698E981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272" y="1058742"/>
            <a:ext cx="6879794" cy="5557519"/>
          </a:xfrm>
        </p:spPr>
        <p:txBody>
          <a:bodyPr anchor="ctr">
            <a:noAutofit/>
          </a:bodyPr>
          <a:lstStyle/>
          <a:p>
            <a:pPr lvl="2"/>
            <a:r>
              <a:rPr lang="en-US" altLang="en-US" sz="2200" dirty="0"/>
              <a:t>Wilson in June 1913 appeared personally before Congress again and called for sweeping bank reform:</a:t>
            </a:r>
          </a:p>
          <a:p>
            <a:pPr lvl="3"/>
            <a:r>
              <a:rPr lang="en-US" altLang="en-US" sz="2200" dirty="0"/>
              <a:t>Endorsed Democratic proposal for decentralized bank in government hands</a:t>
            </a:r>
          </a:p>
          <a:p>
            <a:pPr lvl="3"/>
            <a:r>
              <a:rPr lang="en-US" altLang="en-US" sz="2200" dirty="0"/>
              <a:t>Opposed Republican demands for huge private bank with fifteen branches</a:t>
            </a:r>
          </a:p>
          <a:p>
            <a:r>
              <a:rPr lang="en-US" altLang="en-US" sz="2200" b="1" dirty="0"/>
              <a:t>Federal Reserve Act</a:t>
            </a:r>
            <a:r>
              <a:rPr lang="en-US" altLang="en-US" sz="2200" dirty="0"/>
              <a:t> (1913):</a:t>
            </a:r>
          </a:p>
          <a:p>
            <a:pPr lvl="2"/>
            <a:r>
              <a:rPr lang="en-US" altLang="en-US" sz="2200" dirty="0"/>
              <a:t>Wilson appealed to the sovereign people</a:t>
            </a:r>
          </a:p>
          <a:p>
            <a:pPr lvl="2"/>
            <a:r>
              <a:rPr lang="en-US" altLang="en-US" sz="2200" dirty="0"/>
              <a:t>Most important economic legislation between Civil War and New Deal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>
            <a:extLst>
              <a:ext uri="{FF2B5EF4-FFF2-40B4-BE49-F238E27FC236}">
                <a16:creationId xmlns:a16="http://schemas.microsoft.com/office/drawing/2014/main" id="{1FFF15CF-E81E-5042-90E6-3F8F1BD87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US" altLang="en-US"/>
              <a:t>XIX. America Helps Hammer the </a:t>
            </a:r>
            <a:r>
              <a:rPr lang="ja-JP" altLang="en-US"/>
              <a:t>“</a:t>
            </a:r>
            <a:r>
              <a:rPr lang="en-US" altLang="ja-JP"/>
              <a:t>Hun</a:t>
            </a:r>
            <a:r>
              <a:rPr lang="ja-JP" altLang="en-US"/>
              <a:t>”</a:t>
            </a:r>
            <a:r>
              <a:rPr lang="en-US" altLang="ja-JP"/>
              <a:t> (cont.)</a:t>
            </a:r>
            <a:endParaRPr lang="en-US" altLang="en-US"/>
          </a:p>
        </p:txBody>
      </p:sp>
      <p:sp>
        <p:nvSpPr>
          <p:cNvPr id="137219" name="Content Placeholder 2">
            <a:extLst>
              <a:ext uri="{FF2B5EF4-FFF2-40B4-BE49-F238E27FC236}">
                <a16:creationId xmlns:a16="http://schemas.microsoft.com/office/drawing/2014/main" id="{37641C2C-D05F-0842-9DE1-2C1CFB63C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478" y="2052918"/>
            <a:ext cx="11407698" cy="4195481"/>
          </a:xfrm>
        </p:spPr>
        <p:txBody>
          <a:bodyPr>
            <a:normAutofit/>
          </a:bodyPr>
          <a:lstStyle/>
          <a:p>
            <a:pPr marL="1371600" lvl="2" indent="-457200"/>
            <a:r>
              <a:rPr lang="en-US" altLang="en-US" sz="2200" dirty="0"/>
              <a:t>It was </a:t>
            </a:r>
            <a:r>
              <a:rPr lang="en-US" altLang="en-US" sz="2200" i="1" dirty="0"/>
              <a:t>prospect</a:t>
            </a:r>
            <a:r>
              <a:rPr lang="en-US" altLang="en-US" sz="2200" dirty="0"/>
              <a:t> of endless U.S. troop reserves, rather than America</a:t>
            </a:r>
            <a:r>
              <a:rPr lang="fr-FR" altLang="ja-JP" sz="2200" dirty="0"/>
              <a:t>'</a:t>
            </a:r>
            <a:r>
              <a:rPr lang="en-US" altLang="en-US" sz="2200" dirty="0"/>
              <a:t>s actual military performances, that eventually demoralized Germans</a:t>
            </a:r>
          </a:p>
          <a:p>
            <a:pPr marL="1371600" lvl="2" indent="-457200"/>
            <a:r>
              <a:rPr lang="en-US" altLang="en-US" sz="2200" dirty="0"/>
              <a:t>General Pershing</a:t>
            </a:r>
            <a:r>
              <a:rPr lang="fr-FR" altLang="ja-JP" sz="2200" dirty="0"/>
              <a:t>'</a:t>
            </a:r>
            <a:r>
              <a:rPr lang="en-US" altLang="en-US" sz="2200" dirty="0"/>
              <a:t>s army:</a:t>
            </a:r>
          </a:p>
          <a:p>
            <a:pPr marL="1828800" lvl="3" indent="-457200"/>
            <a:r>
              <a:rPr lang="en-US" altLang="en-US" sz="2200" dirty="0"/>
              <a:t>Purchased more supplies in Europe than it shipped from United States</a:t>
            </a:r>
          </a:p>
          <a:p>
            <a:pPr marL="1828800" lvl="3" indent="-457200"/>
            <a:r>
              <a:rPr lang="en-US" altLang="en-US" sz="2200" dirty="0"/>
              <a:t>Most of its artillery and virtually all its aircraft provided by Britain and France</a:t>
            </a:r>
          </a:p>
          <a:p>
            <a:pPr marL="1828800" lvl="3" indent="-457200"/>
            <a:r>
              <a:rPr lang="en-US" altLang="en-US" sz="2200" dirty="0"/>
              <a:t>United States no arsenal of democracy in this war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1">
            <a:extLst>
              <a:ext uri="{FF2B5EF4-FFF2-40B4-BE49-F238E27FC236}">
                <a16:creationId xmlns:a16="http://schemas.microsoft.com/office/drawing/2014/main" id="{CC9094C4-56D1-FE48-8E92-B5BB1095B6F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254000"/>
            <a:ext cx="57404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TextBox 2">
            <a:extLst>
              <a:ext uri="{FF2B5EF4-FFF2-40B4-BE49-F238E27FC236}">
                <a16:creationId xmlns:a16="http://schemas.microsoft.com/office/drawing/2014/main" id="{46D5AA45-FB6A-A246-8EAC-67F2250C0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p685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9F38F-68E2-8E49-AC89-D4C92E0D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83" y="672591"/>
            <a:ext cx="3521359" cy="5248656"/>
          </a:xfrm>
        </p:spPr>
        <p:txBody>
          <a:bodyPr rtlCol="0" anchor="ctr">
            <a:normAutofit/>
          </a:bodyPr>
          <a:lstStyle/>
          <a:p>
            <a:pPr algn="ctr">
              <a:defRPr/>
            </a:pPr>
            <a:r>
              <a:rPr lang="en-US" dirty="0">
                <a:ea typeface="+mj-ea"/>
                <a:cs typeface="+mj-cs"/>
              </a:rPr>
              <a:t>XX. Wilson Steps Down from Olympus</a:t>
            </a:r>
          </a:p>
        </p:txBody>
      </p:sp>
      <p:sp>
        <p:nvSpPr>
          <p:cNvPr id="140291" name="Content Placeholder 2">
            <a:extLst>
              <a:ext uri="{FF2B5EF4-FFF2-40B4-BE49-F238E27FC236}">
                <a16:creationId xmlns:a16="http://schemas.microsoft.com/office/drawing/2014/main" id="{91602A2B-F9B1-674E-9C1E-D9BC17FFF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390" y="804671"/>
            <a:ext cx="7807401" cy="5248657"/>
          </a:xfrm>
        </p:spPr>
        <p:txBody>
          <a:bodyPr anchor="ctr">
            <a:noAutofit/>
          </a:bodyPr>
          <a:lstStyle/>
          <a:p>
            <a:pPr eaLnBrk="1" hangingPunct="1"/>
            <a:r>
              <a:rPr lang="en-US" altLang="en-US" sz="2200" dirty="0"/>
              <a:t>Wilson</a:t>
            </a:r>
            <a:r>
              <a:rPr lang="fr-FR" altLang="ja-JP" sz="2200" dirty="0"/>
              <a:t>'</a:t>
            </a:r>
            <a:r>
              <a:rPr lang="en-US" altLang="en-US" sz="2200" dirty="0"/>
              <a:t>s role in shaping peace?</a:t>
            </a:r>
          </a:p>
          <a:p>
            <a:pPr lvl="2" eaLnBrk="1" hangingPunct="1"/>
            <a:r>
              <a:rPr lang="en-US" altLang="en-US" sz="2200" dirty="0"/>
              <a:t>President towered at summit of popularity and power:</a:t>
            </a:r>
          </a:p>
          <a:p>
            <a:pPr lvl="3" eaLnBrk="1" hangingPunct="1"/>
            <a:r>
              <a:rPr lang="en-US" altLang="en-US" sz="2200" dirty="0"/>
              <a:t>No other man had ever occupied so dizzy a pinnacle as moral leader of world</a:t>
            </a:r>
          </a:p>
          <a:p>
            <a:pPr lvl="3" eaLnBrk="1" hangingPunct="1"/>
            <a:r>
              <a:rPr lang="en-US" altLang="en-US" sz="2200" dirty="0"/>
              <a:t>At this moment, his sureness of touch deserted him, and he began to make series of tragic fumbles</a:t>
            </a:r>
          </a:p>
          <a:p>
            <a:pPr lvl="3" eaLnBrk="1" hangingPunct="1"/>
            <a:r>
              <a:rPr lang="en-US" altLang="en-US" sz="2200" dirty="0"/>
              <a:t>He called for Democratic congressional victory in election of November, 1918:</a:t>
            </a:r>
          </a:p>
          <a:p>
            <a:pPr lvl="4" eaLnBrk="1" hangingPunct="1"/>
            <a:r>
              <a:rPr lang="en-US" altLang="en-US" sz="2200" dirty="0"/>
              <a:t>Backfired, voters returned narrow Republican majority to Congress</a:t>
            </a:r>
          </a:p>
          <a:p>
            <a:pPr lvl="4" eaLnBrk="1" hangingPunct="1"/>
            <a:r>
              <a:rPr lang="en-US" altLang="en-US" sz="2200" dirty="0"/>
              <a:t>Wilson went to Paris as diminished leader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41314" name="Title 1">
            <a:extLst>
              <a:ext uri="{FF2B5EF4-FFF2-40B4-BE49-F238E27FC236}">
                <a16:creationId xmlns:a16="http://schemas.microsoft.com/office/drawing/2014/main" id="{D69B2321-844E-9643-80C4-E311889A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/>
              <a:t>XX. Wilson Steps Down from Olympus (cont.)</a:t>
            </a:r>
          </a:p>
        </p:txBody>
      </p:sp>
      <p:sp>
        <p:nvSpPr>
          <p:cNvPr id="141315" name="Content Placeholder 2">
            <a:extLst>
              <a:ext uri="{FF2B5EF4-FFF2-40B4-BE49-F238E27FC236}">
                <a16:creationId xmlns:a16="http://schemas.microsoft.com/office/drawing/2014/main" id="{1BE91F0D-C30F-9B43-9B77-B7A311627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5590" y="804671"/>
            <a:ext cx="7350201" cy="5248657"/>
          </a:xfrm>
        </p:spPr>
        <p:txBody>
          <a:bodyPr anchor="ctr">
            <a:normAutofit/>
          </a:bodyPr>
          <a:lstStyle/>
          <a:p>
            <a:pPr lvl="1"/>
            <a:r>
              <a:rPr lang="en-US" altLang="en-US" sz="2000" dirty="0"/>
              <a:t>Wilson</a:t>
            </a:r>
            <a:r>
              <a:rPr lang="fr-FR" altLang="ja-JP" sz="2000" dirty="0"/>
              <a:t>'</a:t>
            </a:r>
            <a:r>
              <a:rPr lang="en-US" altLang="en-US" sz="2000" dirty="0"/>
              <a:t>s trip infuriated Republicans:</a:t>
            </a:r>
          </a:p>
          <a:p>
            <a:pPr lvl="2"/>
            <a:r>
              <a:rPr lang="en-US" altLang="en-US" sz="2000" dirty="0"/>
              <a:t>To that time, no president had traveled to Europe</a:t>
            </a:r>
          </a:p>
          <a:p>
            <a:pPr lvl="3"/>
            <a:r>
              <a:rPr lang="en-US" altLang="en-US" sz="2000" dirty="0"/>
              <a:t>Looked to critics like grandstanding</a:t>
            </a:r>
          </a:p>
          <a:p>
            <a:pPr lvl="2"/>
            <a:r>
              <a:rPr lang="en-US" altLang="en-US" sz="2000" dirty="0"/>
              <a:t>Snubbed Senate in assembling peace delegation</a:t>
            </a:r>
          </a:p>
          <a:p>
            <a:pPr lvl="3"/>
            <a:r>
              <a:rPr lang="en-US" altLang="en-US" sz="2000" dirty="0"/>
              <a:t>Neglected to include a single Republican senator in delegation</a:t>
            </a:r>
          </a:p>
          <a:p>
            <a:pPr lvl="2"/>
            <a:r>
              <a:rPr lang="en-US" altLang="en-US" sz="2000" dirty="0"/>
              <a:t>Logical choice would have been new chairman of Senate Committee on Foreign Relations:</a:t>
            </a:r>
          </a:p>
          <a:p>
            <a:pPr lvl="3"/>
            <a:r>
              <a:rPr lang="en-US" altLang="en-US" sz="2000" dirty="0"/>
              <a:t>Henry Cabot Lodge of Massachusetts</a:t>
            </a:r>
          </a:p>
          <a:p>
            <a:pPr lvl="3"/>
            <a:r>
              <a:rPr lang="en-US" altLang="en-US" sz="2000" dirty="0"/>
              <a:t>Wilson loathed Lodge, and feeling was reciprocated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729D0C-426B-6E4A-B2A0-CA911E73F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rtlCol="0" anchor="ctr">
            <a:normAutofit/>
          </a:bodyPr>
          <a:lstStyle/>
          <a:p>
            <a:pPr algn="ctr">
              <a:defRPr/>
            </a:pPr>
            <a:r>
              <a:rPr lang="en-US">
                <a:ea typeface="+mj-ea"/>
                <a:cs typeface="+mj-cs"/>
              </a:rPr>
              <a:t>XXI. An Idealist Amid the Imperialists</a:t>
            </a:r>
          </a:p>
        </p:txBody>
      </p:sp>
      <p:sp>
        <p:nvSpPr>
          <p:cNvPr id="142339" name="Content Placeholder 2">
            <a:extLst>
              <a:ext uri="{FF2B5EF4-FFF2-40B4-BE49-F238E27FC236}">
                <a16:creationId xmlns:a16="http://schemas.microsoft.com/office/drawing/2014/main" id="{5F6FD668-7FDD-E742-93CB-452F28A81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8546" y="804671"/>
            <a:ext cx="6837245" cy="524865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sz="2200" dirty="0"/>
              <a:t>Wilson received tumultuous welcomes:</a:t>
            </a:r>
          </a:p>
          <a:p>
            <a:pPr lvl="1" eaLnBrk="1" hangingPunct="1"/>
            <a:r>
              <a:rPr lang="en-US" altLang="en-US" sz="2200" dirty="0"/>
              <a:t>From masses of France, England, Italy</a:t>
            </a:r>
          </a:p>
          <a:p>
            <a:pPr lvl="1" eaLnBrk="1" hangingPunct="1"/>
            <a:r>
              <a:rPr lang="en-US" altLang="en-US" sz="2200" dirty="0"/>
              <a:t>Paris Conference (January 18, 1919):</a:t>
            </a:r>
          </a:p>
          <a:p>
            <a:pPr lvl="2" eaLnBrk="1" hangingPunct="1"/>
            <a:r>
              <a:rPr lang="en-US" altLang="en-US" sz="2200" dirty="0"/>
              <a:t>Big Four: Wilson, Premier Orlando (Italy), Prime Minister George (Britain), Premier Clemenceau (France)</a:t>
            </a:r>
          </a:p>
          <a:p>
            <a:pPr lvl="2" eaLnBrk="1" hangingPunct="1"/>
            <a:r>
              <a:rPr lang="en-US" altLang="en-US" sz="2200" dirty="0"/>
              <a:t>Wilson wanted to prevent vengeful parceling of colonies and protectorates of vanquished powers</a:t>
            </a:r>
          </a:p>
          <a:p>
            <a:pPr lvl="2" eaLnBrk="1" hangingPunct="1"/>
            <a:r>
              <a:rPr lang="en-US" altLang="en-US" sz="2200" dirty="0"/>
              <a:t>Less attentive to fate of colonies belonging to victorious French and English</a:t>
            </a:r>
          </a:p>
          <a:p>
            <a:pPr lvl="2"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1">
            <a:extLst>
              <a:ext uri="{FF2B5EF4-FFF2-40B4-BE49-F238E27FC236}">
                <a16:creationId xmlns:a16="http://schemas.microsoft.com/office/drawing/2014/main" id="{A6CA4E50-DB5B-114D-A5E3-C1D34EEF569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4000"/>
            <a:ext cx="82169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extBox 2">
            <a:extLst>
              <a:ext uri="{FF2B5EF4-FFF2-40B4-BE49-F238E27FC236}">
                <a16:creationId xmlns:a16="http://schemas.microsoft.com/office/drawing/2014/main" id="{C17470E1-3E53-6F49-BA67-2E84A1B3E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p686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410" name="Title 1">
            <a:extLst>
              <a:ext uri="{FF2B5EF4-FFF2-40B4-BE49-F238E27FC236}">
                <a16:creationId xmlns:a16="http://schemas.microsoft.com/office/drawing/2014/main" id="{E78E88A2-A2F8-0C4F-BF01-1E58D0D2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en-US" altLang="en-US" sz="3200">
                <a:solidFill>
                  <a:srgbClr val="F2F2F2"/>
                </a:solidFill>
              </a:rPr>
              <a:t>XXI. An Idealist Amid the Imperialists (cont.)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45413" name="Content Placeholder 2">
            <a:extLst>
              <a:ext uri="{FF2B5EF4-FFF2-40B4-BE49-F238E27FC236}">
                <a16:creationId xmlns:a16="http://schemas.microsoft.com/office/drawing/2014/main" id="{89CE3471-1542-4147-8E2D-B83DDFB0B6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5657264"/>
              </p:ext>
            </p:extLst>
          </p:nvPr>
        </p:nvGraphicFramePr>
        <p:xfrm>
          <a:off x="4507582" y="743919"/>
          <a:ext cx="7488106" cy="5780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47458" name="Title 1">
            <a:extLst>
              <a:ext uri="{FF2B5EF4-FFF2-40B4-BE49-F238E27FC236}">
                <a16:creationId xmlns:a16="http://schemas.microsoft.com/office/drawing/2014/main" id="{041C375A-C934-E347-9310-28A64F8CD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/>
              <a:t>XXI. An Idealist Amid the Imperialists (cont.)</a:t>
            </a:r>
          </a:p>
        </p:txBody>
      </p:sp>
      <p:sp>
        <p:nvSpPr>
          <p:cNvPr id="147459" name="Content Placeholder 2">
            <a:extLst>
              <a:ext uri="{FF2B5EF4-FFF2-40B4-BE49-F238E27FC236}">
                <a16:creationId xmlns:a16="http://schemas.microsoft.com/office/drawing/2014/main" id="{4E0C6C3C-89BD-D54F-9442-3500589CF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5794" y="804671"/>
            <a:ext cx="8497229" cy="5248657"/>
          </a:xfrm>
        </p:spPr>
        <p:txBody>
          <a:bodyPr anchor="ctr">
            <a:noAutofit/>
          </a:bodyPr>
          <a:lstStyle/>
          <a:p>
            <a:pPr lvl="2"/>
            <a:r>
              <a:rPr lang="en-US" altLang="en-US" sz="2200" dirty="0"/>
              <a:t>Wilson</a:t>
            </a:r>
            <a:r>
              <a:rPr lang="fr-FR" altLang="ja-JP" sz="2200" dirty="0"/>
              <a:t>'</a:t>
            </a:r>
            <a:r>
              <a:rPr lang="en-US" altLang="en-US" sz="2200" dirty="0"/>
              <a:t>s next battle with Japan:</a:t>
            </a:r>
          </a:p>
          <a:p>
            <a:pPr lvl="3"/>
            <a:r>
              <a:rPr lang="en-US" altLang="en-US" sz="2200" dirty="0"/>
              <a:t>During war, Japan seized China</a:t>
            </a:r>
            <a:r>
              <a:rPr lang="fr-FR" altLang="ja-JP" sz="2200" dirty="0"/>
              <a:t>'</a:t>
            </a:r>
            <a:r>
              <a:rPr lang="en-US" altLang="en-US" sz="2200" dirty="0"/>
              <a:t>s Shandong (Shantung) Peninsula and German islands in Pacific</a:t>
            </a:r>
          </a:p>
          <a:p>
            <a:pPr lvl="3"/>
            <a:r>
              <a:rPr lang="en-US" altLang="en-US" sz="2200" dirty="0"/>
              <a:t>Japan received Pacific Islands under League mandate</a:t>
            </a:r>
          </a:p>
          <a:p>
            <a:pPr lvl="3"/>
            <a:r>
              <a:rPr lang="en-US" altLang="en-US" sz="2200" dirty="0"/>
              <a:t>Wilson strongly opposed Japanese control of Shandong as violation of self-determination for its 30 million Chinese </a:t>
            </a:r>
          </a:p>
          <a:p>
            <a:pPr lvl="3"/>
            <a:r>
              <a:rPr lang="en-US" altLang="en-US" sz="2200" dirty="0"/>
              <a:t>Wilson reluctantly accepted compromise:</a:t>
            </a:r>
          </a:p>
          <a:p>
            <a:pPr lvl="4"/>
            <a:r>
              <a:rPr lang="en-US" altLang="en-US" sz="2200" dirty="0"/>
              <a:t>Japan kept Germany</a:t>
            </a:r>
            <a:r>
              <a:rPr lang="fr-FR" altLang="ja-JP" sz="2200" dirty="0"/>
              <a:t>'</a:t>
            </a:r>
            <a:r>
              <a:rPr lang="en-US" altLang="en-US" sz="2200" dirty="0"/>
              <a:t>s economic holdings in Shandong</a:t>
            </a:r>
          </a:p>
          <a:p>
            <a:pPr lvl="4"/>
            <a:r>
              <a:rPr lang="en-US" altLang="en-US" sz="2200" dirty="0"/>
              <a:t>Pledged to return peninsula to China at later date</a:t>
            </a:r>
          </a:p>
          <a:p>
            <a:pPr lvl="4"/>
            <a:r>
              <a:rPr lang="en-US" altLang="en-US" sz="2200" dirty="0"/>
              <a:t>Chinese outraged by imperialistic solution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939168-B61A-0045-9167-5D409FE6E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rtlCol="0" anchor="ctr">
            <a:normAutofit/>
          </a:bodyPr>
          <a:lstStyle/>
          <a:p>
            <a:pPr algn="ctr">
              <a:defRPr/>
            </a:pPr>
            <a:r>
              <a:rPr lang="en-US" dirty="0">
                <a:ea typeface="+mj-ea"/>
                <a:cs typeface="+mj-cs"/>
              </a:rPr>
              <a:t>XXI. An Idealist Amid the Imperialists (cont.)</a:t>
            </a:r>
          </a:p>
        </p:txBody>
      </p:sp>
      <p:sp>
        <p:nvSpPr>
          <p:cNvPr id="148483" name="Content Placeholder 2">
            <a:extLst>
              <a:ext uri="{FF2B5EF4-FFF2-40B4-BE49-F238E27FC236}">
                <a16:creationId xmlns:a16="http://schemas.microsoft.com/office/drawing/2014/main" id="{FE53BBA1-568A-F344-9B5D-2EEA4999F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534136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/>
              <a:t>Treaty of Versailles </a:t>
            </a:r>
            <a:r>
              <a:rPr lang="en-US" altLang="en-US" dirty="0"/>
              <a:t>handed to Germans in June 1919: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/>
              <a:t>Had been excluded from negotiations in Paris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/>
              <a:t>Hoped for peace based on Fourteen Points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/>
              <a:t>Vengeance, not reconciliation, was treaty</a:t>
            </a:r>
            <a:r>
              <a:rPr lang="fr-FR" altLang="ja-JP" dirty="0"/>
              <a:t>'</a:t>
            </a:r>
            <a:r>
              <a:rPr lang="en-US" altLang="en-US" dirty="0"/>
              <a:t>s dominant tone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/>
              <a:t>Loud and bitter cries of betrayal burst from Germans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dirty="0"/>
              <a:t>Charges Adolf Hitler would later use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Wilson guilty of no conscious betrayal: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Allies torn by conflicting aims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Wilson had to compromise to get any agreement and especially to salvage League of Nations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Treaty had much to commend it:</a:t>
            </a:r>
          </a:p>
          <a:p>
            <a:pPr lvl="2">
              <a:lnSpc>
                <a:spcPct val="90000"/>
              </a:lnSpc>
            </a:pPr>
            <a:r>
              <a:rPr lang="en-US" altLang="en-US" dirty="0"/>
              <a:t>Liberation of millions of minority peoples, e.g. Poles</a:t>
            </a:r>
          </a:p>
          <a:p>
            <a:pPr lvl="2" eaLnBrk="1" hangingPunct="1">
              <a:lnSpc>
                <a:spcPct val="90000"/>
              </a:lnSpc>
            </a:pPr>
            <a:endParaRPr lang="en-US" altLang="en-U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50530" name="Title 1">
            <a:extLst>
              <a:ext uri="{FF2B5EF4-FFF2-40B4-BE49-F238E27FC236}">
                <a16:creationId xmlns:a16="http://schemas.microsoft.com/office/drawing/2014/main" id="{D692B094-9571-124C-B534-4C06214D6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en-US" altLang="en-US"/>
              <a:t>XXII. Wilson</a:t>
            </a:r>
            <a:r>
              <a:rPr lang="fr-FR" altLang="ja-JP"/>
              <a:t>'</a:t>
            </a:r>
            <a:r>
              <a:rPr lang="en-US" altLang="en-US"/>
              <a:t>s Battle for Ratification</a:t>
            </a:r>
          </a:p>
        </p:txBody>
      </p:sp>
      <p:sp>
        <p:nvSpPr>
          <p:cNvPr id="150531" name="Content Placeholder 2">
            <a:extLst>
              <a:ext uri="{FF2B5EF4-FFF2-40B4-BE49-F238E27FC236}">
                <a16:creationId xmlns:a16="http://schemas.microsoft.com/office/drawing/2014/main" id="{172A479F-0981-544C-8236-C196654F4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1037" y="615212"/>
            <a:ext cx="6399930" cy="5627126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dirty="0"/>
              <a:t>Returning to America, Wilson sailed straight into political typhoon</a:t>
            </a:r>
          </a:p>
          <a:p>
            <a:pPr lvl="1" eaLnBrk="1" hangingPunct="1"/>
            <a:r>
              <a:rPr lang="en-US" altLang="en-US" dirty="0"/>
              <a:t>Isolationists protested treaty:</a:t>
            </a:r>
          </a:p>
          <a:p>
            <a:pPr lvl="2" eaLnBrk="1" hangingPunct="1"/>
            <a:r>
              <a:rPr lang="en-US" altLang="en-US" dirty="0"/>
              <a:t>Especially Wilson</a:t>
            </a:r>
            <a:r>
              <a:rPr lang="fr-FR" altLang="ja-JP" dirty="0"/>
              <a:t>'</a:t>
            </a:r>
            <a:r>
              <a:rPr lang="en-US" altLang="en-US" dirty="0"/>
              <a:t>s commitment to usher U.S. into new League of Nations</a:t>
            </a:r>
          </a:p>
          <a:p>
            <a:pPr lvl="2" eaLnBrk="1" hangingPunct="1"/>
            <a:r>
              <a:rPr lang="en-US" altLang="en-US" dirty="0"/>
              <a:t>Senators Williams Borah (Idaho), Hiram Johnson (California) and others were </a:t>
            </a:r>
            <a:r>
              <a:rPr lang="en-US" altLang="en-US" b="1" dirty="0"/>
              <a:t>irreconcilables</a:t>
            </a:r>
          </a:p>
          <a:p>
            <a:pPr lvl="3" eaLnBrk="1" hangingPunct="1"/>
            <a:r>
              <a:rPr lang="en-US" altLang="en-US" dirty="0"/>
              <a:t>Rejected any </a:t>
            </a:r>
            <a:r>
              <a:rPr lang="ja-JP" altLang="en-US"/>
              <a:t>“</a:t>
            </a:r>
            <a:r>
              <a:rPr lang="en-US" altLang="ja-JP" dirty="0"/>
              <a:t>entangling</a:t>
            </a:r>
            <a:r>
              <a:rPr lang="ja-JP" altLang="en-US"/>
              <a:t>”</a:t>
            </a:r>
            <a:r>
              <a:rPr lang="en-US" altLang="ja-JP" dirty="0"/>
              <a:t> alliance </a:t>
            </a:r>
          </a:p>
          <a:p>
            <a:pPr lvl="1"/>
            <a:r>
              <a:rPr lang="en-US" altLang="en-US" dirty="0"/>
              <a:t>Critics showered Treaty of Versailles with abuse</a:t>
            </a:r>
          </a:p>
          <a:p>
            <a:pPr lvl="2"/>
            <a:r>
              <a:rPr lang="en-US" altLang="en-US" dirty="0"/>
              <a:t>For Hun-haters, pact not harsh enough</a:t>
            </a:r>
          </a:p>
          <a:p>
            <a:pPr lvl="2"/>
            <a:r>
              <a:rPr lang="en-US" altLang="en-US" dirty="0"/>
              <a:t>Liberals thought it too harsh—a gross betrayal</a:t>
            </a:r>
          </a:p>
          <a:p>
            <a:pPr lvl="2"/>
            <a:r>
              <a:rPr lang="ja-JP" altLang="en-US"/>
              <a:t>“</a:t>
            </a:r>
            <a:r>
              <a:rPr lang="en-US" altLang="ja-JP" dirty="0"/>
              <a:t>Hyphenated Americans</a:t>
            </a:r>
            <a:r>
              <a:rPr lang="ja-JP" altLang="en-US"/>
              <a:t>”</a:t>
            </a:r>
            <a:r>
              <a:rPr lang="en-US" altLang="ja-JP" dirty="0"/>
              <a:t> aroused because peace settlement not sufficiently favorable to native lands</a:t>
            </a:r>
          </a:p>
          <a:p>
            <a:pPr lvl="3"/>
            <a:r>
              <a:rPr lang="en-US" altLang="en-US" dirty="0"/>
              <a:t>Irish Americans feared League would empower England to crush any move for Irish independence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70BDA80-627C-422A-AFFD-B7F1DC0F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33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3314" name="Title 1">
            <a:extLst>
              <a:ext uri="{FF2B5EF4-FFF2-40B4-BE49-F238E27FC236}">
                <a16:creationId xmlns:a16="http://schemas.microsoft.com/office/drawing/2014/main" id="{C8E772F2-DF4E-FB4B-8DCB-F4B9498C5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90879"/>
            <a:ext cx="3682049" cy="5557519"/>
          </a:xfrm>
        </p:spPr>
        <p:txBody>
          <a:bodyPr anchor="ctr">
            <a:normAutofit/>
          </a:bodyPr>
          <a:lstStyle/>
          <a:p>
            <a:pPr algn="r"/>
            <a:r>
              <a:rPr lang="en-US" altLang="en-US">
                <a:solidFill>
                  <a:srgbClr val="FFFFFF"/>
                </a:solidFill>
              </a:rPr>
              <a:t>III. Wilson Battles the Bankers</a:t>
            </a:r>
            <a:br>
              <a:rPr lang="en-US" altLang="en-US">
                <a:solidFill>
                  <a:srgbClr val="FFFFFF"/>
                </a:solidFill>
              </a:rPr>
            </a:br>
            <a:r>
              <a:rPr lang="en-US" altLang="en-US">
                <a:solidFill>
                  <a:srgbClr val="FFFFFF"/>
                </a:solidFill>
              </a:rPr>
              <a:t>(cont.)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8A82CF1A-694F-FC48-9392-367969755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272" y="690879"/>
            <a:ext cx="6913789" cy="5557519"/>
          </a:xfrm>
        </p:spPr>
        <p:txBody>
          <a:bodyPr anchor="ctr">
            <a:noAutofit/>
          </a:bodyPr>
          <a:lstStyle/>
          <a:p>
            <a:r>
              <a:rPr lang="en-US" altLang="en-US" sz="2200" dirty="0"/>
              <a:t>Federal Reserve Board:</a:t>
            </a:r>
          </a:p>
          <a:p>
            <a:pPr marL="914400" lvl="2" indent="0">
              <a:buNone/>
            </a:pPr>
            <a:r>
              <a:rPr lang="en-US" altLang="en-US" sz="2200" dirty="0"/>
              <a:t>Appointed by President</a:t>
            </a:r>
          </a:p>
          <a:p>
            <a:pPr marL="914400" lvl="2" indent="0"/>
            <a:r>
              <a:rPr lang="en-US" altLang="en-US" sz="2200" dirty="0"/>
              <a:t>Would oversee nationwide system of twelve regional reserve districts</a:t>
            </a:r>
          </a:p>
          <a:p>
            <a:pPr marL="914400" lvl="2" indent="0"/>
            <a:r>
              <a:rPr lang="en-US" altLang="en-US" sz="2200" dirty="0"/>
              <a:t>Each with its own central bank</a:t>
            </a:r>
          </a:p>
          <a:p>
            <a:pPr marL="914400" lvl="2" indent="0"/>
            <a:r>
              <a:rPr lang="en-US" altLang="en-US" sz="2200" dirty="0"/>
              <a:t>Final authority of Federal Reserve Board guaranteed a substantial measure of public control</a:t>
            </a:r>
          </a:p>
          <a:p>
            <a:pPr marL="914400" lvl="2" indent="0"/>
            <a:r>
              <a:rPr lang="en-US" altLang="en-US" sz="2200" dirty="0"/>
              <a:t>Board would be empowered to issue paper money</a:t>
            </a:r>
          </a:p>
          <a:p>
            <a:pPr lvl="3"/>
            <a:r>
              <a:rPr lang="ja-JP" altLang="en-US" sz="2200"/>
              <a:t>“</a:t>
            </a:r>
            <a:r>
              <a:rPr lang="en-US" altLang="ja-JP" sz="2200" dirty="0"/>
              <a:t>Federal Reserve Notes</a:t>
            </a:r>
            <a:r>
              <a:rPr lang="ja-JP" altLang="en-US" sz="2200"/>
              <a:t>”</a:t>
            </a:r>
            <a:r>
              <a:rPr lang="en-US" altLang="ja-JP" sz="2200" dirty="0"/>
              <a:t>—backed by commercial paper</a:t>
            </a:r>
          </a:p>
          <a:p>
            <a:pPr lvl="3"/>
            <a:r>
              <a:rPr lang="en-US" altLang="en-US" sz="2200" dirty="0"/>
              <a:t>Thus amount of money in circulation could be swiftly increased as needed for legitimate requirements of business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54626" name="Title 1">
            <a:extLst>
              <a:ext uri="{FF2B5EF4-FFF2-40B4-BE49-F238E27FC236}">
                <a16:creationId xmlns:a16="http://schemas.microsoft.com/office/drawing/2014/main" id="{71E550D7-AA73-E64C-97AC-B8F730EB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en-US" altLang="en-US"/>
              <a:t>XXII. Wilson</a:t>
            </a:r>
            <a:r>
              <a:rPr lang="fr-FR" altLang="ja-JP"/>
              <a:t>'</a:t>
            </a:r>
            <a:r>
              <a:rPr lang="en-US" altLang="en-US"/>
              <a:t>s Battle for Ratification (cont.)</a:t>
            </a:r>
          </a:p>
        </p:txBody>
      </p:sp>
      <p:sp>
        <p:nvSpPr>
          <p:cNvPr id="154627" name="Content Placeholder 2">
            <a:extLst>
              <a:ext uri="{FF2B5EF4-FFF2-40B4-BE49-F238E27FC236}">
                <a16:creationId xmlns:a16="http://schemas.microsoft.com/office/drawing/2014/main" id="{96695623-CEA7-3A48-9D9D-65EEDC104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/>
              <a:t>Strong majority of people favored Treaty</a:t>
            </a:r>
          </a:p>
          <a:p>
            <a:pPr lvl="1" eaLnBrk="1" hangingPunct="1"/>
            <a:r>
              <a:rPr lang="en-US" altLang="en-US"/>
              <a:t>July 1919, Lodge had no real hope of defeating it</a:t>
            </a:r>
          </a:p>
          <a:p>
            <a:pPr lvl="2" eaLnBrk="1" hangingPunct="1"/>
            <a:r>
              <a:rPr lang="en-US" altLang="en-US"/>
              <a:t>He wanted only to amend it</a:t>
            </a:r>
          </a:p>
          <a:p>
            <a:pPr lvl="2" eaLnBrk="1" hangingPunct="1"/>
            <a:r>
              <a:rPr lang="en-US" altLang="en-US"/>
              <a:t>To </a:t>
            </a:r>
            <a:r>
              <a:rPr lang="ja-JP" altLang="en-US"/>
              <a:t>“</a:t>
            </a:r>
            <a:r>
              <a:rPr lang="en-US" altLang="ja-JP"/>
              <a:t>Americanize,</a:t>
            </a:r>
            <a:r>
              <a:rPr lang="ja-JP" altLang="en-US"/>
              <a:t>”</a:t>
            </a:r>
            <a:r>
              <a:rPr lang="en-US" altLang="ja-JP"/>
              <a:t> </a:t>
            </a:r>
            <a:r>
              <a:rPr lang="ja-JP" altLang="en-US"/>
              <a:t>“</a:t>
            </a:r>
            <a:r>
              <a:rPr lang="en-US" altLang="ja-JP"/>
              <a:t>Republicanize,</a:t>
            </a:r>
            <a:r>
              <a:rPr lang="ja-JP" altLang="en-US"/>
              <a:t>”</a:t>
            </a:r>
            <a:r>
              <a:rPr lang="en-US" altLang="ja-JP"/>
              <a:t> or </a:t>
            </a:r>
            <a:r>
              <a:rPr lang="ja-JP" altLang="en-US"/>
              <a:t>“</a:t>
            </a:r>
            <a:r>
              <a:rPr lang="en-US" altLang="ja-JP"/>
              <a:t>senatorialize</a:t>
            </a:r>
            <a:r>
              <a:rPr lang="ja-JP" altLang="en-US"/>
              <a:t>”</a:t>
            </a:r>
            <a:r>
              <a:rPr lang="en-US" altLang="ja-JP"/>
              <a:t> it</a:t>
            </a:r>
          </a:p>
          <a:p>
            <a:pPr lvl="2" eaLnBrk="1" hangingPunct="1"/>
            <a:r>
              <a:rPr lang="en-US" altLang="en-US"/>
              <a:t>To divide public opinion, Lodge read entire 264-page treaty aloud in Senate Foreign Relations Committee and held protracted hearings to air grievances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55650" name="Title 1">
            <a:extLst>
              <a:ext uri="{FF2B5EF4-FFF2-40B4-BE49-F238E27FC236}">
                <a16:creationId xmlns:a16="http://schemas.microsoft.com/office/drawing/2014/main" id="{DECDD7CB-D8A2-334D-8420-D3AD9DD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/>
              <a:t>XXII. Wilson</a:t>
            </a:r>
            <a:r>
              <a:rPr lang="fr-FR" altLang="ja-JP"/>
              <a:t>'</a:t>
            </a:r>
            <a:r>
              <a:rPr lang="en-US" altLang="en-US"/>
              <a:t>s Battle for Ratification (cont.)</a:t>
            </a:r>
          </a:p>
        </p:txBody>
      </p:sp>
      <p:sp>
        <p:nvSpPr>
          <p:cNvPr id="155651" name="Content Placeholder 2">
            <a:extLst>
              <a:ext uri="{FF2B5EF4-FFF2-40B4-BE49-F238E27FC236}">
                <a16:creationId xmlns:a16="http://schemas.microsoft.com/office/drawing/2014/main" id="{1D56F47F-2D7C-5744-9C8B-4290B1EEE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r>
              <a:rPr lang="en-US" altLang="en-US"/>
              <a:t>Faced with such delaying tactics, Wilson decided to take case to nation:</a:t>
            </a:r>
          </a:p>
          <a:p>
            <a:pPr lvl="2"/>
            <a:r>
              <a:rPr lang="en-US" altLang="en-US"/>
              <a:t>Spectacular speechmaking tour undertaken despite protests of physicians and friends</a:t>
            </a:r>
          </a:p>
          <a:p>
            <a:pPr lvl="2"/>
            <a:r>
              <a:rPr lang="en-US" altLang="en-US"/>
              <a:t>Wilson</a:t>
            </a:r>
            <a:r>
              <a:rPr lang="fr-FR" altLang="ja-JP"/>
              <a:t>'</a:t>
            </a:r>
            <a:r>
              <a:rPr lang="en-US" altLang="en-US"/>
              <a:t>s frail body began to sag under strains of:</a:t>
            </a:r>
          </a:p>
          <a:p>
            <a:pPr lvl="3"/>
            <a:r>
              <a:rPr lang="en-US" altLang="en-US"/>
              <a:t>Death of first wife in 1914</a:t>
            </a:r>
          </a:p>
          <a:p>
            <a:pPr lvl="3"/>
            <a:r>
              <a:rPr lang="en-US" altLang="en-US"/>
              <a:t>Partisan strife</a:t>
            </a:r>
          </a:p>
          <a:p>
            <a:pPr lvl="3"/>
            <a:r>
              <a:rPr lang="en-US" altLang="en-US"/>
              <a:t>Global war</a:t>
            </a:r>
          </a:p>
          <a:p>
            <a:pPr lvl="3"/>
            <a:r>
              <a:rPr lang="en-US" altLang="en-US"/>
              <a:t>Stressful peace conference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56674" name="Title 1">
            <a:extLst>
              <a:ext uri="{FF2B5EF4-FFF2-40B4-BE49-F238E27FC236}">
                <a16:creationId xmlns:a16="http://schemas.microsoft.com/office/drawing/2014/main" id="{D6E2FAA6-0C69-774B-B404-5B0EFEA5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/>
              <a:t>XXII. Wilson</a:t>
            </a:r>
            <a:r>
              <a:rPr lang="fr-FR" altLang="ja-JP"/>
              <a:t>'</a:t>
            </a:r>
            <a:r>
              <a:rPr lang="en-US" altLang="en-US"/>
              <a:t>s Battle for Ratification (cont.)</a:t>
            </a:r>
          </a:p>
        </p:txBody>
      </p:sp>
      <p:sp>
        <p:nvSpPr>
          <p:cNvPr id="156675" name="Content Placeholder 2">
            <a:extLst>
              <a:ext uri="{FF2B5EF4-FFF2-40B4-BE49-F238E27FC236}">
                <a16:creationId xmlns:a16="http://schemas.microsoft.com/office/drawing/2014/main" id="{616D25A4-852B-464A-8345-55AB9E88B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pPr lvl="1"/>
            <a:r>
              <a:rPr lang="en-US" altLang="en-US"/>
              <a:t>Tour began September 1919 with lame start in isolationist strongholds of Midwest</a:t>
            </a:r>
          </a:p>
          <a:p>
            <a:pPr lvl="1"/>
            <a:r>
              <a:rPr lang="en-US" altLang="en-US"/>
              <a:t>Rocky Mountain region and Pacific Coast welcomed him:</a:t>
            </a:r>
          </a:p>
          <a:p>
            <a:pPr lvl="2"/>
            <a:r>
              <a:rPr lang="en-US" altLang="en-US"/>
              <a:t>High point—and breaking point—of return trip at Pueblo, Colorado, Sept. 25,1919</a:t>
            </a:r>
          </a:p>
          <a:p>
            <a:pPr lvl="2"/>
            <a:r>
              <a:rPr lang="en-US" altLang="en-US"/>
              <a:t>With tears coursing down, Wilson pleaded for League as only hope of preventing future wars</a:t>
            </a:r>
          </a:p>
          <a:p>
            <a:pPr lvl="2"/>
            <a:r>
              <a:rPr lang="en-US" altLang="en-US"/>
              <a:t>That night he collapsed from physical and nervous exhaustion</a:t>
            </a:r>
          </a:p>
          <a:p>
            <a:pPr lvl="2"/>
            <a:endParaRPr lang="en-US" alt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57698" name="Title 1">
            <a:extLst>
              <a:ext uri="{FF2B5EF4-FFF2-40B4-BE49-F238E27FC236}">
                <a16:creationId xmlns:a16="http://schemas.microsoft.com/office/drawing/2014/main" id="{9675AE37-B69E-4346-8FD3-7322CACA6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/>
              <a:t>XXII. Wilson</a:t>
            </a:r>
            <a:r>
              <a:rPr lang="fr-FR" altLang="ja-JP"/>
              <a:t>'</a:t>
            </a:r>
            <a:r>
              <a:rPr lang="en-US" altLang="en-US"/>
              <a:t>s Battle for Ratification (cont.)</a:t>
            </a:r>
          </a:p>
        </p:txBody>
      </p:sp>
      <p:sp>
        <p:nvSpPr>
          <p:cNvPr id="157699" name="Content Placeholder 2">
            <a:extLst>
              <a:ext uri="{FF2B5EF4-FFF2-40B4-BE49-F238E27FC236}">
                <a16:creationId xmlns:a16="http://schemas.microsoft.com/office/drawing/2014/main" id="{8E618B03-3279-DE46-85F1-A68FA815E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pPr lvl="2"/>
            <a:r>
              <a:rPr lang="en-US" altLang="en-US"/>
              <a:t>Whisked back to Washington, where several days later he suffered stroke</a:t>
            </a:r>
          </a:p>
          <a:p>
            <a:pPr lvl="3"/>
            <a:r>
              <a:rPr lang="en-US" altLang="en-US"/>
              <a:t>Laid in darkened room in White House for several weeks</a:t>
            </a:r>
          </a:p>
          <a:p>
            <a:pPr lvl="3"/>
            <a:r>
              <a:rPr lang="en-US" altLang="en-US"/>
              <a:t>For more than 7 months, he did not meet cabinet</a:t>
            </a:r>
          </a:p>
          <a:p>
            <a:pPr eaLnBrk="1" hangingPunct="1"/>
            <a:r>
              <a:rPr lang="en-US" altLang="en-US"/>
              <a:t>Senator Lodge now at helm:</a:t>
            </a:r>
          </a:p>
          <a:p>
            <a:pPr lvl="1" eaLnBrk="1" hangingPunct="1"/>
            <a:r>
              <a:rPr lang="en-US" altLang="en-US"/>
              <a:t>Came up with fourteen formal reservations:</a:t>
            </a:r>
          </a:p>
          <a:p>
            <a:pPr lvl="2" eaLnBrk="1" hangingPunct="1"/>
            <a:r>
              <a:rPr lang="en-US" altLang="en-US"/>
              <a:t>Reserved rights of United States under Monroe Doctrine and Constitution to protect U.S. sovereignty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58722" name="Title 1">
            <a:extLst>
              <a:ext uri="{FF2B5EF4-FFF2-40B4-BE49-F238E27FC236}">
                <a16:creationId xmlns:a16="http://schemas.microsoft.com/office/drawing/2014/main" id="{BFB19252-4767-0747-B8FA-0341547E8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/>
              <a:t>XXII. Wilson</a:t>
            </a:r>
            <a:r>
              <a:rPr lang="fr-FR" altLang="ja-JP"/>
              <a:t>'</a:t>
            </a:r>
            <a:r>
              <a:rPr lang="en-US" altLang="en-US"/>
              <a:t>s Battle for Ratification (cont.)</a:t>
            </a:r>
          </a:p>
        </p:txBody>
      </p:sp>
      <p:sp>
        <p:nvSpPr>
          <p:cNvPr id="158723" name="Content Placeholder 2">
            <a:extLst>
              <a:ext uri="{FF2B5EF4-FFF2-40B4-BE49-F238E27FC236}">
                <a16:creationId xmlns:a16="http://schemas.microsoft.com/office/drawing/2014/main" id="{5245C291-DAA5-A742-A202-053C21F38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pPr lvl="1"/>
            <a:r>
              <a:rPr lang="en-US" altLang="en-US"/>
              <a:t>Wilson still strong enough to obstruct:</a:t>
            </a:r>
          </a:p>
          <a:p>
            <a:pPr lvl="2"/>
            <a:r>
              <a:rPr lang="en-US" altLang="en-US"/>
              <a:t>Sent word to all true Democrats to vote </a:t>
            </a:r>
            <a:r>
              <a:rPr lang="en-US" altLang="en-US" i="1"/>
              <a:t>against</a:t>
            </a:r>
            <a:r>
              <a:rPr lang="en-US" altLang="en-US"/>
              <a:t>  treaty with Lodge reservations attached</a:t>
            </a:r>
          </a:p>
          <a:p>
            <a:pPr lvl="2"/>
            <a:r>
              <a:rPr lang="en-US" altLang="en-US"/>
              <a:t>Wilson hoped that when these were cleared away, path would be opened for ratification</a:t>
            </a:r>
          </a:p>
          <a:p>
            <a:pPr lvl="2"/>
            <a:r>
              <a:rPr lang="en-US" altLang="en-US"/>
              <a:t>Loyal Democrats in Senate on November 19, 1919 did Wilson</a:t>
            </a:r>
            <a:r>
              <a:rPr lang="fr-FR" altLang="ja-JP"/>
              <a:t>'</a:t>
            </a:r>
            <a:r>
              <a:rPr lang="en-US" altLang="en-US"/>
              <a:t>s bidding</a:t>
            </a:r>
          </a:p>
          <a:p>
            <a:pPr lvl="2"/>
            <a:r>
              <a:rPr lang="en-US" altLang="en-US"/>
              <a:t>Combining with </a:t>
            </a:r>
            <a:r>
              <a:rPr lang="ja-JP" altLang="en-US"/>
              <a:t>“</a:t>
            </a:r>
            <a:r>
              <a:rPr lang="en-US" altLang="ja-JP"/>
              <a:t>irreconcilables</a:t>
            </a:r>
            <a:r>
              <a:rPr lang="ja-JP" altLang="en-US"/>
              <a:t>”</a:t>
            </a:r>
            <a:r>
              <a:rPr lang="en-US" altLang="ja-JP"/>
              <a:t>, they rejected treaty 55 to 39</a:t>
            </a:r>
          </a:p>
          <a:p>
            <a:pPr lvl="1"/>
            <a:r>
              <a:rPr lang="en-US" altLang="en-US"/>
              <a:t>Nation deeply shocked by verdict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59746" name="Title 1">
            <a:extLst>
              <a:ext uri="{FF2B5EF4-FFF2-40B4-BE49-F238E27FC236}">
                <a16:creationId xmlns:a16="http://schemas.microsoft.com/office/drawing/2014/main" id="{E3ABBA63-D3E6-1F4F-8251-939908AB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 dirty="0"/>
              <a:t>XXII. Wilson</a:t>
            </a:r>
            <a:r>
              <a:rPr lang="fr-FR" altLang="ja-JP" dirty="0"/>
              <a:t>'</a:t>
            </a:r>
            <a:r>
              <a:rPr lang="en-US" altLang="en-US" dirty="0"/>
              <a:t>s Battle for Ratification (cont.)</a:t>
            </a:r>
          </a:p>
        </p:txBody>
      </p:sp>
      <p:sp>
        <p:nvSpPr>
          <p:cNvPr id="159747" name="Content Placeholder 2">
            <a:extLst>
              <a:ext uri="{FF2B5EF4-FFF2-40B4-BE49-F238E27FC236}">
                <a16:creationId xmlns:a16="http://schemas.microsoft.com/office/drawing/2014/main" id="{C4411526-7987-9743-AF7E-1BA58FE63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pPr lvl="2"/>
            <a:r>
              <a:rPr lang="en-US" altLang="en-US" dirty="0"/>
              <a:t>In March 1920 treaty brought up again with Lodge reservations tacked on</a:t>
            </a:r>
          </a:p>
          <a:p>
            <a:pPr lvl="2"/>
            <a:r>
              <a:rPr lang="en-US" altLang="en-US" dirty="0"/>
              <a:t>Wilson again sent word to loyal Democrats to vote down treaty with obnoxious reservations</a:t>
            </a:r>
          </a:p>
          <a:p>
            <a:pPr lvl="2"/>
            <a:r>
              <a:rPr lang="en-US" altLang="en-US" dirty="0"/>
              <a:t>He thus signed death warrant of treaty as far as Americans were concerned</a:t>
            </a:r>
          </a:p>
          <a:p>
            <a:pPr lvl="2"/>
            <a:r>
              <a:rPr lang="en-US" altLang="en-US" dirty="0"/>
              <a:t>On March 19, 1920, treaty netted simple majority but failed to get necessary two-thirds majority by count of 49 yeas to 35 nays</a:t>
            </a:r>
          </a:p>
          <a:p>
            <a:r>
              <a:rPr lang="en-US" altLang="en-US" dirty="0"/>
              <a:t>Who defeated treaty?:</a:t>
            </a:r>
          </a:p>
          <a:p>
            <a:pPr lvl="1"/>
            <a:r>
              <a:rPr lang="en-US" altLang="en-US" dirty="0"/>
              <a:t>Lodge-Wilson personal feud, traditionalism, isolationism, disillusionment, and partisanship all contributed</a:t>
            </a:r>
          </a:p>
          <a:p>
            <a:pPr lvl="1"/>
            <a:r>
              <a:rPr lang="en-US" altLang="en-US" dirty="0"/>
              <a:t>Wilson must bear substantial share of responsibility</a:t>
            </a:r>
          </a:p>
          <a:p>
            <a:pPr lvl="2"/>
            <a:r>
              <a:rPr lang="en-US" altLang="en-US" dirty="0"/>
              <a:t>He asked for all or nothing—and got nothing</a:t>
            </a:r>
          </a:p>
          <a:p>
            <a:pPr lvl="2"/>
            <a:endParaRPr lang="en-US" alt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D9B8FD4-CDEB-4EB4-B4DE-C89E11938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36">
            <a:extLst>
              <a:ext uri="{FF2B5EF4-FFF2-40B4-BE49-F238E27FC236}">
                <a16:creationId xmlns:a16="http://schemas.microsoft.com/office/drawing/2014/main" id="{5A2E3D1D-9E9F-4739-BA14-D4D7FA9FB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1FFB365B-E9DC-4859-B8AB-CB83EEBE4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ADAB9C8-EB37-4914-A699-C716FC8FE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5CD92-15D4-6749-8888-470EC3A98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 rtlCol="0">
            <a:normAutofit/>
          </a:bodyPr>
          <a:lstStyle/>
          <a:p>
            <a:pPr algn="r">
              <a:defRPr/>
            </a:pPr>
            <a:r>
              <a:rPr lang="en-US">
                <a:solidFill>
                  <a:schemeClr val="bg2"/>
                </a:solidFill>
                <a:ea typeface="+mj-ea"/>
                <a:cs typeface="+mj-cs"/>
              </a:rPr>
              <a:t>XXIV. The Betrayal of Great Expectations</a:t>
            </a:r>
          </a:p>
        </p:txBody>
      </p:sp>
      <p:sp>
        <p:nvSpPr>
          <p:cNvPr id="165891" name="Content Placeholder 2">
            <a:extLst>
              <a:ext uri="{FF2B5EF4-FFF2-40B4-BE49-F238E27FC236}">
                <a16:creationId xmlns:a16="http://schemas.microsoft.com/office/drawing/2014/main" id="{8B2325B8-7EA3-E249-B367-9696939B1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792442"/>
            <a:ext cx="6269434" cy="6177775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altLang="en-US" dirty="0"/>
              <a:t>America</a:t>
            </a:r>
            <a:r>
              <a:rPr lang="fr-FR" altLang="ja-JP" dirty="0"/>
              <a:t>'</a:t>
            </a:r>
            <a:r>
              <a:rPr lang="en-US" altLang="en-US" dirty="0"/>
              <a:t>s spurning of League short-sighted:</a:t>
            </a:r>
          </a:p>
          <a:p>
            <a:pPr lvl="2" eaLnBrk="1" hangingPunct="1"/>
            <a:r>
              <a:rPr lang="en-US" altLang="en-US" dirty="0"/>
              <a:t>Republic had helped to win war, but foolishly kicked fruits of victory under table</a:t>
            </a:r>
          </a:p>
          <a:p>
            <a:pPr lvl="2" eaLnBrk="1" hangingPunct="1"/>
            <a:r>
              <a:rPr lang="en-US" altLang="en-US" dirty="0"/>
              <a:t>League undercut by refusal of mightiest power on globe to join it</a:t>
            </a:r>
          </a:p>
          <a:p>
            <a:pPr lvl="2" eaLnBrk="1" hangingPunct="1"/>
            <a:r>
              <a:rPr lang="en-US" altLang="en-US" dirty="0"/>
              <a:t>Ultimate failure lay at America</a:t>
            </a:r>
            <a:r>
              <a:rPr lang="fr-FR" altLang="ja-JP" dirty="0"/>
              <a:t>'</a:t>
            </a:r>
            <a:r>
              <a:rPr lang="en-US" altLang="en-US" dirty="0"/>
              <a:t>s door-step</a:t>
            </a:r>
          </a:p>
          <a:p>
            <a:pPr lvl="2" eaLnBrk="1" hangingPunct="1"/>
            <a:r>
              <a:rPr lang="en-US" altLang="en-US" dirty="0"/>
              <a:t>League designed, along with four other peace treaties, to rest upon United States</a:t>
            </a:r>
          </a:p>
          <a:p>
            <a:pPr lvl="1"/>
            <a:r>
              <a:rPr lang="en-US" altLang="en-US" dirty="0"/>
              <a:t>Senate spurned Security Treaty with France:</a:t>
            </a:r>
          </a:p>
          <a:p>
            <a:pPr lvl="2"/>
            <a:r>
              <a:rPr lang="en-US" altLang="en-US" dirty="0"/>
              <a:t>France then undertook to build powerful military</a:t>
            </a:r>
          </a:p>
          <a:p>
            <a:pPr lvl="2"/>
            <a:r>
              <a:rPr lang="en-US" altLang="en-US" dirty="0"/>
              <a:t>Thus Germany began to rearm illegally</a:t>
            </a:r>
          </a:p>
          <a:p>
            <a:pPr lvl="1"/>
            <a:r>
              <a:rPr lang="en-US" altLang="en-US" dirty="0"/>
              <a:t>United States hurt its own cause when it buried its head in sand</a:t>
            </a:r>
          </a:p>
          <a:p>
            <a:pPr lvl="2"/>
            <a:r>
              <a:rPr lang="en-US" altLang="en-US" dirty="0"/>
              <a:t>U.S. should have assumed war-born responsibilities and embraced role of global leader</a:t>
            </a:r>
          </a:p>
          <a:p>
            <a:pPr lvl="2"/>
            <a:r>
              <a:rPr lang="en-US" altLang="en-US" dirty="0"/>
              <a:t>Should have used its strength to shape world events.</a:t>
            </a:r>
          </a:p>
          <a:p>
            <a:pPr lvl="1"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83E39F-EB1C-204C-BBC8-E3B9BBD7C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69" y="0"/>
            <a:ext cx="10659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300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58</TotalTime>
  <Words>6478</Words>
  <Application>Microsoft Macintosh PowerPoint</Application>
  <PresentationFormat>Widescreen</PresentationFormat>
  <Paragraphs>680</Paragraphs>
  <Slides>86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1" baseType="lpstr">
      <vt:lpstr>Arial</vt:lpstr>
      <vt:lpstr>Calibri</vt:lpstr>
      <vt:lpstr>Century Gothic</vt:lpstr>
      <vt:lpstr>Wingdings 3</vt:lpstr>
      <vt:lpstr>Ion</vt:lpstr>
      <vt:lpstr>APUSH: Chapter 29</vt:lpstr>
      <vt:lpstr>I. Wilson: The Idealist in Politics</vt:lpstr>
      <vt:lpstr>I. Wilson: The Idealist in Politics (cont.)</vt:lpstr>
      <vt:lpstr>II. Wilson Tackles the Tariff</vt:lpstr>
      <vt:lpstr>II. Wilson Tackles the Tariff (cont.)</vt:lpstr>
      <vt:lpstr>III. Wilson Battles the Bankers</vt:lpstr>
      <vt:lpstr>III. Wilson Battles the Bankers (cont.)</vt:lpstr>
      <vt:lpstr>III. Wilson Battles the Bankers (cont.)</vt:lpstr>
      <vt:lpstr>PowerPoint Presentation</vt:lpstr>
      <vt:lpstr>IV. The President Tames the Trusts</vt:lpstr>
      <vt:lpstr>IV. The President Tames the Trusts (cont.)</vt:lpstr>
      <vt:lpstr>PowerPoint Presentation</vt:lpstr>
      <vt:lpstr>V. Wilson at the Peak</vt:lpstr>
      <vt:lpstr>VI. New Directions in Foreign Policy</vt:lpstr>
      <vt:lpstr>VI. New Directions in Foreign Policy (cont.)</vt:lpstr>
      <vt:lpstr>VI. New Directions in Foreign Policy (cont.)</vt:lpstr>
      <vt:lpstr>PowerPoint Presentation</vt:lpstr>
      <vt:lpstr>VI. New Directions in Foreign Policy (cont.)</vt:lpstr>
      <vt:lpstr>PowerPoint Presentation</vt:lpstr>
      <vt:lpstr>PowerPoint Presentation</vt:lpstr>
      <vt:lpstr>VII. Moralistic Diplomacy in Mexico (cont.)</vt:lpstr>
      <vt:lpstr>Road to War</vt:lpstr>
      <vt:lpstr>The Forces at Work:</vt:lpstr>
      <vt:lpstr>At the heart of it all…Bosnia</vt:lpstr>
      <vt:lpstr>The Powers at Work</vt:lpstr>
      <vt:lpstr>VIII. Thunder Across the Sea</vt:lpstr>
      <vt:lpstr>VIII. Thunder Across the Sea (cont.)</vt:lpstr>
      <vt:lpstr>PowerPoint Presentation</vt:lpstr>
      <vt:lpstr>VIII. Thunder Across the Sea</vt:lpstr>
      <vt:lpstr>IX. America Earns Blood Money</vt:lpstr>
      <vt:lpstr>PowerPoint Presentation</vt:lpstr>
      <vt:lpstr>IX. America Earns Blood Money (cont.)</vt:lpstr>
      <vt:lpstr>IX. America Earns Blood Money</vt:lpstr>
      <vt:lpstr>PowerPoint Presentation</vt:lpstr>
      <vt:lpstr>Germany’s warnings</vt:lpstr>
      <vt:lpstr>PowerPoint Presentation</vt:lpstr>
      <vt:lpstr>IX. America Earns Blood Money</vt:lpstr>
      <vt:lpstr>IX. America Earns Blood Money</vt:lpstr>
      <vt:lpstr>PowerPoint Presentation</vt:lpstr>
      <vt:lpstr>PowerPoint Presentation</vt:lpstr>
      <vt:lpstr>Wilson finally gets involved</vt:lpstr>
      <vt:lpstr>PowerPoint Presentation</vt:lpstr>
      <vt:lpstr>XII. Wilsonian Idealism Enthroned</vt:lpstr>
      <vt:lpstr>XII. Wilsonian Idealism Enthroned (cont.)</vt:lpstr>
      <vt:lpstr>XIII. Wilson's Fourteen Potent Points</vt:lpstr>
      <vt:lpstr>XIII. Wilson's Fourteen Potent Points (cont.)</vt:lpstr>
      <vt:lpstr>PowerPoint Presentation</vt:lpstr>
      <vt:lpstr>XIV. Germans in America</vt:lpstr>
      <vt:lpstr>XV. Forging a War Economy</vt:lpstr>
      <vt:lpstr>PowerPoint Presentation</vt:lpstr>
      <vt:lpstr>PowerPoint Presentation</vt:lpstr>
      <vt:lpstr>PowerPoint Presentation</vt:lpstr>
      <vt:lpstr>PowerPoint Presentation</vt:lpstr>
      <vt:lpstr>XVII. Suffering Until Suffrage</vt:lpstr>
      <vt:lpstr>XVII. Suffering Until Suffrage (cont.)</vt:lpstr>
      <vt:lpstr>XVII. Suffering Until Suffrage</vt:lpstr>
      <vt:lpstr>XVIII. Making Plowboys into Doughboys</vt:lpstr>
      <vt:lpstr>XVIII. Making Plowboys into Doughboys (cont.)</vt:lpstr>
      <vt:lpstr>XVIII. Making Plowboys into Doughboys (cont.)</vt:lpstr>
      <vt:lpstr>XIX. America Helps Hammer the “Hun”</vt:lpstr>
      <vt:lpstr>PowerPoint Presentation</vt:lpstr>
      <vt:lpstr>PowerPoint Presentation</vt:lpstr>
      <vt:lpstr>PowerPoint Presentation</vt:lpstr>
      <vt:lpstr>PowerPoint Presentation</vt:lpstr>
      <vt:lpstr>XIX. America Helps Hammer the “Hun” (cont.)</vt:lpstr>
      <vt:lpstr>XIX. America Helps Hammer the “Hun” (cont.)</vt:lpstr>
      <vt:lpstr>XIX. America Helps Hammer the “Hun” (cont.)</vt:lpstr>
      <vt:lpstr>XIX. America Helps Hammer the “Hun” (cont.)</vt:lpstr>
      <vt:lpstr>PowerPoint Presentation</vt:lpstr>
      <vt:lpstr>XIX. America Helps Hammer the “Hun” (cont.)</vt:lpstr>
      <vt:lpstr>PowerPoint Presentation</vt:lpstr>
      <vt:lpstr>XX. Wilson Steps Down from Olympus</vt:lpstr>
      <vt:lpstr>XX. Wilson Steps Down from Olympus (cont.)</vt:lpstr>
      <vt:lpstr>XXI. An Idealist Amid the Imperialists</vt:lpstr>
      <vt:lpstr>PowerPoint Presentation</vt:lpstr>
      <vt:lpstr>XXI. An Idealist Amid the Imperialists (cont.)</vt:lpstr>
      <vt:lpstr>XXI. An Idealist Amid the Imperialists (cont.)</vt:lpstr>
      <vt:lpstr>XXI. An Idealist Amid the Imperialists (cont.)</vt:lpstr>
      <vt:lpstr>XXII. Wilson's Battle for Ratification</vt:lpstr>
      <vt:lpstr>XXII. Wilson's Battle for Ratification (cont.)</vt:lpstr>
      <vt:lpstr>XXII. Wilson's Battle for Ratification (cont.)</vt:lpstr>
      <vt:lpstr>XXII. Wilson's Battle for Ratification (cont.)</vt:lpstr>
      <vt:lpstr>XXII. Wilson's Battle for Ratification (cont.)</vt:lpstr>
      <vt:lpstr>XXII. Wilson's Battle for Ratification (cont.)</vt:lpstr>
      <vt:lpstr>XXII. Wilson's Battle for Ratification (cont.)</vt:lpstr>
      <vt:lpstr>XXIV. The Betrayal of Great Expectations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APUSH: Chapter 29</dc:title>
  <dc:creator>Anthony Knox</dc:creator>
  <cp:lastModifiedBy>Anthony Knox</cp:lastModifiedBy>
  <cp:revision>4</cp:revision>
  <dcterms:created xsi:type="dcterms:W3CDTF">2022-02-19T14:52:32Z</dcterms:created>
  <dcterms:modified xsi:type="dcterms:W3CDTF">2022-02-20T11:23:09Z</dcterms:modified>
</cp:coreProperties>
</file>