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</p:sldMasterIdLst>
  <p:sldIdLst>
    <p:sldId id="256" r:id="rId2"/>
    <p:sldId id="258" r:id="rId3"/>
    <p:sldId id="295" r:id="rId4"/>
    <p:sldId id="297" r:id="rId5"/>
    <p:sldId id="299" r:id="rId6"/>
    <p:sldId id="300" r:id="rId7"/>
    <p:sldId id="301" r:id="rId8"/>
    <p:sldId id="330" r:id="rId9"/>
    <p:sldId id="302" r:id="rId10"/>
    <p:sldId id="303" r:id="rId11"/>
    <p:sldId id="304" r:id="rId12"/>
    <p:sldId id="305" r:id="rId13"/>
    <p:sldId id="259" r:id="rId14"/>
    <p:sldId id="307" r:id="rId15"/>
    <p:sldId id="260" r:id="rId16"/>
    <p:sldId id="308" r:id="rId17"/>
    <p:sldId id="309" r:id="rId18"/>
    <p:sldId id="261" r:id="rId19"/>
    <p:sldId id="262" r:id="rId20"/>
    <p:sldId id="312" r:id="rId21"/>
    <p:sldId id="263" r:id="rId22"/>
    <p:sldId id="313" r:id="rId23"/>
    <p:sldId id="264" r:id="rId24"/>
    <p:sldId id="265" r:id="rId25"/>
    <p:sldId id="331" r:id="rId26"/>
    <p:sldId id="315" r:id="rId27"/>
    <p:sldId id="316" r:id="rId28"/>
    <p:sldId id="266" r:id="rId29"/>
    <p:sldId id="317" r:id="rId30"/>
    <p:sldId id="267" r:id="rId31"/>
    <p:sldId id="318" r:id="rId32"/>
    <p:sldId id="332" r:id="rId33"/>
    <p:sldId id="268" r:id="rId34"/>
    <p:sldId id="319" r:id="rId35"/>
    <p:sldId id="269" r:id="rId36"/>
    <p:sldId id="321" r:id="rId37"/>
    <p:sldId id="324" r:id="rId38"/>
    <p:sldId id="270" r:id="rId39"/>
    <p:sldId id="333" r:id="rId40"/>
    <p:sldId id="325" r:id="rId41"/>
    <p:sldId id="326" r:id="rId42"/>
    <p:sldId id="271" r:id="rId43"/>
    <p:sldId id="327" r:id="rId44"/>
    <p:sldId id="272" r:id="rId45"/>
    <p:sldId id="328" r:id="rId46"/>
    <p:sldId id="273" r:id="rId47"/>
    <p:sldId id="329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3"/>
  </p:normalViewPr>
  <p:slideViewPr>
    <p:cSldViewPr snapToGrid="0" snapToObjects="1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E54F53-F3CF-4FAA-AA9E-484A62ADCDF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D3683B0-97CC-4FB1-B666-144951F24BB9}">
      <dgm:prSet/>
      <dgm:spPr/>
      <dgm:t>
        <a:bodyPr/>
        <a:lstStyle/>
        <a:p>
          <a:r>
            <a:rPr lang="en-US"/>
            <a:t>Fighting in Canada:</a:t>
          </a:r>
        </a:p>
      </dgm:t>
    </dgm:pt>
    <dgm:pt modelId="{CFE81622-8AF4-45CC-BA4F-54A94F68BC5C}" type="parTrans" cxnId="{0D079F31-0D07-47A8-8EA4-0AEB1DA5E3DE}">
      <dgm:prSet/>
      <dgm:spPr/>
      <dgm:t>
        <a:bodyPr/>
        <a:lstStyle/>
        <a:p>
          <a:endParaRPr lang="en-US"/>
        </a:p>
      </dgm:t>
    </dgm:pt>
    <dgm:pt modelId="{61A5CAD4-E79D-453C-B057-192214575651}" type="sibTrans" cxnId="{0D079F31-0D07-47A8-8EA4-0AEB1DA5E3DE}">
      <dgm:prSet/>
      <dgm:spPr/>
      <dgm:t>
        <a:bodyPr/>
        <a:lstStyle/>
        <a:p>
          <a:endParaRPr lang="en-US"/>
        </a:p>
      </dgm:t>
    </dgm:pt>
    <dgm:pt modelId="{E2978176-B6C9-46C8-80D7-802F9944685B}">
      <dgm:prSet/>
      <dgm:spPr/>
      <dgm:t>
        <a:bodyPr/>
        <a:lstStyle/>
        <a:p>
          <a:r>
            <a:rPr lang="en-US"/>
            <a:t>America</a:t>
          </a:r>
          <a:r>
            <a:rPr lang="fr-FR"/>
            <a:t>'</a:t>
          </a:r>
          <a:r>
            <a:rPr lang="en-US"/>
            <a:t>s offensive strategy poorly conceived</a:t>
          </a:r>
        </a:p>
      </dgm:t>
    </dgm:pt>
    <dgm:pt modelId="{A601B7F4-0DB6-4C1D-8B5C-8C5D307A07AC}" type="parTrans" cxnId="{F9A894C1-F9B8-41B6-A06A-AEF3A1A2FCE8}">
      <dgm:prSet/>
      <dgm:spPr/>
      <dgm:t>
        <a:bodyPr/>
        <a:lstStyle/>
        <a:p>
          <a:endParaRPr lang="en-US"/>
        </a:p>
      </dgm:t>
    </dgm:pt>
    <dgm:pt modelId="{CF3B702F-B1EE-4C87-8525-6D0BBAC432E4}" type="sibTrans" cxnId="{F9A894C1-F9B8-41B6-A06A-AEF3A1A2FCE8}">
      <dgm:prSet/>
      <dgm:spPr/>
      <dgm:t>
        <a:bodyPr/>
        <a:lstStyle/>
        <a:p>
          <a:endParaRPr lang="en-US"/>
        </a:p>
      </dgm:t>
    </dgm:pt>
    <dgm:pt modelId="{77F6CA79-33DB-4689-A6EC-1305BAFB765A}">
      <dgm:prSet/>
      <dgm:spPr/>
      <dgm:t>
        <a:bodyPr/>
        <a:lstStyle/>
        <a:p>
          <a:r>
            <a:rPr lang="en-US"/>
            <a:t>Missed by not capturing Montreal</a:t>
          </a:r>
        </a:p>
      </dgm:t>
    </dgm:pt>
    <dgm:pt modelId="{7CA0D1EC-5A67-40D1-B263-608236BEBDE1}" type="parTrans" cxnId="{C361E690-4C34-4E48-82DE-E49AA1041EF7}">
      <dgm:prSet/>
      <dgm:spPr/>
      <dgm:t>
        <a:bodyPr/>
        <a:lstStyle/>
        <a:p>
          <a:endParaRPr lang="en-US"/>
        </a:p>
      </dgm:t>
    </dgm:pt>
    <dgm:pt modelId="{4248A260-104B-4140-A2E8-1B5544822F63}" type="sibTrans" cxnId="{C361E690-4C34-4E48-82DE-E49AA1041EF7}">
      <dgm:prSet/>
      <dgm:spPr/>
      <dgm:t>
        <a:bodyPr/>
        <a:lstStyle/>
        <a:p>
          <a:endParaRPr lang="en-US"/>
        </a:p>
      </dgm:t>
    </dgm:pt>
    <dgm:pt modelId="{F616179C-6557-4729-8347-F77E93EEF7F7}">
      <dgm:prSet/>
      <dgm:spPr/>
      <dgm:t>
        <a:bodyPr/>
        <a:lstStyle/>
        <a:p>
          <a:r>
            <a:rPr lang="en-US" dirty="0"/>
            <a:t>Instead led a three-pronged invasion</a:t>
          </a:r>
        </a:p>
      </dgm:t>
    </dgm:pt>
    <dgm:pt modelId="{5DA7F40D-C105-44D9-8C24-2A4DA1436821}" type="parTrans" cxnId="{B453956B-0050-44A1-9348-6F14CE2B9DF2}">
      <dgm:prSet/>
      <dgm:spPr/>
      <dgm:t>
        <a:bodyPr/>
        <a:lstStyle/>
        <a:p>
          <a:endParaRPr lang="en-US"/>
        </a:p>
      </dgm:t>
    </dgm:pt>
    <dgm:pt modelId="{A834ABF5-F5B6-44FF-9F43-76E52F47AA7A}" type="sibTrans" cxnId="{B453956B-0050-44A1-9348-6F14CE2B9DF2}">
      <dgm:prSet/>
      <dgm:spPr/>
      <dgm:t>
        <a:bodyPr/>
        <a:lstStyle/>
        <a:p>
          <a:endParaRPr lang="en-US"/>
        </a:p>
      </dgm:t>
    </dgm:pt>
    <dgm:pt modelId="{6F79BDAA-3347-4B90-ADBA-3AD81486CE04}">
      <dgm:prSet/>
      <dgm:spPr/>
      <dgm:t>
        <a:bodyPr/>
        <a:lstStyle/>
        <a:p>
          <a:r>
            <a:rPr lang="en-US"/>
            <a:t>Invading forces from Detroit, Niagara, &amp; Lake Champlain were defeated soon after crossing Canadian border</a:t>
          </a:r>
        </a:p>
      </dgm:t>
    </dgm:pt>
    <dgm:pt modelId="{EEB86BF3-7FCA-4777-B7F7-2D920895CE34}" type="parTrans" cxnId="{5AFD341C-036F-4E7D-8460-CF5777AA05D8}">
      <dgm:prSet/>
      <dgm:spPr/>
      <dgm:t>
        <a:bodyPr/>
        <a:lstStyle/>
        <a:p>
          <a:endParaRPr lang="en-US"/>
        </a:p>
      </dgm:t>
    </dgm:pt>
    <dgm:pt modelId="{6835DE3F-2AD3-423B-BCF5-908ABED52F3B}" type="sibTrans" cxnId="{5AFD341C-036F-4E7D-8460-CF5777AA05D8}">
      <dgm:prSet/>
      <dgm:spPr/>
      <dgm:t>
        <a:bodyPr/>
        <a:lstStyle/>
        <a:p>
          <a:endParaRPr lang="en-US"/>
        </a:p>
      </dgm:t>
    </dgm:pt>
    <dgm:pt modelId="{D1DE69AA-154A-49BA-A0FD-822F996FB232}">
      <dgm:prSet/>
      <dgm:spPr/>
      <dgm:t>
        <a:bodyPr/>
        <a:lstStyle/>
        <a:p>
          <a:r>
            <a:rPr lang="en-US"/>
            <a:t>By contrast:</a:t>
          </a:r>
        </a:p>
      </dgm:t>
    </dgm:pt>
    <dgm:pt modelId="{BAFEFE8E-2C17-4331-A612-54DDB29F451F}" type="parTrans" cxnId="{C484E14C-95AA-484F-B172-9D30B3845DF6}">
      <dgm:prSet/>
      <dgm:spPr/>
      <dgm:t>
        <a:bodyPr/>
        <a:lstStyle/>
        <a:p>
          <a:endParaRPr lang="en-US"/>
        </a:p>
      </dgm:t>
    </dgm:pt>
    <dgm:pt modelId="{629181F8-6A0F-441C-A968-530FF8ED6070}" type="sibTrans" cxnId="{C484E14C-95AA-484F-B172-9D30B3845DF6}">
      <dgm:prSet/>
      <dgm:spPr/>
      <dgm:t>
        <a:bodyPr/>
        <a:lstStyle/>
        <a:p>
          <a:endParaRPr lang="en-US"/>
        </a:p>
      </dgm:t>
    </dgm:pt>
    <dgm:pt modelId="{8CCB6153-BA88-4BEA-965A-97A50DDABB07}">
      <dgm:prSet/>
      <dgm:spPr/>
      <dgm:t>
        <a:bodyPr/>
        <a:lstStyle/>
        <a:p>
          <a:r>
            <a:rPr lang="en-US"/>
            <a:t>British &amp; Canadians displayed great energy</a:t>
          </a:r>
        </a:p>
      </dgm:t>
    </dgm:pt>
    <dgm:pt modelId="{E4F96D26-0145-4DAE-BAC9-9E7C422F0F16}" type="parTrans" cxnId="{07ABDE34-2BFE-449C-B8CB-F31A1B9EE136}">
      <dgm:prSet/>
      <dgm:spPr/>
      <dgm:t>
        <a:bodyPr/>
        <a:lstStyle/>
        <a:p>
          <a:endParaRPr lang="en-US"/>
        </a:p>
      </dgm:t>
    </dgm:pt>
    <dgm:pt modelId="{7A756EAE-A618-46B0-BC61-89E9D68271CF}" type="sibTrans" cxnId="{07ABDE34-2BFE-449C-B8CB-F31A1B9EE136}">
      <dgm:prSet/>
      <dgm:spPr/>
      <dgm:t>
        <a:bodyPr/>
        <a:lstStyle/>
        <a:p>
          <a:endParaRPr lang="en-US"/>
        </a:p>
      </dgm:t>
    </dgm:pt>
    <dgm:pt modelId="{4924A9D6-DD71-4529-8E4E-C94D0E5742A7}">
      <dgm:prSet/>
      <dgm:spPr/>
      <dgm:t>
        <a:bodyPr/>
        <a:lstStyle/>
        <a:p>
          <a:r>
            <a:rPr lang="en-US"/>
            <a:t>Quickly captured American fort Michilimackinac</a:t>
          </a:r>
        </a:p>
      </dgm:t>
    </dgm:pt>
    <dgm:pt modelId="{28A50DC9-F0BF-4EED-BCC1-C331153501B9}" type="parTrans" cxnId="{5D3E0BF3-5694-4599-9350-C9F1EE39A82B}">
      <dgm:prSet/>
      <dgm:spPr/>
      <dgm:t>
        <a:bodyPr/>
        <a:lstStyle/>
        <a:p>
          <a:endParaRPr lang="en-US"/>
        </a:p>
      </dgm:t>
    </dgm:pt>
    <dgm:pt modelId="{37DAFE3D-7A3D-4FC6-BFD1-A583EDED3A26}" type="sibTrans" cxnId="{5D3E0BF3-5694-4599-9350-C9F1EE39A82B}">
      <dgm:prSet/>
      <dgm:spPr/>
      <dgm:t>
        <a:bodyPr/>
        <a:lstStyle/>
        <a:p>
          <a:endParaRPr lang="en-US"/>
        </a:p>
      </dgm:t>
    </dgm:pt>
    <dgm:pt modelId="{5C01DE65-A714-4C49-8845-207D0E85E326}" type="pres">
      <dgm:prSet presAssocID="{3CE54F53-F3CF-4FAA-AA9E-484A62ADCDFD}" presName="linear" presStyleCnt="0">
        <dgm:presLayoutVars>
          <dgm:animLvl val="lvl"/>
          <dgm:resizeHandles val="exact"/>
        </dgm:presLayoutVars>
      </dgm:prSet>
      <dgm:spPr/>
    </dgm:pt>
    <dgm:pt modelId="{A5CF1170-F955-0542-B46D-A76C4D6E5928}" type="pres">
      <dgm:prSet presAssocID="{3D3683B0-97CC-4FB1-B666-144951F24BB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FAA4DF7-E490-9145-93C1-5F6A0F595123}" type="pres">
      <dgm:prSet presAssocID="{3D3683B0-97CC-4FB1-B666-144951F24BB9}" presName="childText" presStyleLbl="revTx" presStyleIdx="0" presStyleCnt="2">
        <dgm:presLayoutVars>
          <dgm:bulletEnabled val="1"/>
        </dgm:presLayoutVars>
      </dgm:prSet>
      <dgm:spPr/>
    </dgm:pt>
    <dgm:pt modelId="{FEED4532-0B43-B74B-878E-E1977191FBED}" type="pres">
      <dgm:prSet presAssocID="{D1DE69AA-154A-49BA-A0FD-822F996FB23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00CE3FE-D209-5D47-9508-04A2CC82E6F8}" type="pres">
      <dgm:prSet presAssocID="{D1DE69AA-154A-49BA-A0FD-822F996FB23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43F4912-0EDD-C74A-B966-148C423451CB}" type="presOf" srcId="{6F79BDAA-3347-4B90-ADBA-3AD81486CE04}" destId="{4FAA4DF7-E490-9145-93C1-5F6A0F595123}" srcOrd="0" destOrd="3" presId="urn:microsoft.com/office/officeart/2005/8/layout/vList2"/>
    <dgm:cxn modelId="{14DB7E1A-CE32-A744-82C1-8CF904E9E1EB}" type="presOf" srcId="{3CE54F53-F3CF-4FAA-AA9E-484A62ADCDFD}" destId="{5C01DE65-A714-4C49-8845-207D0E85E326}" srcOrd="0" destOrd="0" presId="urn:microsoft.com/office/officeart/2005/8/layout/vList2"/>
    <dgm:cxn modelId="{5AFD341C-036F-4E7D-8460-CF5777AA05D8}" srcId="{3D3683B0-97CC-4FB1-B666-144951F24BB9}" destId="{6F79BDAA-3347-4B90-ADBA-3AD81486CE04}" srcOrd="3" destOrd="0" parTransId="{EEB86BF3-7FCA-4777-B7F7-2D920895CE34}" sibTransId="{6835DE3F-2AD3-423B-BCF5-908ABED52F3B}"/>
    <dgm:cxn modelId="{02CCEF21-5344-6743-8E16-0AEE52C23747}" type="presOf" srcId="{8CCB6153-BA88-4BEA-965A-97A50DDABB07}" destId="{500CE3FE-D209-5D47-9508-04A2CC82E6F8}" srcOrd="0" destOrd="0" presId="urn:microsoft.com/office/officeart/2005/8/layout/vList2"/>
    <dgm:cxn modelId="{0D079F31-0D07-47A8-8EA4-0AEB1DA5E3DE}" srcId="{3CE54F53-F3CF-4FAA-AA9E-484A62ADCDFD}" destId="{3D3683B0-97CC-4FB1-B666-144951F24BB9}" srcOrd="0" destOrd="0" parTransId="{CFE81622-8AF4-45CC-BA4F-54A94F68BC5C}" sibTransId="{61A5CAD4-E79D-453C-B057-192214575651}"/>
    <dgm:cxn modelId="{07ABDE34-2BFE-449C-B8CB-F31A1B9EE136}" srcId="{D1DE69AA-154A-49BA-A0FD-822F996FB232}" destId="{8CCB6153-BA88-4BEA-965A-97A50DDABB07}" srcOrd="0" destOrd="0" parTransId="{E4F96D26-0145-4DAE-BAC9-9E7C422F0F16}" sibTransId="{7A756EAE-A618-46B0-BC61-89E9D68271CF}"/>
    <dgm:cxn modelId="{7A51AB48-542B-5541-BA16-FE3C26E69A14}" type="presOf" srcId="{4924A9D6-DD71-4529-8E4E-C94D0E5742A7}" destId="{500CE3FE-D209-5D47-9508-04A2CC82E6F8}" srcOrd="0" destOrd="1" presId="urn:microsoft.com/office/officeart/2005/8/layout/vList2"/>
    <dgm:cxn modelId="{C484E14C-95AA-484F-B172-9D30B3845DF6}" srcId="{3CE54F53-F3CF-4FAA-AA9E-484A62ADCDFD}" destId="{D1DE69AA-154A-49BA-A0FD-822F996FB232}" srcOrd="1" destOrd="0" parTransId="{BAFEFE8E-2C17-4331-A612-54DDB29F451F}" sibTransId="{629181F8-6A0F-441C-A968-530FF8ED6070}"/>
    <dgm:cxn modelId="{B453956B-0050-44A1-9348-6F14CE2B9DF2}" srcId="{3D3683B0-97CC-4FB1-B666-144951F24BB9}" destId="{F616179C-6557-4729-8347-F77E93EEF7F7}" srcOrd="2" destOrd="0" parTransId="{5DA7F40D-C105-44D9-8C24-2A4DA1436821}" sibTransId="{A834ABF5-F5B6-44FF-9F43-76E52F47AA7A}"/>
    <dgm:cxn modelId="{856DD384-5AF6-104B-85BA-38F22FA1D0E3}" type="presOf" srcId="{D1DE69AA-154A-49BA-A0FD-822F996FB232}" destId="{FEED4532-0B43-B74B-878E-E1977191FBED}" srcOrd="0" destOrd="0" presId="urn:microsoft.com/office/officeart/2005/8/layout/vList2"/>
    <dgm:cxn modelId="{89A27F8E-EF66-144E-9AA2-2632180534B4}" type="presOf" srcId="{77F6CA79-33DB-4689-A6EC-1305BAFB765A}" destId="{4FAA4DF7-E490-9145-93C1-5F6A0F595123}" srcOrd="0" destOrd="1" presId="urn:microsoft.com/office/officeart/2005/8/layout/vList2"/>
    <dgm:cxn modelId="{C361E690-4C34-4E48-82DE-E49AA1041EF7}" srcId="{3D3683B0-97CC-4FB1-B666-144951F24BB9}" destId="{77F6CA79-33DB-4689-A6EC-1305BAFB765A}" srcOrd="1" destOrd="0" parTransId="{7CA0D1EC-5A67-40D1-B263-608236BEBDE1}" sibTransId="{4248A260-104B-4140-A2E8-1B5544822F63}"/>
    <dgm:cxn modelId="{A9A1C1A8-64D8-4447-8794-4C1E39C738A4}" type="presOf" srcId="{3D3683B0-97CC-4FB1-B666-144951F24BB9}" destId="{A5CF1170-F955-0542-B46D-A76C4D6E5928}" srcOrd="0" destOrd="0" presId="urn:microsoft.com/office/officeart/2005/8/layout/vList2"/>
    <dgm:cxn modelId="{F9A894C1-F9B8-41B6-A06A-AEF3A1A2FCE8}" srcId="{3D3683B0-97CC-4FB1-B666-144951F24BB9}" destId="{E2978176-B6C9-46C8-80D7-802F9944685B}" srcOrd="0" destOrd="0" parTransId="{A601B7F4-0DB6-4C1D-8B5C-8C5D307A07AC}" sibTransId="{CF3B702F-B1EE-4C87-8525-6D0BBAC432E4}"/>
    <dgm:cxn modelId="{DEE42AC3-46EC-314F-898D-823943EE4C4A}" type="presOf" srcId="{E2978176-B6C9-46C8-80D7-802F9944685B}" destId="{4FAA4DF7-E490-9145-93C1-5F6A0F595123}" srcOrd="0" destOrd="0" presId="urn:microsoft.com/office/officeart/2005/8/layout/vList2"/>
    <dgm:cxn modelId="{EE6B3DC9-8D62-9548-AD93-BFF6C1B60EEA}" type="presOf" srcId="{F616179C-6557-4729-8347-F77E93EEF7F7}" destId="{4FAA4DF7-E490-9145-93C1-5F6A0F595123}" srcOrd="0" destOrd="2" presId="urn:microsoft.com/office/officeart/2005/8/layout/vList2"/>
    <dgm:cxn modelId="{5D3E0BF3-5694-4599-9350-C9F1EE39A82B}" srcId="{D1DE69AA-154A-49BA-A0FD-822F996FB232}" destId="{4924A9D6-DD71-4529-8E4E-C94D0E5742A7}" srcOrd="1" destOrd="0" parTransId="{28A50DC9-F0BF-4EED-BCC1-C331153501B9}" sibTransId="{37DAFE3D-7A3D-4FC6-BFD1-A583EDED3A26}"/>
    <dgm:cxn modelId="{61F8B7B8-C6D6-F247-AA54-F668A02B56A2}" type="presParOf" srcId="{5C01DE65-A714-4C49-8845-207D0E85E326}" destId="{A5CF1170-F955-0542-B46D-A76C4D6E5928}" srcOrd="0" destOrd="0" presId="urn:microsoft.com/office/officeart/2005/8/layout/vList2"/>
    <dgm:cxn modelId="{BB7FCF72-BA0F-594A-B7B8-F5F512D78EAB}" type="presParOf" srcId="{5C01DE65-A714-4C49-8845-207D0E85E326}" destId="{4FAA4DF7-E490-9145-93C1-5F6A0F595123}" srcOrd="1" destOrd="0" presId="urn:microsoft.com/office/officeart/2005/8/layout/vList2"/>
    <dgm:cxn modelId="{99E380A9-A249-2947-A417-C8046EE1E276}" type="presParOf" srcId="{5C01DE65-A714-4C49-8845-207D0E85E326}" destId="{FEED4532-0B43-B74B-878E-E1977191FBED}" srcOrd="2" destOrd="0" presId="urn:microsoft.com/office/officeart/2005/8/layout/vList2"/>
    <dgm:cxn modelId="{20396C32-4A50-7B4C-B9E7-347487BD998F}" type="presParOf" srcId="{5C01DE65-A714-4C49-8845-207D0E85E326}" destId="{500CE3FE-D209-5D47-9508-04A2CC82E6F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E2FD4D-BC65-4532-BAA8-69BF241AE37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9C9B5F5-9165-4339-80BD-ED39848402DD}">
      <dgm:prSet/>
      <dgm:spPr/>
      <dgm:t>
        <a:bodyPr/>
        <a:lstStyle/>
        <a:p>
          <a:r>
            <a:rPr lang="en-US"/>
            <a:t>Control of Great Lakes was vital:</a:t>
          </a:r>
        </a:p>
      </dgm:t>
    </dgm:pt>
    <dgm:pt modelId="{F83CE221-81A2-4ED9-A2E2-361F3CCE29F9}" type="parTrans" cxnId="{AB91FE01-7614-4911-B786-073B7DC06BA8}">
      <dgm:prSet/>
      <dgm:spPr/>
      <dgm:t>
        <a:bodyPr/>
        <a:lstStyle/>
        <a:p>
          <a:endParaRPr lang="en-US"/>
        </a:p>
      </dgm:t>
    </dgm:pt>
    <dgm:pt modelId="{B556B7F8-FD28-47B0-A87B-5CFCCD067FD2}" type="sibTrans" cxnId="{AB91FE01-7614-4911-B786-073B7DC06BA8}">
      <dgm:prSet/>
      <dgm:spPr/>
      <dgm:t>
        <a:bodyPr/>
        <a:lstStyle/>
        <a:p>
          <a:endParaRPr lang="en-US"/>
        </a:p>
      </dgm:t>
    </dgm:pt>
    <dgm:pt modelId="{FAFEDB52-1279-4BF6-A845-69B26139A90D}">
      <dgm:prSet/>
      <dgm:spPr/>
      <dgm:t>
        <a:bodyPr/>
        <a:lstStyle/>
        <a:p>
          <a:r>
            <a:rPr lang="en-US"/>
            <a:t>Energetic American officer Oliver Hazard Perry managed to build a fleet</a:t>
          </a:r>
        </a:p>
      </dgm:t>
    </dgm:pt>
    <dgm:pt modelId="{672B6EE7-7E5D-456C-A1B3-082BB46D4083}" type="parTrans" cxnId="{EDFEB09A-838D-4052-AC71-B106E8A74853}">
      <dgm:prSet/>
      <dgm:spPr/>
      <dgm:t>
        <a:bodyPr/>
        <a:lstStyle/>
        <a:p>
          <a:endParaRPr lang="en-US"/>
        </a:p>
      </dgm:t>
    </dgm:pt>
    <dgm:pt modelId="{AAEB5ADF-299F-4168-BF10-E3A01DAAEFDF}" type="sibTrans" cxnId="{EDFEB09A-838D-4052-AC71-B106E8A74853}">
      <dgm:prSet/>
      <dgm:spPr/>
      <dgm:t>
        <a:bodyPr/>
        <a:lstStyle/>
        <a:p>
          <a:endParaRPr lang="en-US"/>
        </a:p>
      </dgm:t>
    </dgm:pt>
    <dgm:pt modelId="{96EC08A9-9BD0-43C4-BA53-55326F5BED22}">
      <dgm:prSet/>
      <dgm:spPr/>
      <dgm:t>
        <a:bodyPr/>
        <a:lstStyle/>
        <a:p>
          <a:r>
            <a:rPr lang="en-US"/>
            <a:t>Perry</a:t>
          </a:r>
          <a:r>
            <a:rPr lang="fr-FR"/>
            <a:t>'</a:t>
          </a:r>
          <a:r>
            <a:rPr lang="en-US"/>
            <a:t>s victory on Lake Erie infused new life into American cause</a:t>
          </a:r>
        </a:p>
      </dgm:t>
    </dgm:pt>
    <dgm:pt modelId="{A31A0443-1AFC-42D6-9C0B-BF165DEB28C1}" type="parTrans" cxnId="{2B569E35-5FE4-4C75-927F-E418B53B22C7}">
      <dgm:prSet/>
      <dgm:spPr/>
      <dgm:t>
        <a:bodyPr/>
        <a:lstStyle/>
        <a:p>
          <a:endParaRPr lang="en-US"/>
        </a:p>
      </dgm:t>
    </dgm:pt>
    <dgm:pt modelId="{5384D838-7E4A-4D56-9201-ACC325548EF4}" type="sibTrans" cxnId="{2B569E35-5FE4-4C75-927F-E418B53B22C7}">
      <dgm:prSet/>
      <dgm:spPr/>
      <dgm:t>
        <a:bodyPr/>
        <a:lstStyle/>
        <a:p>
          <a:endParaRPr lang="en-US"/>
        </a:p>
      </dgm:t>
    </dgm:pt>
    <dgm:pt modelId="{58B9E674-EE03-4A91-8724-F7A5D9545378}">
      <dgm:prSet/>
      <dgm:spPr/>
      <dgm:t>
        <a:bodyPr/>
        <a:lstStyle/>
        <a:p>
          <a:r>
            <a:rPr lang="en-US"/>
            <a:t>Redcoats were forced from Detroit and Fort Malden and then beaten at Battle of Thames (October 1813)</a:t>
          </a:r>
        </a:p>
      </dgm:t>
    </dgm:pt>
    <dgm:pt modelId="{C8154197-5A5F-4CB0-836C-5DEDC9D6576C}" type="parTrans" cxnId="{984DB99D-E048-4C79-AA39-C3DE81502066}">
      <dgm:prSet/>
      <dgm:spPr/>
      <dgm:t>
        <a:bodyPr/>
        <a:lstStyle/>
        <a:p>
          <a:endParaRPr lang="en-US"/>
        </a:p>
      </dgm:t>
    </dgm:pt>
    <dgm:pt modelId="{2BE60E17-DEB2-4A2C-8A45-2B4B0702A30A}" type="sibTrans" cxnId="{984DB99D-E048-4C79-AA39-C3DE81502066}">
      <dgm:prSet/>
      <dgm:spPr/>
      <dgm:t>
        <a:bodyPr/>
        <a:lstStyle/>
        <a:p>
          <a:endParaRPr lang="en-US"/>
        </a:p>
      </dgm:t>
    </dgm:pt>
    <dgm:pt modelId="{A57CDF7A-4353-4FEC-90AA-F3CCDD4B1552}">
      <dgm:prSet/>
      <dgm:spPr/>
      <dgm:t>
        <a:bodyPr/>
        <a:lstStyle/>
        <a:p>
          <a:r>
            <a:rPr lang="en-US"/>
            <a:t>Despite successes, Americans by late 1814 were far from invading Canada:</a:t>
          </a:r>
        </a:p>
      </dgm:t>
    </dgm:pt>
    <dgm:pt modelId="{3A2E06CA-B80B-4ABE-B236-0BD6E006EEF5}" type="parTrans" cxnId="{3783C2AE-22D7-4E3E-A262-D3C62BC3A46D}">
      <dgm:prSet/>
      <dgm:spPr/>
      <dgm:t>
        <a:bodyPr/>
        <a:lstStyle/>
        <a:p>
          <a:endParaRPr lang="en-US"/>
        </a:p>
      </dgm:t>
    </dgm:pt>
    <dgm:pt modelId="{EEEBFE03-D034-423D-A231-B83B10E2B35F}" type="sibTrans" cxnId="{3783C2AE-22D7-4E3E-A262-D3C62BC3A46D}">
      <dgm:prSet/>
      <dgm:spPr/>
      <dgm:t>
        <a:bodyPr/>
        <a:lstStyle/>
        <a:p>
          <a:endParaRPr lang="en-US"/>
        </a:p>
      </dgm:t>
    </dgm:pt>
    <dgm:pt modelId="{B5B3855C-28DD-42EE-A760-DCD05AE95097}">
      <dgm:prSet/>
      <dgm:spPr/>
      <dgm:t>
        <a:bodyPr/>
        <a:lstStyle/>
        <a:p>
          <a:r>
            <a:rPr lang="en-US"/>
            <a:t>Thousands of redcoat veterans began to pour into Canada from Continent</a:t>
          </a:r>
        </a:p>
      </dgm:t>
    </dgm:pt>
    <dgm:pt modelId="{80FCDC70-D523-4F0C-836C-24B363DFB4BF}" type="parTrans" cxnId="{E735611C-4D84-4C6E-9B3E-2A21B1CBD9F3}">
      <dgm:prSet/>
      <dgm:spPr/>
      <dgm:t>
        <a:bodyPr/>
        <a:lstStyle/>
        <a:p>
          <a:endParaRPr lang="en-US"/>
        </a:p>
      </dgm:t>
    </dgm:pt>
    <dgm:pt modelId="{B78C3CB8-0143-4FBD-BECB-2B74A9F7A2DD}" type="sibTrans" cxnId="{E735611C-4D84-4C6E-9B3E-2A21B1CBD9F3}">
      <dgm:prSet/>
      <dgm:spPr/>
      <dgm:t>
        <a:bodyPr/>
        <a:lstStyle/>
        <a:p>
          <a:endParaRPr lang="en-US"/>
        </a:p>
      </dgm:t>
    </dgm:pt>
    <dgm:pt modelId="{B68C979B-8EA5-4107-A822-27B7BEF4C480}">
      <dgm:prSet/>
      <dgm:spPr/>
      <dgm:t>
        <a:bodyPr/>
        <a:lstStyle/>
        <a:p>
          <a:r>
            <a:rPr lang="en-US"/>
            <a:t>With 10,000 troops, British prepared for war in 1814 against New York, along lake-river route</a:t>
          </a:r>
        </a:p>
      </dgm:t>
    </dgm:pt>
    <dgm:pt modelId="{DE916C2C-4EE9-40D3-8A7E-AEF574A61032}" type="parTrans" cxnId="{3A51AD41-C707-4903-AE7F-252C0ED84446}">
      <dgm:prSet/>
      <dgm:spPr/>
      <dgm:t>
        <a:bodyPr/>
        <a:lstStyle/>
        <a:p>
          <a:endParaRPr lang="en-US"/>
        </a:p>
      </dgm:t>
    </dgm:pt>
    <dgm:pt modelId="{D62CDD03-FBFA-46C5-9DDC-70393BDB81D4}" type="sibTrans" cxnId="{3A51AD41-C707-4903-AE7F-252C0ED84446}">
      <dgm:prSet/>
      <dgm:spPr/>
      <dgm:t>
        <a:bodyPr/>
        <a:lstStyle/>
        <a:p>
          <a:endParaRPr lang="en-US"/>
        </a:p>
      </dgm:t>
    </dgm:pt>
    <dgm:pt modelId="{81E488D8-7677-4F89-BB76-C62C54912318}">
      <dgm:prSet/>
      <dgm:spPr/>
      <dgm:t>
        <a:bodyPr/>
        <a:lstStyle/>
        <a:p>
          <a:r>
            <a:rPr lang="en-US"/>
            <a:t>Lacking roads, invaders forced to bring supplies over Lake Champlain waterway</a:t>
          </a:r>
        </a:p>
      </dgm:t>
    </dgm:pt>
    <dgm:pt modelId="{719C4F8C-DA98-4A71-835D-64438400AA6E}" type="parTrans" cxnId="{D4FF6999-6F4C-4D3B-8EAF-8B10DF8B4657}">
      <dgm:prSet/>
      <dgm:spPr/>
      <dgm:t>
        <a:bodyPr/>
        <a:lstStyle/>
        <a:p>
          <a:endParaRPr lang="en-US"/>
        </a:p>
      </dgm:t>
    </dgm:pt>
    <dgm:pt modelId="{B69654A7-A367-4631-B449-54DEDDF7254C}" type="sibTrans" cxnId="{D4FF6999-6F4C-4D3B-8EAF-8B10DF8B4657}">
      <dgm:prSet/>
      <dgm:spPr/>
      <dgm:t>
        <a:bodyPr/>
        <a:lstStyle/>
        <a:p>
          <a:endParaRPr lang="en-US"/>
        </a:p>
      </dgm:t>
    </dgm:pt>
    <dgm:pt modelId="{18B3F87B-96AE-D04A-869C-A7FD9DC16015}" type="pres">
      <dgm:prSet presAssocID="{8EE2FD4D-BC65-4532-BAA8-69BF241AE372}" presName="linear" presStyleCnt="0">
        <dgm:presLayoutVars>
          <dgm:animLvl val="lvl"/>
          <dgm:resizeHandles val="exact"/>
        </dgm:presLayoutVars>
      </dgm:prSet>
      <dgm:spPr/>
    </dgm:pt>
    <dgm:pt modelId="{AC52DAA2-0C46-9F44-AA5C-DD9CD22AA2B2}" type="pres">
      <dgm:prSet presAssocID="{79C9B5F5-9165-4339-80BD-ED39848402D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986A925-253F-4842-A16E-B5FA222588B6}" type="pres">
      <dgm:prSet presAssocID="{79C9B5F5-9165-4339-80BD-ED39848402DD}" presName="childText" presStyleLbl="revTx" presStyleIdx="0" presStyleCnt="2">
        <dgm:presLayoutVars>
          <dgm:bulletEnabled val="1"/>
        </dgm:presLayoutVars>
      </dgm:prSet>
      <dgm:spPr/>
    </dgm:pt>
    <dgm:pt modelId="{DA2AB96B-2245-134E-BDAC-D57C29D7DC36}" type="pres">
      <dgm:prSet presAssocID="{A57CDF7A-4353-4FEC-90AA-F3CCDD4B155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C413662-FADB-0D4F-BFC1-097ADE1119F1}" type="pres">
      <dgm:prSet presAssocID="{A57CDF7A-4353-4FEC-90AA-F3CCDD4B155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AB91FE01-7614-4911-B786-073B7DC06BA8}" srcId="{8EE2FD4D-BC65-4532-BAA8-69BF241AE372}" destId="{79C9B5F5-9165-4339-80BD-ED39848402DD}" srcOrd="0" destOrd="0" parTransId="{F83CE221-81A2-4ED9-A2E2-361F3CCE29F9}" sibTransId="{B556B7F8-FD28-47B0-A87B-5CFCCD067FD2}"/>
    <dgm:cxn modelId="{E735611C-4D84-4C6E-9B3E-2A21B1CBD9F3}" srcId="{A57CDF7A-4353-4FEC-90AA-F3CCDD4B1552}" destId="{B5B3855C-28DD-42EE-A760-DCD05AE95097}" srcOrd="0" destOrd="0" parTransId="{80FCDC70-D523-4F0C-836C-24B363DFB4BF}" sibTransId="{B78C3CB8-0143-4FBD-BECB-2B74A9F7A2DD}"/>
    <dgm:cxn modelId="{98196929-C80A-9947-B991-6EE7AD5DB504}" type="presOf" srcId="{79C9B5F5-9165-4339-80BD-ED39848402DD}" destId="{AC52DAA2-0C46-9F44-AA5C-DD9CD22AA2B2}" srcOrd="0" destOrd="0" presId="urn:microsoft.com/office/officeart/2005/8/layout/vList2"/>
    <dgm:cxn modelId="{2B569E35-5FE4-4C75-927F-E418B53B22C7}" srcId="{79C9B5F5-9165-4339-80BD-ED39848402DD}" destId="{96EC08A9-9BD0-43C4-BA53-55326F5BED22}" srcOrd="1" destOrd="0" parTransId="{A31A0443-1AFC-42D6-9C0B-BF165DEB28C1}" sibTransId="{5384D838-7E4A-4D56-9201-ACC325548EF4}"/>
    <dgm:cxn modelId="{3A51AD41-C707-4903-AE7F-252C0ED84446}" srcId="{A57CDF7A-4353-4FEC-90AA-F3CCDD4B1552}" destId="{B68C979B-8EA5-4107-A822-27B7BEF4C480}" srcOrd="1" destOrd="0" parTransId="{DE916C2C-4EE9-40D3-8A7E-AEF574A61032}" sibTransId="{D62CDD03-FBFA-46C5-9DDC-70393BDB81D4}"/>
    <dgm:cxn modelId="{F49BDF4F-505A-4845-8913-0BD5D6402189}" type="presOf" srcId="{B68C979B-8EA5-4107-A822-27B7BEF4C480}" destId="{5C413662-FADB-0D4F-BFC1-097ADE1119F1}" srcOrd="0" destOrd="1" presId="urn:microsoft.com/office/officeart/2005/8/layout/vList2"/>
    <dgm:cxn modelId="{AF45AB6E-8616-8A47-BF54-88426AE807BD}" type="presOf" srcId="{8EE2FD4D-BC65-4532-BAA8-69BF241AE372}" destId="{18B3F87B-96AE-D04A-869C-A7FD9DC16015}" srcOrd="0" destOrd="0" presId="urn:microsoft.com/office/officeart/2005/8/layout/vList2"/>
    <dgm:cxn modelId="{96392777-5F1F-B04C-B539-8926578DE715}" type="presOf" srcId="{96EC08A9-9BD0-43C4-BA53-55326F5BED22}" destId="{6986A925-253F-4842-A16E-B5FA222588B6}" srcOrd="0" destOrd="1" presId="urn:microsoft.com/office/officeart/2005/8/layout/vList2"/>
    <dgm:cxn modelId="{38224C97-028E-1A47-83E3-B8F8D7BAD9E6}" type="presOf" srcId="{58B9E674-EE03-4A91-8724-F7A5D9545378}" destId="{6986A925-253F-4842-A16E-B5FA222588B6}" srcOrd="0" destOrd="2" presId="urn:microsoft.com/office/officeart/2005/8/layout/vList2"/>
    <dgm:cxn modelId="{D4FF6999-6F4C-4D3B-8EAF-8B10DF8B4657}" srcId="{A57CDF7A-4353-4FEC-90AA-F3CCDD4B1552}" destId="{81E488D8-7677-4F89-BB76-C62C54912318}" srcOrd="2" destOrd="0" parTransId="{719C4F8C-DA98-4A71-835D-64438400AA6E}" sibTransId="{B69654A7-A367-4631-B449-54DEDDF7254C}"/>
    <dgm:cxn modelId="{EDFEB09A-838D-4052-AC71-B106E8A74853}" srcId="{79C9B5F5-9165-4339-80BD-ED39848402DD}" destId="{FAFEDB52-1279-4BF6-A845-69B26139A90D}" srcOrd="0" destOrd="0" parTransId="{672B6EE7-7E5D-456C-A1B3-082BB46D4083}" sibTransId="{AAEB5ADF-299F-4168-BF10-E3A01DAAEFDF}"/>
    <dgm:cxn modelId="{984DB99D-E048-4C79-AA39-C3DE81502066}" srcId="{79C9B5F5-9165-4339-80BD-ED39848402DD}" destId="{58B9E674-EE03-4A91-8724-F7A5D9545378}" srcOrd="2" destOrd="0" parTransId="{C8154197-5A5F-4CB0-836C-5DEDC9D6576C}" sibTransId="{2BE60E17-DEB2-4A2C-8A45-2B4B0702A30A}"/>
    <dgm:cxn modelId="{3783C2AE-22D7-4E3E-A262-D3C62BC3A46D}" srcId="{8EE2FD4D-BC65-4532-BAA8-69BF241AE372}" destId="{A57CDF7A-4353-4FEC-90AA-F3CCDD4B1552}" srcOrd="1" destOrd="0" parTransId="{3A2E06CA-B80B-4ABE-B236-0BD6E006EEF5}" sibTransId="{EEEBFE03-D034-423D-A231-B83B10E2B35F}"/>
    <dgm:cxn modelId="{8B86F6AE-4725-334D-AD57-F792B242D225}" type="presOf" srcId="{81E488D8-7677-4F89-BB76-C62C54912318}" destId="{5C413662-FADB-0D4F-BFC1-097ADE1119F1}" srcOrd="0" destOrd="2" presId="urn:microsoft.com/office/officeart/2005/8/layout/vList2"/>
    <dgm:cxn modelId="{3CC58DBD-D1EA-064C-AD5A-A36537D0266E}" type="presOf" srcId="{FAFEDB52-1279-4BF6-A845-69B26139A90D}" destId="{6986A925-253F-4842-A16E-B5FA222588B6}" srcOrd="0" destOrd="0" presId="urn:microsoft.com/office/officeart/2005/8/layout/vList2"/>
    <dgm:cxn modelId="{0E1CC8C9-133F-C14A-A1A6-2C35418EDCA7}" type="presOf" srcId="{A57CDF7A-4353-4FEC-90AA-F3CCDD4B1552}" destId="{DA2AB96B-2245-134E-BDAC-D57C29D7DC36}" srcOrd="0" destOrd="0" presId="urn:microsoft.com/office/officeart/2005/8/layout/vList2"/>
    <dgm:cxn modelId="{09284BCA-4F46-854F-8FE6-A231800B7C72}" type="presOf" srcId="{B5B3855C-28DD-42EE-A760-DCD05AE95097}" destId="{5C413662-FADB-0D4F-BFC1-097ADE1119F1}" srcOrd="0" destOrd="0" presId="urn:microsoft.com/office/officeart/2005/8/layout/vList2"/>
    <dgm:cxn modelId="{B3AFDF5D-B5B5-8340-9885-2805FA2E343E}" type="presParOf" srcId="{18B3F87B-96AE-D04A-869C-A7FD9DC16015}" destId="{AC52DAA2-0C46-9F44-AA5C-DD9CD22AA2B2}" srcOrd="0" destOrd="0" presId="urn:microsoft.com/office/officeart/2005/8/layout/vList2"/>
    <dgm:cxn modelId="{8BB1C43E-03EC-F64A-A3ED-0FE29FBCFC92}" type="presParOf" srcId="{18B3F87B-96AE-D04A-869C-A7FD9DC16015}" destId="{6986A925-253F-4842-A16E-B5FA222588B6}" srcOrd="1" destOrd="0" presId="urn:microsoft.com/office/officeart/2005/8/layout/vList2"/>
    <dgm:cxn modelId="{5630913D-7859-A142-BC10-2B9B7A92860D}" type="presParOf" srcId="{18B3F87B-96AE-D04A-869C-A7FD9DC16015}" destId="{DA2AB96B-2245-134E-BDAC-D57C29D7DC36}" srcOrd="2" destOrd="0" presId="urn:microsoft.com/office/officeart/2005/8/layout/vList2"/>
    <dgm:cxn modelId="{C456E897-E336-9041-8109-8840290D296E}" type="presParOf" srcId="{18B3F87B-96AE-D04A-869C-A7FD9DC16015}" destId="{5C413662-FADB-0D4F-BFC1-097ADE1119F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E1EA5C-D1F2-4CD4-89F7-46690D8A2C2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15E3F68-8D3E-4718-8CD7-00B099CA07F6}">
      <dgm:prSet/>
      <dgm:spPr/>
      <dgm:t>
        <a:bodyPr/>
        <a:lstStyle/>
        <a:p>
          <a:r>
            <a:rPr lang="en-US"/>
            <a:t>A second British force of 4,000 landed in  Chesapeake Bay area in August 1814.</a:t>
          </a:r>
        </a:p>
      </dgm:t>
    </dgm:pt>
    <dgm:pt modelId="{17BA9725-0E90-458D-A258-5178D5A6D1C6}" type="parTrans" cxnId="{47612598-75F7-4376-A7CA-8F9FB17188E3}">
      <dgm:prSet/>
      <dgm:spPr/>
      <dgm:t>
        <a:bodyPr/>
        <a:lstStyle/>
        <a:p>
          <a:endParaRPr lang="en-US"/>
        </a:p>
      </dgm:t>
    </dgm:pt>
    <dgm:pt modelId="{86210343-2825-4B7F-98B0-2ACA02D6EFC0}" type="sibTrans" cxnId="{47612598-75F7-4376-A7CA-8F9FB17188E3}">
      <dgm:prSet/>
      <dgm:spPr/>
      <dgm:t>
        <a:bodyPr/>
        <a:lstStyle/>
        <a:p>
          <a:endParaRPr lang="en-US"/>
        </a:p>
      </dgm:t>
    </dgm:pt>
    <dgm:pt modelId="{F68E7D44-361C-448E-B594-13325F120958}">
      <dgm:prSet/>
      <dgm:spPr/>
      <dgm:t>
        <a:bodyPr/>
        <a:lstStyle/>
        <a:p>
          <a:r>
            <a:rPr lang="en-US"/>
            <a:t>Marching toward to Washington, they dispersed 6,000 militiamen at Bladensburg.</a:t>
          </a:r>
        </a:p>
      </dgm:t>
    </dgm:pt>
    <dgm:pt modelId="{A10EF1D9-ABBD-4440-9608-02C08DDA13F3}" type="parTrans" cxnId="{B4A976BB-C8AC-42CD-A1B7-7A76F00D65A3}">
      <dgm:prSet/>
      <dgm:spPr/>
      <dgm:t>
        <a:bodyPr/>
        <a:lstStyle/>
        <a:p>
          <a:endParaRPr lang="en-US"/>
        </a:p>
      </dgm:t>
    </dgm:pt>
    <dgm:pt modelId="{91AFBB9A-A3BC-4B28-99BD-ED39BD4DD76E}" type="sibTrans" cxnId="{B4A976BB-C8AC-42CD-A1B7-7A76F00D65A3}">
      <dgm:prSet/>
      <dgm:spPr/>
      <dgm:t>
        <a:bodyPr/>
        <a:lstStyle/>
        <a:p>
          <a:endParaRPr lang="en-US"/>
        </a:p>
      </dgm:t>
    </dgm:pt>
    <dgm:pt modelId="{AC751FBC-3D9F-47C4-A345-A740AE53C917}">
      <dgm:prSet/>
      <dgm:spPr/>
      <dgm:t>
        <a:bodyPr/>
        <a:lstStyle/>
        <a:p>
          <a:r>
            <a:rPr lang="en-US"/>
            <a:t>Set buildings on fire, incl. Capitol &amp; White House.</a:t>
          </a:r>
        </a:p>
      </dgm:t>
    </dgm:pt>
    <dgm:pt modelId="{194C8B3D-8E9B-44DA-A1DC-416CEFE23466}" type="parTrans" cxnId="{390ADC60-5496-4761-B930-9097DB1B38A5}">
      <dgm:prSet/>
      <dgm:spPr/>
      <dgm:t>
        <a:bodyPr/>
        <a:lstStyle/>
        <a:p>
          <a:endParaRPr lang="en-US"/>
        </a:p>
      </dgm:t>
    </dgm:pt>
    <dgm:pt modelId="{4367176E-5F60-4597-B69A-3BB6C3CB41FA}" type="sibTrans" cxnId="{390ADC60-5496-4761-B930-9097DB1B38A5}">
      <dgm:prSet/>
      <dgm:spPr/>
      <dgm:t>
        <a:bodyPr/>
        <a:lstStyle/>
        <a:p>
          <a:endParaRPr lang="en-US"/>
        </a:p>
      </dgm:t>
    </dgm:pt>
    <dgm:pt modelId="{914C79E6-2175-764F-BC8D-B6C61E846FE2}" type="pres">
      <dgm:prSet presAssocID="{77E1EA5C-D1F2-4CD4-89F7-46690D8A2C24}" presName="linear" presStyleCnt="0">
        <dgm:presLayoutVars>
          <dgm:animLvl val="lvl"/>
          <dgm:resizeHandles val="exact"/>
        </dgm:presLayoutVars>
      </dgm:prSet>
      <dgm:spPr/>
    </dgm:pt>
    <dgm:pt modelId="{58315FE2-652F-0E47-B9C3-0B721703DEAC}" type="pres">
      <dgm:prSet presAssocID="{715E3F68-8D3E-4718-8CD7-00B099CA07F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A628391-56C9-8C4C-B8C0-A83D91B28CC5}" type="pres">
      <dgm:prSet presAssocID="{86210343-2825-4B7F-98B0-2ACA02D6EFC0}" presName="spacer" presStyleCnt="0"/>
      <dgm:spPr/>
    </dgm:pt>
    <dgm:pt modelId="{712B7520-8A87-2043-8781-C7D5A4086467}" type="pres">
      <dgm:prSet presAssocID="{F68E7D44-361C-448E-B594-13325F12095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7211A29-C46C-9345-8CF6-2B529408A6BF}" type="pres">
      <dgm:prSet presAssocID="{91AFBB9A-A3BC-4B28-99BD-ED39BD4DD76E}" presName="spacer" presStyleCnt="0"/>
      <dgm:spPr/>
    </dgm:pt>
    <dgm:pt modelId="{C3335EC6-2BA4-4744-AFF6-ED449943C28B}" type="pres">
      <dgm:prSet presAssocID="{AC751FBC-3D9F-47C4-A345-A740AE53C91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BD11B02-4305-9A4A-B3CC-554599EAE030}" type="presOf" srcId="{715E3F68-8D3E-4718-8CD7-00B099CA07F6}" destId="{58315FE2-652F-0E47-B9C3-0B721703DEAC}" srcOrd="0" destOrd="0" presId="urn:microsoft.com/office/officeart/2005/8/layout/vList2"/>
    <dgm:cxn modelId="{390ADC60-5496-4761-B930-9097DB1B38A5}" srcId="{77E1EA5C-D1F2-4CD4-89F7-46690D8A2C24}" destId="{AC751FBC-3D9F-47C4-A345-A740AE53C917}" srcOrd="2" destOrd="0" parTransId="{194C8B3D-8E9B-44DA-A1DC-416CEFE23466}" sibTransId="{4367176E-5F60-4597-B69A-3BB6C3CB41FA}"/>
    <dgm:cxn modelId="{7F90A37D-327A-9341-853E-A852187D3431}" type="presOf" srcId="{AC751FBC-3D9F-47C4-A345-A740AE53C917}" destId="{C3335EC6-2BA4-4744-AFF6-ED449943C28B}" srcOrd="0" destOrd="0" presId="urn:microsoft.com/office/officeart/2005/8/layout/vList2"/>
    <dgm:cxn modelId="{47612598-75F7-4376-A7CA-8F9FB17188E3}" srcId="{77E1EA5C-D1F2-4CD4-89F7-46690D8A2C24}" destId="{715E3F68-8D3E-4718-8CD7-00B099CA07F6}" srcOrd="0" destOrd="0" parTransId="{17BA9725-0E90-458D-A258-5178D5A6D1C6}" sibTransId="{86210343-2825-4B7F-98B0-2ACA02D6EFC0}"/>
    <dgm:cxn modelId="{B4A976BB-C8AC-42CD-A1B7-7A76F00D65A3}" srcId="{77E1EA5C-D1F2-4CD4-89F7-46690D8A2C24}" destId="{F68E7D44-361C-448E-B594-13325F120958}" srcOrd="1" destOrd="0" parTransId="{A10EF1D9-ABBD-4440-9608-02C08DDA13F3}" sibTransId="{91AFBB9A-A3BC-4B28-99BD-ED39BD4DD76E}"/>
    <dgm:cxn modelId="{724890CD-3BA0-DA43-BBC8-0FC5D2ED2C34}" type="presOf" srcId="{F68E7D44-361C-448E-B594-13325F120958}" destId="{712B7520-8A87-2043-8781-C7D5A4086467}" srcOrd="0" destOrd="0" presId="urn:microsoft.com/office/officeart/2005/8/layout/vList2"/>
    <dgm:cxn modelId="{EBF184CE-ACA8-BA4A-96B1-7F0E8B643CBB}" type="presOf" srcId="{77E1EA5C-D1F2-4CD4-89F7-46690D8A2C24}" destId="{914C79E6-2175-764F-BC8D-B6C61E846FE2}" srcOrd="0" destOrd="0" presId="urn:microsoft.com/office/officeart/2005/8/layout/vList2"/>
    <dgm:cxn modelId="{016E945C-3B43-5840-A4C6-7D218808F266}" type="presParOf" srcId="{914C79E6-2175-764F-BC8D-B6C61E846FE2}" destId="{58315FE2-652F-0E47-B9C3-0B721703DEAC}" srcOrd="0" destOrd="0" presId="urn:microsoft.com/office/officeart/2005/8/layout/vList2"/>
    <dgm:cxn modelId="{917ED0CD-1D3D-D845-8D21-FDF59C3F3261}" type="presParOf" srcId="{914C79E6-2175-764F-BC8D-B6C61E846FE2}" destId="{9A628391-56C9-8C4C-B8C0-A83D91B28CC5}" srcOrd="1" destOrd="0" presId="urn:microsoft.com/office/officeart/2005/8/layout/vList2"/>
    <dgm:cxn modelId="{2BF4F468-ECCF-FB44-BF6D-37E57798E2F6}" type="presParOf" srcId="{914C79E6-2175-764F-BC8D-B6C61E846FE2}" destId="{712B7520-8A87-2043-8781-C7D5A4086467}" srcOrd="2" destOrd="0" presId="urn:microsoft.com/office/officeart/2005/8/layout/vList2"/>
    <dgm:cxn modelId="{36601465-7414-6148-8E64-37AB9B6A3003}" type="presParOf" srcId="{914C79E6-2175-764F-BC8D-B6C61E846FE2}" destId="{37211A29-C46C-9345-8CF6-2B529408A6BF}" srcOrd="3" destOrd="0" presId="urn:microsoft.com/office/officeart/2005/8/layout/vList2"/>
    <dgm:cxn modelId="{D8B3024B-3904-DB42-9E80-64698C64C91E}" type="presParOf" srcId="{914C79E6-2175-764F-BC8D-B6C61E846FE2}" destId="{C3335EC6-2BA4-4744-AFF6-ED449943C28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6A701B-38FD-4C55-83ED-6C3C38DFDB5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1861B48-E275-43BA-9295-7FE68F3559C6}">
      <dgm:prSet/>
      <dgm:spPr/>
      <dgm:t>
        <a:bodyPr/>
        <a:lstStyle/>
        <a:p>
          <a:r>
            <a:rPr lang="en-US"/>
            <a:t>North-South tensions over West revealed in 1819.</a:t>
          </a:r>
        </a:p>
      </dgm:t>
    </dgm:pt>
    <dgm:pt modelId="{9D4F64A2-5C8B-4DF3-BF3A-F7C8B8025A2A}" type="parTrans" cxnId="{F596BDAA-A84E-4816-880E-D1C662AB7B77}">
      <dgm:prSet/>
      <dgm:spPr/>
      <dgm:t>
        <a:bodyPr/>
        <a:lstStyle/>
        <a:p>
          <a:endParaRPr lang="en-US"/>
        </a:p>
      </dgm:t>
    </dgm:pt>
    <dgm:pt modelId="{C9FEEE0C-D5AB-4B02-83C8-9A4EEBDB044B}" type="sibTrans" cxnId="{F596BDAA-A84E-4816-880E-D1C662AB7B77}">
      <dgm:prSet/>
      <dgm:spPr/>
      <dgm:t>
        <a:bodyPr/>
        <a:lstStyle/>
        <a:p>
          <a:endParaRPr lang="en-US"/>
        </a:p>
      </dgm:t>
    </dgm:pt>
    <dgm:pt modelId="{DB5524A0-F54A-48F3-AD3E-CD1F6C664B57}">
      <dgm:prSet/>
      <dgm:spPr/>
      <dgm:t>
        <a:bodyPr/>
        <a:lstStyle/>
        <a:p>
          <a:r>
            <a:rPr lang="en-US"/>
            <a:t>Missouri petitioned for statehood:</a:t>
          </a:r>
        </a:p>
      </dgm:t>
    </dgm:pt>
    <dgm:pt modelId="{C24511BD-FA86-42A7-808E-255655DDF502}" type="parTrans" cxnId="{248A8873-F5DE-4403-9068-D62E84FF75CD}">
      <dgm:prSet/>
      <dgm:spPr/>
      <dgm:t>
        <a:bodyPr/>
        <a:lstStyle/>
        <a:p>
          <a:endParaRPr lang="en-US"/>
        </a:p>
      </dgm:t>
    </dgm:pt>
    <dgm:pt modelId="{6E5C540A-3719-475C-960F-56D55B338588}" type="sibTrans" cxnId="{248A8873-F5DE-4403-9068-D62E84FF75CD}">
      <dgm:prSet/>
      <dgm:spPr/>
      <dgm:t>
        <a:bodyPr/>
        <a:lstStyle/>
        <a:p>
          <a:endParaRPr lang="en-US"/>
        </a:p>
      </dgm:t>
    </dgm:pt>
    <dgm:pt modelId="{32BA3667-D942-48E5-BFB1-C115EA7FFDF3}">
      <dgm:prSet/>
      <dgm:spPr/>
      <dgm:t>
        <a:bodyPr/>
        <a:lstStyle/>
        <a:p>
          <a:r>
            <a:rPr lang="en-US" b="1"/>
            <a:t>Tallmadge amendment—</a:t>
          </a:r>
          <a:endParaRPr lang="en-US"/>
        </a:p>
      </dgm:t>
    </dgm:pt>
    <dgm:pt modelId="{000695FD-8FA3-450B-A41D-29B2A709941D}" type="parTrans" cxnId="{C7C72975-CBAE-4BE8-8737-9684FF82566A}">
      <dgm:prSet/>
      <dgm:spPr/>
      <dgm:t>
        <a:bodyPr/>
        <a:lstStyle/>
        <a:p>
          <a:endParaRPr lang="en-US"/>
        </a:p>
      </dgm:t>
    </dgm:pt>
    <dgm:pt modelId="{3B93355C-1ACE-4049-BDDF-FC330183E15C}" type="sibTrans" cxnId="{C7C72975-CBAE-4BE8-8737-9684FF82566A}">
      <dgm:prSet/>
      <dgm:spPr/>
      <dgm:t>
        <a:bodyPr/>
        <a:lstStyle/>
        <a:p>
          <a:endParaRPr lang="en-US"/>
        </a:p>
      </dgm:t>
    </dgm:pt>
    <dgm:pt modelId="{2BFCB808-EB80-4362-BC9B-6D2985E1C6E1}">
      <dgm:prSet/>
      <dgm:spPr/>
      <dgm:t>
        <a:bodyPr/>
        <a:lstStyle/>
        <a:p>
          <a:r>
            <a:rPr lang="en-US"/>
            <a:t>No more slaves could be brought into Missouri</a:t>
          </a:r>
        </a:p>
      </dgm:t>
    </dgm:pt>
    <dgm:pt modelId="{F33F222B-A610-44FC-96F4-D9D33A9FB192}" type="parTrans" cxnId="{B1F9A928-DA16-43C9-AF1F-999B8561FA11}">
      <dgm:prSet/>
      <dgm:spPr/>
      <dgm:t>
        <a:bodyPr/>
        <a:lstStyle/>
        <a:p>
          <a:endParaRPr lang="en-US"/>
        </a:p>
      </dgm:t>
    </dgm:pt>
    <dgm:pt modelId="{482EB69E-CCEE-4CA9-9931-4969A7380352}" type="sibTrans" cxnId="{B1F9A928-DA16-43C9-AF1F-999B8561FA11}">
      <dgm:prSet/>
      <dgm:spPr/>
      <dgm:t>
        <a:bodyPr/>
        <a:lstStyle/>
        <a:p>
          <a:endParaRPr lang="en-US"/>
        </a:p>
      </dgm:t>
    </dgm:pt>
    <dgm:pt modelId="{6D4A5203-99DC-4017-8157-7C6B8E79BAA7}">
      <dgm:prSet/>
      <dgm:spPr/>
      <dgm:t>
        <a:bodyPr/>
        <a:lstStyle/>
        <a:p>
          <a:r>
            <a:rPr lang="en-US"/>
            <a:t>Gradual emancipation of children born to slaves already there</a:t>
          </a:r>
        </a:p>
      </dgm:t>
    </dgm:pt>
    <dgm:pt modelId="{39267818-C5A2-4836-8376-3326590F86A5}" type="parTrans" cxnId="{08F404B2-4BE2-4A86-8930-0EA51876F8F2}">
      <dgm:prSet/>
      <dgm:spPr/>
      <dgm:t>
        <a:bodyPr/>
        <a:lstStyle/>
        <a:p>
          <a:endParaRPr lang="en-US"/>
        </a:p>
      </dgm:t>
    </dgm:pt>
    <dgm:pt modelId="{CF0DE589-69AE-48BA-A512-F68BE9A7518C}" type="sibTrans" cxnId="{08F404B2-4BE2-4A86-8930-0EA51876F8F2}">
      <dgm:prSet/>
      <dgm:spPr/>
      <dgm:t>
        <a:bodyPr/>
        <a:lstStyle/>
        <a:p>
          <a:endParaRPr lang="en-US"/>
        </a:p>
      </dgm:t>
    </dgm:pt>
    <dgm:pt modelId="{6B5BCD2B-9FA5-654E-8DE7-FBEC255103A5}" type="pres">
      <dgm:prSet presAssocID="{7E6A701B-38FD-4C55-83ED-6C3C38DFDB57}" presName="linear" presStyleCnt="0">
        <dgm:presLayoutVars>
          <dgm:animLvl val="lvl"/>
          <dgm:resizeHandles val="exact"/>
        </dgm:presLayoutVars>
      </dgm:prSet>
      <dgm:spPr/>
    </dgm:pt>
    <dgm:pt modelId="{E0DEE092-C93E-F442-9EE5-02244CBBF5CE}" type="pres">
      <dgm:prSet presAssocID="{91861B48-E275-43BA-9295-7FE68F3559C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63AFD58-09C8-514A-A3A8-D2E4CCCA20BE}" type="pres">
      <dgm:prSet presAssocID="{C9FEEE0C-D5AB-4B02-83C8-9A4EEBDB044B}" presName="spacer" presStyleCnt="0"/>
      <dgm:spPr/>
    </dgm:pt>
    <dgm:pt modelId="{0F4CC47F-01B9-DB49-8E46-E35B48CCFA9F}" type="pres">
      <dgm:prSet presAssocID="{DB5524A0-F54A-48F3-AD3E-CD1F6C664B5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47FB32-5CBE-DA40-A081-FE2BB465C7A1}" type="pres">
      <dgm:prSet presAssocID="{DB5524A0-F54A-48F3-AD3E-CD1F6C664B5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1F9A928-DA16-43C9-AF1F-999B8561FA11}" srcId="{32BA3667-D942-48E5-BFB1-C115EA7FFDF3}" destId="{2BFCB808-EB80-4362-BC9B-6D2985E1C6E1}" srcOrd="0" destOrd="0" parTransId="{F33F222B-A610-44FC-96F4-D9D33A9FB192}" sibTransId="{482EB69E-CCEE-4CA9-9931-4969A7380352}"/>
    <dgm:cxn modelId="{EF41293B-46F9-CD42-9658-1F7F46BB97E0}" type="presOf" srcId="{91861B48-E275-43BA-9295-7FE68F3559C6}" destId="{E0DEE092-C93E-F442-9EE5-02244CBBF5CE}" srcOrd="0" destOrd="0" presId="urn:microsoft.com/office/officeart/2005/8/layout/vList2"/>
    <dgm:cxn modelId="{73DAE46E-B980-B24B-8A50-C78EE8F124AF}" type="presOf" srcId="{32BA3667-D942-48E5-BFB1-C115EA7FFDF3}" destId="{5247FB32-5CBE-DA40-A081-FE2BB465C7A1}" srcOrd="0" destOrd="0" presId="urn:microsoft.com/office/officeart/2005/8/layout/vList2"/>
    <dgm:cxn modelId="{248A8873-F5DE-4403-9068-D62E84FF75CD}" srcId="{7E6A701B-38FD-4C55-83ED-6C3C38DFDB57}" destId="{DB5524A0-F54A-48F3-AD3E-CD1F6C664B57}" srcOrd="1" destOrd="0" parTransId="{C24511BD-FA86-42A7-808E-255655DDF502}" sibTransId="{6E5C540A-3719-475C-960F-56D55B338588}"/>
    <dgm:cxn modelId="{C7C72975-CBAE-4BE8-8737-9684FF82566A}" srcId="{DB5524A0-F54A-48F3-AD3E-CD1F6C664B57}" destId="{32BA3667-D942-48E5-BFB1-C115EA7FFDF3}" srcOrd="0" destOrd="0" parTransId="{000695FD-8FA3-450B-A41D-29B2A709941D}" sibTransId="{3B93355C-1ACE-4049-BDDF-FC330183E15C}"/>
    <dgm:cxn modelId="{F596BDAA-A84E-4816-880E-D1C662AB7B77}" srcId="{7E6A701B-38FD-4C55-83ED-6C3C38DFDB57}" destId="{91861B48-E275-43BA-9295-7FE68F3559C6}" srcOrd="0" destOrd="0" parTransId="{9D4F64A2-5C8B-4DF3-BF3A-F7C8B8025A2A}" sibTransId="{C9FEEE0C-D5AB-4B02-83C8-9A4EEBDB044B}"/>
    <dgm:cxn modelId="{08F404B2-4BE2-4A86-8930-0EA51876F8F2}" srcId="{32BA3667-D942-48E5-BFB1-C115EA7FFDF3}" destId="{6D4A5203-99DC-4017-8157-7C6B8E79BAA7}" srcOrd="1" destOrd="0" parTransId="{39267818-C5A2-4836-8376-3326590F86A5}" sibTransId="{CF0DE589-69AE-48BA-A512-F68BE9A7518C}"/>
    <dgm:cxn modelId="{902349BE-094D-AC4E-9F54-EA5E014D5E6B}" type="presOf" srcId="{7E6A701B-38FD-4C55-83ED-6C3C38DFDB57}" destId="{6B5BCD2B-9FA5-654E-8DE7-FBEC255103A5}" srcOrd="0" destOrd="0" presId="urn:microsoft.com/office/officeart/2005/8/layout/vList2"/>
    <dgm:cxn modelId="{399BCADE-171F-E642-BBDD-C302F03F02C4}" type="presOf" srcId="{6D4A5203-99DC-4017-8157-7C6B8E79BAA7}" destId="{5247FB32-5CBE-DA40-A081-FE2BB465C7A1}" srcOrd="0" destOrd="2" presId="urn:microsoft.com/office/officeart/2005/8/layout/vList2"/>
    <dgm:cxn modelId="{10B708F1-4F6C-E649-AF79-9E9FBD105C27}" type="presOf" srcId="{2BFCB808-EB80-4362-BC9B-6D2985E1C6E1}" destId="{5247FB32-5CBE-DA40-A081-FE2BB465C7A1}" srcOrd="0" destOrd="1" presId="urn:microsoft.com/office/officeart/2005/8/layout/vList2"/>
    <dgm:cxn modelId="{C881EEF8-1695-6744-9199-3E7082871559}" type="presOf" srcId="{DB5524A0-F54A-48F3-AD3E-CD1F6C664B57}" destId="{0F4CC47F-01B9-DB49-8E46-E35B48CCFA9F}" srcOrd="0" destOrd="0" presId="urn:microsoft.com/office/officeart/2005/8/layout/vList2"/>
    <dgm:cxn modelId="{FB317F2A-A9E5-7C46-BDA2-7919600B1B91}" type="presParOf" srcId="{6B5BCD2B-9FA5-654E-8DE7-FBEC255103A5}" destId="{E0DEE092-C93E-F442-9EE5-02244CBBF5CE}" srcOrd="0" destOrd="0" presId="urn:microsoft.com/office/officeart/2005/8/layout/vList2"/>
    <dgm:cxn modelId="{CB9C2134-9702-BB46-86E7-A28826F883FA}" type="presParOf" srcId="{6B5BCD2B-9FA5-654E-8DE7-FBEC255103A5}" destId="{563AFD58-09C8-514A-A3A8-D2E4CCCA20BE}" srcOrd="1" destOrd="0" presId="urn:microsoft.com/office/officeart/2005/8/layout/vList2"/>
    <dgm:cxn modelId="{7933A17F-8DA0-3947-8C76-4E6DBA6A53BC}" type="presParOf" srcId="{6B5BCD2B-9FA5-654E-8DE7-FBEC255103A5}" destId="{0F4CC47F-01B9-DB49-8E46-E35B48CCFA9F}" srcOrd="2" destOrd="0" presId="urn:microsoft.com/office/officeart/2005/8/layout/vList2"/>
    <dgm:cxn modelId="{94D13964-B387-2247-AFF0-96B8178E9ACF}" type="presParOf" srcId="{6B5BCD2B-9FA5-654E-8DE7-FBEC255103A5}" destId="{5247FB32-5CBE-DA40-A081-FE2BB465C7A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107307-80AB-4570-8691-C859881D70F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4F6587E-1884-4C5E-AB12-5DFEC77CBD24}">
      <dgm:prSet/>
      <dgm:spPr/>
      <dgm:t>
        <a:bodyPr/>
        <a:lstStyle/>
        <a:p>
          <a:r>
            <a:rPr lang="en-US"/>
            <a:t>Roar of anger from slaveholding Southerners:</a:t>
          </a:r>
        </a:p>
      </dgm:t>
    </dgm:pt>
    <dgm:pt modelId="{1D1D8D8A-E2AC-47D7-A023-FF9D1AC7D2F4}" type="parTrans" cxnId="{C660CE2C-64AE-450E-B49F-F5CF4434FDCF}">
      <dgm:prSet/>
      <dgm:spPr/>
      <dgm:t>
        <a:bodyPr/>
        <a:lstStyle/>
        <a:p>
          <a:endParaRPr lang="en-US"/>
        </a:p>
      </dgm:t>
    </dgm:pt>
    <dgm:pt modelId="{F5A33BAA-6D55-4F22-A8B0-C08D90C89D90}" type="sibTrans" cxnId="{C660CE2C-64AE-450E-B49F-F5CF4434FDCF}">
      <dgm:prSet/>
      <dgm:spPr/>
      <dgm:t>
        <a:bodyPr/>
        <a:lstStyle/>
        <a:p>
          <a:endParaRPr lang="en-US"/>
        </a:p>
      </dgm:t>
    </dgm:pt>
    <dgm:pt modelId="{0AF9A724-CA3F-4C9C-9374-8C1C0F16E118}">
      <dgm:prSet/>
      <dgm:spPr/>
      <dgm:t>
        <a:bodyPr/>
        <a:lstStyle/>
        <a:p>
          <a:r>
            <a:rPr lang="en-US"/>
            <a:t>Saw Tallmadge amendment as threat to sectional balance and whole future of slavery</a:t>
          </a:r>
        </a:p>
      </dgm:t>
    </dgm:pt>
    <dgm:pt modelId="{60357653-BBF4-44E4-A2C1-121401B0ABFB}" type="parTrans" cxnId="{9C59CD06-4724-449A-90D6-EDB5C6DC6A1B}">
      <dgm:prSet/>
      <dgm:spPr/>
      <dgm:t>
        <a:bodyPr/>
        <a:lstStyle/>
        <a:p>
          <a:endParaRPr lang="en-US"/>
        </a:p>
      </dgm:t>
    </dgm:pt>
    <dgm:pt modelId="{7E210019-D45C-4367-A9E3-99FA4308A0AE}" type="sibTrans" cxnId="{9C59CD06-4724-449A-90D6-EDB5C6DC6A1B}">
      <dgm:prSet/>
      <dgm:spPr/>
      <dgm:t>
        <a:bodyPr/>
        <a:lstStyle/>
        <a:p>
          <a:endParaRPr lang="en-US"/>
        </a:p>
      </dgm:t>
    </dgm:pt>
    <dgm:pt modelId="{166754F3-0BB8-4DCD-A06B-B987770236A6}">
      <dgm:prSet/>
      <dgm:spPr/>
      <dgm:t>
        <a:bodyPr/>
        <a:lstStyle/>
        <a:p>
          <a:r>
            <a:rPr lang="en-US"/>
            <a:t>If Congress abolished </a:t>
          </a:r>
          <a:r>
            <a:rPr lang="en-US" b="1"/>
            <a:t>peculiar institution</a:t>
          </a:r>
          <a:r>
            <a:rPr lang="en-US"/>
            <a:t> in Missouri, it might do so in older states of South.</a:t>
          </a:r>
        </a:p>
      </dgm:t>
    </dgm:pt>
    <dgm:pt modelId="{0A828258-FD39-4C03-A2C8-8667205B7961}" type="parTrans" cxnId="{566B10FF-0DD0-44F8-BCE3-025B11E80464}">
      <dgm:prSet/>
      <dgm:spPr/>
      <dgm:t>
        <a:bodyPr/>
        <a:lstStyle/>
        <a:p>
          <a:endParaRPr lang="en-US"/>
        </a:p>
      </dgm:t>
    </dgm:pt>
    <dgm:pt modelId="{AF6D7A52-1FE1-4FBA-B523-65815CE621C4}" type="sibTrans" cxnId="{566B10FF-0DD0-44F8-BCE3-025B11E80464}">
      <dgm:prSet/>
      <dgm:spPr/>
      <dgm:t>
        <a:bodyPr/>
        <a:lstStyle/>
        <a:p>
          <a:endParaRPr lang="en-US"/>
        </a:p>
      </dgm:t>
    </dgm:pt>
    <dgm:pt modelId="{BB7BF717-0A22-449D-B512-3029FECCE736}">
      <dgm:prSet/>
      <dgm:spPr/>
      <dgm:t>
        <a:bodyPr/>
        <a:lstStyle/>
        <a:p>
          <a:r>
            <a:rPr lang="en-US"/>
            <a:t>A few Northerners protested evils of slavery:</a:t>
          </a:r>
        </a:p>
      </dgm:t>
    </dgm:pt>
    <dgm:pt modelId="{5820BC80-35BB-4649-A719-F8B16CEF999E}" type="parTrans" cxnId="{54C1CBEF-8D9F-4806-9CB3-D72BC2993C51}">
      <dgm:prSet/>
      <dgm:spPr/>
      <dgm:t>
        <a:bodyPr/>
        <a:lstStyle/>
        <a:p>
          <a:endParaRPr lang="en-US"/>
        </a:p>
      </dgm:t>
    </dgm:pt>
    <dgm:pt modelId="{BEA961B0-67F4-47D2-A7B5-8B8708BF1092}" type="sibTrans" cxnId="{54C1CBEF-8D9F-4806-9CB3-D72BC2993C51}">
      <dgm:prSet/>
      <dgm:spPr/>
      <dgm:t>
        <a:bodyPr/>
        <a:lstStyle/>
        <a:p>
          <a:endParaRPr lang="en-US"/>
        </a:p>
      </dgm:t>
    </dgm:pt>
    <dgm:pt modelId="{6401B086-BEC9-472E-A0C6-28D73E913635}">
      <dgm:prSet/>
      <dgm:spPr/>
      <dgm:t>
        <a:bodyPr/>
        <a:lstStyle/>
        <a:p>
          <a:r>
            <a:rPr lang="en-US"/>
            <a:t>Determined to prevent its spread into territories</a:t>
          </a:r>
        </a:p>
      </dgm:t>
    </dgm:pt>
    <dgm:pt modelId="{81302037-AF93-4716-B73A-F8325EEA14D9}" type="parTrans" cxnId="{6574A60A-0DB1-4C17-BEE0-B20B8EE6C50C}">
      <dgm:prSet/>
      <dgm:spPr/>
      <dgm:t>
        <a:bodyPr/>
        <a:lstStyle/>
        <a:p>
          <a:endParaRPr lang="en-US"/>
        </a:p>
      </dgm:t>
    </dgm:pt>
    <dgm:pt modelId="{E687027B-3666-4A6D-8B00-75B931D916A9}" type="sibTrans" cxnId="{6574A60A-0DB1-4C17-BEE0-B20B8EE6C50C}">
      <dgm:prSet/>
      <dgm:spPr/>
      <dgm:t>
        <a:bodyPr/>
        <a:lstStyle/>
        <a:p>
          <a:endParaRPr lang="en-US"/>
        </a:p>
      </dgm:t>
    </dgm:pt>
    <dgm:pt modelId="{259BA338-A4BA-4746-8390-EB10F52778D2}" type="pres">
      <dgm:prSet presAssocID="{A4107307-80AB-4570-8691-C859881D70F3}" presName="linear" presStyleCnt="0">
        <dgm:presLayoutVars>
          <dgm:animLvl val="lvl"/>
          <dgm:resizeHandles val="exact"/>
        </dgm:presLayoutVars>
      </dgm:prSet>
      <dgm:spPr/>
    </dgm:pt>
    <dgm:pt modelId="{5541434A-D0A5-0042-ADB9-77E98208349E}" type="pres">
      <dgm:prSet presAssocID="{44F6587E-1884-4C5E-AB12-5DFEC77CBD2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7E4F019-BC43-4646-90CA-A9E5F44E94F0}" type="pres">
      <dgm:prSet presAssocID="{44F6587E-1884-4C5E-AB12-5DFEC77CBD24}" presName="childText" presStyleLbl="revTx" presStyleIdx="0" presStyleCnt="2">
        <dgm:presLayoutVars>
          <dgm:bulletEnabled val="1"/>
        </dgm:presLayoutVars>
      </dgm:prSet>
      <dgm:spPr/>
    </dgm:pt>
    <dgm:pt modelId="{D4CDD116-4CD4-964D-866E-29EFC76EBAF4}" type="pres">
      <dgm:prSet presAssocID="{BB7BF717-0A22-449D-B512-3029FECCE73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EB07AE2-CD60-594A-BCB5-708F37023125}" type="pres">
      <dgm:prSet presAssocID="{BB7BF717-0A22-449D-B512-3029FECCE736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C59CD06-4724-449A-90D6-EDB5C6DC6A1B}" srcId="{44F6587E-1884-4C5E-AB12-5DFEC77CBD24}" destId="{0AF9A724-CA3F-4C9C-9374-8C1C0F16E118}" srcOrd="0" destOrd="0" parTransId="{60357653-BBF4-44E4-A2C1-121401B0ABFB}" sibTransId="{7E210019-D45C-4367-A9E3-99FA4308A0AE}"/>
    <dgm:cxn modelId="{6574A60A-0DB1-4C17-BEE0-B20B8EE6C50C}" srcId="{BB7BF717-0A22-449D-B512-3029FECCE736}" destId="{6401B086-BEC9-472E-A0C6-28D73E913635}" srcOrd="0" destOrd="0" parTransId="{81302037-AF93-4716-B73A-F8325EEA14D9}" sibTransId="{E687027B-3666-4A6D-8B00-75B931D916A9}"/>
    <dgm:cxn modelId="{919BD915-4324-084D-8587-B77EDF803A31}" type="presOf" srcId="{A4107307-80AB-4570-8691-C859881D70F3}" destId="{259BA338-A4BA-4746-8390-EB10F52778D2}" srcOrd="0" destOrd="0" presId="urn:microsoft.com/office/officeart/2005/8/layout/vList2"/>
    <dgm:cxn modelId="{C660CE2C-64AE-450E-B49F-F5CF4434FDCF}" srcId="{A4107307-80AB-4570-8691-C859881D70F3}" destId="{44F6587E-1884-4C5E-AB12-5DFEC77CBD24}" srcOrd="0" destOrd="0" parTransId="{1D1D8D8A-E2AC-47D7-A023-FF9D1AC7D2F4}" sibTransId="{F5A33BAA-6D55-4F22-A8B0-C08D90C89D90}"/>
    <dgm:cxn modelId="{A45CAB2D-DCEB-E84E-836E-C7BAE89021E3}" type="presOf" srcId="{6401B086-BEC9-472E-A0C6-28D73E913635}" destId="{FEB07AE2-CD60-594A-BCB5-708F37023125}" srcOrd="0" destOrd="0" presId="urn:microsoft.com/office/officeart/2005/8/layout/vList2"/>
    <dgm:cxn modelId="{47330D32-DAEA-3140-B75B-89E30C657ECE}" type="presOf" srcId="{BB7BF717-0A22-449D-B512-3029FECCE736}" destId="{D4CDD116-4CD4-964D-866E-29EFC76EBAF4}" srcOrd="0" destOrd="0" presId="urn:microsoft.com/office/officeart/2005/8/layout/vList2"/>
    <dgm:cxn modelId="{AEB26589-A734-BC40-804A-E7FC7B7D1947}" type="presOf" srcId="{44F6587E-1884-4C5E-AB12-5DFEC77CBD24}" destId="{5541434A-D0A5-0042-ADB9-77E98208349E}" srcOrd="0" destOrd="0" presId="urn:microsoft.com/office/officeart/2005/8/layout/vList2"/>
    <dgm:cxn modelId="{170C4F9F-92DC-9C49-8EE1-D8EE62410962}" type="presOf" srcId="{0AF9A724-CA3F-4C9C-9374-8C1C0F16E118}" destId="{B7E4F019-BC43-4646-90CA-A9E5F44E94F0}" srcOrd="0" destOrd="0" presId="urn:microsoft.com/office/officeart/2005/8/layout/vList2"/>
    <dgm:cxn modelId="{0BD613CD-D6A3-8246-A9C9-B5BB64D4BFB1}" type="presOf" srcId="{166754F3-0BB8-4DCD-A06B-B987770236A6}" destId="{B7E4F019-BC43-4646-90CA-A9E5F44E94F0}" srcOrd="0" destOrd="1" presId="urn:microsoft.com/office/officeart/2005/8/layout/vList2"/>
    <dgm:cxn modelId="{54C1CBEF-8D9F-4806-9CB3-D72BC2993C51}" srcId="{A4107307-80AB-4570-8691-C859881D70F3}" destId="{BB7BF717-0A22-449D-B512-3029FECCE736}" srcOrd="1" destOrd="0" parTransId="{5820BC80-35BB-4649-A719-F8B16CEF999E}" sibTransId="{BEA961B0-67F4-47D2-A7B5-8B8708BF1092}"/>
    <dgm:cxn modelId="{566B10FF-0DD0-44F8-BCE3-025B11E80464}" srcId="{44F6587E-1884-4C5E-AB12-5DFEC77CBD24}" destId="{166754F3-0BB8-4DCD-A06B-B987770236A6}" srcOrd="1" destOrd="0" parTransId="{0A828258-FD39-4C03-A2C8-8667205B7961}" sibTransId="{AF6D7A52-1FE1-4FBA-B523-65815CE621C4}"/>
    <dgm:cxn modelId="{2FF475D8-2CA9-2B44-B0E5-2058CDDD1BB8}" type="presParOf" srcId="{259BA338-A4BA-4746-8390-EB10F52778D2}" destId="{5541434A-D0A5-0042-ADB9-77E98208349E}" srcOrd="0" destOrd="0" presId="urn:microsoft.com/office/officeart/2005/8/layout/vList2"/>
    <dgm:cxn modelId="{7DC72F52-6C80-1E4B-97D3-E20EEF3D10A4}" type="presParOf" srcId="{259BA338-A4BA-4746-8390-EB10F52778D2}" destId="{B7E4F019-BC43-4646-90CA-A9E5F44E94F0}" srcOrd="1" destOrd="0" presId="urn:microsoft.com/office/officeart/2005/8/layout/vList2"/>
    <dgm:cxn modelId="{7C7EA8AE-751D-C94F-BAB5-C634BCCC49C3}" type="presParOf" srcId="{259BA338-A4BA-4746-8390-EB10F52778D2}" destId="{D4CDD116-4CD4-964D-866E-29EFC76EBAF4}" srcOrd="2" destOrd="0" presId="urn:microsoft.com/office/officeart/2005/8/layout/vList2"/>
    <dgm:cxn modelId="{B7366D09-2BCE-6E44-AAC9-9865FFBE08AB}" type="presParOf" srcId="{259BA338-A4BA-4746-8390-EB10F52778D2}" destId="{FEB07AE2-CD60-594A-BCB5-708F3702312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BA42E44-718E-4AAA-BE21-AA6F8638F66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224C21C-B00E-40A2-B2B4-16523BEEDF6C}">
      <dgm:prSet/>
      <dgm:spPr/>
      <dgm:t>
        <a:bodyPr/>
        <a:lstStyle/>
        <a:p>
          <a:r>
            <a:rPr lang="en-US"/>
            <a:t>Russia</a:t>
          </a:r>
          <a:r>
            <a:rPr lang="fr-FR"/>
            <a:t>'</a:t>
          </a:r>
          <a:r>
            <a:rPr lang="en-US"/>
            <a:t>s push from Alaska began when tsar in 1821 claimed jurisdiction over 100 miles of open sea to 51</a:t>
          </a:r>
          <a:r>
            <a:rPr lang="en-US">
              <a:sym typeface="Symbol" panose="05050102010706020507" pitchFamily="18" charset="2"/>
            </a:rPr>
            <a:t></a:t>
          </a:r>
          <a:r>
            <a:rPr lang="en-US"/>
            <a:t> (most of British Columbia)</a:t>
          </a:r>
        </a:p>
      </dgm:t>
    </dgm:pt>
    <dgm:pt modelId="{1D48E1D9-F4A4-4BA4-AF61-C227237191B8}" type="parTrans" cxnId="{63DFC54A-4A79-4F1F-8934-CAB8806B9F45}">
      <dgm:prSet/>
      <dgm:spPr/>
      <dgm:t>
        <a:bodyPr/>
        <a:lstStyle/>
        <a:p>
          <a:endParaRPr lang="en-US"/>
        </a:p>
      </dgm:t>
    </dgm:pt>
    <dgm:pt modelId="{2E091966-034E-4FC7-98FC-016392FF2747}" type="sibTrans" cxnId="{63DFC54A-4A79-4F1F-8934-CAB8806B9F45}">
      <dgm:prSet/>
      <dgm:spPr/>
      <dgm:t>
        <a:bodyPr/>
        <a:lstStyle/>
        <a:p>
          <a:endParaRPr lang="en-US"/>
        </a:p>
      </dgm:t>
    </dgm:pt>
    <dgm:pt modelId="{DE050F25-28E0-4541-AE29-4B7F870BB69A}">
      <dgm:prSet/>
      <dgm:spPr/>
      <dgm:t>
        <a:bodyPr/>
        <a:lstStyle/>
        <a:p>
          <a:r>
            <a:rPr lang="en-US"/>
            <a:t>Russia had trading posts as far as San Francisco Bay</a:t>
          </a:r>
        </a:p>
      </dgm:t>
    </dgm:pt>
    <dgm:pt modelId="{C17A8308-76F9-4226-A66D-C1D94084B3AA}" type="parTrans" cxnId="{7ADF0FD6-ABCF-462E-AD01-9E3EBF2A66BA}">
      <dgm:prSet/>
      <dgm:spPr/>
      <dgm:t>
        <a:bodyPr/>
        <a:lstStyle/>
        <a:p>
          <a:endParaRPr lang="en-US"/>
        </a:p>
      </dgm:t>
    </dgm:pt>
    <dgm:pt modelId="{EF8CB6CD-5FCE-4426-9244-EBFC8850B0AA}" type="sibTrans" cxnId="{7ADF0FD6-ABCF-462E-AD01-9E3EBF2A66BA}">
      <dgm:prSet/>
      <dgm:spPr/>
      <dgm:t>
        <a:bodyPr/>
        <a:lstStyle/>
        <a:p>
          <a:endParaRPr lang="en-US"/>
        </a:p>
      </dgm:t>
    </dgm:pt>
    <dgm:pt modelId="{A060B94D-D8B8-440B-8724-3FF75139A0B4}">
      <dgm:prSet/>
      <dgm:spPr/>
      <dgm:t>
        <a:bodyPr/>
        <a:lstStyle/>
        <a:p>
          <a:r>
            <a:rPr lang="en-US"/>
            <a:t>American feared that Russia would block access to California, prospective U.S. window to Pacific</a:t>
          </a:r>
        </a:p>
      </dgm:t>
    </dgm:pt>
    <dgm:pt modelId="{C0AB8ADF-EF0F-460B-8DBC-599B34F0E633}" type="parTrans" cxnId="{F3B80C62-A20D-495E-9D94-04DB4DC24B89}">
      <dgm:prSet/>
      <dgm:spPr/>
      <dgm:t>
        <a:bodyPr/>
        <a:lstStyle/>
        <a:p>
          <a:endParaRPr lang="en-US"/>
        </a:p>
      </dgm:t>
    </dgm:pt>
    <dgm:pt modelId="{69EAD3F2-B76D-4F9C-831C-B7A953205C8A}" type="sibTrans" cxnId="{F3B80C62-A20D-495E-9D94-04DB4DC24B89}">
      <dgm:prSet/>
      <dgm:spPr/>
      <dgm:t>
        <a:bodyPr/>
        <a:lstStyle/>
        <a:p>
          <a:endParaRPr lang="en-US"/>
        </a:p>
      </dgm:t>
    </dgm:pt>
    <dgm:pt modelId="{D1D31DEF-33FB-D146-8BB8-1CAA8C0727F2}" type="pres">
      <dgm:prSet presAssocID="{8BA42E44-718E-4AAA-BE21-AA6F8638F663}" presName="linear" presStyleCnt="0">
        <dgm:presLayoutVars>
          <dgm:animLvl val="lvl"/>
          <dgm:resizeHandles val="exact"/>
        </dgm:presLayoutVars>
      </dgm:prSet>
      <dgm:spPr/>
    </dgm:pt>
    <dgm:pt modelId="{F8B16634-9A3E-D947-ACA4-A1DEA2AFBFCC}" type="pres">
      <dgm:prSet presAssocID="{D224C21C-B00E-40A2-B2B4-16523BEEDF6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5AA09BF-3CBD-994C-8E98-E07DFC1321C8}" type="pres">
      <dgm:prSet presAssocID="{2E091966-034E-4FC7-98FC-016392FF2747}" presName="spacer" presStyleCnt="0"/>
      <dgm:spPr/>
    </dgm:pt>
    <dgm:pt modelId="{A77FAF89-6688-4949-95CB-EE1677E85677}" type="pres">
      <dgm:prSet presAssocID="{DE050F25-28E0-4541-AE29-4B7F870BB6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A874BB0-9F80-D447-A6BD-8279C94BD1E6}" type="pres">
      <dgm:prSet presAssocID="{EF8CB6CD-5FCE-4426-9244-EBFC8850B0AA}" presName="spacer" presStyleCnt="0"/>
      <dgm:spPr/>
    </dgm:pt>
    <dgm:pt modelId="{EA3C7735-4123-3E43-89BB-714C6BCBFBEC}" type="pres">
      <dgm:prSet presAssocID="{A060B94D-D8B8-440B-8724-3FF75139A0B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A17651A-9108-5445-8B98-599483BB4D5A}" type="presOf" srcId="{D224C21C-B00E-40A2-B2B4-16523BEEDF6C}" destId="{F8B16634-9A3E-D947-ACA4-A1DEA2AFBFCC}" srcOrd="0" destOrd="0" presId="urn:microsoft.com/office/officeart/2005/8/layout/vList2"/>
    <dgm:cxn modelId="{CC9CF227-CC55-8645-A080-FC50BF3652A8}" type="presOf" srcId="{DE050F25-28E0-4541-AE29-4B7F870BB69A}" destId="{A77FAF89-6688-4949-95CB-EE1677E85677}" srcOrd="0" destOrd="0" presId="urn:microsoft.com/office/officeart/2005/8/layout/vList2"/>
    <dgm:cxn modelId="{63DFC54A-4A79-4F1F-8934-CAB8806B9F45}" srcId="{8BA42E44-718E-4AAA-BE21-AA6F8638F663}" destId="{D224C21C-B00E-40A2-B2B4-16523BEEDF6C}" srcOrd="0" destOrd="0" parTransId="{1D48E1D9-F4A4-4BA4-AF61-C227237191B8}" sibTransId="{2E091966-034E-4FC7-98FC-016392FF2747}"/>
    <dgm:cxn modelId="{F3B80C62-A20D-495E-9D94-04DB4DC24B89}" srcId="{8BA42E44-718E-4AAA-BE21-AA6F8638F663}" destId="{A060B94D-D8B8-440B-8724-3FF75139A0B4}" srcOrd="2" destOrd="0" parTransId="{C0AB8ADF-EF0F-460B-8DBC-599B34F0E633}" sibTransId="{69EAD3F2-B76D-4F9C-831C-B7A953205C8A}"/>
    <dgm:cxn modelId="{73BE42BF-B851-B34C-92D0-AA76207F79E7}" type="presOf" srcId="{8BA42E44-718E-4AAA-BE21-AA6F8638F663}" destId="{D1D31DEF-33FB-D146-8BB8-1CAA8C0727F2}" srcOrd="0" destOrd="0" presId="urn:microsoft.com/office/officeart/2005/8/layout/vList2"/>
    <dgm:cxn modelId="{7ADF0FD6-ABCF-462E-AD01-9E3EBF2A66BA}" srcId="{8BA42E44-718E-4AAA-BE21-AA6F8638F663}" destId="{DE050F25-28E0-4541-AE29-4B7F870BB69A}" srcOrd="1" destOrd="0" parTransId="{C17A8308-76F9-4226-A66D-C1D94084B3AA}" sibTransId="{EF8CB6CD-5FCE-4426-9244-EBFC8850B0AA}"/>
    <dgm:cxn modelId="{C6C5A2F3-7FCD-F344-B41C-EA4EA682F78D}" type="presOf" srcId="{A060B94D-D8B8-440B-8724-3FF75139A0B4}" destId="{EA3C7735-4123-3E43-89BB-714C6BCBFBEC}" srcOrd="0" destOrd="0" presId="urn:microsoft.com/office/officeart/2005/8/layout/vList2"/>
    <dgm:cxn modelId="{9F8AD064-02EA-4A49-99E4-0E69F36C951C}" type="presParOf" srcId="{D1D31DEF-33FB-D146-8BB8-1CAA8C0727F2}" destId="{F8B16634-9A3E-D947-ACA4-A1DEA2AFBFCC}" srcOrd="0" destOrd="0" presId="urn:microsoft.com/office/officeart/2005/8/layout/vList2"/>
    <dgm:cxn modelId="{BB6E71D3-0578-9143-9440-378AE675EE5B}" type="presParOf" srcId="{D1D31DEF-33FB-D146-8BB8-1CAA8C0727F2}" destId="{C5AA09BF-3CBD-994C-8E98-E07DFC1321C8}" srcOrd="1" destOrd="0" presId="urn:microsoft.com/office/officeart/2005/8/layout/vList2"/>
    <dgm:cxn modelId="{B70D0501-18E5-D947-BB64-1C79B215FA0C}" type="presParOf" srcId="{D1D31DEF-33FB-D146-8BB8-1CAA8C0727F2}" destId="{A77FAF89-6688-4949-95CB-EE1677E85677}" srcOrd="2" destOrd="0" presId="urn:microsoft.com/office/officeart/2005/8/layout/vList2"/>
    <dgm:cxn modelId="{2AC0B7AF-CD87-054C-BA09-D1385716B062}" type="presParOf" srcId="{D1D31DEF-33FB-D146-8BB8-1CAA8C0727F2}" destId="{BA874BB0-9F80-D447-A6BD-8279C94BD1E6}" srcOrd="3" destOrd="0" presId="urn:microsoft.com/office/officeart/2005/8/layout/vList2"/>
    <dgm:cxn modelId="{A5DFC980-0091-3540-8CA6-E34C46739A8C}" type="presParOf" srcId="{D1D31DEF-33FB-D146-8BB8-1CAA8C0727F2}" destId="{EA3C7735-4123-3E43-89BB-714C6BCBFBE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F1170-F955-0542-B46D-A76C4D6E5928}">
      <dsp:nvSpPr>
        <dsp:cNvPr id="0" name=""/>
        <dsp:cNvSpPr/>
      </dsp:nvSpPr>
      <dsp:spPr>
        <a:xfrm>
          <a:off x="0" y="92864"/>
          <a:ext cx="6446133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Fighting in Canada:</a:t>
          </a:r>
        </a:p>
      </dsp:txBody>
      <dsp:txXfrm>
        <a:off x="31613" y="124477"/>
        <a:ext cx="6382907" cy="584369"/>
      </dsp:txXfrm>
    </dsp:sp>
    <dsp:sp modelId="{4FAA4DF7-E490-9145-93C1-5F6A0F595123}">
      <dsp:nvSpPr>
        <dsp:cNvPr id="0" name=""/>
        <dsp:cNvSpPr/>
      </dsp:nvSpPr>
      <dsp:spPr>
        <a:xfrm>
          <a:off x="0" y="740459"/>
          <a:ext cx="6446133" cy="2012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665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America</a:t>
          </a:r>
          <a:r>
            <a:rPr lang="fr-FR" sz="2100" kern="1200"/>
            <a:t>'</a:t>
          </a:r>
          <a:r>
            <a:rPr lang="en-US" sz="2100" kern="1200"/>
            <a:t>s offensive strategy poorly conceived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Missed by not capturing Montreal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/>
            <a:t>Instead led a three-pronged invasion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Invading forces from Detroit, Niagara, &amp; Lake Champlain were defeated soon after crossing Canadian border</a:t>
          </a:r>
        </a:p>
      </dsp:txBody>
      <dsp:txXfrm>
        <a:off x="0" y="740459"/>
        <a:ext cx="6446133" cy="2012039"/>
      </dsp:txXfrm>
    </dsp:sp>
    <dsp:sp modelId="{FEED4532-0B43-B74B-878E-E1977191FBED}">
      <dsp:nvSpPr>
        <dsp:cNvPr id="0" name=""/>
        <dsp:cNvSpPr/>
      </dsp:nvSpPr>
      <dsp:spPr>
        <a:xfrm>
          <a:off x="0" y="2752500"/>
          <a:ext cx="6446133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By contrast:</a:t>
          </a:r>
        </a:p>
      </dsp:txBody>
      <dsp:txXfrm>
        <a:off x="31613" y="2784113"/>
        <a:ext cx="6382907" cy="584369"/>
      </dsp:txXfrm>
    </dsp:sp>
    <dsp:sp modelId="{500CE3FE-D209-5D47-9508-04A2CC82E6F8}">
      <dsp:nvSpPr>
        <dsp:cNvPr id="0" name=""/>
        <dsp:cNvSpPr/>
      </dsp:nvSpPr>
      <dsp:spPr>
        <a:xfrm>
          <a:off x="0" y="3400095"/>
          <a:ext cx="6446133" cy="726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665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British &amp; Canadians displayed great energy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/>
            <a:t>Quickly captured American fort Michilimackinac</a:t>
          </a:r>
        </a:p>
      </dsp:txBody>
      <dsp:txXfrm>
        <a:off x="0" y="3400095"/>
        <a:ext cx="6446133" cy="7265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2DAA2-0C46-9F44-AA5C-DD9CD22AA2B2}">
      <dsp:nvSpPr>
        <dsp:cNvPr id="0" name=""/>
        <dsp:cNvSpPr/>
      </dsp:nvSpPr>
      <dsp:spPr>
        <a:xfrm>
          <a:off x="0" y="47036"/>
          <a:ext cx="6967728" cy="95340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Control of Great Lakes was vital:</a:t>
          </a:r>
        </a:p>
      </dsp:txBody>
      <dsp:txXfrm>
        <a:off x="46541" y="93577"/>
        <a:ext cx="6874646" cy="860321"/>
      </dsp:txXfrm>
    </dsp:sp>
    <dsp:sp modelId="{6986A925-253F-4842-A16E-B5FA222588B6}">
      <dsp:nvSpPr>
        <dsp:cNvPr id="0" name=""/>
        <dsp:cNvSpPr/>
      </dsp:nvSpPr>
      <dsp:spPr>
        <a:xfrm>
          <a:off x="0" y="1000439"/>
          <a:ext cx="6967728" cy="178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22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Energetic American officer Oliver Hazard Perry managed to build a fleet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Perry</a:t>
          </a:r>
          <a:r>
            <a:rPr lang="fr-FR" sz="1900" kern="1200"/>
            <a:t>'</a:t>
          </a:r>
          <a:r>
            <a:rPr lang="en-US" sz="1900" kern="1200"/>
            <a:t>s victory on Lake Erie infused new life into American cause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Redcoats were forced from Detroit and Fort Malden and then beaten at Battle of Thames (October 1813)</a:t>
          </a:r>
        </a:p>
      </dsp:txBody>
      <dsp:txXfrm>
        <a:off x="0" y="1000439"/>
        <a:ext cx="6967728" cy="1788480"/>
      </dsp:txXfrm>
    </dsp:sp>
    <dsp:sp modelId="{DA2AB96B-2245-134E-BDAC-D57C29D7DC36}">
      <dsp:nvSpPr>
        <dsp:cNvPr id="0" name=""/>
        <dsp:cNvSpPr/>
      </dsp:nvSpPr>
      <dsp:spPr>
        <a:xfrm>
          <a:off x="0" y="2788920"/>
          <a:ext cx="6967728" cy="953403"/>
        </a:xfrm>
        <a:prstGeom prst="roundRect">
          <a:avLst/>
        </a:prstGeom>
        <a:solidFill>
          <a:schemeClr val="accent2">
            <a:hueOff val="-1503424"/>
            <a:satOff val="-602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Despite successes, Americans by late 1814 were far from invading Canada:</a:t>
          </a:r>
        </a:p>
      </dsp:txBody>
      <dsp:txXfrm>
        <a:off x="46541" y="2835461"/>
        <a:ext cx="6874646" cy="860321"/>
      </dsp:txXfrm>
    </dsp:sp>
    <dsp:sp modelId="{5C413662-FADB-0D4F-BFC1-097ADE1119F1}">
      <dsp:nvSpPr>
        <dsp:cNvPr id="0" name=""/>
        <dsp:cNvSpPr/>
      </dsp:nvSpPr>
      <dsp:spPr>
        <a:xfrm>
          <a:off x="0" y="3742323"/>
          <a:ext cx="6967728" cy="178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225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Thousands of redcoat veterans began to pour into Canada from Continent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With 10,000 troops, British prepared for war in 1814 against New York, along lake-river route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Lacking roads, invaders forced to bring supplies over Lake Champlain waterway</a:t>
          </a:r>
        </a:p>
      </dsp:txBody>
      <dsp:txXfrm>
        <a:off x="0" y="3742323"/>
        <a:ext cx="6967728" cy="1788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15FE2-652F-0E47-B9C3-0B721703DEAC}">
      <dsp:nvSpPr>
        <dsp:cNvPr id="0" name=""/>
        <dsp:cNvSpPr/>
      </dsp:nvSpPr>
      <dsp:spPr>
        <a:xfrm>
          <a:off x="0" y="38951"/>
          <a:ext cx="6812280" cy="1759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 second British force of 4,000 landed in  Chesapeake Bay area in August 1814.</a:t>
          </a:r>
        </a:p>
      </dsp:txBody>
      <dsp:txXfrm>
        <a:off x="85900" y="124851"/>
        <a:ext cx="6640480" cy="1587880"/>
      </dsp:txXfrm>
    </dsp:sp>
    <dsp:sp modelId="{712B7520-8A87-2043-8781-C7D5A4086467}">
      <dsp:nvSpPr>
        <dsp:cNvPr id="0" name=""/>
        <dsp:cNvSpPr/>
      </dsp:nvSpPr>
      <dsp:spPr>
        <a:xfrm>
          <a:off x="0" y="1890792"/>
          <a:ext cx="6812280" cy="1759680"/>
        </a:xfrm>
        <a:prstGeom prst="roundRect">
          <a:avLst/>
        </a:prstGeom>
        <a:solidFill>
          <a:schemeClr val="accent2">
            <a:hueOff val="-751712"/>
            <a:satOff val="-301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Marching toward to Washington, they dispersed 6,000 militiamen at Bladensburg.</a:t>
          </a:r>
        </a:p>
      </dsp:txBody>
      <dsp:txXfrm>
        <a:off x="85900" y="1976692"/>
        <a:ext cx="6640480" cy="1587880"/>
      </dsp:txXfrm>
    </dsp:sp>
    <dsp:sp modelId="{C3335EC6-2BA4-4744-AFF6-ED449943C28B}">
      <dsp:nvSpPr>
        <dsp:cNvPr id="0" name=""/>
        <dsp:cNvSpPr/>
      </dsp:nvSpPr>
      <dsp:spPr>
        <a:xfrm>
          <a:off x="0" y="3742632"/>
          <a:ext cx="6812280" cy="1759680"/>
        </a:xfrm>
        <a:prstGeom prst="roundRect">
          <a:avLst/>
        </a:prstGeom>
        <a:solidFill>
          <a:schemeClr val="accent2">
            <a:hueOff val="-1503424"/>
            <a:satOff val="-602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Set buildings on fire, incl. Capitol &amp; White House.</a:t>
          </a:r>
        </a:p>
      </dsp:txBody>
      <dsp:txXfrm>
        <a:off x="85900" y="3828532"/>
        <a:ext cx="6640480" cy="1587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EE092-C93E-F442-9EE5-02244CBBF5CE}">
      <dsp:nvSpPr>
        <dsp:cNvPr id="0" name=""/>
        <dsp:cNvSpPr/>
      </dsp:nvSpPr>
      <dsp:spPr>
        <a:xfrm>
          <a:off x="0" y="245578"/>
          <a:ext cx="6364224" cy="13922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North-South tensions over West revealed in 1819.</a:t>
          </a:r>
        </a:p>
      </dsp:txBody>
      <dsp:txXfrm>
        <a:off x="67966" y="313544"/>
        <a:ext cx="6228292" cy="1256367"/>
      </dsp:txXfrm>
    </dsp:sp>
    <dsp:sp modelId="{0F4CC47F-01B9-DB49-8E46-E35B48CCFA9F}">
      <dsp:nvSpPr>
        <dsp:cNvPr id="0" name=""/>
        <dsp:cNvSpPr/>
      </dsp:nvSpPr>
      <dsp:spPr>
        <a:xfrm>
          <a:off x="0" y="1738678"/>
          <a:ext cx="6364224" cy="1392299"/>
        </a:xfrm>
        <a:prstGeom prst="roundRect">
          <a:avLst/>
        </a:prstGeom>
        <a:solidFill>
          <a:schemeClr val="accent2">
            <a:hueOff val="-1503424"/>
            <a:satOff val="-602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Missouri petitioned for statehood:</a:t>
          </a:r>
        </a:p>
      </dsp:txBody>
      <dsp:txXfrm>
        <a:off x="67966" y="1806644"/>
        <a:ext cx="6228292" cy="1256367"/>
      </dsp:txXfrm>
    </dsp:sp>
    <dsp:sp modelId="{5247FB32-5CBE-DA40-A081-FE2BB465C7A1}">
      <dsp:nvSpPr>
        <dsp:cNvPr id="0" name=""/>
        <dsp:cNvSpPr/>
      </dsp:nvSpPr>
      <dsp:spPr>
        <a:xfrm>
          <a:off x="0" y="3130978"/>
          <a:ext cx="6364224" cy="21372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064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b="1" kern="1200"/>
            <a:t>Tallmadge amendment—</a:t>
          </a:r>
          <a:endParaRPr lang="en-US" sz="2700" kern="1200"/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No more slaves could be brought into Missouri</a:t>
          </a:r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Gradual emancipation of children born to slaves already there</a:t>
          </a:r>
        </a:p>
      </dsp:txBody>
      <dsp:txXfrm>
        <a:off x="0" y="3130978"/>
        <a:ext cx="6364224" cy="21372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1434A-D0A5-0042-ADB9-77E98208349E}">
      <dsp:nvSpPr>
        <dsp:cNvPr id="0" name=""/>
        <dsp:cNvSpPr/>
      </dsp:nvSpPr>
      <dsp:spPr>
        <a:xfrm>
          <a:off x="0" y="76251"/>
          <a:ext cx="11187113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Roar of anger from slaveholding Southerners:</a:t>
          </a:r>
        </a:p>
      </dsp:txBody>
      <dsp:txXfrm>
        <a:off x="45663" y="121914"/>
        <a:ext cx="11095787" cy="844089"/>
      </dsp:txXfrm>
    </dsp:sp>
    <dsp:sp modelId="{B7E4F019-BC43-4646-90CA-A9E5F44E94F0}">
      <dsp:nvSpPr>
        <dsp:cNvPr id="0" name=""/>
        <dsp:cNvSpPr/>
      </dsp:nvSpPr>
      <dsp:spPr>
        <a:xfrm>
          <a:off x="0" y="1011666"/>
          <a:ext cx="11187113" cy="18567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191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Saw Tallmadge amendment as threat to sectional balance and whole future of slavery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If Congress abolished </a:t>
          </a:r>
          <a:r>
            <a:rPr lang="en-US" sz="3000" b="1" kern="1200"/>
            <a:t>peculiar institution</a:t>
          </a:r>
          <a:r>
            <a:rPr lang="en-US" sz="3000" kern="1200"/>
            <a:t> in Missouri, it might do so in older states of South.</a:t>
          </a:r>
        </a:p>
      </dsp:txBody>
      <dsp:txXfrm>
        <a:off x="0" y="1011666"/>
        <a:ext cx="11187113" cy="1856790"/>
      </dsp:txXfrm>
    </dsp:sp>
    <dsp:sp modelId="{D4CDD116-4CD4-964D-866E-29EFC76EBAF4}">
      <dsp:nvSpPr>
        <dsp:cNvPr id="0" name=""/>
        <dsp:cNvSpPr/>
      </dsp:nvSpPr>
      <dsp:spPr>
        <a:xfrm>
          <a:off x="0" y="2868456"/>
          <a:ext cx="11187113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A few Northerners protested evils of slavery:</a:t>
          </a:r>
        </a:p>
      </dsp:txBody>
      <dsp:txXfrm>
        <a:off x="45663" y="2914119"/>
        <a:ext cx="11095787" cy="844089"/>
      </dsp:txXfrm>
    </dsp:sp>
    <dsp:sp modelId="{FEB07AE2-CD60-594A-BCB5-708F37023125}">
      <dsp:nvSpPr>
        <dsp:cNvPr id="0" name=""/>
        <dsp:cNvSpPr/>
      </dsp:nvSpPr>
      <dsp:spPr>
        <a:xfrm>
          <a:off x="0" y="3803871"/>
          <a:ext cx="11187113" cy="645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191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/>
            <a:t>Determined to prevent its spread into territories</a:t>
          </a:r>
        </a:p>
      </dsp:txBody>
      <dsp:txXfrm>
        <a:off x="0" y="3803871"/>
        <a:ext cx="11187113" cy="6458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16634-9A3E-D947-ACA4-A1DEA2AFBFCC}">
      <dsp:nvSpPr>
        <dsp:cNvPr id="0" name=""/>
        <dsp:cNvSpPr/>
      </dsp:nvSpPr>
      <dsp:spPr>
        <a:xfrm>
          <a:off x="0" y="8541"/>
          <a:ext cx="6364224" cy="1784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Russia</a:t>
          </a:r>
          <a:r>
            <a:rPr lang="fr-FR" sz="2500" kern="1200"/>
            <a:t>'</a:t>
          </a:r>
          <a:r>
            <a:rPr lang="en-US" sz="2500" kern="1200"/>
            <a:t>s push from Alaska began when tsar in 1821 claimed jurisdiction over 100 miles of open sea to 51</a:t>
          </a:r>
          <a:r>
            <a:rPr lang="en-US" sz="2500" kern="1200">
              <a:sym typeface="Symbol" panose="05050102010706020507" pitchFamily="18" charset="2"/>
            </a:rPr>
            <a:t></a:t>
          </a:r>
          <a:r>
            <a:rPr lang="en-US" sz="2500" kern="1200"/>
            <a:t> (most of British Columbia)</a:t>
          </a:r>
        </a:p>
      </dsp:txBody>
      <dsp:txXfrm>
        <a:off x="87100" y="95641"/>
        <a:ext cx="6190024" cy="1610050"/>
      </dsp:txXfrm>
    </dsp:sp>
    <dsp:sp modelId="{A77FAF89-6688-4949-95CB-EE1677E85677}">
      <dsp:nvSpPr>
        <dsp:cNvPr id="0" name=""/>
        <dsp:cNvSpPr/>
      </dsp:nvSpPr>
      <dsp:spPr>
        <a:xfrm>
          <a:off x="0" y="1864791"/>
          <a:ext cx="6364224" cy="1784250"/>
        </a:xfrm>
        <a:prstGeom prst="roundRect">
          <a:avLst/>
        </a:prstGeom>
        <a:solidFill>
          <a:schemeClr val="accent2">
            <a:hueOff val="-751712"/>
            <a:satOff val="-301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Russia had trading posts as far as San Francisco Bay</a:t>
          </a:r>
        </a:p>
      </dsp:txBody>
      <dsp:txXfrm>
        <a:off x="87100" y="1951891"/>
        <a:ext cx="6190024" cy="1610050"/>
      </dsp:txXfrm>
    </dsp:sp>
    <dsp:sp modelId="{EA3C7735-4123-3E43-89BB-714C6BCBFBEC}">
      <dsp:nvSpPr>
        <dsp:cNvPr id="0" name=""/>
        <dsp:cNvSpPr/>
      </dsp:nvSpPr>
      <dsp:spPr>
        <a:xfrm>
          <a:off x="0" y="3721041"/>
          <a:ext cx="6364224" cy="1784250"/>
        </a:xfrm>
        <a:prstGeom prst="roundRect">
          <a:avLst/>
        </a:prstGeom>
        <a:solidFill>
          <a:schemeClr val="accent2">
            <a:hueOff val="-1503424"/>
            <a:satOff val="-602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American feared that Russia would block access to California, prospective U.S. window to Pacific</a:t>
          </a:r>
        </a:p>
      </dsp:txBody>
      <dsp:txXfrm>
        <a:off x="87100" y="3808141"/>
        <a:ext cx="6190024" cy="1610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52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0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6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4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87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17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71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10/24/21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3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94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4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6" r:id="rId6"/>
    <p:sldLayoutId id="2147483751" r:id="rId7"/>
    <p:sldLayoutId id="2147483752" r:id="rId8"/>
    <p:sldLayoutId id="2147483753" r:id="rId9"/>
    <p:sldLayoutId id="2147483755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pacial view of digital earth">
            <a:extLst>
              <a:ext uri="{FF2B5EF4-FFF2-40B4-BE49-F238E27FC236}">
                <a16:creationId xmlns:a16="http://schemas.microsoft.com/office/drawing/2014/main" id="{72D94F73-5990-4A27-83DE-580F54131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16" r="10816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699667-E420-3B43-8A5C-F57001FD4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/>
              <a:t>Chapter 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8F8A4-AC6F-B549-AAE8-39F43434A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r>
              <a:rPr lang="en-US" sz="2000"/>
              <a:t>War of 1812 aka the Second War for Independence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286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846F97D0-8FD5-BD43-B871-F08BCCA9F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II. Washington Burned and New Orleans Defended (cont.)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E55DCA4-FCA4-394D-9F65-1B58B31DA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1" y="2147888"/>
            <a:ext cx="11149013" cy="4449763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Jackson became a national hero.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Peace treaty signed at Ghent, Belgium: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Ended war two weeks before Battle of New Orleans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U.S.A. fought for honor as much as material gain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Battle of New Orleans restored that honor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British retaliated with devastating blockade along America</a:t>
            </a:r>
            <a:r>
              <a:rPr lang="fr-FR" altLang="en-US" dirty="0">
                <a:solidFill>
                  <a:srgbClr val="000000"/>
                </a:solidFill>
              </a:rPr>
              <a:t>'</a:t>
            </a:r>
            <a:r>
              <a:rPr lang="en-US" altLang="en-US" dirty="0">
                <a:solidFill>
                  <a:srgbClr val="000000"/>
                </a:solidFill>
              </a:rPr>
              <a:t>s coast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A710340-AE0D-4E4F-8DBC-7C457A164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III. The Treaty of Ghent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C95FC87F-3337-F949-8F28-8425F6FC7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048" y="2249214"/>
            <a:ext cx="11161986" cy="406014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  <a:cs typeface="ＭＳ Ｐゴシック" charset="0"/>
              </a:rPr>
              <a:t>Tsar Alexander I of Russia proposed mediation in 1812: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His proposal brought 5 American peacemakers to Belgian city of Ghent in 1814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Group headed by John Quincy Adams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Confident from early military successes, British initially demanded a neutralized Indian buffer state in Great Lakes region, control of Great Lakes, &amp; a substantial part of Maine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0CE3DAC-94C9-A848-8A4C-0795AE821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III. The Treaty of Ghent</a:t>
            </a:r>
            <a:br>
              <a:rPr lang="en-US" altLang="en-US">
                <a:solidFill>
                  <a:srgbClr val="000000"/>
                </a:solidFill>
              </a:rPr>
            </a:br>
            <a:r>
              <a:rPr lang="en-US" altLang="en-US">
                <a:solidFill>
                  <a:srgbClr val="000000"/>
                </a:solidFill>
              </a:rPr>
              <a:t>(cont.)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36567859-4F78-6D4B-ABD4-7828AC048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228850"/>
            <a:ext cx="11158538" cy="4286250"/>
          </a:xfrm>
        </p:spPr>
        <p:txBody>
          <a:bodyPr/>
          <a:lstStyle/>
          <a:p>
            <a:pPr lvl="1"/>
            <a:r>
              <a:rPr lang="en-US" altLang="en-US" dirty="0">
                <a:solidFill>
                  <a:srgbClr val="000000"/>
                </a:solidFill>
              </a:rPr>
              <a:t>Americans flatly rejected these terms and talks stalemated: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British reverses in upper New York and Baltimore made London more willing to compromise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England also preoccupied with redrafting map of Europe at </a:t>
            </a:r>
            <a:r>
              <a:rPr lang="en-US" altLang="en-US" b="1" dirty="0">
                <a:solidFill>
                  <a:srgbClr val="000000"/>
                </a:solidFill>
              </a:rPr>
              <a:t>Congress of Vienna </a:t>
            </a:r>
            <a:r>
              <a:rPr lang="en-US" altLang="en-US" dirty="0">
                <a:solidFill>
                  <a:srgbClr val="000000"/>
                </a:solidFill>
              </a:rPr>
              <a:t>(1814-1815) and eyeing still-dangerous France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Treaty of Ghent, signed on Christmas Eve, 1814 was essentially an armistice.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9CCBB-BC38-864E-9448-40342C40E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IV. Federalist Grievances and the Hartford Convention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6E68651E-27D9-A445-8547-7A4674FB68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050" y="2152204"/>
            <a:ext cx="5505950" cy="443778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New England extremists proposed secession  or at least separate peace with Britain:</a:t>
            </a:r>
          </a:p>
          <a:p>
            <a:pPr lvl="1" eaLnBrk="1" hangingPunct="1"/>
            <a:r>
              <a:rPr lang="en-US" altLang="en-US" b="1" dirty="0">
                <a:solidFill>
                  <a:srgbClr val="000000"/>
                </a:solidFill>
              </a:rPr>
              <a:t>Hartford Convention:</a:t>
            </a:r>
          </a:p>
          <a:p>
            <a:pPr lvl="2" eaLnBrk="1" hangingPunct="1"/>
            <a:r>
              <a:rPr lang="en-US" altLang="en-US" dirty="0">
                <a:solidFill>
                  <a:srgbClr val="000000"/>
                </a:solidFill>
              </a:rPr>
              <a:t>Massachusetts, Connecticut, &amp; Rhode Island sent full delegations</a:t>
            </a:r>
          </a:p>
          <a:p>
            <a:pPr lvl="2" eaLnBrk="1" hangingPunct="1"/>
            <a:r>
              <a:rPr lang="en-US" altLang="en-US" dirty="0">
                <a:solidFill>
                  <a:srgbClr val="000000"/>
                </a:solidFill>
              </a:rPr>
              <a:t>New Hampshire &amp; Vermont sent partial delegations</a:t>
            </a:r>
          </a:p>
          <a:p>
            <a:pPr lvl="2" eaLnBrk="1" hangingPunct="1"/>
            <a:r>
              <a:rPr lang="en-US" altLang="en-US" dirty="0">
                <a:solidFill>
                  <a:srgbClr val="000000"/>
                </a:solidFill>
              </a:rPr>
              <a:t>26 men met in secrecy for 3 weeks—Dec. 15, 1814 to Jan. 5, 1815—to discuss grievances</a:t>
            </a:r>
          </a:p>
          <a:p>
            <a:pPr lvl="2" eaLnBrk="1" hangingPunct="1"/>
            <a:r>
              <a:rPr lang="en-US" altLang="en-US" dirty="0">
                <a:solidFill>
                  <a:srgbClr val="000000"/>
                </a:solidFill>
              </a:rPr>
              <a:t>Only a few delegates advocated secession</a:t>
            </a:r>
          </a:p>
          <a:p>
            <a:pPr marL="1371600" lvl="3" indent="0">
              <a:buNone/>
            </a:pPr>
            <a:endParaRPr lang="en-US" altLang="en-US" b="1" dirty="0">
              <a:solidFill>
                <a:srgbClr val="000000"/>
              </a:solidFill>
            </a:endParaRPr>
          </a:p>
          <a:p>
            <a:pPr lvl="2" eaLnBrk="1" hangingPunct="1">
              <a:buFont typeface="Arial" panose="020B0604020202020204" pitchFamily="34" charset="0"/>
              <a:buNone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A5113-A22E-F941-9F44-B3A424ED3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6446" y="2152204"/>
            <a:ext cx="5362588" cy="3933286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>
                <a:solidFill>
                  <a:srgbClr val="000000"/>
                </a:solidFill>
              </a:rPr>
              <a:t>Hartford Convention was not radical.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Convention</a:t>
            </a:r>
            <a:r>
              <a:rPr lang="fr-FR" altLang="en-US" dirty="0">
                <a:solidFill>
                  <a:srgbClr val="000000"/>
                </a:solidFill>
              </a:rPr>
              <a:t>'</a:t>
            </a:r>
            <a:r>
              <a:rPr lang="en-US" altLang="en-US" dirty="0">
                <a:solidFill>
                  <a:srgbClr val="000000"/>
                </a:solidFill>
              </a:rPr>
              <a:t>s final report was moderate: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Demands reflected Federalist fears that New England was becoming subservient to South &amp; West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Demanded financial assistance from Washington to compensate for lost trade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Proposed constitutional amendments requiring 2/3 vote in Congress before an embargo could be  imposed, new states admitted, or war declared.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A6DA879-CB08-EB49-8810-29B6D6808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IV. Federalist Grievances and the Hartford Convention (cont.)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6C1D3FC2-734F-4844-B083-11770939C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2200275"/>
            <a:ext cx="11129962" cy="4243388"/>
          </a:xfrm>
        </p:spPr>
        <p:txBody>
          <a:bodyPr/>
          <a:lstStyle/>
          <a:p>
            <a:pPr lvl="2"/>
            <a:r>
              <a:rPr lang="en-US" altLang="en-US" dirty="0">
                <a:solidFill>
                  <a:srgbClr val="000000"/>
                </a:solidFill>
              </a:rPr>
              <a:t>Delegates sought to abolish 3/5 clause 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To limit presidents to single term 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To prohibit election of two successive presidents from same state– this aimed at “Virginia dynasty”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Three envoys carried demands to Washington: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Arrived just as news of New Orleans victory appeared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Harford Convention was death of Federalist party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Federalists never again able to mount successful presidential campaign (see Map 12.2)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EFEA6-DA49-3743-9DDB-98398141F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V. The Second War for American Independence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D86F8C0A-3217-2E46-B13B-24F38F4F7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24076"/>
            <a:ext cx="11106150" cy="43735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War of 1812 a small war: 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6,000 Americans killed or wounded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Globally unimportant, war had huge consequences for United States: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Other nations developed new respect for America</a:t>
            </a:r>
            <a:r>
              <a:rPr lang="fr-FR" altLang="en-US" dirty="0">
                <a:solidFill>
                  <a:srgbClr val="000000"/>
                </a:solidFill>
              </a:rPr>
              <a:t>'</a:t>
            </a:r>
            <a:r>
              <a:rPr lang="en-US" altLang="en-US" dirty="0">
                <a:solidFill>
                  <a:srgbClr val="000000"/>
                </a:solidFill>
              </a:rPr>
              <a:t>s prowess thanks to Perry &amp;  Macdonough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In diplomatic sense, conflict could be called 2</a:t>
            </a:r>
            <a:r>
              <a:rPr lang="en-US" altLang="en-US" baseline="30000" dirty="0">
                <a:solidFill>
                  <a:srgbClr val="000000"/>
                </a:solidFill>
              </a:rPr>
              <a:t>nd</a:t>
            </a:r>
            <a:r>
              <a:rPr lang="en-US" altLang="en-US" dirty="0">
                <a:solidFill>
                  <a:srgbClr val="000000"/>
                </a:solidFill>
              </a:rPr>
              <a:t> War for American Independence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72C3E2EA-D084-4B4B-8B3F-5C025032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V. The Second War for American Independence (cont.)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7E221985-2D75-9640-A77A-BDB854117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7" y="2095501"/>
            <a:ext cx="11177587" cy="4373563"/>
          </a:xfrm>
        </p:spPr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</a:rPr>
              <a:t>Sectionalism dealt black eye.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</a:rPr>
              <a:t>Federalists were most conspicuous casualty.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</a:rPr>
              <a:t>War heroes emerged—Jackson and Harrison—both later became president.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</a:rPr>
              <a:t>Abandoned by British, Indians forced to make terms as best they could.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</a:rPr>
              <a:t>In economic sense, war bred greater U.S. independence via increased manufacturing.</a:t>
            </a:r>
          </a:p>
          <a:p>
            <a:pPr marL="1371600" lvl="3" indent="0">
              <a:buNone/>
            </a:pPr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6F9CD1EC-FFEF-B545-8CCC-33AF32D4B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V. The Second War for American Independence (cont.)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F3298198-78B8-F949-AC2B-6BE07C946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30" y="2149411"/>
            <a:ext cx="11143107" cy="4337114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</a:rPr>
              <a:t>Canadian patriotism increased by war.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000000"/>
                </a:solidFill>
              </a:rPr>
              <a:t>Many felt betrayed by Treaty of Ghent:</a:t>
            </a:r>
          </a:p>
          <a:p>
            <a:pPr lvl="2"/>
            <a:r>
              <a:rPr lang="en-US" altLang="en-US" sz="2400" dirty="0">
                <a:solidFill>
                  <a:srgbClr val="000000"/>
                </a:solidFill>
              </a:rPr>
              <a:t>Aggrieved by failure to secure Indian buffer state or even mastery of Great Lakes</a:t>
            </a:r>
          </a:p>
          <a:p>
            <a:pPr lvl="2"/>
            <a:r>
              <a:rPr lang="en-US" altLang="en-US" sz="2400" b="1" dirty="0">
                <a:solidFill>
                  <a:srgbClr val="000000"/>
                </a:solidFill>
              </a:rPr>
              <a:t>Rush-Bagot agreement</a:t>
            </a:r>
            <a:r>
              <a:rPr lang="en-US" altLang="en-US" sz="2400" dirty="0">
                <a:solidFill>
                  <a:srgbClr val="000000"/>
                </a:solidFill>
              </a:rPr>
              <a:t> (1817) between Britain &amp; U.S.A. limited naval armament on Great Lakes</a:t>
            </a:r>
          </a:p>
          <a:p>
            <a:pPr lvl="2"/>
            <a:r>
              <a:rPr lang="en-US" altLang="en-US" sz="2400" dirty="0">
                <a:solidFill>
                  <a:srgbClr val="000000"/>
                </a:solidFill>
              </a:rPr>
              <a:t>Border fortifications later removed</a:t>
            </a:r>
          </a:p>
          <a:p>
            <a:pPr lvl="2"/>
            <a:r>
              <a:rPr lang="en-US" altLang="en-US" sz="2400" dirty="0">
                <a:solidFill>
                  <a:srgbClr val="000000"/>
                </a:solidFill>
              </a:rPr>
              <a:t>United States and Canada came to share world</a:t>
            </a:r>
            <a:r>
              <a:rPr lang="fr-FR" altLang="en-US" sz="2400" dirty="0">
                <a:solidFill>
                  <a:srgbClr val="000000"/>
                </a:solidFill>
              </a:rPr>
              <a:t>'</a:t>
            </a:r>
            <a:r>
              <a:rPr lang="en-US" altLang="en-US" sz="2400" dirty="0">
                <a:solidFill>
                  <a:srgbClr val="000000"/>
                </a:solidFill>
              </a:rPr>
              <a:t>s longest unfortified boundary—5,527 miles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74E8ADEF-3C75-2445-9003-77B8200D4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VI. Nascent Nationalism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BA3124C5-5DAD-804C-A0C2-0888313C7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62" y="2073167"/>
            <a:ext cx="11154104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altLang="en-US" dirty="0">
                <a:solidFill>
                  <a:srgbClr val="000000"/>
                </a:solidFill>
              </a:rPr>
              <a:t>Most impressive by-product of war was heightened nationalism (nation-consciousness or national oneness):</a:t>
            </a:r>
          </a:p>
          <a:p>
            <a:pPr lvl="2" eaLnBrk="1" hangingPunct="1"/>
            <a:r>
              <a:rPr lang="en-US" altLang="en-US" dirty="0">
                <a:solidFill>
                  <a:srgbClr val="000000"/>
                </a:solidFill>
              </a:rPr>
              <a:t>America may not have fought war as one nation, but it emerged as one nation</a:t>
            </a:r>
          </a:p>
          <a:p>
            <a:pPr lvl="2" eaLnBrk="1" hangingPunct="1"/>
            <a:r>
              <a:rPr lang="en-US" altLang="en-US" dirty="0">
                <a:solidFill>
                  <a:srgbClr val="000000"/>
                </a:solidFill>
              </a:rPr>
              <a:t>Washington Irving and James Fenimore Cooper attained international fame as American writers</a:t>
            </a:r>
          </a:p>
          <a:p>
            <a:pPr lvl="2" eaLnBrk="1" hangingPunct="1"/>
            <a:r>
              <a:rPr lang="en-US" altLang="en-US" dirty="0">
                <a:solidFill>
                  <a:srgbClr val="000000"/>
                </a:solidFill>
              </a:rPr>
              <a:t>Revised Bank of United States approved by Congress in 1816</a:t>
            </a:r>
          </a:p>
          <a:p>
            <a:pPr lvl="2" eaLnBrk="1" hangingPunct="1"/>
            <a:r>
              <a:rPr lang="en-US" altLang="en-US" dirty="0">
                <a:solidFill>
                  <a:srgbClr val="000000"/>
                </a:solidFill>
              </a:rPr>
              <a:t>New national capital began to rise in Washington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Army expanded to ten thousand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</a:rPr>
              <a:t>Navy further covered itself with victory in 1815 when it beat piratical plunderers of North Africa</a:t>
            </a:r>
          </a:p>
          <a:p>
            <a:pPr lvl="2"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5BDF09F8-304B-0C4B-9247-C5ACE311A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VII. </a:t>
            </a:r>
            <a:r>
              <a:rPr lang="en-US" altLang="ja-JP">
                <a:solidFill>
                  <a:srgbClr val="000000"/>
                </a:solidFill>
              </a:rPr>
              <a:t>“The American System”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E0A0A00F-A8A0-4C4F-9B68-78D05FF19A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029" y="2152202"/>
            <a:ext cx="5442887" cy="415715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Nationalism manifested itself in manufacturing: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Patriotic Americans took pride in factories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British tried to crush U.S. factories in marketplace</a:t>
            </a:r>
          </a:p>
          <a:p>
            <a:pPr lvl="1" eaLnBrk="1" hangingPunct="1"/>
            <a:r>
              <a:rPr lang="en-US" altLang="en-US" b="1" dirty="0">
                <a:solidFill>
                  <a:srgbClr val="000000"/>
                </a:solidFill>
              </a:rPr>
              <a:t>Tariff of 1816</a:t>
            </a:r>
            <a:r>
              <a:rPr lang="en-US" altLang="en-US" dirty="0">
                <a:solidFill>
                  <a:srgbClr val="000000"/>
                </a:solidFill>
              </a:rPr>
              <a:t>—Congress passed first tariff:</a:t>
            </a:r>
          </a:p>
          <a:p>
            <a:pPr lvl="2" eaLnBrk="1" hangingPunct="1"/>
            <a:r>
              <a:rPr lang="en-US" altLang="en-US" dirty="0">
                <a:solidFill>
                  <a:srgbClr val="000000"/>
                </a:solidFill>
              </a:rPr>
              <a:t>Primarily for protection, not revenue</a:t>
            </a:r>
          </a:p>
          <a:p>
            <a:pPr lvl="2" eaLnBrk="1" hangingPunct="1"/>
            <a:r>
              <a:rPr lang="en-US" altLang="en-US" dirty="0">
                <a:solidFill>
                  <a:srgbClr val="000000"/>
                </a:solidFill>
              </a:rPr>
              <a:t>Rates were 20 to 25% of value of dutiable imports</a:t>
            </a:r>
          </a:p>
          <a:p>
            <a:pPr lvl="2" eaLnBrk="1" hangingPunct="1"/>
            <a:r>
              <a:rPr lang="en-US" altLang="en-US" dirty="0">
                <a:solidFill>
                  <a:srgbClr val="000000"/>
                </a:solidFill>
              </a:rPr>
              <a:t>High protective trend started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3CD312-4C37-1C46-AF3D-DCEC62176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152202"/>
            <a:ext cx="5442886" cy="4157156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altLang="en-US" dirty="0">
                <a:solidFill>
                  <a:srgbClr val="000000"/>
                </a:solidFill>
              </a:rPr>
              <a:t>Nationalism highlighted by Henry Clay</a:t>
            </a:r>
            <a:r>
              <a:rPr lang="fr-FR" altLang="ja-JP" dirty="0">
                <a:solidFill>
                  <a:srgbClr val="000000"/>
                </a:solidFill>
              </a:rPr>
              <a:t>'</a:t>
            </a:r>
            <a:r>
              <a:rPr lang="en-US" altLang="en-US" dirty="0">
                <a:solidFill>
                  <a:srgbClr val="000000"/>
                </a:solidFill>
              </a:rPr>
              <a:t>s plan for developing profitable home market:</a:t>
            </a:r>
          </a:p>
          <a:p>
            <a:pPr marL="457200" lvl="1" indent="0"/>
            <a:r>
              <a:rPr lang="en-US" altLang="en-US" dirty="0">
                <a:solidFill>
                  <a:srgbClr val="000000"/>
                </a:solidFill>
              </a:rPr>
              <a:t>  His </a:t>
            </a:r>
            <a:r>
              <a:rPr lang="en-US" altLang="en-US" b="1" dirty="0">
                <a:solidFill>
                  <a:srgbClr val="000000"/>
                </a:solidFill>
              </a:rPr>
              <a:t>American System</a:t>
            </a:r>
            <a:r>
              <a:rPr lang="en-US" altLang="en-US" dirty="0">
                <a:solidFill>
                  <a:srgbClr val="000000"/>
                </a:solidFill>
              </a:rPr>
              <a:t>: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Strong banking system provide easy credit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Protective tariff for eastern manufacturing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Network of roads and canals, especially in Ohio,  would meet great need for better transportation</a:t>
            </a:r>
          </a:p>
          <a:p>
            <a:pPr marL="457200" lvl="1" indent="0">
              <a:buNone/>
            </a:pPr>
            <a:r>
              <a:rPr lang="en-US" altLang="en-US" dirty="0">
                <a:solidFill>
                  <a:srgbClr val="000000"/>
                </a:solidFill>
              </a:rPr>
              <a:t>Spending for this plan conflicted with Republican constitutional scruples.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C2C2C-3E68-BB4F-831D-29ED9E0EA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I. On to Canada over Land and Lakes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AA210808-C169-7B45-A32D-B503DD28C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War of 1812:</a:t>
            </a:r>
          </a:p>
          <a:p>
            <a:pPr lvl="2" eaLnBrk="1" hangingPunct="1"/>
            <a:r>
              <a:rPr lang="en-US" altLang="en-US" dirty="0">
                <a:solidFill>
                  <a:srgbClr val="000000"/>
                </a:solidFill>
              </a:rPr>
              <a:t>Regular army ill-trained, ill-disciplined, and scattered</a:t>
            </a:r>
          </a:p>
          <a:p>
            <a:pPr lvl="2" eaLnBrk="1" hangingPunct="1"/>
            <a:r>
              <a:rPr lang="en-US" altLang="en-US" dirty="0">
                <a:solidFill>
                  <a:srgbClr val="000000"/>
                </a:solidFill>
              </a:rPr>
              <a:t>Had to be supplemented by even more poorly trained militias</a:t>
            </a:r>
          </a:p>
          <a:p>
            <a:pPr lvl="2" eaLnBrk="1" hangingPunct="1"/>
            <a:r>
              <a:rPr lang="en-US" altLang="en-US" dirty="0">
                <a:solidFill>
                  <a:srgbClr val="000000"/>
                </a:solidFill>
              </a:rPr>
              <a:t>Some generals were semi-senile heirlooms from Revolutionary War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Canada:</a:t>
            </a:r>
          </a:p>
          <a:p>
            <a:pPr lvl="2" eaLnBrk="1" hangingPunct="1"/>
            <a:r>
              <a:rPr lang="en-US" altLang="en-US" dirty="0">
                <a:solidFill>
                  <a:srgbClr val="000000"/>
                </a:solidFill>
              </a:rPr>
              <a:t>Important battleground because British forces were weakest there (see Map 12.1)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D6D14071-9278-3046-9202-8D7341F9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VI.  “The American System”</a:t>
            </a:r>
            <a:br>
              <a:rPr lang="en-US" altLang="en-US">
                <a:solidFill>
                  <a:srgbClr val="000000"/>
                </a:solidFill>
              </a:rPr>
            </a:br>
            <a:r>
              <a:rPr lang="en-US" altLang="en-US">
                <a:solidFill>
                  <a:srgbClr val="000000"/>
                </a:solidFill>
              </a:rPr>
              <a:t>(cont.)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0FCC4984-DB3C-F044-A9EF-AE7B86461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59" y="2136228"/>
            <a:ext cx="11172496" cy="4525963"/>
          </a:xfrm>
        </p:spPr>
        <p:txBody>
          <a:bodyPr/>
          <a:lstStyle/>
          <a:p>
            <a:pPr marL="914400" lvl="2" indent="0">
              <a:buNone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pitchFamily="34" charset="-128"/>
              </a:rPr>
              <a:t>Congress voted in 1817 to distribute $1.5 million to states for internal improvements: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President Madison vetoed measure as unconstitutional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Individual states had to fund their own construction, incl. Erie Canal, completed in 1825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Jeffersonian-Republicans rejected direct federal support for intrastate internal improvements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New England strongly opposed it because would further drain away population and create competing states in West </a:t>
            </a:r>
          </a:p>
          <a:p>
            <a:pPr lvl="3">
              <a:buFont typeface="Arial" charset="0"/>
              <a:buChar char="–"/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  <a:p>
            <a:pPr lvl="3">
              <a:buFont typeface="Arial" charset="0"/>
              <a:buChar char="–"/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  <a:p>
            <a:pPr lvl="3">
              <a:buFont typeface="Arial" charset="0"/>
              <a:buChar char="–"/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  <a:p>
            <a:pPr lvl="3">
              <a:buFont typeface="Arial" charset="0"/>
              <a:buChar char="–"/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779A-8A55-0243-B460-AA03589DC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VIII. The So-Called Era of Good Feelings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914FB3DF-8A39-E146-AB2B-B3FC8C785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James Monroe nominated for presidency in 1816:</a:t>
            </a:r>
          </a:p>
          <a:p>
            <a:pPr lvl="1" eaLnBrk="1" hangingPunct="1"/>
            <a:r>
              <a:rPr lang="en-US" altLang="en-US">
                <a:solidFill>
                  <a:srgbClr val="000000"/>
                </a:solidFill>
              </a:rPr>
              <a:t>Last time a Federalist would run</a:t>
            </a:r>
          </a:p>
          <a:p>
            <a:pPr lvl="1" eaLnBrk="1" hangingPunct="1"/>
            <a:r>
              <a:rPr lang="en-US" altLang="en-US">
                <a:solidFill>
                  <a:srgbClr val="000000"/>
                </a:solidFill>
              </a:rPr>
              <a:t>Monroe an experienced, levelheaded executive</a:t>
            </a:r>
          </a:p>
          <a:p>
            <a:pPr lvl="1" eaLnBrk="1" hangingPunct="1"/>
            <a:r>
              <a:rPr lang="en-US" altLang="en-US">
                <a:solidFill>
                  <a:srgbClr val="000000"/>
                </a:solidFill>
              </a:rPr>
              <a:t>Emerging nationalism cemented by Monroe</a:t>
            </a:r>
            <a:r>
              <a:rPr lang="fr-FR" altLang="en-US">
                <a:solidFill>
                  <a:srgbClr val="000000"/>
                </a:solidFill>
              </a:rPr>
              <a:t>'</a:t>
            </a:r>
            <a:r>
              <a:rPr lang="en-US" altLang="en-US">
                <a:solidFill>
                  <a:srgbClr val="000000"/>
                </a:solidFill>
              </a:rPr>
              <a:t>s goodwill tour in 1817</a:t>
            </a:r>
          </a:p>
          <a:p>
            <a:pPr lvl="1" eaLnBrk="1" hangingPunct="1"/>
            <a:r>
              <a:rPr lang="en-US" altLang="en-US">
                <a:solidFill>
                  <a:srgbClr val="000000"/>
                </a:solidFill>
              </a:rPr>
              <a:t>Boston newspaper announced “</a:t>
            </a:r>
            <a:r>
              <a:rPr lang="en-US" altLang="ja-JP" b="1">
                <a:solidFill>
                  <a:srgbClr val="000000"/>
                </a:solidFill>
              </a:rPr>
              <a:t>Era of Good Feelings</a:t>
            </a:r>
            <a:r>
              <a:rPr lang="en-US" altLang="en-US">
                <a:solidFill>
                  <a:srgbClr val="000000"/>
                </a:solidFill>
              </a:rPr>
              <a:t>”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14C85C11-46B1-4748-8D41-3AA05392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VIII. The So-Called Era of Good Feelings (cont.)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17EF0E4C-AC24-7941-93F6-C0FCB1E3A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000000"/>
                </a:solidFill>
              </a:rPr>
              <a:t>Era of Good Feelings</a:t>
            </a:r>
            <a:r>
              <a:rPr lang="en-US" altLang="en-US">
                <a:solidFill>
                  <a:srgbClr val="000000"/>
                </a:solidFill>
              </a:rPr>
              <a:t>: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Considerable tranquility and prosperity did exist in early Monroe years 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But also a troubled time:</a:t>
            </a:r>
          </a:p>
          <a:p>
            <a:pPr lvl="2"/>
            <a:r>
              <a:rPr lang="en-US" altLang="en-US">
                <a:solidFill>
                  <a:srgbClr val="000000"/>
                </a:solidFill>
              </a:rPr>
              <a:t>Extensive debate over tariff, the bank, internal improvements, and sale of public lands</a:t>
            </a:r>
          </a:p>
          <a:p>
            <a:pPr lvl="2"/>
            <a:r>
              <a:rPr lang="en-US" altLang="en-US">
                <a:solidFill>
                  <a:srgbClr val="000000"/>
                </a:solidFill>
              </a:rPr>
              <a:t>Sectionalism was growing</a:t>
            </a:r>
          </a:p>
          <a:p>
            <a:pPr lvl="2"/>
            <a:r>
              <a:rPr lang="en-US" altLang="en-US">
                <a:solidFill>
                  <a:srgbClr val="000000"/>
                </a:solidFill>
              </a:rPr>
              <a:t>Debate over slavery was growing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483DB-E4A6-A649-9BBD-E7BA3F132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The Panic of 1819 and the Curse of Hard Times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496476C5-58EE-7641-AED2-38C445596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8" y="2015568"/>
            <a:ext cx="11225048" cy="446931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1819: economic panic descended: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Deflation, bankruptcies, bank failures, unemployment, &amp; overcrowded debtor</a:t>
            </a:r>
            <a:r>
              <a:rPr lang="fr-FR" altLang="en-US" dirty="0">
                <a:solidFill>
                  <a:srgbClr val="000000"/>
                </a:solidFill>
              </a:rPr>
              <a:t>'</a:t>
            </a:r>
            <a:r>
              <a:rPr lang="en-US" altLang="en-US" dirty="0">
                <a:solidFill>
                  <a:srgbClr val="000000"/>
                </a:solidFill>
              </a:rPr>
              <a:t>s prisons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Factors contributing to catastrophe:</a:t>
            </a:r>
          </a:p>
          <a:p>
            <a:pPr lvl="2" eaLnBrk="1" hangingPunct="1"/>
            <a:r>
              <a:rPr lang="en-US" altLang="en-US" dirty="0">
                <a:solidFill>
                  <a:srgbClr val="000000"/>
                </a:solidFill>
              </a:rPr>
              <a:t>Over-speculation of frontier land</a:t>
            </a:r>
          </a:p>
          <a:p>
            <a:pPr lvl="2" eaLnBrk="1" hangingPunct="1"/>
            <a:r>
              <a:rPr lang="en-US" altLang="en-US" dirty="0">
                <a:solidFill>
                  <a:srgbClr val="000000"/>
                </a:solidFill>
              </a:rPr>
              <a:t>West hard hit when Bank of United States forced western banks to foreclose on farm mortgages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Hit poorer classes hard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Sowed seed of Jacksonian democracy 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Called attention to inhumanity of imprisoning debtors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Agitation against imprisonment for debt resulted in remedial legislation in many states</a:t>
            </a: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D84CFF3D-59E1-BF4E-90AE-A5F6EAA28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X. Growing Pains of the West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42964CA1-9059-C144-ADF0-C9DFAD16C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030" y="2162712"/>
            <a:ext cx="11192046" cy="4146647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  <a:cs typeface="ＭＳ Ｐゴシック" charset="0"/>
              </a:rPr>
              <a:t>The West: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9 states joined original thirteen between 1791 &amp; 1819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To keep balance between North &amp; South, states were admitted alternately, free and slave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Continuation of generation-old movement west: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Land was cheap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Eager newcomers from abroad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Tobacco exhausted land in South</a:t>
            </a:r>
          </a:p>
          <a:p>
            <a:pPr marL="914400" lvl="2" indent="0">
              <a:buNone/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  <a:p>
            <a:pPr marL="914400" lvl="2" indent="0">
              <a:buNone/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  <a:p>
            <a:pPr marL="914400" lvl="2" indent="0">
              <a:buNone/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  <a:p>
            <a:pPr marL="114300" indent="0">
              <a:buNone/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  <a:cs typeface="ＭＳ Ｐゴシック" charset="0"/>
            </a:endParaRPr>
          </a:p>
          <a:p>
            <a:pPr marL="114300" indent="0">
              <a:buNone/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  <a:cs typeface="ＭＳ Ｐゴシック" charset="0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0B01B6-0C5F-8A4F-A211-F0852CA4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2593832" cy="27230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USA: 1819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F6198F56-7F10-2846-9EC7-7E52D41B1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86" b="6327"/>
          <a:stretch/>
        </p:blipFill>
        <p:spPr>
          <a:xfrm>
            <a:off x="2029569" y="532639"/>
            <a:ext cx="9814769" cy="593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04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36111939-F2C8-B846-BF9F-C8B3629EF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X. Growing Pains of the West</a:t>
            </a:r>
            <a:br>
              <a:rPr lang="en-US" altLang="en-US">
                <a:solidFill>
                  <a:srgbClr val="000000"/>
                </a:solidFill>
              </a:rPr>
            </a:br>
            <a:r>
              <a:rPr lang="en-US" altLang="en-US">
                <a:solidFill>
                  <a:srgbClr val="000000"/>
                </a:solidFill>
              </a:rPr>
              <a:t>(cont.)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C9A8805C-1D00-644D-8967-92016D495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171700"/>
            <a:ext cx="10712196" cy="4000500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Other causes of growing West: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Acute economic distress during embargo years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Indians in Northwest and South crushed by Generals Harrison and Jackson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New highways improved land routes to Ohio Valley (e.g., Cumberland Road, 1811)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1811  first steamboat on western waters heralded new era of upstream navigation</a:t>
            </a: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  <a:p>
            <a:pPr lvl="1"/>
            <a:endParaRPr lang="en-US" altLang="en-US" dirty="0">
              <a:solidFill>
                <a:srgbClr val="000000"/>
              </a:solidFill>
            </a:endParaRPr>
          </a:p>
          <a:p>
            <a:pPr marL="1371600" lvl="3" indent="0">
              <a:buNone/>
            </a:pPr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6BF3A0A2-67A1-E24B-9E4A-077CC0F74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X. Growing Pains of the West</a:t>
            </a:r>
            <a:br>
              <a:rPr lang="en-US" altLang="en-US">
                <a:solidFill>
                  <a:srgbClr val="000000"/>
                </a:solidFill>
              </a:rPr>
            </a:br>
            <a:r>
              <a:rPr lang="en-US" altLang="en-US">
                <a:solidFill>
                  <a:srgbClr val="000000"/>
                </a:solidFill>
              </a:rPr>
              <a:t>(cont.)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762029A8-F4B6-F649-ADE5-86F26BEA1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0" y="2478024"/>
            <a:ext cx="11119944" cy="3694176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West still weak in population and influence: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Allied with other sections to gain influence</a:t>
            </a:r>
          </a:p>
          <a:p>
            <a:pPr lvl="1"/>
            <a:r>
              <a:rPr lang="en-US" altLang="en-US" b="1" dirty="0">
                <a:solidFill>
                  <a:srgbClr val="000000"/>
                </a:solidFill>
              </a:rPr>
              <a:t>Land Act of 1820 </a:t>
            </a:r>
            <a:r>
              <a:rPr lang="en-US" altLang="en-US" dirty="0">
                <a:solidFill>
                  <a:srgbClr val="000000"/>
                </a:solidFill>
              </a:rPr>
              <a:t>helped with access to land: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Can buy 80 acres </a:t>
            </a:r>
            <a:r>
              <a:rPr lang="en-US" altLang="en-US" dirty="0" err="1">
                <a:solidFill>
                  <a:srgbClr val="000000"/>
                </a:solidFill>
              </a:rPr>
              <a:t>atminimum</a:t>
            </a:r>
            <a:r>
              <a:rPr lang="en-US" altLang="en-US" dirty="0">
                <a:solidFill>
                  <a:srgbClr val="000000"/>
                </a:solidFill>
              </a:rPr>
              <a:t> of $1.25 an acre in cash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West demanded government fund for transportation and slowly received it 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West also frustrated by Bank of U.S. resistance to easy credit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DFC41C-6C20-714B-83DA-B476A3F99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XI. Slavery and the Sectional Balance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5845" name="Content Placeholder 2">
            <a:extLst>
              <a:ext uri="{FF2B5EF4-FFF2-40B4-BE49-F238E27FC236}">
                <a16:creationId xmlns:a16="http://schemas.microsoft.com/office/drawing/2014/main" id="{DD008FA7-A3C6-4A82-87C3-CF3CE52214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539505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E14777C-6B1F-A541-AF10-7836E44B8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XI. Slavery and the Sectional Balance (cont.)</a:t>
            </a:r>
          </a:p>
        </p:txBody>
      </p:sp>
      <p:graphicFrame>
        <p:nvGraphicFramePr>
          <p:cNvPr id="36869" name="Content Placeholder 2">
            <a:extLst>
              <a:ext uri="{FF2B5EF4-FFF2-40B4-BE49-F238E27FC236}">
                <a16:creationId xmlns:a16="http://schemas.microsoft.com/office/drawing/2014/main" id="{47ED52BE-2715-4A83-8E84-B05996A739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201197"/>
              </p:ext>
            </p:extLst>
          </p:nvPr>
        </p:nvGraphicFramePr>
        <p:xfrm>
          <a:off x="542925" y="2128839"/>
          <a:ext cx="11187113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CB4BB964-AA4C-4742-A8C9-93F32283C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I. On to Canada over Land and Lakes (cont.)</a:t>
            </a:r>
          </a:p>
        </p:txBody>
      </p:sp>
      <p:graphicFrame>
        <p:nvGraphicFramePr>
          <p:cNvPr id="6151" name="Content Placeholder 2">
            <a:extLst>
              <a:ext uri="{FF2B5EF4-FFF2-40B4-BE49-F238E27FC236}">
                <a16:creationId xmlns:a16="http://schemas.microsoft.com/office/drawing/2014/main" id="{B3B0F087-E39A-42E6-B38D-9FB68648832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3126934"/>
              </p:ext>
            </p:extLst>
          </p:nvPr>
        </p:nvGraphicFramePr>
        <p:xfrm>
          <a:off x="569029" y="2309858"/>
          <a:ext cx="6446133" cy="4219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92AF9E-0756-FB4B-A818-381B45E9C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6860" y="2215265"/>
            <a:ext cx="4937760" cy="3694176"/>
          </a:xfrm>
        </p:spPr>
        <p:txBody>
          <a:bodyPr/>
          <a:lstStyle/>
          <a:p>
            <a:pPr lvl="1"/>
            <a:r>
              <a:rPr lang="en-US" altLang="en-US" dirty="0">
                <a:solidFill>
                  <a:srgbClr val="000000"/>
                </a:solidFill>
              </a:rPr>
              <a:t>Americans looked for success on water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American navy did much better than army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American craft were better than British ships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e.g., </a:t>
            </a:r>
            <a:r>
              <a:rPr lang="en-US" altLang="en-US" i="1" dirty="0">
                <a:solidFill>
                  <a:srgbClr val="000000"/>
                </a:solidFill>
              </a:rPr>
              <a:t>USS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i="1" dirty="0">
                <a:solidFill>
                  <a:srgbClr val="000000"/>
                </a:solidFill>
              </a:rPr>
              <a:t>Constitution</a:t>
            </a:r>
            <a:r>
              <a:rPr lang="en-US" altLang="en-US" dirty="0">
                <a:solidFill>
                  <a:srgbClr val="000000"/>
                </a:solidFill>
              </a:rPr>
              <a:t> had thicker sides, heavier firepower, &amp; larger crews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6824E-6C0D-0541-BCD0-19B8F92BF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XII. The Uneasy Missouri Compromise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7DA0DD18-42CA-BD47-9494-F55005896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069" y="2478024"/>
            <a:ext cx="10705627" cy="3694176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Clay broke deadlock with three compromises.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Congress: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Admitted Missouri as slave state 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Admitted Maine as free state </a:t>
            </a:r>
          </a:p>
          <a:p>
            <a:pPr lvl="2" eaLnBrk="1" hangingPunct="1"/>
            <a:r>
              <a:rPr lang="en-US" altLang="en-US" dirty="0">
                <a:solidFill>
                  <a:srgbClr val="000000"/>
                </a:solidFill>
              </a:rPr>
              <a:t>Kept balance between North and South 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Prohibited slavery north of 36</a:t>
            </a:r>
            <a:r>
              <a:rPr lang="en-US" altLang="en-US" dirty="0">
                <a:solidFill>
                  <a:srgbClr val="000000"/>
                </a:solidFill>
                <a:sym typeface="Symbol" pitchFamily="2" charset="2"/>
              </a:rPr>
              <a:t></a:t>
            </a:r>
            <a:r>
              <a:rPr lang="en-US" altLang="en-US" dirty="0">
                <a:solidFill>
                  <a:srgbClr val="000000"/>
                </a:solidFill>
              </a:rPr>
              <a:t> 30</a:t>
            </a:r>
            <a:r>
              <a:rPr lang="fr-FR" altLang="en-US" dirty="0">
                <a:solidFill>
                  <a:srgbClr val="000000"/>
                </a:solidFill>
              </a:rPr>
              <a:t>'</a:t>
            </a:r>
            <a:r>
              <a:rPr lang="en-US" altLang="en-US" dirty="0">
                <a:solidFill>
                  <a:srgbClr val="000000"/>
                </a:solidFill>
              </a:rPr>
              <a:t> line —southern boundary of Missouri (see Map 12.3).</a:t>
            </a:r>
          </a:p>
          <a:p>
            <a:pPr lvl="1" eaLnBrk="1" hangingPunct="1"/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Freeform: Shape 73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6" name="Freeform: Shape 75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914" name="Title 1">
            <a:extLst>
              <a:ext uri="{FF2B5EF4-FFF2-40B4-BE49-F238E27FC236}">
                <a16:creationId xmlns:a16="http://schemas.microsoft.com/office/drawing/2014/main" id="{C42ABE42-B80C-0B48-ABD4-C58F2B148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altLang="en-US"/>
              <a:t>XII. The Uneasy Missouri Compromise (cont.)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9484FA02-083C-A047-A1C5-D32CF4ECF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305" y="300037"/>
            <a:ext cx="7326058" cy="6357937"/>
          </a:xfrm>
        </p:spPr>
        <p:txBody>
          <a:bodyPr anchor="ctr">
            <a:normAutofit/>
          </a:bodyPr>
          <a:lstStyle/>
          <a:p>
            <a:r>
              <a:rPr lang="en-US" altLang="en-US" b="1" dirty="0"/>
              <a:t>Missouri Compromise</a:t>
            </a:r>
            <a:r>
              <a:rPr lang="en-US" altLang="en-US" dirty="0"/>
              <a:t> lasted 34 years:</a:t>
            </a:r>
          </a:p>
          <a:p>
            <a:pPr lvl="1"/>
            <a:r>
              <a:rPr lang="en-US" altLang="en-US" sz="2800" dirty="0"/>
              <a:t>Vital formative period in young Republic</a:t>
            </a:r>
          </a:p>
          <a:p>
            <a:pPr lvl="1"/>
            <a:r>
              <a:rPr lang="en-US" altLang="en-US" sz="2800" dirty="0"/>
              <a:t>Preserved compact of states</a:t>
            </a:r>
          </a:p>
          <a:p>
            <a:pPr lvl="1"/>
            <a:r>
              <a:rPr lang="en-US" altLang="en-US" sz="2800" dirty="0"/>
              <a:t>Exposed divisive issue of slavery in West </a:t>
            </a:r>
          </a:p>
          <a:p>
            <a:pPr lvl="1"/>
            <a:r>
              <a:rPr lang="en-US" altLang="en-US" sz="2800" dirty="0"/>
              <a:t>Missouri Compromise and Panic of 1819 should have hurt Monroe</a:t>
            </a:r>
            <a:r>
              <a:rPr lang="fr-FR" altLang="en-US" sz="2800" dirty="0"/>
              <a:t>'</a:t>
            </a:r>
            <a:r>
              <a:rPr lang="en-US" altLang="en-US" sz="2800" dirty="0"/>
              <a:t>s reelection in 1820</a:t>
            </a:r>
          </a:p>
          <a:p>
            <a:pPr lvl="1"/>
            <a:r>
              <a:rPr lang="en-US" altLang="en-US" sz="2800" dirty="0"/>
              <a:t>Monroe received every electoral vote except one because Federalists so weak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7CFFEE2-CC3B-7547-BBEF-4B0BA7C83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717" y="0"/>
            <a:ext cx="105085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60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C0EC6-719E-7A45-AD42-06188487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John Marshall and Judicial Nationalism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7B655D2E-9776-2448-9720-751639604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2114550"/>
            <a:ext cx="11187113" cy="428625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Supreme Court bolstered nationalism.</a:t>
            </a:r>
          </a:p>
          <a:p>
            <a:pPr eaLnBrk="1" hangingPunct="1"/>
            <a:r>
              <a:rPr lang="en-US" altLang="en-US" b="1" i="1" dirty="0">
                <a:solidFill>
                  <a:srgbClr val="000000"/>
                </a:solidFill>
              </a:rPr>
              <a:t>McCulloch v. Maryland </a:t>
            </a:r>
            <a:r>
              <a:rPr lang="en-US" altLang="en-US" dirty="0">
                <a:solidFill>
                  <a:srgbClr val="000000"/>
                </a:solidFill>
              </a:rPr>
              <a:t>(1819) strengthened U.S. government at expense of states: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Maryland attempted to destroy branch of Bank of United States by imposing tax on its notes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Marshall declared bank constitutional using doctrine of implied powers or </a:t>
            </a:r>
            <a:r>
              <a:rPr lang="en-US" altLang="en-US" b="1" dirty="0">
                <a:solidFill>
                  <a:srgbClr val="000000"/>
                </a:solidFill>
              </a:rPr>
              <a:t>loose construction</a:t>
            </a:r>
            <a:r>
              <a:rPr lang="en-US" altLang="en-US" dirty="0">
                <a:solidFill>
                  <a:srgbClr val="000000"/>
                </a:solidFill>
              </a:rPr>
              <a:t>  </a:t>
            </a:r>
          </a:p>
          <a:p>
            <a:pPr lvl="2" eaLnBrk="1" hangingPunct="1"/>
            <a:r>
              <a:rPr lang="en-US" altLang="en-US" dirty="0">
                <a:solidFill>
                  <a:srgbClr val="000000"/>
                </a:solidFill>
              </a:rPr>
              <a:t>Increased federal authority when he denied right of Maryland to tax the bank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23793AF8-CDFC-E04D-BADC-24B41595E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solidFill>
                  <a:srgbClr val="000000"/>
                </a:solidFill>
              </a:rPr>
              <a:t>John Marshall and Judicial Nationalism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C6309D77-B918-8A4F-97ED-0F1F77E52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13" y="2043113"/>
            <a:ext cx="11215687" cy="4083051"/>
          </a:xfrm>
        </p:spPr>
        <p:txBody>
          <a:bodyPr/>
          <a:lstStyle/>
          <a:p>
            <a:r>
              <a:rPr lang="en-US" altLang="en-US" b="1" i="1" dirty="0">
                <a:solidFill>
                  <a:srgbClr val="000000"/>
                </a:solidFill>
              </a:rPr>
              <a:t>Cohens v. Virginia </a:t>
            </a:r>
            <a:r>
              <a:rPr lang="en-US" altLang="en-US" dirty="0">
                <a:solidFill>
                  <a:srgbClr val="000000"/>
                </a:solidFill>
              </a:rPr>
              <a:t>(1821) gave Marshall  another opportunity to defend federal power: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Cohen brothers convicted by Virginia courts of illegally selling lottery tickets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They appealed conviction to Supreme Court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Court upheld conviction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Marshall asserted right of Supreme Court to review decisions of state courts in all questions involving powers of federal government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1CDD5-B992-9D47-B026-FC92BC316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Judicial Dikes Against Democratic Excesses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A0FA435A-1635-FE41-B972-E533899AD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37" y="2105026"/>
            <a:ext cx="11134726" cy="44497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Marshall also protected property rights.</a:t>
            </a:r>
          </a:p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Notorious case of </a:t>
            </a:r>
            <a:r>
              <a:rPr lang="en-US" altLang="en-US" b="1" i="1" dirty="0">
                <a:solidFill>
                  <a:srgbClr val="000000"/>
                </a:solidFill>
              </a:rPr>
              <a:t>Fletcher v. Peck</a:t>
            </a:r>
            <a:r>
              <a:rPr lang="en-US" altLang="en-US" i="1" dirty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(1810):</a:t>
            </a:r>
          </a:p>
          <a:p>
            <a:pPr lvl="2" eaLnBrk="1" hangingPunct="1"/>
            <a:r>
              <a:rPr lang="en-US" altLang="en-US" sz="2400" dirty="0">
                <a:solidFill>
                  <a:srgbClr val="000000"/>
                </a:solidFill>
              </a:rPr>
              <a:t>Georgia legislature granted 35 million acres in Yazoo River country (Mississippi) to private speculators</a:t>
            </a:r>
          </a:p>
          <a:p>
            <a:pPr lvl="2" eaLnBrk="1" hangingPunct="1"/>
            <a:r>
              <a:rPr lang="en-US" altLang="en-US" sz="2400" dirty="0">
                <a:solidFill>
                  <a:srgbClr val="000000"/>
                </a:solidFill>
              </a:rPr>
              <a:t>Next legislature canceled corrupt transaction</a:t>
            </a:r>
          </a:p>
          <a:p>
            <a:pPr lvl="2" eaLnBrk="1" hangingPunct="1"/>
            <a:r>
              <a:rPr lang="en-US" altLang="en-US" sz="2400" dirty="0">
                <a:solidFill>
                  <a:srgbClr val="000000"/>
                </a:solidFill>
              </a:rPr>
              <a:t>Court decreed grant a contract &amp; Constitution forbids states from “impairing” contracts (Art. I. Sec. X, para. 1)</a:t>
            </a:r>
          </a:p>
          <a:p>
            <a:pPr lvl="2" eaLnBrk="1" hangingPunct="1"/>
            <a:r>
              <a:rPr lang="en-US" altLang="en-US" sz="2400" dirty="0">
                <a:solidFill>
                  <a:srgbClr val="000000"/>
                </a:solidFill>
              </a:rPr>
              <a:t>Protected property rights against popular pressures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762FC2A1-A4A3-4A40-BA79-EAFB0D954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000000"/>
                </a:solidFill>
              </a:rPr>
              <a:t>Judicial Dikes Against Democratic Excesses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3AB30-E976-A14C-B5BE-C3D80C6C4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2128837"/>
            <a:ext cx="11187113" cy="4486275"/>
          </a:xfrm>
        </p:spPr>
        <p:txBody>
          <a:bodyPr>
            <a:normAutofit/>
          </a:bodyPr>
          <a:lstStyle/>
          <a:p>
            <a:pPr marL="571500" indent="-457200">
              <a:buFont typeface="Arial" charset="0"/>
              <a:buChar char="•"/>
              <a:defRPr/>
            </a:pPr>
            <a:r>
              <a:rPr lang="en-US" b="1" i="1" dirty="0">
                <a:solidFill>
                  <a:srgbClr val="000000"/>
                </a:solidFill>
                <a:ea typeface="ＭＳ Ｐゴシック" pitchFamily="34" charset="-128"/>
                <a:cs typeface="ＭＳ Ｐゴシック" charset="0"/>
              </a:rPr>
              <a:t>Fletcher </a:t>
            </a:r>
            <a:r>
              <a:rPr lang="en-US" dirty="0">
                <a:solidFill>
                  <a:srgbClr val="000000"/>
                </a:solidFill>
                <a:ea typeface="ＭＳ Ｐゴシック" pitchFamily="34" charset="-128"/>
                <a:cs typeface="ＭＳ Ｐゴシック" charset="0"/>
              </a:rPr>
              <a:t>enabled Court to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assert right to void state laws conflicting with federal Constitution.</a:t>
            </a:r>
          </a:p>
          <a:p>
            <a:pPr marL="571500" indent="-457200">
              <a:buFont typeface="Arial" charset="0"/>
              <a:buChar char="•"/>
              <a:defRPr/>
            </a:pPr>
            <a:r>
              <a:rPr lang="en-US" b="1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Dartmouth College v. Woodward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(1819):</a:t>
            </a:r>
          </a:p>
          <a:p>
            <a:pPr marL="971550" lvl="1" indent="-457200">
              <a:buFont typeface="Arial" charset="0"/>
              <a:buChar char="–"/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+mn-cs"/>
              </a:rPr>
              <a:t>College sued when New Jersey changed charter granted to college by king in 1769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Marshall ruled original charter must stand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It was a contract and Constitution protected contracts against state encroachments</a:t>
            </a:r>
          </a:p>
          <a:p>
            <a:pPr lvl="2"/>
            <a:r>
              <a:rPr lang="en-US" altLang="en-US" i="1" dirty="0">
                <a:solidFill>
                  <a:srgbClr val="000000"/>
                </a:solidFill>
              </a:rPr>
              <a:t>Dartmouth</a:t>
            </a:r>
            <a:r>
              <a:rPr lang="en-US" altLang="en-US" dirty="0">
                <a:solidFill>
                  <a:srgbClr val="000000"/>
                </a:solidFill>
              </a:rPr>
              <a:t> decision safeguarded businesses from domination by states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Created future problem when corporations escaped needed public control</a:t>
            </a:r>
          </a:p>
          <a:p>
            <a:pPr marL="971550" lvl="1" indent="-457200">
              <a:buFont typeface="Arial" charset="0"/>
              <a:buChar char="–"/>
              <a:defRPr/>
            </a:pPr>
            <a:endParaRPr lang="en-US" dirty="0">
              <a:solidFill>
                <a:srgbClr val="000000"/>
              </a:solidFill>
              <a:ea typeface="ＭＳ Ｐゴシック" charset="0"/>
              <a:cs typeface="+mn-cs"/>
            </a:endParaRPr>
          </a:p>
          <a:p>
            <a:pPr marL="514350" lvl="1" indent="0">
              <a:buNone/>
              <a:defRPr/>
            </a:pPr>
            <a:endParaRPr lang="en-US" dirty="0">
              <a:solidFill>
                <a:srgbClr val="000000"/>
              </a:solidFill>
              <a:ea typeface="ＭＳ Ｐゴシック" charset="0"/>
              <a:cs typeface="+mn-cs"/>
            </a:endParaRPr>
          </a:p>
          <a:p>
            <a:pPr marL="114300" indent="0">
              <a:buNone/>
              <a:defRPr/>
            </a:pPr>
            <a:endParaRPr lang="en-US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1828800" lvl="4" indent="0">
              <a:buNone/>
              <a:defRPr/>
            </a:pPr>
            <a:endParaRPr lang="en-US" dirty="0">
              <a:solidFill>
                <a:srgbClr val="000000"/>
              </a:solidFill>
              <a:ea typeface="ＭＳ Ｐゴシック" charset="0"/>
              <a:cs typeface="+mn-cs"/>
            </a:endParaRPr>
          </a:p>
          <a:p>
            <a:pPr marL="1371600" lvl="3" indent="0">
              <a:buNone/>
              <a:defRPr/>
            </a:pPr>
            <a:endParaRPr lang="en-US" dirty="0">
              <a:solidFill>
                <a:srgbClr val="000000"/>
              </a:solidFill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5EB5C5A9-3DE6-FD47-BFCF-EBEA7CA7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XIV. Judicial Dikes Against Democratic Excesses (cont.)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9BCB6E2E-0236-AE43-B615-49D33E470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151994"/>
            <a:ext cx="5549462" cy="437356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altLang="en-US" dirty="0">
                <a:solidFill>
                  <a:srgbClr val="000000"/>
                </a:solidFill>
              </a:rPr>
              <a:t>Marshall</a:t>
            </a:r>
            <a:r>
              <a:rPr lang="fr-FR" altLang="en-US" dirty="0">
                <a:solidFill>
                  <a:srgbClr val="000000"/>
                </a:solidFill>
              </a:rPr>
              <a:t>'</a:t>
            </a:r>
            <a:r>
              <a:rPr lang="en-US" altLang="en-US" dirty="0">
                <a:solidFill>
                  <a:srgbClr val="000000"/>
                </a:solidFill>
              </a:rPr>
              <a:t>s nationalistic decisions shaped U.S. history: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Buttressed federal Union 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Created stable national environment for business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Checked excesses of elected state legislatures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Shaped Constitution along conservative, centralizing lines counter to emerging democratic spirit of era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Through him, Hamiltonians partly triumphed</a:t>
            </a:r>
          </a:p>
          <a:p>
            <a:pPr marL="1828800" lvl="4" indent="0">
              <a:buNone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E3A751-3198-334B-A0C1-B8C4A37F68C1}"/>
              </a:ext>
            </a:extLst>
          </p:cNvPr>
          <p:cNvSpPr txBox="1">
            <a:spLocks/>
          </p:cNvSpPr>
          <p:nvPr/>
        </p:nvSpPr>
        <p:spPr>
          <a:xfrm>
            <a:off x="664779" y="2151994"/>
            <a:ext cx="5431221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altLang="en-US">
                <a:solidFill>
                  <a:srgbClr val="000000"/>
                </a:solidFill>
              </a:rPr>
              <a:t>If Marshall was Molding Father of Constitution, Daniel Webster was Expounding Father:</a:t>
            </a:r>
          </a:p>
          <a:p>
            <a:pPr lvl="2"/>
            <a:r>
              <a:rPr lang="en-US" altLang="en-US">
                <a:solidFill>
                  <a:srgbClr val="000000"/>
                </a:solidFill>
              </a:rPr>
              <a:t>Expounded nationalistic philosophy</a:t>
            </a:r>
          </a:p>
          <a:p>
            <a:pPr lvl="2"/>
            <a:r>
              <a:rPr lang="en-US" altLang="en-US">
                <a:solidFill>
                  <a:srgbClr val="000000"/>
                </a:solidFill>
              </a:rPr>
              <a:t>Challenged states</a:t>
            </a:r>
            <a:r>
              <a:rPr lang="fr-FR" altLang="en-US">
                <a:solidFill>
                  <a:srgbClr val="000000"/>
                </a:solidFill>
              </a:rPr>
              <a:t>'</a:t>
            </a:r>
            <a:r>
              <a:rPr lang="en-US" altLang="en-US">
                <a:solidFill>
                  <a:srgbClr val="000000"/>
                </a:solidFill>
              </a:rPr>
              <a:t> rights and nullification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4CE5841-C184-4A70-A609-5FE4A5078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2E4EB2-AE9D-CC45-9A24-782ACE24D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683169"/>
            <a:ext cx="4068849" cy="4148586"/>
          </a:xfrm>
        </p:spPr>
        <p:txBody>
          <a:bodyPr rtlCol="0" anchor="t">
            <a:normAutofit/>
          </a:bodyPr>
          <a:lstStyle/>
          <a:p>
            <a:pPr>
              <a:defRPr/>
            </a:pPr>
            <a:r>
              <a:rPr lang="en-US" sz="4800" dirty="0">
                <a:ea typeface="+mj-ea"/>
                <a:cs typeface="+mj-cs"/>
              </a:rPr>
              <a:t>XV. Sharing Oregon and Acquiring Florida</a:t>
            </a:r>
          </a:p>
        </p:txBody>
      </p:sp>
      <p:sp>
        <p:nvSpPr>
          <p:cNvPr id="48131" name="Content Placeholder 2">
            <a:extLst>
              <a:ext uri="{FF2B5EF4-FFF2-40B4-BE49-F238E27FC236}">
                <a16:creationId xmlns:a16="http://schemas.microsoft.com/office/drawing/2014/main" id="{B4F30887-AFCF-744D-9747-F378F310C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504" y="1683170"/>
            <a:ext cx="5818248" cy="414858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 b="1" dirty="0"/>
              <a:t>Anglo-American Convention </a:t>
            </a:r>
            <a:r>
              <a:rPr lang="en-US" altLang="en-US" sz="2000" dirty="0"/>
              <a:t>(1818):</a:t>
            </a:r>
          </a:p>
          <a:p>
            <a:pPr lvl="1" eaLnBrk="1" hangingPunct="1"/>
            <a:r>
              <a:rPr lang="en-US" altLang="en-US" sz="2000" dirty="0"/>
              <a:t>Permitted U.S.A. to share Newfoundland fisheries with Canada</a:t>
            </a:r>
          </a:p>
          <a:p>
            <a:pPr lvl="1" eaLnBrk="1" hangingPunct="1"/>
            <a:r>
              <a:rPr lang="en-US" altLang="en-US" sz="2000" dirty="0"/>
              <a:t>Fixed vague northern limits of Louisiana along 49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parallel from Lake of the Woods (Minn.) to Rocky Mountains (see Map 12.4)</a:t>
            </a:r>
          </a:p>
          <a:p>
            <a:pPr lvl="1" eaLnBrk="1" hangingPunct="1"/>
            <a:r>
              <a:rPr lang="en-US" altLang="en-US" sz="2000" dirty="0"/>
              <a:t>Provided for 10-year joint occupation of Oregon Country, without surrender of rights or claims of either America or Britain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16936" y="4000284"/>
            <a:ext cx="54864" cy="4206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203918-4F3E-7D45-B8ED-FBF0BE0C2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/>
              <a:t>Map of the Anglo-American Committee agreements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Content Placeholder 8" descr="Map&#10;&#10;Description automatically generated">
            <a:extLst>
              <a:ext uri="{FF2B5EF4-FFF2-40B4-BE49-F238E27FC236}">
                <a16:creationId xmlns:a16="http://schemas.microsoft.com/office/drawing/2014/main" id="{034EA80B-C3E7-674B-BC0B-D3EFB95BD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0472" y="625684"/>
            <a:ext cx="5496604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2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94" name="Title 1">
            <a:extLst>
              <a:ext uri="{FF2B5EF4-FFF2-40B4-BE49-F238E27FC236}">
                <a16:creationId xmlns:a16="http://schemas.microsoft.com/office/drawing/2014/main" id="{5F2D16C5-EB69-0F4F-A40D-B907D625B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en-US" altLang="en-US" sz="3600" dirty="0"/>
              <a:t>On to Canada over Land and Lakes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197" name="Content Placeholder 2">
            <a:extLst>
              <a:ext uri="{FF2B5EF4-FFF2-40B4-BE49-F238E27FC236}">
                <a16:creationId xmlns:a16="http://schemas.microsoft.com/office/drawing/2014/main" id="{8FFC8C2D-4446-4CB7-AC6D-647EA7E3E3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176217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4CE5841-C184-4A70-A609-5FE4A5078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54" name="Title 1">
            <a:extLst>
              <a:ext uri="{FF2B5EF4-FFF2-40B4-BE49-F238E27FC236}">
                <a16:creationId xmlns:a16="http://schemas.microsoft.com/office/drawing/2014/main" id="{7D273255-C578-794C-9683-31EB75069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683169"/>
            <a:ext cx="4068849" cy="4148586"/>
          </a:xfrm>
        </p:spPr>
        <p:txBody>
          <a:bodyPr anchor="t">
            <a:normAutofit/>
          </a:bodyPr>
          <a:lstStyle/>
          <a:p>
            <a:r>
              <a:rPr lang="en-US" altLang="en-US" sz="4800"/>
              <a:t>XV. Sharing Oregon and Acquiring Florida (cont.)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941A319B-592B-4348-8E59-D44DDB3A4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456" y="271437"/>
            <a:ext cx="5818248" cy="4148585"/>
          </a:xfrm>
        </p:spPr>
        <p:txBody>
          <a:bodyPr>
            <a:noAutofit/>
          </a:bodyPr>
          <a:lstStyle/>
          <a:p>
            <a:r>
              <a:rPr lang="en-US" altLang="en-US" dirty="0"/>
              <a:t>Semitropical Spanish Florida:</a:t>
            </a:r>
          </a:p>
          <a:p>
            <a:pPr lvl="1"/>
            <a:r>
              <a:rPr lang="en-US" altLang="en-US" sz="2800" dirty="0"/>
              <a:t>Americans already claimed West Florida, ratified by Congress in 1812</a:t>
            </a:r>
          </a:p>
          <a:p>
            <a:pPr lvl="1"/>
            <a:r>
              <a:rPr lang="en-US" altLang="en-US" sz="2800" dirty="0"/>
              <a:t>Bulk of Florida remained under Spanish rule (see Map 12.5)</a:t>
            </a:r>
          </a:p>
          <a:p>
            <a:pPr lvl="1"/>
            <a:r>
              <a:rPr lang="en-US" altLang="en-US" sz="2800" dirty="0"/>
              <a:t>Uprisings in South America forced Spain to remove troops from Florida</a:t>
            </a:r>
          </a:p>
          <a:p>
            <a:pPr lvl="1"/>
            <a:r>
              <a:rPr lang="en-US" altLang="en-US" sz="2800" dirty="0"/>
              <a:t>Jackson secured commission to enter Spanish territory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16936" y="4000284"/>
            <a:ext cx="54864" cy="4206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178" name="Title 1">
            <a:extLst>
              <a:ext uri="{FF2B5EF4-FFF2-40B4-BE49-F238E27FC236}">
                <a16:creationId xmlns:a16="http://schemas.microsoft.com/office/drawing/2014/main" id="{812CFC55-42BE-3A43-AE34-D0D91599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altLang="en-US"/>
              <a:t>XV. Sharing Oregon and Acquiring Florida (cont.)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65C90-C096-3E41-9115-3D4B7C308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  <a:cs typeface="+mn-cs"/>
              </a:rPr>
              <a:t>Exceeding his instructions, Jackson swept across Florida attacking Indians &amp; any who assisted them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  <a:cs typeface="+mn-cs"/>
              </a:rPr>
              <a:t>Monroe consulted cabinet and all wanted to discipline Jackson, except John Quincy Adams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dirty="0">
                <a:ea typeface="ＭＳ Ｐゴシック" charset="0"/>
                <a:cs typeface="ＭＳ Ｐゴシック" charset="0"/>
              </a:rPr>
              <a:t>Florida Purchase Treaty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(1819):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  <a:cs typeface="+mn-cs"/>
              </a:rPr>
              <a:t>Also known as </a:t>
            </a:r>
            <a:r>
              <a:rPr lang="en-US" b="1" dirty="0">
                <a:ea typeface="ＭＳ Ｐゴシック" charset="0"/>
                <a:cs typeface="+mn-cs"/>
              </a:rPr>
              <a:t>Adams-Onis Treaty: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400" dirty="0">
                <a:ea typeface="ＭＳ Ｐゴシック" charset="0"/>
                <a:cs typeface="+mn-cs"/>
              </a:rPr>
              <a:t>Spain ceded Florida &amp; claims to Oregon in exchange for Texas</a:t>
            </a:r>
          </a:p>
          <a:p>
            <a:pPr marL="914400" lvl="2" indent="0">
              <a:buNone/>
              <a:defRPr/>
            </a:pPr>
            <a:endParaRPr lang="en-US" dirty="0">
              <a:ea typeface="ＭＳ Ｐゴシック" charset="0"/>
              <a:cs typeface="+mn-cs"/>
            </a:endParaRPr>
          </a:p>
          <a:p>
            <a:pPr lvl="2">
              <a:buFont typeface="Arial" charset="0"/>
              <a:buChar char="•"/>
              <a:defRPr/>
            </a:pPr>
            <a:endParaRPr lang="en-US" dirty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7BF04-D002-884F-9E4E-2A67E9952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a typeface="+mj-ea"/>
                <a:cs typeface="+mj-cs"/>
              </a:rPr>
              <a:t>XVI. The Menace of Monarchy in America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2A4994D4-21B4-9940-88CA-DF3D967C9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697" y="2104697"/>
            <a:ext cx="11148848" cy="45259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0000"/>
                </a:solidFill>
              </a:rPr>
              <a:t>Autocrats of Europe: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Stated world must be made safe </a:t>
            </a:r>
            <a:r>
              <a:rPr lang="en-US" altLang="en-US" i="1" dirty="0">
                <a:solidFill>
                  <a:srgbClr val="000000"/>
                </a:solidFill>
              </a:rPr>
              <a:t>from</a:t>
            </a:r>
            <a:r>
              <a:rPr lang="en-US" altLang="en-US" dirty="0">
                <a:solidFill>
                  <a:srgbClr val="000000"/>
                </a:solidFill>
              </a:rPr>
              <a:t> democracy 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Smothered rebellions in Italy (1821) &amp; Spain (1823)</a:t>
            </a:r>
          </a:p>
          <a:p>
            <a:pPr lvl="1" eaLnBrk="1" hangingPunct="1"/>
            <a:r>
              <a:rPr lang="en-US" altLang="en-US" dirty="0">
                <a:solidFill>
                  <a:srgbClr val="000000"/>
                </a:solidFill>
              </a:rPr>
              <a:t>Americans were alarmed:</a:t>
            </a:r>
          </a:p>
          <a:p>
            <a:pPr lvl="2" eaLnBrk="1" hangingPunct="1"/>
            <a:r>
              <a:rPr lang="en-US" altLang="en-US" dirty="0">
                <a:solidFill>
                  <a:srgbClr val="000000"/>
                </a:solidFill>
              </a:rPr>
              <a:t>If Europeans interfered  in New World, Republicanism would suffer irreparable harm </a:t>
            </a:r>
          </a:p>
          <a:p>
            <a:pPr lvl="2" eaLnBrk="1" hangingPunct="1"/>
            <a:r>
              <a:rPr lang="en-US" altLang="en-US" dirty="0">
                <a:solidFill>
                  <a:srgbClr val="000000"/>
                </a:solidFill>
              </a:rPr>
              <a:t>Physical security of United States, mother of democracy, would be endangered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26" name="Title 1">
            <a:extLst>
              <a:ext uri="{FF2B5EF4-FFF2-40B4-BE49-F238E27FC236}">
                <a16:creationId xmlns:a16="http://schemas.microsoft.com/office/drawing/2014/main" id="{237899BF-311E-9D48-B92A-742B0D970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altLang="en-US" dirty="0"/>
              <a:t>XVI. The Menace of Monarchy in</a:t>
            </a:r>
            <a:br>
              <a:rPr lang="en-US" altLang="en-US" dirty="0"/>
            </a:br>
            <a:r>
              <a:rPr lang="en-US" altLang="en-US" dirty="0"/>
              <a:t>America (cont.)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2229" name="Content Placeholder 2">
            <a:extLst>
              <a:ext uri="{FF2B5EF4-FFF2-40B4-BE49-F238E27FC236}">
                <a16:creationId xmlns:a16="http://schemas.microsoft.com/office/drawing/2014/main" id="{14D79124-BC1C-47AF-A6E8-477FE30906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839286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8DC68D41-9527-9B4D-8E4E-9023ACEE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XVII. Monroe and His Doctrine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C7C6F67A-0B53-2545-8103-BB52E1008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England wanted U.S.A. to issue a joint pledge asserting territorial integrity of New World.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Adams concluded a self-denying alliance with Britain would hamper American expansion and it was unnecessary.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He suspected England would block any European intervention in South America.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4B1035E1-F34D-CA44-8466-44C12578F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XVII. Monroe and His Doctrine</a:t>
            </a:r>
            <a:br>
              <a:rPr lang="en-US" altLang="en-US">
                <a:solidFill>
                  <a:srgbClr val="000000"/>
                </a:solidFill>
              </a:rPr>
            </a:br>
            <a:r>
              <a:rPr lang="en-US" altLang="en-US">
                <a:solidFill>
                  <a:srgbClr val="000000"/>
                </a:solidFill>
              </a:rPr>
              <a:t>(cont.)</a:t>
            </a:r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74BDEA2F-9477-BC41-987F-962C2CE05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 b="1">
                <a:solidFill>
                  <a:srgbClr val="000000"/>
                </a:solidFill>
              </a:rPr>
              <a:t>Monroe Doctrine</a:t>
            </a:r>
            <a:r>
              <a:rPr lang="en-US" altLang="en-US">
                <a:solidFill>
                  <a:srgbClr val="000000"/>
                </a:solidFill>
              </a:rPr>
              <a:t> (1823):</a:t>
            </a:r>
          </a:p>
          <a:p>
            <a:pPr lvl="1"/>
            <a:r>
              <a:rPr lang="en-US" altLang="en-US">
                <a:solidFill>
                  <a:srgbClr val="000000"/>
                </a:solidFill>
              </a:rPr>
              <a:t>In annual message to Congress, Monroe issued  stern warning to Europe:</a:t>
            </a:r>
          </a:p>
          <a:p>
            <a:pPr lvl="2"/>
            <a:r>
              <a:rPr lang="en-US" altLang="en-US">
                <a:solidFill>
                  <a:srgbClr val="000000"/>
                </a:solidFill>
              </a:rPr>
              <a:t>(1) noncolonization and (2) nonintervention</a:t>
            </a:r>
          </a:p>
          <a:p>
            <a:pPr lvl="2"/>
            <a:r>
              <a:rPr lang="en-US" altLang="en-US">
                <a:solidFill>
                  <a:srgbClr val="000000"/>
                </a:solidFill>
              </a:rPr>
              <a:t>Regarding Russia</a:t>
            </a:r>
            <a:r>
              <a:rPr lang="fr-FR" altLang="en-US">
                <a:solidFill>
                  <a:srgbClr val="000000"/>
                </a:solidFill>
              </a:rPr>
              <a:t>'</a:t>
            </a:r>
            <a:r>
              <a:rPr lang="en-US" altLang="en-US">
                <a:solidFill>
                  <a:srgbClr val="000000"/>
                </a:solidFill>
              </a:rPr>
              <a:t>s advance in Northwest, he proclaimed era of colonization over</a:t>
            </a:r>
          </a:p>
          <a:p>
            <a:pPr lvl="2"/>
            <a:r>
              <a:rPr lang="en-US" altLang="en-US">
                <a:solidFill>
                  <a:srgbClr val="000000"/>
                </a:solidFill>
              </a:rPr>
              <a:t>He warned against foreign intervention, esp. in south</a:t>
            </a:r>
          </a:p>
          <a:p>
            <a:r>
              <a:rPr lang="en-US" altLang="en-US">
                <a:solidFill>
                  <a:srgbClr val="000000"/>
                </a:solidFill>
              </a:rPr>
              <a:t>European powers offended but could do little because of British navy.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1B54FF2F-44EE-EB4C-8A06-746C27525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XVIII. Monroe</a:t>
            </a:r>
            <a:r>
              <a:rPr lang="fr-FR" altLang="ja-JP">
                <a:solidFill>
                  <a:srgbClr val="000000"/>
                </a:solidFill>
              </a:rPr>
              <a:t>'</a:t>
            </a:r>
            <a:r>
              <a:rPr lang="en-US" altLang="ja-JP">
                <a:solidFill>
                  <a:srgbClr val="000000"/>
                </a:solidFill>
              </a:rPr>
              <a:t>s Doctrine Appraised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AE8572F6-117E-EA4C-ACA9-F11FD07B4F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676401"/>
            <a:ext cx="8305800" cy="444976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Russia relented even before Doctrine released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</a:rPr>
              <a:t>Russo-American Treaty</a:t>
            </a:r>
            <a:r>
              <a:rPr lang="en-US" altLang="en-US">
                <a:solidFill>
                  <a:srgbClr val="000000"/>
                </a:solidFill>
              </a:rPr>
              <a:t> (1824):</a:t>
            </a:r>
          </a:p>
          <a:p>
            <a:pPr lvl="1" eaLnBrk="1" hangingPunct="1"/>
            <a:r>
              <a:rPr lang="en-US" altLang="en-US">
                <a:solidFill>
                  <a:srgbClr val="000000"/>
                </a:solidFill>
              </a:rPr>
              <a:t>Fixed Russia</a:t>
            </a:r>
            <a:r>
              <a:rPr lang="fr-FR" altLang="en-US">
                <a:solidFill>
                  <a:srgbClr val="000000"/>
                </a:solidFill>
              </a:rPr>
              <a:t>'</a:t>
            </a:r>
            <a:r>
              <a:rPr lang="en-US" altLang="en-US">
                <a:solidFill>
                  <a:srgbClr val="000000"/>
                </a:solidFill>
              </a:rPr>
              <a:t>s southern line at 54</a:t>
            </a:r>
            <a:r>
              <a:rPr lang="en-US" altLang="en-US">
                <a:solidFill>
                  <a:srgbClr val="000000"/>
                </a:solidFill>
                <a:sym typeface="Symbol" pitchFamily="2" charset="2"/>
              </a:rPr>
              <a:t></a:t>
            </a:r>
            <a:r>
              <a:rPr lang="en-US" altLang="en-US">
                <a:solidFill>
                  <a:srgbClr val="000000"/>
                </a:solidFill>
              </a:rPr>
              <a:t> 40</a:t>
            </a:r>
            <a:r>
              <a:rPr lang="fr-FR" altLang="en-US">
                <a:solidFill>
                  <a:srgbClr val="000000"/>
                </a:solidFill>
              </a:rPr>
              <a:t>'</a:t>
            </a:r>
            <a:r>
              <a:rPr lang="en-US" altLang="en-US">
                <a:solidFill>
                  <a:srgbClr val="000000"/>
                </a:solidFill>
              </a:rPr>
              <a:t>— present south tip of Alaska panhandle (see Map 12.6)</a:t>
            </a:r>
          </a:p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Monroe Doctrine might more accurately be called Self-Defense Doctrine:</a:t>
            </a:r>
          </a:p>
          <a:p>
            <a:pPr lvl="1" eaLnBrk="1" hangingPunct="1"/>
            <a:r>
              <a:rPr lang="en-US" altLang="en-US">
                <a:solidFill>
                  <a:srgbClr val="000000"/>
                </a:solidFill>
              </a:rPr>
              <a:t>Monroe concerned about security of his own country, not Latin America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325" name="Rectangle 71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22" name="Title 1">
            <a:extLst>
              <a:ext uri="{FF2B5EF4-FFF2-40B4-BE49-F238E27FC236}">
                <a16:creationId xmlns:a16="http://schemas.microsoft.com/office/drawing/2014/main" id="{F4BF7148-6933-144F-8768-D7AA7CFCC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altLang="en-US" sz="3400"/>
              <a:t>XVIII. Monroe</a:t>
            </a:r>
            <a:r>
              <a:rPr lang="fr-FR" altLang="en-US" sz="3400"/>
              <a:t>'</a:t>
            </a:r>
            <a:r>
              <a:rPr lang="en-US" altLang="en-US" sz="3400"/>
              <a:t>s Doctrine Appraised</a:t>
            </a:r>
          </a:p>
        </p:txBody>
      </p:sp>
      <p:sp>
        <p:nvSpPr>
          <p:cNvPr id="56326" name="Rectangle 73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327" name="Rectangle 75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900E8547-ADA7-5348-83C2-E2D8B8461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 lnSpcReduction="10000"/>
          </a:bodyPr>
          <a:lstStyle/>
          <a:p>
            <a:pPr lvl="1"/>
            <a:r>
              <a:rPr lang="en-US" altLang="en-US" sz="2000" dirty="0"/>
              <a:t>Monroe Doctrine has never been greater than America</a:t>
            </a:r>
            <a:r>
              <a:rPr lang="fr-FR" altLang="en-US" sz="2000" dirty="0"/>
              <a:t>'</a:t>
            </a:r>
            <a:r>
              <a:rPr lang="en-US" altLang="en-US" sz="2000" dirty="0"/>
              <a:t>s power to eject a trespasser</a:t>
            </a:r>
          </a:p>
          <a:p>
            <a:pPr lvl="1"/>
            <a:r>
              <a:rPr lang="en-US" altLang="en-US" sz="2000" dirty="0"/>
              <a:t>It was never law—domestic or international</a:t>
            </a:r>
          </a:p>
          <a:p>
            <a:pPr lvl="1"/>
            <a:r>
              <a:rPr lang="en-US" altLang="en-US" sz="2000" dirty="0"/>
              <a:t>Merely personalized statement of policy by President Monroe</a:t>
            </a:r>
          </a:p>
          <a:p>
            <a:pPr lvl="1"/>
            <a:r>
              <a:rPr lang="en-US" altLang="en-US" sz="2000" dirty="0"/>
              <a:t>Expressed the post-1812 nationalism then energizing United States</a:t>
            </a:r>
          </a:p>
          <a:p>
            <a:pPr lvl="2"/>
            <a:endParaRPr lang="en-US" altLang="en-US" sz="1700" dirty="0"/>
          </a:p>
        </p:txBody>
      </p:sp>
      <p:pic>
        <p:nvPicPr>
          <p:cNvPr id="3" name="Picture 2" descr="A picture containing text, bicycle&#10;&#10;Description automatically generated">
            <a:extLst>
              <a:ext uri="{FF2B5EF4-FFF2-40B4-BE49-F238E27FC236}">
                <a16:creationId xmlns:a16="http://schemas.microsoft.com/office/drawing/2014/main" id="{4C3B971B-1B3C-D143-88C0-A3B6AF36D8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16816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4" name="Freeform: Shape 73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6" name="Freeform: Shape 75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2" name="Title 1">
            <a:extLst>
              <a:ext uri="{FF2B5EF4-FFF2-40B4-BE49-F238E27FC236}">
                <a16:creationId xmlns:a16="http://schemas.microsoft.com/office/drawing/2014/main" id="{0240AFC0-5848-094B-8A75-3295FFDB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altLang="en-US"/>
              <a:t>I. On to Canada over Land and Lakes (cont.)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FE17D0D4-0176-CC44-BC05-259296CC0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US" altLang="en-US" sz="2000"/>
              <a:t>American fleet, commanded by Thomas Macdonough, challenged British:</a:t>
            </a:r>
          </a:p>
          <a:p>
            <a:pPr lvl="1"/>
            <a:r>
              <a:rPr lang="en-US" altLang="en-US" sz="2000"/>
              <a:t>Desperate battle fought near Plattsburgh on September 11, 1814</a:t>
            </a:r>
          </a:p>
          <a:p>
            <a:pPr lvl="1"/>
            <a:r>
              <a:rPr lang="en-US" altLang="en-US" sz="2000"/>
              <a:t>Results of American victory were momentous:</a:t>
            </a:r>
          </a:p>
          <a:p>
            <a:pPr lvl="2"/>
            <a:r>
              <a:rPr lang="en-US" altLang="en-US"/>
              <a:t>British army forced to retreat</a:t>
            </a:r>
          </a:p>
          <a:p>
            <a:pPr lvl="2"/>
            <a:r>
              <a:rPr lang="en-US" altLang="en-US"/>
              <a:t>Macdonough saved upper New York from conquest</a:t>
            </a:r>
          </a:p>
          <a:p>
            <a:pPr lvl="2"/>
            <a:r>
              <a:rPr lang="en-US" altLang="en-US"/>
              <a:t>Affected concurrent negotiations of Anglo-American peace treaty in Europe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81E1224E-6618-482E-BE87-321A7FC1C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A89396-2784-AE40-BF04-3B03B413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4" y="957447"/>
            <a:ext cx="3383280" cy="4943105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en-US">
                <a:ea typeface="+mj-ea"/>
                <a:cs typeface="+mj-cs"/>
              </a:rPr>
              <a:t>II. Washington Burned and New Orleans Defended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269" name="Content Placeholder 2">
            <a:extLst>
              <a:ext uri="{FF2B5EF4-FFF2-40B4-BE49-F238E27FC236}">
                <a16:creationId xmlns:a16="http://schemas.microsoft.com/office/drawing/2014/main" id="{3B65D5D2-6B6B-4369-B756-A2B9CD3F8E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424783"/>
              </p:ext>
            </p:extLst>
          </p:nvPr>
        </p:nvGraphicFramePr>
        <p:xfrm>
          <a:off x="4553712" y="621792"/>
          <a:ext cx="6812280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F9E1D24-FE2F-2444-9F0E-D847D7B4E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548640"/>
            <a:ext cx="10512171" cy="1179576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000000"/>
                </a:solidFill>
              </a:rPr>
              <a:t>Washington Burned and New Orleans Defended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9EAC25C4-699B-D64F-B0D4-803A7F892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133601"/>
            <a:ext cx="11201400" cy="4449763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Americans at Baltimore, however, held firm: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British hammered Fort McHenry, but unable to take city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Francis Scott Key inspired to write “The Star-Spangled Banner”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A third British assault in 1814, aimed at New Orleans, menaced entire Mississippi Valley: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Andrew Jackson, fresh from victory at Battle of Horseshoe Bend (see Map 12.5), in command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30570C05-A94B-BA4A-A847-5E48C45F29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82" r="8818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A3291-EBA6-564A-AFE3-1B26970F7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The Battle of Fort McHenry; Baltimore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700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7" name="Rectangle 71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318" name="Rectangle 73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319" name="Rectangle 75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14" name="Title 1">
            <a:extLst>
              <a:ext uri="{FF2B5EF4-FFF2-40B4-BE49-F238E27FC236}">
                <a16:creationId xmlns:a16="http://schemas.microsoft.com/office/drawing/2014/main" id="{F986B567-F111-B147-913D-160D9EC9E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altLang="en-US" sz="3700"/>
              <a:t>II. Washington Burned and New Orleans Defended (cont.)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C6960081-1BC3-F14A-A03D-65E95C756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221992"/>
            <a:ext cx="11155680" cy="4264533"/>
          </a:xfrm>
        </p:spPr>
        <p:txBody>
          <a:bodyPr>
            <a:normAutofit/>
          </a:bodyPr>
          <a:lstStyle/>
          <a:p>
            <a:r>
              <a:rPr lang="en-US" altLang="en-US" sz="2200" dirty="0"/>
              <a:t>Jackson had 7,000 soldiers holding defensive positions.</a:t>
            </a:r>
          </a:p>
          <a:p>
            <a:r>
              <a:rPr lang="en-US" altLang="en-US" sz="2200" dirty="0"/>
              <a:t>8,000 British soldiers blundered badly:</a:t>
            </a:r>
          </a:p>
          <a:p>
            <a:pPr lvl="1"/>
            <a:r>
              <a:rPr lang="en-US" altLang="en-US" sz="2200" dirty="0"/>
              <a:t>Launched frontal assault on January 8, 1815</a:t>
            </a:r>
          </a:p>
          <a:p>
            <a:pPr lvl="2"/>
            <a:r>
              <a:rPr lang="en-US" altLang="en-US" sz="2200" dirty="0"/>
              <a:t>Suffered most devastating defeat of entire war</a:t>
            </a:r>
          </a:p>
          <a:p>
            <a:pPr lvl="2"/>
            <a:r>
              <a:rPr lang="en-US" altLang="en-US" sz="2200" dirty="0"/>
              <a:t>Lost over 2,000 killed and wounded in ½ hour</a:t>
            </a:r>
          </a:p>
          <a:p>
            <a:pPr lvl="2"/>
            <a:r>
              <a:rPr lang="en-US" altLang="en-US" sz="2200" dirty="0"/>
              <a:t>An astonishing victory for Jackson and his men</a:t>
            </a:r>
          </a:p>
          <a:p>
            <a:r>
              <a:rPr lang="en-US" altLang="en-US" sz="2200" dirty="0"/>
              <a:t>News of American victory in </a:t>
            </a:r>
            <a:r>
              <a:rPr lang="en-US" altLang="en-US" sz="2200" b="1" dirty="0"/>
              <a:t>Battle of New Orleans </a:t>
            </a:r>
            <a:r>
              <a:rPr lang="en-US" altLang="en-US" sz="2200" dirty="0"/>
              <a:t>was great encouragement.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1B1D2F"/>
      </a:dk2>
      <a:lt2>
        <a:srgbClr val="F0F3F1"/>
      </a:lt2>
      <a:accent1>
        <a:srgbClr val="DD33C7"/>
      </a:accent1>
      <a:accent2>
        <a:srgbClr val="9A21CB"/>
      </a:accent2>
      <a:accent3>
        <a:srgbClr val="6533DD"/>
      </a:accent3>
      <a:accent4>
        <a:srgbClr val="2539CC"/>
      </a:accent4>
      <a:accent5>
        <a:srgbClr val="338EDD"/>
      </a:accent5>
      <a:accent6>
        <a:srgbClr val="20BFC7"/>
      </a:accent6>
      <a:hlink>
        <a:srgbClr val="3F6EBF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2928</Words>
  <Application>Microsoft Macintosh PowerPoint</Application>
  <PresentationFormat>Widescreen</PresentationFormat>
  <Paragraphs>310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Avenir Next LT Pro</vt:lpstr>
      <vt:lpstr>Calibri</vt:lpstr>
      <vt:lpstr>Symbol</vt:lpstr>
      <vt:lpstr>AccentBoxVTI</vt:lpstr>
      <vt:lpstr>Chapter 12</vt:lpstr>
      <vt:lpstr>I. On to Canada over Land and Lakes</vt:lpstr>
      <vt:lpstr>I. On to Canada over Land and Lakes (cont.)</vt:lpstr>
      <vt:lpstr>On to Canada over Land and Lakes</vt:lpstr>
      <vt:lpstr>I. On to Canada over Land and Lakes (cont.)</vt:lpstr>
      <vt:lpstr>II. Washington Burned and New Orleans Defended</vt:lpstr>
      <vt:lpstr>Washington Burned and New Orleans Defended</vt:lpstr>
      <vt:lpstr>The Battle of Fort McHenry; Baltimore</vt:lpstr>
      <vt:lpstr>II. Washington Burned and New Orleans Defended (cont.)</vt:lpstr>
      <vt:lpstr>II. Washington Burned and New Orleans Defended (cont.)</vt:lpstr>
      <vt:lpstr>III. The Treaty of Ghent</vt:lpstr>
      <vt:lpstr>III. The Treaty of Ghent (cont.)</vt:lpstr>
      <vt:lpstr>IV. Federalist Grievances and the Hartford Convention</vt:lpstr>
      <vt:lpstr>IV. Federalist Grievances and the Hartford Convention (cont.)</vt:lpstr>
      <vt:lpstr>V. The Second War for American Independence</vt:lpstr>
      <vt:lpstr>V. The Second War for American Independence (cont.)</vt:lpstr>
      <vt:lpstr>V. The Second War for American Independence (cont.)</vt:lpstr>
      <vt:lpstr>VI. Nascent Nationalism</vt:lpstr>
      <vt:lpstr>VII. “The American System”</vt:lpstr>
      <vt:lpstr>VI.  “The American System” (cont.)</vt:lpstr>
      <vt:lpstr>VIII. The So-Called Era of Good Feelings</vt:lpstr>
      <vt:lpstr>VIII. The So-Called Era of Good Feelings (cont.)</vt:lpstr>
      <vt:lpstr>The Panic of 1819 and the Curse of Hard Times</vt:lpstr>
      <vt:lpstr>X. Growing Pains of the West</vt:lpstr>
      <vt:lpstr>USA: 1819</vt:lpstr>
      <vt:lpstr>X. Growing Pains of the West (cont.)</vt:lpstr>
      <vt:lpstr>X. Growing Pains of the West (cont.)</vt:lpstr>
      <vt:lpstr>XI. Slavery and the Sectional Balance</vt:lpstr>
      <vt:lpstr>XI. Slavery and the Sectional Balance (cont.)</vt:lpstr>
      <vt:lpstr>XII. The Uneasy Missouri Compromise</vt:lpstr>
      <vt:lpstr>XII. The Uneasy Missouri Compromise (cont.)</vt:lpstr>
      <vt:lpstr>PowerPoint Presentation</vt:lpstr>
      <vt:lpstr>John Marshall and Judicial Nationalism</vt:lpstr>
      <vt:lpstr>John Marshall and Judicial Nationalism</vt:lpstr>
      <vt:lpstr>Judicial Dikes Against Democratic Excesses</vt:lpstr>
      <vt:lpstr>Judicial Dikes Against Democratic Excesses</vt:lpstr>
      <vt:lpstr>XIV. Judicial Dikes Against Democratic Excesses (cont.)</vt:lpstr>
      <vt:lpstr>XV. Sharing Oregon and Acquiring Florida</vt:lpstr>
      <vt:lpstr>Map of the Anglo-American Committee agreements</vt:lpstr>
      <vt:lpstr>XV. Sharing Oregon and Acquiring Florida (cont.)</vt:lpstr>
      <vt:lpstr>XV. Sharing Oregon and Acquiring Florida (cont.)</vt:lpstr>
      <vt:lpstr>XVI. The Menace of Monarchy in America</vt:lpstr>
      <vt:lpstr>XVI. The Menace of Monarchy in America (cont.)</vt:lpstr>
      <vt:lpstr>XVII. Monroe and His Doctrine</vt:lpstr>
      <vt:lpstr>XVII. Monroe and His Doctrine (cont.)</vt:lpstr>
      <vt:lpstr>XVIII. Monroe's Doctrine Appraised</vt:lpstr>
      <vt:lpstr>XVIII. Monroe's Doctrine Appraised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</dc:title>
  <dc:creator>Anthony Knox</dc:creator>
  <cp:lastModifiedBy>Anthony Knox</cp:lastModifiedBy>
  <cp:revision>3</cp:revision>
  <dcterms:created xsi:type="dcterms:W3CDTF">2021-10-17T13:47:26Z</dcterms:created>
  <dcterms:modified xsi:type="dcterms:W3CDTF">2021-10-24T13:06:51Z</dcterms:modified>
</cp:coreProperties>
</file>