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0" r:id="rId6"/>
    <p:sldId id="261" r:id="rId7"/>
    <p:sldId id="262" r:id="rId8"/>
    <p:sldId id="256" r:id="rId9"/>
    <p:sldId id="257" r:id="rId10"/>
    <p:sldId id="258" r:id="rId11"/>
    <p:sldId id="25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88FC-A4B1-4252-8650-1F5804587A4A}" type="datetimeFigureOut">
              <a:rPr lang="en-ZA" smtClean="0"/>
              <a:t>2015-03-13</a:t>
            </a:fld>
            <a:endParaRPr lang="en-Z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B22D78-EA26-4DC2-BDE4-A99082DDC14D}" type="slidenum">
              <a:rPr lang="en-ZA" smtClean="0"/>
              <a:t>‹#›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88FC-A4B1-4252-8650-1F5804587A4A}" type="datetimeFigureOut">
              <a:rPr lang="en-ZA" smtClean="0"/>
              <a:t>2015-03-13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2D78-EA26-4DC2-BDE4-A99082DDC14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88FC-A4B1-4252-8650-1F5804587A4A}" type="datetimeFigureOut">
              <a:rPr lang="en-ZA" smtClean="0"/>
              <a:t>2015-03-13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2D78-EA26-4DC2-BDE4-A99082DDC14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88FC-A4B1-4252-8650-1F5804587A4A}" type="datetimeFigureOut">
              <a:rPr lang="en-ZA" smtClean="0"/>
              <a:t>2015-03-13</a:t>
            </a:fld>
            <a:endParaRPr lang="en-Z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B22D78-EA26-4DC2-BDE4-A99082DDC14D}" type="slidenum">
              <a:rPr lang="en-ZA" smtClean="0"/>
              <a:t>‹#›</a:t>
            </a:fld>
            <a:endParaRPr lang="en-Z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88FC-A4B1-4252-8650-1F5804587A4A}" type="datetimeFigureOut">
              <a:rPr lang="en-ZA" smtClean="0"/>
              <a:t>2015-03-13</a:t>
            </a:fld>
            <a:endParaRPr lang="en-Z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B22D78-EA26-4DC2-BDE4-A99082DDC14D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88FC-A4B1-4252-8650-1F5804587A4A}" type="datetimeFigureOut">
              <a:rPr lang="en-ZA" smtClean="0"/>
              <a:t>2015-03-13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B22D78-EA26-4DC2-BDE4-A99082DDC14D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88FC-A4B1-4252-8650-1F5804587A4A}" type="datetimeFigureOut">
              <a:rPr lang="en-ZA" smtClean="0"/>
              <a:t>2015-03-13</a:t>
            </a:fld>
            <a:endParaRPr lang="en-Z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B22D78-EA26-4DC2-BDE4-A99082DDC14D}" type="slidenum">
              <a:rPr lang="en-ZA" smtClean="0"/>
              <a:t>‹#›</a:t>
            </a:fld>
            <a:endParaRPr lang="en-Z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88FC-A4B1-4252-8650-1F5804587A4A}" type="datetimeFigureOut">
              <a:rPr lang="en-ZA" smtClean="0"/>
              <a:t>2015-03-13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B22D78-EA26-4DC2-BDE4-A99082DDC14D}" type="slidenum">
              <a:rPr lang="en-ZA" smtClean="0"/>
              <a:t>‹#›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88FC-A4B1-4252-8650-1F5804587A4A}" type="datetimeFigureOut">
              <a:rPr lang="en-ZA" smtClean="0"/>
              <a:t>2015-03-13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B22D78-EA26-4DC2-BDE4-A99082DDC14D}" type="slidenum">
              <a:rPr lang="en-ZA" smtClean="0"/>
              <a:t>‹#›</a:t>
            </a:fld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88FC-A4B1-4252-8650-1F5804587A4A}" type="datetimeFigureOut">
              <a:rPr lang="en-ZA" smtClean="0"/>
              <a:t>2015-03-13</a:t>
            </a:fld>
            <a:endParaRPr lang="en-Z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B22D78-EA26-4DC2-BDE4-A99082DDC14D}" type="slidenum">
              <a:rPr lang="en-ZA" smtClean="0"/>
              <a:t>‹#›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88FC-A4B1-4252-8650-1F5804587A4A}" type="datetimeFigureOut">
              <a:rPr lang="en-ZA" smtClean="0"/>
              <a:t>2015-03-13</a:t>
            </a:fld>
            <a:endParaRPr lang="en-Z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B22D78-EA26-4DC2-BDE4-A99082DDC14D}" type="slidenum">
              <a:rPr lang="en-ZA" smtClean="0"/>
              <a:t>‹#›</a:t>
            </a:fld>
            <a:endParaRPr lang="en-Z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3C488FC-A4B1-4252-8650-1F5804587A4A}" type="datetimeFigureOut">
              <a:rPr lang="en-ZA" smtClean="0"/>
              <a:t>2015-03-13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DB22D78-EA26-4DC2-BDE4-A99082DDC14D}" type="slidenum">
              <a:rPr lang="en-ZA" smtClean="0"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218" name="Picture 2" descr="http://www.bluelavaart.com/images/isf/valuescale/chiaroscuro-value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64939" cy="63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 descr="http://www.artisticrealism.com/drawings/coffee-table-napkin-4-pencil-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84501"/>
            <a:ext cx="8592889" cy="69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 descr="http://www.artisticrealism.com/drawings/coffee-table-napkin-5-pencil-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15416"/>
            <a:ext cx="8697720" cy="701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4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400600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Research/recording into a variety of compositions through thumbnail sketches</a:t>
            </a:r>
          </a:p>
          <a:p>
            <a:r>
              <a:rPr lang="en-ZA" dirty="0" smtClean="0"/>
              <a:t>Photographs of the napkin where lighting/composition are considered</a:t>
            </a:r>
          </a:p>
          <a:p>
            <a:pPr lvl="1"/>
            <a:r>
              <a:rPr lang="en-ZA" dirty="0" smtClean="0"/>
              <a:t>Images that are not used should be commented on through “printed screen” images with annotations</a:t>
            </a:r>
          </a:p>
          <a:p>
            <a:r>
              <a:rPr lang="en-ZA" dirty="0" smtClean="0"/>
              <a:t>One outline recording of the napkin of the chosen photograph with some filled in values/shading in charcoal – annotations should be made along the way discussing future considerations</a:t>
            </a:r>
          </a:p>
          <a:p>
            <a:r>
              <a:rPr lang="en-ZA" dirty="0" smtClean="0"/>
              <a:t>Zoom-in to areas of the napkin on 1 page in your sketchbook to practise anticipated challenges in shading</a:t>
            </a:r>
          </a:p>
          <a:p>
            <a:r>
              <a:rPr lang="en-ZA" dirty="0" smtClean="0"/>
              <a:t>ONE FINAL ARTWORK completed in charcoal:</a:t>
            </a:r>
          </a:p>
          <a:p>
            <a:pPr lvl="1"/>
            <a:r>
              <a:rPr lang="en-ZA" dirty="0" smtClean="0"/>
              <a:t>Values &amp; highlighted areas</a:t>
            </a:r>
          </a:p>
          <a:p>
            <a:pPr lvl="1"/>
            <a:r>
              <a:rPr lang="en-ZA" dirty="0" smtClean="0"/>
              <a:t>Relationship to original photograph</a:t>
            </a:r>
          </a:p>
          <a:p>
            <a:pPr lvl="1"/>
            <a:r>
              <a:rPr lang="en-ZA" dirty="0" smtClean="0"/>
              <a:t>Position of the napkin on the page with consideration of the surrounding space – including 1-2 areas that may “spill off the page”</a:t>
            </a:r>
          </a:p>
          <a:p>
            <a:pPr lvl="1"/>
            <a:r>
              <a:rPr lang="en-ZA" dirty="0" smtClean="0"/>
              <a:t>Sit shadows and/or ground lines</a:t>
            </a:r>
          </a:p>
          <a:p>
            <a:pPr lvl="1"/>
            <a:r>
              <a:rPr lang="en-ZA" dirty="0" smtClean="0"/>
              <a:t>Use of charcoal medium:</a:t>
            </a:r>
          </a:p>
          <a:p>
            <a:pPr lvl="2"/>
            <a:r>
              <a:rPr lang="en-ZA" dirty="0" smtClean="0"/>
              <a:t>Light lines applied with vine charcoal for placement of napkin</a:t>
            </a:r>
          </a:p>
          <a:p>
            <a:pPr lvl="2"/>
            <a:r>
              <a:rPr lang="en-ZA" dirty="0" smtClean="0"/>
              <a:t>Use of blending with either brush/ear-bud/cotton-wool/blending stump</a:t>
            </a:r>
          </a:p>
          <a:p>
            <a:pPr lvl="2"/>
            <a:r>
              <a:rPr lang="en-ZA" dirty="0" smtClean="0"/>
              <a:t>Use of eraser to develop highlights</a:t>
            </a:r>
          </a:p>
          <a:p>
            <a:pPr lvl="2"/>
            <a:r>
              <a:rPr lang="en-ZA" dirty="0" smtClean="0"/>
              <a:t>Use of dark, compressed charcoal to identify areas with more detail</a:t>
            </a:r>
          </a:p>
          <a:p>
            <a:pPr lvl="1"/>
            <a:r>
              <a:rPr lang="en-ZA" dirty="0" smtClean="0"/>
              <a:t>You may choose to allow some parts of the napkin to trail off and stay unfinished, but you must carefully decide which areas you want to use as a focus and to ensure that some areas are highly developed/realistic</a:t>
            </a:r>
          </a:p>
          <a:p>
            <a:r>
              <a:rPr lang="en-ZA" dirty="0" smtClean="0"/>
              <a:t>Final reflection discussing improvements/developments/areas of concern/success/</a:t>
            </a:r>
            <a:r>
              <a:rPr lang="en-ZA" dirty="0" err="1" smtClean="0"/>
              <a:t>etc</a:t>
            </a:r>
            <a:endParaRPr lang="en-ZA" dirty="0" smtClean="0"/>
          </a:p>
          <a:p>
            <a:pPr lvl="1"/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43800" cy="914400"/>
          </a:xfrm>
        </p:spPr>
        <p:txBody>
          <a:bodyPr/>
          <a:lstStyle/>
          <a:p>
            <a:pPr algn="ctr"/>
            <a:r>
              <a:rPr lang="en-ZA" dirty="0" smtClean="0"/>
              <a:t>Criteria Assessed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22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42" name="Picture 2" descr="http://st.houzz.com/simgs/23910ad3015380fb_4-7007/traditional-napk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5245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1266" name="Picture 2" descr="http://www.montiton.com/images/Table%20napkin/8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2290" name="Picture 2" descr="http://www.inthelinencupboard.co.uk/images/dining/napkin-clas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08912" cy="65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2" name="Picture 2" descr="http://dancingclouds.com/wp-content/uploads/2011/07/napkin-d2-bv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80822" cy="463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stherge.com/images/DrawingKnot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6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stherge.com/images/DrawingKnot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1"/>
            <a:ext cx="5328592" cy="606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http://www.artisticrealism.com/drawings/coffee-table-napkin-1-pencil-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9432"/>
            <a:ext cx="8928000" cy="719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 descr="http://www.artisticrealism.com/drawings/coffee-table-napkin-2-pencil-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87295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87</TotalTime>
  <Words>213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Criteria Assessed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Brinkley</dc:creator>
  <cp:lastModifiedBy>Shannon Brinkley</cp:lastModifiedBy>
  <cp:revision>6</cp:revision>
  <dcterms:created xsi:type="dcterms:W3CDTF">2014-03-14T09:16:16Z</dcterms:created>
  <dcterms:modified xsi:type="dcterms:W3CDTF">2015-03-13T08:01:20Z</dcterms:modified>
</cp:coreProperties>
</file>