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4"/>
  </p:notesMasterIdLst>
  <p:sldIdLst>
    <p:sldId id="299" r:id="rId2"/>
    <p:sldId id="279" r:id="rId3"/>
    <p:sldId id="308" r:id="rId4"/>
    <p:sldId id="302" r:id="rId5"/>
    <p:sldId id="305" r:id="rId6"/>
    <p:sldId id="304" r:id="rId7"/>
    <p:sldId id="303" r:id="rId8"/>
    <p:sldId id="306" r:id="rId9"/>
    <p:sldId id="300" r:id="rId10"/>
    <p:sldId id="262" r:id="rId11"/>
    <p:sldId id="309" r:id="rId12"/>
    <p:sldId id="310" r:id="rId13"/>
    <p:sldId id="271" r:id="rId14"/>
    <p:sldId id="280" r:id="rId15"/>
    <p:sldId id="281" r:id="rId16"/>
    <p:sldId id="282" r:id="rId17"/>
    <p:sldId id="301" r:id="rId18"/>
    <p:sldId id="283" r:id="rId19"/>
    <p:sldId id="284" r:id="rId20"/>
    <p:sldId id="277" r:id="rId21"/>
    <p:sldId id="285" r:id="rId22"/>
    <p:sldId id="298" r:id="rId23"/>
    <p:sldId id="260" r:id="rId24"/>
    <p:sldId id="261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75" r:id="rId33"/>
    <p:sldId id="293" r:id="rId34"/>
    <p:sldId id="294" r:id="rId35"/>
    <p:sldId id="295" r:id="rId36"/>
    <p:sldId id="296" r:id="rId37"/>
    <p:sldId id="297" r:id="rId38"/>
    <p:sldId id="264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3" r:id="rId50"/>
    <p:sldId id="321" r:id="rId51"/>
    <p:sldId id="322" r:id="rId52"/>
    <p:sldId id="269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-110" charset="0"/>
              </a:defRPr>
            </a:lvl1pPr>
          </a:lstStyle>
          <a:p>
            <a:pPr>
              <a:defRPr/>
            </a:pPr>
            <a:fld id="{D131073B-2FFA-2B47-BDBD-FD0DC8E5A975}" type="datetime1">
              <a:rPr lang="en-US"/>
              <a:pPr>
                <a:defRPr/>
              </a:pPr>
              <a:t>1/27/16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-110" charset="0"/>
              </a:defRPr>
            </a:lvl1pPr>
          </a:lstStyle>
          <a:p>
            <a:pPr>
              <a:defRPr/>
            </a:pPr>
            <a:fld id="{03DD021C-4EDD-0641-A473-4A2270B6C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ＭＳ Ｐゴシック" pitchFamily="-10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62EA7E-2446-1F4E-80DB-5E467CCF2714}" type="slidenum">
              <a:rPr lang="en-US" smtClean="0">
                <a:latin typeface="Times New Roman" charset="0"/>
              </a:rPr>
              <a:pPr/>
              <a:t>3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DC2F93-11C6-034C-9FD2-18F7BB6FF7BC}" type="slidenum">
              <a:rPr lang="en-US" smtClean="0">
                <a:latin typeface="Times New Roman" charset="0"/>
              </a:rPr>
              <a:pPr/>
              <a:t>50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C529CB-59A9-9142-B2DD-AD25972AFD2D}" type="slidenum">
              <a:rPr lang="en-US" smtClean="0">
                <a:latin typeface="Times New Roman" charset="0"/>
              </a:rPr>
              <a:pPr/>
              <a:t>51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F21A93-B5A9-C540-8CE1-151891741E0D}" type="slidenum">
              <a:rPr lang="en-US" smtClean="0">
                <a:latin typeface="Times New Roman" charset="0"/>
              </a:rPr>
              <a:pPr/>
              <a:t>42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311C81-A81E-054F-9885-D6F13927CF3F}" type="slidenum">
              <a:rPr lang="en-US" smtClean="0">
                <a:latin typeface="Times New Roman" charset="0"/>
              </a:rPr>
              <a:pPr/>
              <a:t>43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469036-3D88-2B48-8CFD-2B5F0BCA1F40}" type="slidenum">
              <a:rPr lang="en-US" smtClean="0">
                <a:latin typeface="Times New Roman" charset="0"/>
              </a:rPr>
              <a:pPr/>
              <a:t>44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0301E-68F6-3949-B420-0D3029AE666D}" type="slidenum">
              <a:rPr lang="en-US" smtClean="0">
                <a:latin typeface="Times New Roman" charset="0"/>
              </a:rPr>
              <a:pPr/>
              <a:t>45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25AFBA-007D-8148-94C1-CD14189E4405}" type="slidenum">
              <a:rPr lang="en-US" smtClean="0">
                <a:latin typeface="Times New Roman" charset="0"/>
              </a:rPr>
              <a:pPr/>
              <a:t>46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197D4E-1F08-2E4B-8CF9-6DC1D3FBAD9F}" type="slidenum">
              <a:rPr lang="en-US" smtClean="0">
                <a:latin typeface="Times New Roman" charset="0"/>
              </a:rPr>
              <a:pPr/>
              <a:t>47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A2B417-A8A9-E44E-A18A-B4A0F1C5A192}" type="slidenum">
              <a:rPr lang="en-US" smtClean="0">
                <a:latin typeface="Times New Roman" charset="0"/>
              </a:rPr>
              <a:pPr/>
              <a:t>48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0E03B8-5536-DD41-B121-454B24192463}" type="slidenum">
              <a:rPr lang="en-US" smtClean="0">
                <a:latin typeface="Times New Roman" charset="0"/>
              </a:rPr>
              <a:pPr/>
              <a:t>49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F97E8-F17F-A741-8C68-A22BE9DB9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01E8F-9A6F-1847-A420-B04E0F044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7C624-DFA1-F746-B610-FC0069085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B1234-FBD7-FE46-9667-63FC5ED07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C34B3-189F-1D42-82E4-AEC23B20D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1E903-9FEF-BF4D-B2BC-D049B44B5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F8F73-0BD1-8A44-9AEB-7F142EDAC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48049-1221-4247-A819-9BDCE39B1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3F21D-9D15-7247-A9EB-56AC39E62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B5224-BD8F-3D49-A0BF-7664D03DA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4A881-5F5F-964F-868B-D8646FE0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4CD3-5952-4E48-84E0-D6255DDC1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B925E-07D3-3948-8804-860B4C2E2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5209A-4A85-C24E-9893-8609F3696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84D68-2B87-D946-9D97-76C73F140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7CF9E9F-8198-1543-88DB-42D89B39E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dknox/Dropbox/CAC%20Work%20Folders/Teaching%20Folders/Grade%2010%20-%20Integrated%20Science/Unit%202%20-%20Genetics/Cell%20Division%20and%20Replication/mitosis%20ppt/Interphase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dknox/Dropbox/CAC%20Work%20Folders/Teaching%20Folders/Grade%2010%20-%20Integrated%20Science/Unit%202%20-%20Genetics/Cell%20Division%20and%20Replication/mitosis%20ppt/Prophase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dknox/Dropbox/CAC%20Work%20Folders/Teaching%20Folders/Grade%2010%20-%20Integrated%20Science/Unit%202%20-%20Genetics/Cell%20Division%20and%20Replication/mitosis%20ppt/Introduction%20to%20Mitosis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dknox/Dropbox/CAC%20Work%20Folders/Teaching%20Folders/Grade%2010%20-%20Integrated%20Science/Unit%202%20-%20Genetics/Cell%20Division%20and%20Replication/mitosis%20ppt/Metaphase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dknox/Dropbox/CAC%20Work%20Folders/Teaching%20Folders/Grade%2010%20-%20Integrated%20Science/Unit%202%20-%20Genetics/Cell%20Division%20and%20Replication/mitosis%20ppt/anaphase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haroldsmithlab.com/images/pg_HeLa_cell_division.jpg" TargetMode="External"/><Relationship Id="rId5" Type="http://schemas.openxmlformats.org/officeDocument/2006/relationships/hyperlink" Target="http://ib.bioninja.com.au/" TargetMode="External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dknox/Dropbox/CAC%20Work%20Folders/Teaching%20Folders/Grade%2010%20-%20Integrated%20Science/Unit%202%20-%20Genetics/Cell%20Division%20and%20Replication/mitosis%20ppt/telophase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hyperlink" Target="http://upload.wikimedia.org/wikipedia/commons/thumb/9/99/Protein_CCNE1_PDB_1w98.png/800px-Protein_CCNE1_PDB_1w98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9/99/Protein_CCNE1_PDB_1w98.png/800px-Protein_CCNE1_PDB_1w98.png" TargetMode="External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hyperlink" Target="http://en.wikipedia.org/wiki/Oncogene%23mediaviewer/File:Oncogenes_illustration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hyperlink" Target="http://en.wikipedia.org/wiki/Oncogene%23mediaviewer/File:Oncogenes_illustration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hyperlink" Target="http://en.wikipedia.org/wiki/Oncogene%23mediaviewer/File:Oncogenes_illustration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hyperlink" Target="http://en.wikipedia.org/wiki/Neoplasm%23mediaviewer/File:Colon_cancer_2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hyperlink" Target="http://en.wikipedia.org/wiki/Neoplasm%23mediaviewer/File:Colon_cancer_2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hyperlink" Target="http://en.wikipedia.org/wiki/File:Smoking_lung_cancer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hyperlink" Target="http://en.wikipedia.org/wiki/File:Smoking_lung_cancer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s://www.youtube.com/watch?v=tsVHWbXqum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lasszone.com/books/hs/ca/sc/bio_07/animated_biology/bio_ch05_0149_ab_fission.html" TargetMode="Externa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rophase dia 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metaphas dia 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anaphase dia 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4038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telophas dia 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3429000"/>
            <a:ext cx="5105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1447800" y="2133600"/>
            <a:ext cx="67818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0" b="1"/>
              <a:t>Mitosis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181600" y="1066800"/>
            <a:ext cx="36147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</a:t>
            </a:r>
            <a:r>
              <a:rPr lang="en-US" baseline="-25000"/>
              <a:t>1 </a:t>
            </a:r>
            <a:r>
              <a:rPr lang="en-US"/>
              <a:t>- </a:t>
            </a:r>
            <a:r>
              <a:rPr lang="en-US" baseline="-25000"/>
              <a:t> </a:t>
            </a:r>
            <a:r>
              <a:rPr lang="en-US"/>
              <a:t>Growth, normal</a:t>
            </a:r>
          </a:p>
          <a:p>
            <a:r>
              <a:rPr lang="en-US"/>
              <a:t>      activities.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181600" y="2362200"/>
            <a:ext cx="3536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 – DNA replication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181600" y="3352800"/>
            <a:ext cx="3771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</a:t>
            </a:r>
            <a:r>
              <a:rPr lang="en-US" baseline="-25000"/>
              <a:t>2</a:t>
            </a:r>
            <a:r>
              <a:rPr lang="en-US"/>
              <a:t> – Preps for mitosis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181600" y="4419600"/>
            <a:ext cx="2105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 - Mitosis</a:t>
            </a:r>
          </a:p>
        </p:txBody>
      </p:sp>
      <p:pic>
        <p:nvPicPr>
          <p:cNvPr id="28678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48990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334000" y="5410200"/>
            <a:ext cx="3429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G</a:t>
            </a:r>
            <a:r>
              <a:rPr lang="en-US" baseline="-25000"/>
              <a:t>0</a:t>
            </a:r>
            <a:r>
              <a:rPr lang="en-US"/>
              <a:t> – </a:t>
            </a:r>
            <a:r>
              <a:rPr lang="en-US" sz="2900"/>
              <a:t>Cell that is no longer dividing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3" grpId="0"/>
      <p:bldP spid="8204" grpId="0"/>
      <p:bldP spid="8205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All the confusing C words…</a:t>
            </a:r>
          </a:p>
        </p:txBody>
      </p:sp>
      <p:sp>
        <p:nvSpPr>
          <p:cNvPr id="29699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Chromatin  </a:t>
            </a:r>
            <a:r>
              <a:rPr lang="en-US" smtClean="0">
                <a:ea typeface="ＭＳ Ｐゴシック" charset="-128"/>
                <a:cs typeface="ＭＳ Ｐゴシック" charset="-128"/>
                <a:sym typeface="Wingdings" charset="2"/>
              </a:rPr>
              <a:t>  Chromatid   Chromosome</a:t>
            </a: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970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32025"/>
            <a:ext cx="441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All the confusing C words…</a:t>
            </a:r>
          </a:p>
        </p:txBody>
      </p:sp>
      <p:sp>
        <p:nvSpPr>
          <p:cNvPr id="30723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9144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Centrioles     vs.    Centrosomes   vs. Centromere</a:t>
            </a:r>
          </a:p>
        </p:txBody>
      </p:sp>
      <p:pic>
        <p:nvPicPr>
          <p:cNvPr id="3072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62200"/>
            <a:ext cx="52006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1300" y="2590800"/>
            <a:ext cx="25527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838200" y="5638800"/>
            <a:ext cx="419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Only in Animal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>
                <a:latin typeface="Times New Roman" charset="0"/>
                <a:ea typeface="ＭＳ Ｐゴシック" charset="-128"/>
                <a:cs typeface="ＭＳ Ｐゴシック" charset="-128"/>
              </a:rPr>
              <a:t>Interphase</a:t>
            </a:r>
          </a:p>
        </p:txBody>
      </p:sp>
      <p:pic>
        <p:nvPicPr>
          <p:cNvPr id="31747" name="Picture 3" descr="/Users/dknox/Dropbox/CAC Work Folders/Teaching Folders/Grade 10 - Integrated Science/Unit 2 - Genetics/Cell Division and Replication/mitosis ppt/Interphase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16002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17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74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>
                <a:latin typeface="Times New Roman" charset="0"/>
                <a:ea typeface="ＭＳ Ｐゴシック" charset="-128"/>
                <a:cs typeface="ＭＳ Ｐゴシック" charset="-128"/>
              </a:rPr>
              <a:t>Interphase</a:t>
            </a:r>
          </a:p>
        </p:txBody>
      </p:sp>
      <p:pic>
        <p:nvPicPr>
          <p:cNvPr id="32771" name="Picture 12" descr="interphase diagram 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2495550"/>
            <a:ext cx="5562600" cy="4362450"/>
          </a:xfrm>
          <a:noFill/>
        </p:spPr>
      </p:pic>
      <p:sp>
        <p:nvSpPr>
          <p:cNvPr id="38926" name="Text Box 14"/>
          <p:cNvSpPr txBox="1">
            <a:spLocks noChangeArrowheads="1"/>
          </p:cNvSpPr>
          <p:nvPr/>
        </p:nvSpPr>
        <p:spPr bwMode="auto">
          <a:xfrm rot="10800000" flipV="1">
            <a:off x="4800600" y="2057400"/>
            <a:ext cx="1922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Chromatin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6248400" y="3124200"/>
            <a:ext cx="1833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Nucleolus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6019800" y="5257800"/>
            <a:ext cx="1517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Nucleus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1066800" y="32004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Centrioles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6" grpId="0"/>
      <p:bldP spid="38927" grpId="0"/>
      <p:bldP spid="38928" grpId="0"/>
      <p:bldP spid="389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>
                <a:latin typeface="Times New Roman" charset="0"/>
                <a:ea typeface="ＭＳ Ｐゴシック" charset="-128"/>
                <a:cs typeface="ＭＳ Ｐゴシック" charset="-128"/>
              </a:rPr>
              <a:t>Interphase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Interphase is not a part of mitosis.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During interphase:</a:t>
            </a:r>
          </a:p>
          <a:p>
            <a:pPr lvl="1" eaLnBrk="1" hangingPunct="1"/>
            <a:r>
              <a:rPr lang="en-US">
                <a:latin typeface="Times New Roman" charset="0"/>
              </a:rPr>
              <a:t>Metabolic reactions occur (ie respiration)</a:t>
            </a:r>
          </a:p>
          <a:p>
            <a:pPr lvl="1" eaLnBrk="1" hangingPunct="1"/>
            <a:r>
              <a:rPr lang="en-US">
                <a:latin typeface="Times New Roman" charset="0"/>
              </a:rPr>
              <a:t>the cell’s DNA replicates</a:t>
            </a:r>
          </a:p>
          <a:p>
            <a:pPr lvl="1" eaLnBrk="1" hangingPunct="1"/>
            <a:r>
              <a:rPr lang="en-US">
                <a:latin typeface="Times New Roman" charset="0"/>
              </a:rPr>
              <a:t>The centrioles replicate.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Interphase is divided into three phases:</a:t>
            </a:r>
          </a:p>
          <a:p>
            <a:pPr lvl="1" eaLnBrk="1" hangingPunct="1"/>
            <a:r>
              <a:rPr lang="en-US">
                <a:latin typeface="Times New Roman" charset="0"/>
              </a:rPr>
              <a:t>G</a:t>
            </a:r>
            <a:r>
              <a:rPr lang="en-US" baseline="-25000">
                <a:latin typeface="Times New Roman" charset="0"/>
              </a:rPr>
              <a:t>1</a:t>
            </a:r>
            <a:r>
              <a:rPr lang="en-US">
                <a:latin typeface="Times New Roman" charset="0"/>
              </a:rPr>
              <a:t> when growth and normal activities occur</a:t>
            </a:r>
          </a:p>
          <a:p>
            <a:pPr lvl="1" eaLnBrk="1" hangingPunct="1"/>
            <a:r>
              <a:rPr lang="en-US">
                <a:latin typeface="Times New Roman" charset="0"/>
              </a:rPr>
              <a:t>S when the cell’s DNA is replicated</a:t>
            </a:r>
          </a:p>
          <a:p>
            <a:pPr lvl="1" eaLnBrk="1" hangingPunct="1"/>
            <a:r>
              <a:rPr lang="en-US">
                <a:latin typeface="Times New Roman" charset="0"/>
              </a:rPr>
              <a:t>G</a:t>
            </a:r>
            <a:r>
              <a:rPr lang="en-US" baseline="-25000">
                <a:latin typeface="Times New Roman" charset="0"/>
              </a:rPr>
              <a:t>2</a:t>
            </a:r>
            <a:r>
              <a:rPr lang="en-US">
                <a:latin typeface="Times New Roman" charset="0"/>
              </a:rPr>
              <a:t> when the cell prepares for division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>
                <a:latin typeface="Times New Roman" charset="0"/>
                <a:ea typeface="ＭＳ Ｐゴシック" charset="-128"/>
                <a:cs typeface="ＭＳ Ｐゴシック" charset="-128"/>
              </a:rPr>
              <a:t>Interphase</a:t>
            </a:r>
          </a:p>
        </p:txBody>
      </p:sp>
      <p:pic>
        <p:nvPicPr>
          <p:cNvPr id="46087" name="Picture 7" descr="plant_interphase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52600"/>
            <a:ext cx="4495800" cy="4481513"/>
          </a:xfrm>
          <a:noFill/>
        </p:spPr>
      </p:pic>
      <p:pic>
        <p:nvPicPr>
          <p:cNvPr id="46088" name="Picture 8" descr="whitefish interphase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1752600"/>
            <a:ext cx="3371850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402013"/>
            <a:ext cx="25908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Chromosomes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Made of Chromatin that coils into a condensed chromosome</a:t>
            </a:r>
          </a:p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Naturally occur in pairs</a:t>
            </a:r>
          </a:p>
          <a:p>
            <a:pPr lvl="1" eaLnBrk="1" hangingPunct="1"/>
            <a:r>
              <a:rPr lang="en-US"/>
              <a:t>Pairs are identical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Humans – 23 pairs of Chromosomes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Earthworm – 36 pairs of chromosomes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Adders-tongue – 630 pairs  </a:t>
            </a:r>
            <a:r>
              <a:rPr lang="en-US">
                <a:ea typeface="ＭＳ Ｐゴシック" charset="-128"/>
                <a:sym typeface="Wingdings" charset="2"/>
              </a:rPr>
              <a:t>  </a:t>
            </a:r>
            <a:endParaRPr lang="en-US">
              <a:ea typeface="ＭＳ Ｐゴシック" charset="-128"/>
            </a:endParaRPr>
          </a:p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>
                <a:latin typeface="Times New Roman" charset="0"/>
                <a:ea typeface="ＭＳ Ｐゴシック" charset="-128"/>
                <a:cs typeface="ＭＳ Ｐゴシック" charset="-128"/>
              </a:rPr>
              <a:t>Prophase</a:t>
            </a:r>
          </a:p>
        </p:txBody>
      </p:sp>
      <p:pic>
        <p:nvPicPr>
          <p:cNvPr id="36867" name="Picture 3" descr="/Users/dknox/Dropbox/CAC Work Folders/Teaching Folders/Grade 10 - Integrated Science/Unit 2 - Genetics/Cell Division and Replication/mitosis ppt/Prophase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447800"/>
            <a:ext cx="6477000" cy="4857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68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6867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>
                <a:latin typeface="Times New Roman" charset="0"/>
                <a:ea typeface="ＭＳ Ｐゴシック" charset="-128"/>
                <a:cs typeface="ＭＳ Ｐゴシック" charset="-128"/>
              </a:rPr>
              <a:t>Early Prophase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371600"/>
            <a:ext cx="5257800" cy="54864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Chromosomes begin to condense or super coil.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Microtubules Organizing Centers (MTOC) begin building spindle fibers (varies by phyla – Centrosomes/Centrioles in animal cells)</a:t>
            </a:r>
          </a:p>
        </p:txBody>
      </p:sp>
      <p:pic>
        <p:nvPicPr>
          <p:cNvPr id="37892" name="Picture 9" descr="CB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905000"/>
            <a:ext cx="3733800" cy="3733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>
                <a:latin typeface="Times New Roman" charset="0"/>
                <a:ea typeface="ＭＳ Ｐゴシック" charset="-128"/>
                <a:cs typeface="ＭＳ Ｐゴシック" charset="-128"/>
              </a:rPr>
              <a:t>Mitosis</a:t>
            </a:r>
          </a:p>
        </p:txBody>
      </p:sp>
      <p:pic>
        <p:nvPicPr>
          <p:cNvPr id="19459" name="Picture 3" descr="/Users/dknox/Dropbox/CAC Work Folders/Teaching Folders/Grade 10 - Integrated Science/Unit 2 - Genetics/Cell Division and Replication/mitosis ppt/Introduction to Mitosis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676400" y="1752600"/>
            <a:ext cx="5943600" cy="4457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459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>
                <a:latin typeface="Times New Roman" charset="0"/>
                <a:ea typeface="ＭＳ Ｐゴシック" charset="-128"/>
                <a:cs typeface="ＭＳ Ｐゴシック" charset="-128"/>
              </a:rPr>
              <a:t>Middle Prophase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133600"/>
            <a:ext cx="4038600" cy="43434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Centrioles migrate to the poles.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Spindle fibers forming.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The nuclear membrane is breaking up.</a:t>
            </a:r>
          </a:p>
        </p:txBody>
      </p:sp>
      <p:pic>
        <p:nvPicPr>
          <p:cNvPr id="38916" name="Picture 8" descr="CB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524000"/>
            <a:ext cx="4038600" cy="4038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>
                <a:latin typeface="Times New Roman" charset="0"/>
                <a:ea typeface="ＭＳ Ｐゴシック" charset="-128"/>
                <a:cs typeface="ＭＳ Ｐゴシック" charset="-128"/>
              </a:rPr>
              <a:t>Late Prophase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600200"/>
            <a:ext cx="4495800" cy="47244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Centrioles at the poles.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Asters form in animals, but not plants.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Spindle fibers formed.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Chromatids moving towards the equatorial plate.</a:t>
            </a:r>
          </a:p>
        </p:txBody>
      </p:sp>
      <p:pic>
        <p:nvPicPr>
          <p:cNvPr id="39940" name="Picture 8" descr="CB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524000"/>
            <a:ext cx="3733800" cy="3733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Centromere 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95684">
            <a:off x="1371600" y="914400"/>
            <a:ext cx="23431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667000"/>
            <a:ext cx="40386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During prophase the DNA is now visible as chromosomes.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Centromere 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02131">
            <a:off x="2590800" y="914400"/>
            <a:ext cx="23431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Line 6"/>
          <p:cNvSpPr>
            <a:spLocks noChangeShapeType="1"/>
          </p:cNvSpPr>
          <p:nvPr/>
        </p:nvSpPr>
        <p:spPr bwMode="auto">
          <a:xfrm flipV="1">
            <a:off x="3505200" y="1143000"/>
            <a:ext cx="1981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Line 7"/>
          <p:cNvSpPr>
            <a:spLocks noChangeShapeType="1"/>
          </p:cNvSpPr>
          <p:nvPr/>
        </p:nvSpPr>
        <p:spPr bwMode="auto">
          <a:xfrm flipV="1">
            <a:off x="4191000" y="1143000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486400" y="838200"/>
            <a:ext cx="3108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Sister Chromatids</a:t>
            </a:r>
          </a:p>
        </p:txBody>
      </p:sp>
      <p:sp>
        <p:nvSpPr>
          <p:cNvPr id="41990" name="Line 10"/>
          <p:cNvSpPr>
            <a:spLocks noChangeShapeType="1"/>
          </p:cNvSpPr>
          <p:nvPr/>
        </p:nvSpPr>
        <p:spPr bwMode="auto">
          <a:xfrm flipV="1">
            <a:off x="3962400" y="2819400"/>
            <a:ext cx="1676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791200" y="2438400"/>
            <a:ext cx="2103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Centromere</a:t>
            </a:r>
          </a:p>
        </p:txBody>
      </p:sp>
      <p:sp>
        <p:nvSpPr>
          <p:cNvPr id="41992" name="Line 12"/>
          <p:cNvSpPr>
            <a:spLocks noChangeShapeType="1"/>
          </p:cNvSpPr>
          <p:nvPr/>
        </p:nvSpPr>
        <p:spPr bwMode="auto">
          <a:xfrm>
            <a:off x="4648200" y="35814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791200" y="3733800"/>
            <a:ext cx="2293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Spindle fiber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5" grpId="0"/>
      <p:bldP spid="61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spind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0"/>
            <a:ext cx="73152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plant_proph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43926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 descr="whitefish early propha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0"/>
            <a:ext cx="38862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>
                <a:latin typeface="Times New Roman" charset="0"/>
                <a:ea typeface="ＭＳ Ｐゴシック" charset="-128"/>
                <a:cs typeface="ＭＳ Ｐゴシック" charset="-128"/>
              </a:rPr>
              <a:t>Plant &amp; Animal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>
                <a:latin typeface="Times New Roman" charset="0"/>
                <a:ea typeface="ＭＳ Ｐゴシック" charset="-128"/>
                <a:cs typeface="ＭＳ Ｐゴシック" charset="-128"/>
              </a:rPr>
              <a:t>Metaphase</a:t>
            </a:r>
          </a:p>
        </p:txBody>
      </p:sp>
      <p:pic>
        <p:nvPicPr>
          <p:cNvPr id="45059" name="Picture 3" descr="/Users/dknox/Dropbox/CAC Work Folders/Teaching Folders/Grade 10 - Integrated Science/Unit 2 - Genetics/Cell Division and Replication/mitosis ppt/Metaphase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1676400"/>
            <a:ext cx="6248400" cy="46863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5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5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059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>
                <a:latin typeface="Times New Roman" charset="0"/>
                <a:ea typeface="ＭＳ Ｐゴシック" charset="-128"/>
                <a:cs typeface="ＭＳ Ｐゴシック" charset="-128"/>
              </a:rPr>
              <a:t>Metaphase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828800"/>
            <a:ext cx="4038600" cy="3810000"/>
          </a:xfrm>
        </p:spPr>
        <p:txBody>
          <a:bodyPr/>
          <a:lstStyle/>
          <a:p>
            <a:pPr eaLnBrk="1" hangingPunct="1"/>
            <a:r>
              <a:rPr lang="en-US" sz="2800">
                <a:latin typeface="Times New Roman" charset="0"/>
                <a:ea typeface="ＭＳ Ｐゴシック" charset="-128"/>
                <a:cs typeface="ＭＳ Ｐゴシック" charset="-128"/>
              </a:rPr>
              <a:t>Chromosome are now at the equatorial plate.</a:t>
            </a:r>
          </a:p>
          <a:p>
            <a:pPr eaLnBrk="1" hangingPunct="1"/>
            <a:r>
              <a:rPr lang="en-US" sz="2800">
                <a:latin typeface="Times New Roman" charset="0"/>
                <a:ea typeface="ＭＳ Ｐゴシック" charset="-128"/>
                <a:cs typeface="ＭＳ Ｐゴシック" charset="-128"/>
              </a:rPr>
              <a:t>Microtubules attach to Centromere</a:t>
            </a:r>
          </a:p>
          <a:p>
            <a:pPr eaLnBrk="1" hangingPunct="1"/>
            <a:r>
              <a:rPr lang="en-US" sz="2800">
                <a:latin typeface="Times New Roman" charset="0"/>
                <a:ea typeface="ＭＳ Ｐゴシック" charset="-128"/>
                <a:cs typeface="ＭＳ Ｐゴシック" charset="-128"/>
              </a:rPr>
              <a:t>Contraction of microtubules causes chromosomes to line up.</a:t>
            </a:r>
          </a:p>
        </p:txBody>
      </p:sp>
      <p:pic>
        <p:nvPicPr>
          <p:cNvPr id="46084" name="Picture 9" descr="CB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766888"/>
            <a:ext cx="41148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plant_metaph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396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 descr="whitefish metapha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0"/>
            <a:ext cx="40195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>
                <a:latin typeface="Times New Roman" charset="0"/>
                <a:ea typeface="ＭＳ Ｐゴシック" charset="-128"/>
                <a:cs typeface="ＭＳ Ｐゴシック" charset="-128"/>
              </a:rPr>
              <a:t>Plant &amp; Animal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>
                <a:latin typeface="Times New Roman" charset="0"/>
                <a:ea typeface="ＭＳ Ｐゴシック" charset="-128"/>
                <a:cs typeface="ＭＳ Ｐゴシック" charset="-128"/>
              </a:rPr>
              <a:t>Anaphase</a:t>
            </a:r>
          </a:p>
        </p:txBody>
      </p:sp>
      <p:pic>
        <p:nvPicPr>
          <p:cNvPr id="48131" name="Picture 3" descr="/Users/dknox/Dropbox/CAC Work Folders/Teaching Folders/Grade 10 - Integrated Science/Unit 2 - Genetics/Cell Division and Replication/mitosis ppt/anaphase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1752600"/>
            <a:ext cx="5943600" cy="4457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8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813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13" y="26988"/>
            <a:ext cx="9371013" cy="687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7700" y="558800"/>
            <a:ext cx="7848600" cy="120015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3600" dirty="0">
                <a:ln w="18415" cmpd="sng">
                  <a:noFill/>
                  <a:prstDash val="solid"/>
                </a:ln>
                <a:effectLst>
                  <a:glow rad="190500">
                    <a:schemeClr val="bg1">
                      <a:alpha val="84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-110" charset="0"/>
              </a:rPr>
              <a:t>Any time new cells are required, mitosis is required: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4584700" y="6653213"/>
            <a:ext cx="457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>
                <a:hlinkClick r:id="rId4"/>
              </a:rPr>
              <a:t>http://www.haroldsmithlab.com/images/pg_HeLa_cell_division.jpg</a:t>
            </a:r>
            <a:endParaRPr lang="en-US" sz="1000"/>
          </a:p>
        </p:txBody>
      </p:sp>
      <p:pic>
        <p:nvPicPr>
          <p:cNvPr id="20485" name="Picture 8">
            <a:hlinkClick r:id="rId5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0" y="6581775"/>
            <a:ext cx="175101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600" y="5132388"/>
          <a:ext cx="8109778" cy="1005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4260"/>
                <a:gridCol w="474551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E</a:t>
                      </a:r>
                      <a:r>
                        <a:rPr lang="en-US" sz="2400" dirty="0" smtClean="0"/>
                        <a:t>mbryonic development:</a:t>
                      </a:r>
                      <a:endParaRPr lang="en-US" dirty="0"/>
                    </a:p>
                  </a:txBody>
                  <a:tcPr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 </a:t>
                      </a:r>
                      <a:r>
                        <a:rPr lang="en-US" dirty="0" smtClean="0"/>
                        <a:t>A </a:t>
                      </a:r>
                      <a:r>
                        <a:rPr lang="en-US" dirty="0" err="1" smtClean="0"/>
                        <a:t>fertilised</a:t>
                      </a:r>
                      <a:r>
                        <a:rPr lang="en-US" dirty="0" smtClean="0"/>
                        <a:t> egg (zygote) will undergo mitosis and differentiation in order to develop into an embryo</a:t>
                      </a:r>
                    </a:p>
                  </a:txBody>
                  <a:tcPr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0" y="2190750"/>
          <a:ext cx="810977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2504"/>
                <a:gridCol w="6407274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</a:t>
                      </a:r>
                      <a:r>
                        <a:rPr lang="en-US" sz="2400" dirty="0" smtClean="0"/>
                        <a:t>rowth:</a:t>
                      </a:r>
                      <a:endParaRPr lang="en-US" dirty="0" smtClean="0"/>
                    </a:p>
                  </a:txBody>
                  <a:tcPr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Multicellular organisms increase their size by increasing their number of cells through mitosis</a:t>
                      </a:r>
                    </a:p>
                  </a:txBody>
                  <a:tcPr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28600" y="3151188"/>
          <a:ext cx="8109778" cy="914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6220"/>
                <a:gridCol w="49835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</a:t>
                      </a:r>
                      <a:r>
                        <a:rPr lang="en-US" sz="2400" dirty="0" smtClean="0"/>
                        <a:t>sexual reproduction:</a:t>
                      </a:r>
                      <a:endParaRPr lang="en-US" dirty="0" smtClean="0"/>
                    </a:p>
                  </a:txBody>
                  <a:tcPr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Certain eukaryotic organisms may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reproduce asexually by mitosis (e.g. vegetative reproduction)</a:t>
                      </a:r>
                    </a:p>
                  </a:txBody>
                  <a:tcPr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28600" y="4170363"/>
          <a:ext cx="810977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7794"/>
                <a:gridCol w="589198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T</a:t>
                      </a:r>
                      <a:r>
                        <a:rPr lang="en-US" sz="2400" dirty="0" smtClean="0"/>
                        <a:t>issue Repair:</a:t>
                      </a:r>
                      <a:endParaRPr lang="en-US" dirty="0" smtClean="0"/>
                    </a:p>
                  </a:txBody>
                  <a:tcPr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Damaged tissue can recover by replacing dead 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damaged cells</a:t>
                      </a:r>
                    </a:p>
                  </a:txBody>
                  <a:tcPr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>
                <a:latin typeface="Times New Roman" charset="0"/>
                <a:ea typeface="ＭＳ Ｐゴシック" charset="-128"/>
                <a:cs typeface="ＭＳ Ｐゴシック" charset="-128"/>
              </a:rPr>
              <a:t>Anaphase</a:t>
            </a:r>
          </a:p>
        </p:txBody>
      </p:sp>
      <p:pic>
        <p:nvPicPr>
          <p:cNvPr id="49155" name="Picture 13" descr="CB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752600"/>
            <a:ext cx="3657600" cy="3657600"/>
          </a:xfrm>
          <a:noFill/>
        </p:spPr>
      </p:pic>
      <p:sp>
        <p:nvSpPr>
          <p:cNvPr id="66571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447800"/>
            <a:ext cx="4038600" cy="38100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Microtubules contract separating sister chromatids</a:t>
            </a:r>
          </a:p>
          <a:p>
            <a:pPr eaLnBrk="1" hangingPunct="1"/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Sisters start moving toward opposite poles.</a:t>
            </a:r>
          </a:p>
          <a:p>
            <a:pPr eaLnBrk="1" hangingPunct="1"/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As they separate they are now called daughter chromosomes.</a:t>
            </a:r>
          </a:p>
        </p:txBody>
      </p:sp>
      <p:pic>
        <p:nvPicPr>
          <p:cNvPr id="66574" name="Picture 14" descr="CB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676400"/>
            <a:ext cx="3886200" cy="3886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plant_anaph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 descr="whitefish anapha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00200"/>
            <a:ext cx="37052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>
                <a:latin typeface="Times New Roman" charset="0"/>
                <a:ea typeface="ＭＳ Ｐゴシック" charset="-128"/>
                <a:cs typeface="ＭＳ Ｐゴシック" charset="-128"/>
              </a:rPr>
              <a:t>Plant &amp; Animal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>
                <a:latin typeface="Times New Roman" charset="0"/>
                <a:ea typeface="ＭＳ Ｐゴシック" charset="-128"/>
                <a:cs typeface="ＭＳ Ｐゴシック" charset="-128"/>
              </a:rPr>
              <a:t>Telophase</a:t>
            </a:r>
          </a:p>
        </p:txBody>
      </p:sp>
      <p:pic>
        <p:nvPicPr>
          <p:cNvPr id="51203" name="Picture 3" descr="/Users/dknox/Dropbox/CAC Work Folders/Teaching Folders/Grade 10 - Integrated Science/Unit 2 - Genetics/Cell Division and Replication/mitosis ppt/telophase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295400" y="1600200"/>
            <a:ext cx="6324600" cy="47434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1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03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>
                <a:latin typeface="Times New Roman" charset="0"/>
                <a:ea typeface="ＭＳ Ｐゴシック" charset="-128"/>
                <a:cs typeface="ＭＳ Ｐゴシック" charset="-128"/>
              </a:rPr>
              <a:t>Telophase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86000"/>
            <a:ext cx="40386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Now the nuclear membrane begins to reform.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Chromosomes uncoil.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Spindles disappear.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Cytokinesis begins.</a:t>
            </a:r>
          </a:p>
        </p:txBody>
      </p:sp>
      <p:pic>
        <p:nvPicPr>
          <p:cNvPr id="52228" name="Picture 9" descr="CB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766888"/>
            <a:ext cx="3524250" cy="3524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plant_teloph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41386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 descr="whitefish telopha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447800"/>
            <a:ext cx="38846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>
                <a:latin typeface="Times New Roman" charset="0"/>
                <a:ea typeface="ＭＳ Ｐゴシック" charset="-128"/>
                <a:cs typeface="ＭＳ Ｐゴシック" charset="-128"/>
              </a:rPr>
              <a:t>Plant &amp; Animal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>
                <a:latin typeface="Times New Roman" charset="0"/>
                <a:ea typeface="ＭＳ Ｐゴシック" charset="-128"/>
                <a:cs typeface="ＭＳ Ｐゴシック" charset="-128"/>
              </a:rPr>
              <a:t>Cytokinesis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8800"/>
            <a:ext cx="4038600" cy="4525963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Is the division of the cytoplasm.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Animal cells do so by forming a cleavage furrow.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Plants form a cell plate.</a:t>
            </a:r>
          </a:p>
        </p:txBody>
      </p:sp>
      <p:pic>
        <p:nvPicPr>
          <p:cNvPr id="5427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36639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7200">
                <a:latin typeface="Times New Roman" charset="0"/>
                <a:ea typeface="ＭＳ Ｐゴシック" charset="-128"/>
                <a:cs typeface="ＭＳ Ｐゴシック" charset="-128"/>
              </a:rPr>
              <a:t>Cell Plate Formation</a:t>
            </a:r>
          </a:p>
        </p:txBody>
      </p:sp>
      <p:pic>
        <p:nvPicPr>
          <p:cNvPr id="76805" name="Picture 5" descr="Cell Plate 1a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2057400"/>
            <a:ext cx="3803650" cy="4572000"/>
          </a:xfrm>
          <a:noFill/>
        </p:spPr>
      </p:pic>
      <p:pic>
        <p:nvPicPr>
          <p:cNvPr id="76807" name="Picture 7" descr="Cell Plate 2a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90800" y="1981200"/>
            <a:ext cx="3868738" cy="4495800"/>
          </a:xfrm>
          <a:noFill/>
        </p:spPr>
      </p:pic>
      <p:pic>
        <p:nvPicPr>
          <p:cNvPr id="76809" name="Picture 9" descr="Cell Plate 3a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438400" y="1905000"/>
            <a:ext cx="4022725" cy="4572000"/>
          </a:xfrm>
          <a:noFill/>
        </p:spPr>
      </p:pic>
      <p:pic>
        <p:nvPicPr>
          <p:cNvPr id="76811" name="Picture 11" descr="Cell Plate 4a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2362200" y="1600200"/>
            <a:ext cx="414655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Cell Plate 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14400"/>
            <a:ext cx="22193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6" descr="Cell Plate 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990600"/>
            <a:ext cx="22193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7" descr="Cell Plate 3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352800"/>
            <a:ext cx="22193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8" descr="Cell Plate 4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3352800"/>
            <a:ext cx="22098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whitefish over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5400"/>
            <a:ext cx="62484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Mitotic Index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Ratio of (# cells in mitosis/total # cells)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Rapidly growing areas will have higher mitotic index.</a:t>
            </a:r>
          </a:p>
          <a:p>
            <a:pPr>
              <a:buFontTx/>
              <a:buNone/>
            </a:pP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837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429000"/>
            <a:ext cx="45212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What is a Chromosome?</a:t>
            </a:r>
          </a:p>
        </p:txBody>
      </p:sp>
      <p:pic>
        <p:nvPicPr>
          <p:cNvPr id="22531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95400"/>
            <a:ext cx="69469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Mitotic Index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Can be used to diagnose cancer.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Cancerous tissue will have higher Mis than normal tissue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313" y="398463"/>
            <a:ext cx="8188325" cy="645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465137"/>
          </a:xfrm>
        </p:spPr>
        <p:txBody>
          <a:bodyPr/>
          <a:lstStyle/>
          <a:p>
            <a:pPr fontAlgn="ctr"/>
            <a:r>
              <a:rPr lang="en-US" sz="1800">
                <a:ea typeface="Arial" charset="0"/>
                <a:cs typeface="Arial" charset="0"/>
              </a:rPr>
              <a:t>1.6.U5 Cyclins are involved in the control of the cell cycle.</a:t>
            </a:r>
            <a:endParaRPr lang="en-US" sz="18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61444" name="Rectangle 2"/>
          <p:cNvSpPr>
            <a:spLocks noChangeArrowheads="1"/>
          </p:cNvSpPr>
          <p:nvPr/>
        </p:nvSpPr>
        <p:spPr bwMode="auto">
          <a:xfrm>
            <a:off x="173038" y="493713"/>
            <a:ext cx="8674100" cy="1014412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600" b="1"/>
              <a:t>Cyclins</a:t>
            </a:r>
            <a:r>
              <a:rPr lang="en-GB"/>
              <a:t> </a:t>
            </a:r>
            <a:r>
              <a:rPr lang="en-GB" sz="2400"/>
              <a:t>are a family of proteins that control the progression of cells through the cell cycle</a:t>
            </a:r>
            <a:endParaRPr lang="en-US" sz="2400"/>
          </a:p>
        </p:txBody>
      </p:sp>
      <p:sp>
        <p:nvSpPr>
          <p:cNvPr id="61445" name="Rectangle 6"/>
          <p:cNvSpPr>
            <a:spLocks noChangeArrowheads="1"/>
          </p:cNvSpPr>
          <p:nvPr/>
        </p:nvSpPr>
        <p:spPr bwMode="auto">
          <a:xfrm>
            <a:off x="293688" y="1844675"/>
            <a:ext cx="3783012" cy="1016000"/>
          </a:xfrm>
          <a:prstGeom prst="rect">
            <a:avLst/>
          </a:prstGeom>
          <a:solidFill>
            <a:srgbClr val="FFFFFF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/>
              <a:t>Cells cannot progress to the next stage of the cell cycle unless the specific cyclin reaches it threshold.</a:t>
            </a:r>
            <a:endParaRPr lang="en-US" sz="2000"/>
          </a:p>
        </p:txBody>
      </p:sp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1003300" y="6611938"/>
            <a:ext cx="81407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>
                <a:hlinkClick r:id="rId4"/>
              </a:rPr>
              <a:t>http://upload.wikimedia.org/wikipedia/commons/thumb/9/99/Protein_CCNE1_PDB_1w98.png/800px-Protein_CCNE1_PDB_1w98.png</a:t>
            </a:r>
            <a:endParaRPr lang="en-US" sz="1000"/>
          </a:p>
        </p:txBody>
      </p:sp>
      <p:sp>
        <p:nvSpPr>
          <p:cNvPr id="61447" name="Rectangle 9"/>
          <p:cNvSpPr>
            <a:spLocks noChangeArrowheads="1"/>
          </p:cNvSpPr>
          <p:nvPr/>
        </p:nvSpPr>
        <p:spPr bwMode="auto">
          <a:xfrm>
            <a:off x="5026025" y="2273300"/>
            <a:ext cx="3449638" cy="708025"/>
          </a:xfrm>
          <a:prstGeom prst="rect">
            <a:avLst/>
          </a:prstGeom>
          <a:solidFill>
            <a:srgbClr val="FFFFFF">
              <a:alpha val="83136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/>
              <a:t>Cyclins bind to enzymes called cyclin-dependent kinases</a:t>
            </a:r>
            <a:endParaRPr lang="en-US" sz="2000"/>
          </a:p>
        </p:txBody>
      </p:sp>
      <p:sp>
        <p:nvSpPr>
          <p:cNvPr id="61448" name="Rectangle 10"/>
          <p:cNvSpPr>
            <a:spLocks noChangeArrowheads="1"/>
          </p:cNvSpPr>
          <p:nvPr/>
        </p:nvSpPr>
        <p:spPr bwMode="auto">
          <a:xfrm>
            <a:off x="2740025" y="3887788"/>
            <a:ext cx="4572000" cy="1016000"/>
          </a:xfrm>
          <a:prstGeom prst="rect">
            <a:avLst/>
          </a:prstGeom>
          <a:solidFill>
            <a:srgbClr val="FFFFFF">
              <a:alpha val="83136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/>
              <a:t>These kinases then become active and attach phosphate groups to other proteins in the cell.</a:t>
            </a:r>
            <a:endParaRPr lang="en-US" sz="2000"/>
          </a:p>
        </p:txBody>
      </p:sp>
      <p:sp>
        <p:nvSpPr>
          <p:cNvPr id="61449" name="Rectangle 11"/>
          <p:cNvSpPr>
            <a:spLocks noChangeArrowheads="1"/>
          </p:cNvSpPr>
          <p:nvPr/>
        </p:nvSpPr>
        <p:spPr bwMode="auto">
          <a:xfrm>
            <a:off x="468313" y="5675313"/>
            <a:ext cx="8061325" cy="708025"/>
          </a:xfrm>
          <a:prstGeom prst="rect">
            <a:avLst/>
          </a:prstGeom>
          <a:solidFill>
            <a:srgbClr val="FFFFFF">
              <a:alpha val="83136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/>
              <a:t>The attachment of phosphate triggers the other proteins to become active and carry out tasks (specific to one of the phases of the cell cycle).</a:t>
            </a:r>
            <a:endParaRPr lang="en-US" sz="2000"/>
          </a:p>
        </p:txBody>
      </p:sp>
      <p:sp>
        <p:nvSpPr>
          <p:cNvPr id="13" name="Oval 12"/>
          <p:cNvSpPr/>
          <p:nvPr/>
        </p:nvSpPr>
        <p:spPr>
          <a:xfrm>
            <a:off x="244475" y="5487988"/>
            <a:ext cx="342900" cy="37623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2568575" y="3700463"/>
            <a:ext cx="342900" cy="37623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852988" y="2084388"/>
            <a:ext cx="342900" cy="37623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84138" y="1657350"/>
            <a:ext cx="342900" cy="3762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465137"/>
          </a:xfrm>
        </p:spPr>
        <p:txBody>
          <a:bodyPr/>
          <a:lstStyle/>
          <a:p>
            <a:pPr fontAlgn="ctr"/>
            <a:r>
              <a:rPr lang="en-US" sz="1800">
                <a:ea typeface="Arial" charset="0"/>
                <a:cs typeface="Arial" charset="0"/>
              </a:rPr>
              <a:t>1.6.U5 Cyclins are involved in the control of the cell cycle.</a:t>
            </a:r>
            <a:endParaRPr lang="en-US" sz="18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63491" name="Rectangle 8"/>
          <p:cNvSpPr>
            <a:spLocks noChangeArrowheads="1"/>
          </p:cNvSpPr>
          <p:nvPr/>
        </p:nvSpPr>
        <p:spPr bwMode="auto">
          <a:xfrm>
            <a:off x="1003300" y="6611938"/>
            <a:ext cx="81407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>
                <a:hlinkClick r:id="rId3"/>
              </a:rPr>
              <a:t>http://upload.wikimedia.org/wikipedia/commons/thumb/9/99/Protein_CCNE1_PDB_1w98.png/800px-Protein_CCNE1_PDB_1w98.png</a:t>
            </a:r>
            <a:endParaRPr lang="en-US" sz="1000"/>
          </a:p>
        </p:txBody>
      </p:sp>
      <p:grpSp>
        <p:nvGrpSpPr>
          <p:cNvPr id="63492" name="Group 43"/>
          <p:cNvGrpSpPr>
            <a:grpSpLocks/>
          </p:cNvGrpSpPr>
          <p:nvPr/>
        </p:nvGrpSpPr>
        <p:grpSpPr bwMode="auto">
          <a:xfrm>
            <a:off x="0" y="1703388"/>
            <a:ext cx="9144000" cy="4924425"/>
            <a:chOff x="0" y="1422445"/>
            <a:chExt cx="9144000" cy="4924727"/>
          </a:xfrm>
        </p:grpSpPr>
        <p:pic>
          <p:nvPicPr>
            <p:cNvPr id="63494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232372"/>
              <a:ext cx="9144000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495" name="Rectangle 3"/>
            <p:cNvSpPr>
              <a:spLocks noChangeArrowheads="1"/>
            </p:cNvSpPr>
            <p:nvPr/>
          </p:nvSpPr>
          <p:spPr bwMode="auto">
            <a:xfrm>
              <a:off x="868947" y="2220279"/>
              <a:ext cx="1657685" cy="10772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20004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600" i="1"/>
                <a:t>Triggers cells to move from G0 to G1 and from G1 into S phase. </a:t>
              </a:r>
              <a:endParaRPr lang="en-US" sz="1600" i="1"/>
            </a:p>
          </p:txBody>
        </p:sp>
        <p:sp>
          <p:nvSpPr>
            <p:cNvPr id="63496" name="Rectangle 4"/>
            <p:cNvSpPr>
              <a:spLocks noChangeArrowheads="1"/>
            </p:cNvSpPr>
            <p:nvPr/>
          </p:nvSpPr>
          <p:spPr bwMode="auto">
            <a:xfrm>
              <a:off x="2860842" y="1422445"/>
              <a:ext cx="1604211" cy="10772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600" i="1"/>
                <a:t>prepares the cell for DNA replication in S phase.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19663" y="1422445"/>
              <a:ext cx="1724025" cy="107797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600" i="1" dirty="0">
                  <a:latin typeface="Times New Roman" pitchFamily="-110" charset="0"/>
                </a:rPr>
                <a:t>activates DNA replication inside the nucleus in S phase. </a:t>
              </a:r>
              <a:endParaRPr lang="en-US" sz="1600" i="1" dirty="0">
                <a:latin typeface="Times New Roman" pitchFamily="-110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88163" y="1517701"/>
              <a:ext cx="2139950" cy="13240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600" i="1" dirty="0">
                  <a:latin typeface="Times New Roman" pitchFamily="-110" charset="0"/>
                </a:rPr>
                <a:t>promotes the assembly of the mitotic spindle and other tasks in the cytoplasm to prepare for mitosis.</a:t>
              </a:r>
              <a:endParaRPr lang="en-US" sz="1600" i="1" dirty="0">
                <a:latin typeface="Times New Roman" pitchFamily="-110" charset="0"/>
              </a:endParaRPr>
            </a:p>
          </p:txBody>
        </p:sp>
        <p:cxnSp>
          <p:nvCxnSpPr>
            <p:cNvPr id="20" name="Straight Connector 19"/>
            <p:cNvCxnSpPr>
              <a:stCxn id="63495" idx="2"/>
            </p:cNvCxnSpPr>
            <p:nvPr/>
          </p:nvCxnSpPr>
          <p:spPr>
            <a:xfrm>
              <a:off x="1697038" y="3297397"/>
              <a:ext cx="0" cy="752521"/>
            </a:xfrm>
            <a:prstGeom prst="line">
              <a:avLst/>
            </a:prstGeom>
            <a:ln w="19050" cmpd="sng">
              <a:solidFill>
                <a:srgbClr val="C2000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63496" idx="2"/>
            </p:cNvCxnSpPr>
            <p:nvPr/>
          </p:nvCxnSpPr>
          <p:spPr>
            <a:xfrm>
              <a:off x="3662363" y="2500423"/>
              <a:ext cx="0" cy="574710"/>
            </a:xfrm>
            <a:prstGeom prst="line">
              <a:avLst/>
            </a:prstGeom>
            <a:ln w="19050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8" idx="2"/>
            </p:cNvCxnSpPr>
            <p:nvPr/>
          </p:nvCxnSpPr>
          <p:spPr>
            <a:xfrm>
              <a:off x="5781675" y="2500423"/>
              <a:ext cx="341313" cy="574710"/>
            </a:xfrm>
            <a:prstGeom prst="line">
              <a:avLst/>
            </a:prstGeom>
            <a:ln w="19050" cmpd="sng">
              <a:solidFill>
                <a:srgbClr val="558ED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9" idx="2"/>
            </p:cNvCxnSpPr>
            <p:nvPr/>
          </p:nvCxnSpPr>
          <p:spPr>
            <a:xfrm flipH="1">
              <a:off x="7740650" y="2841757"/>
              <a:ext cx="217488" cy="396899"/>
            </a:xfrm>
            <a:prstGeom prst="line">
              <a:avLst/>
            </a:prstGeom>
            <a:ln w="19050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493" name="Rectangle 42"/>
          <p:cNvSpPr>
            <a:spLocks noChangeArrowheads="1"/>
          </p:cNvSpPr>
          <p:nvPr/>
        </p:nvSpPr>
        <p:spPr bwMode="auto">
          <a:xfrm>
            <a:off x="173038" y="560388"/>
            <a:ext cx="8674100" cy="830262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/>
              <a:t>Progression through parts of the cell cycle are affected in various ways by </a:t>
            </a:r>
            <a:r>
              <a:rPr lang="en-GB" sz="2400" b="1"/>
              <a:t>specific cyclins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657225"/>
          </a:xfrm>
        </p:spPr>
        <p:txBody>
          <a:bodyPr/>
          <a:lstStyle/>
          <a:p>
            <a:pPr fontAlgn="ctr"/>
            <a:r>
              <a:rPr lang="en-US" sz="1800">
                <a:ea typeface="Arial" charset="0"/>
                <a:cs typeface="Arial" charset="0"/>
              </a:rPr>
              <a:t>1.6.U6 Mutagens, oncogenes and metastasis are involved in the development of primary and secondary tumours.</a:t>
            </a:r>
            <a:endParaRPr lang="en-US" sz="18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96838" y="688975"/>
            <a:ext cx="84201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/>
              <a:t>Tumours</a:t>
            </a:r>
            <a:r>
              <a:rPr lang="en-GB"/>
              <a:t> are abnormal growth of tissue that develop at any stage of life in any part of the body. A </a:t>
            </a:r>
            <a:r>
              <a:rPr lang="en-GB" b="1"/>
              <a:t>cancer</a:t>
            </a:r>
            <a:r>
              <a:rPr lang="en-GB"/>
              <a:t> is a malignant  tumour and is named after the part of the body where the cancer (primary tumour) first develops. </a:t>
            </a:r>
          </a:p>
        </p:txBody>
      </p:sp>
      <p:pic>
        <p:nvPicPr>
          <p:cNvPr id="65540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554413"/>
            <a:ext cx="6273800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4525" y="1828800"/>
            <a:ext cx="44608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657225"/>
          </a:xfrm>
        </p:spPr>
        <p:txBody>
          <a:bodyPr/>
          <a:lstStyle/>
          <a:p>
            <a:pPr fontAlgn="ctr"/>
            <a:r>
              <a:rPr lang="en-US" sz="3900" smtClean="0">
                <a:solidFill>
                  <a:srgbClr val="000000"/>
                </a:solidFill>
                <a:ea typeface="Arial" charset="0"/>
                <a:cs typeface="Arial" charset="0"/>
              </a:rPr>
              <a:t>Mutagens and Mutations</a:t>
            </a:r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538163" y="1852613"/>
            <a:ext cx="3368675" cy="1939925"/>
          </a:xfrm>
          <a:prstGeom prst="rect">
            <a:avLst/>
          </a:prstGeom>
          <a:solidFill>
            <a:srgbClr val="FFFFFF">
              <a:alpha val="7882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 b="1"/>
              <a:t>Mutagens</a:t>
            </a:r>
            <a:r>
              <a:rPr lang="en-GB" sz="2000"/>
              <a:t> are agents that cause gene mutations. Not all mutations result in cancers, but anything that causes a mutation has the potential to cause a cancer. </a:t>
            </a:r>
            <a:endParaRPr lang="en-US" sz="2000"/>
          </a:p>
        </p:txBody>
      </p:sp>
      <p:sp>
        <p:nvSpPr>
          <p:cNvPr id="67589" name="Rectangle 6"/>
          <p:cNvSpPr>
            <a:spLocks noChangeArrowheads="1"/>
          </p:cNvSpPr>
          <p:nvPr/>
        </p:nvSpPr>
        <p:spPr bwMode="auto">
          <a:xfrm>
            <a:off x="381000" y="4343400"/>
            <a:ext cx="4306888" cy="1938338"/>
          </a:xfrm>
          <a:prstGeom prst="rect">
            <a:avLst/>
          </a:prstGeom>
          <a:solidFill>
            <a:srgbClr val="FFFFFF">
              <a:alpha val="7882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/>
              <a:t>Mutagens can be:</a:t>
            </a:r>
          </a:p>
          <a:p>
            <a:pPr>
              <a:buFont typeface="Arial" charset="0"/>
              <a:buChar char="•"/>
            </a:pPr>
            <a:r>
              <a:rPr lang="en-GB" sz="2000"/>
              <a:t>chemicals that cause mutations are referred to as </a:t>
            </a:r>
            <a:r>
              <a:rPr lang="en-GB" sz="2000" b="1"/>
              <a:t>carcinogens</a:t>
            </a:r>
          </a:p>
          <a:p>
            <a:pPr>
              <a:buFont typeface="Arial" charset="0"/>
              <a:buChar char="•"/>
            </a:pPr>
            <a:r>
              <a:rPr lang="en-GB" sz="2000" b="1"/>
              <a:t>high energy radiation </a:t>
            </a:r>
            <a:r>
              <a:rPr lang="en-GB" sz="2000"/>
              <a:t>such as X-rays</a:t>
            </a:r>
          </a:p>
          <a:p>
            <a:pPr>
              <a:buFont typeface="Arial" charset="0"/>
              <a:buChar char="•"/>
            </a:pPr>
            <a:r>
              <a:rPr lang="en-GB" sz="2000" b="1"/>
              <a:t>short-wave ultraviolet light</a:t>
            </a:r>
            <a:endParaRPr lang="en-US" sz="2000" b="1"/>
          </a:p>
          <a:p>
            <a:pPr>
              <a:buFont typeface="Arial" charset="0"/>
              <a:buChar char="•"/>
            </a:pPr>
            <a:r>
              <a:rPr lang="en-US" sz="2000"/>
              <a:t>S</a:t>
            </a:r>
            <a:r>
              <a:rPr lang="en-GB" sz="2000"/>
              <a:t>ome </a:t>
            </a:r>
            <a:r>
              <a:rPr lang="en-GB" sz="2000" b="1"/>
              <a:t>viruses</a:t>
            </a:r>
          </a:p>
        </p:txBody>
      </p:sp>
      <p:sp>
        <p:nvSpPr>
          <p:cNvPr id="67590" name="Rectangle 10"/>
          <p:cNvSpPr>
            <a:spLocks noChangeArrowheads="1"/>
          </p:cNvSpPr>
          <p:nvPr/>
        </p:nvSpPr>
        <p:spPr bwMode="auto">
          <a:xfrm>
            <a:off x="276225" y="781050"/>
            <a:ext cx="8613775" cy="708025"/>
          </a:xfrm>
          <a:prstGeom prst="rect">
            <a:avLst/>
          </a:prstGeom>
          <a:solidFill>
            <a:srgbClr val="FFFFFF">
              <a:alpha val="7882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/>
              <a:t>A </a:t>
            </a:r>
            <a:r>
              <a:rPr lang="en-GB" sz="2000" b="1"/>
              <a:t>mutation</a:t>
            </a:r>
            <a:r>
              <a:rPr lang="en-GB" sz="2000"/>
              <a:t> is a change in an organisms genetic code. A mutation/change in the base sequence of a certain genes can result in cancer.</a:t>
            </a:r>
            <a:endParaRPr lang="en-US" sz="2000"/>
          </a:p>
        </p:txBody>
      </p:sp>
      <p:sp>
        <p:nvSpPr>
          <p:cNvPr id="67591" name="Rectangle 12"/>
          <p:cNvSpPr>
            <a:spLocks noChangeArrowheads="1"/>
          </p:cNvSpPr>
          <p:nvPr/>
        </p:nvSpPr>
        <p:spPr bwMode="auto">
          <a:xfrm>
            <a:off x="3279775" y="6581775"/>
            <a:ext cx="5864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>
                <a:hlinkClick r:id="rId4"/>
              </a:rPr>
              <a:t>http://en.wikipedia.org/wiki/Oncogene#mediaviewer/File:Oncogenes_illustration.jpg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657225"/>
          </a:xfrm>
        </p:spPr>
        <p:txBody>
          <a:bodyPr/>
          <a:lstStyle/>
          <a:p>
            <a:pPr fontAlgn="ctr"/>
            <a:r>
              <a:rPr lang="en-US" sz="3900" smtClean="0">
                <a:solidFill>
                  <a:srgbClr val="000000"/>
                </a:solidFill>
                <a:ea typeface="Arial" charset="0"/>
                <a:cs typeface="Arial" charset="0"/>
              </a:rPr>
              <a:t>Mutagens and Mutations</a:t>
            </a:r>
            <a:endParaRPr lang="en-US" sz="1800" smtClean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pic>
        <p:nvPicPr>
          <p:cNvPr id="69635" name="Picture 7"/>
          <p:cNvPicPr>
            <a:picLocks noChangeAspect="1"/>
          </p:cNvPicPr>
          <p:nvPr/>
        </p:nvPicPr>
        <p:blipFill>
          <a:blip r:embed="rId3"/>
          <a:srcRect l="5522" t="2072" r="4742"/>
          <a:stretch>
            <a:fillRect/>
          </a:stretch>
        </p:blipFill>
        <p:spPr bwMode="auto">
          <a:xfrm>
            <a:off x="3733800" y="2057400"/>
            <a:ext cx="4953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298450" y="2230438"/>
            <a:ext cx="2981325" cy="400050"/>
          </a:xfrm>
          <a:prstGeom prst="rect">
            <a:avLst/>
          </a:prstGeom>
          <a:solidFill>
            <a:srgbClr val="FFFFFF">
              <a:alpha val="6784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/>
              <a:t>mutation in a oncogene</a:t>
            </a:r>
          </a:p>
        </p:txBody>
      </p:sp>
      <p:sp>
        <p:nvSpPr>
          <p:cNvPr id="69637" name="Rectangle 1"/>
          <p:cNvSpPr>
            <a:spLocks noChangeArrowheads="1"/>
          </p:cNvSpPr>
          <p:nvPr/>
        </p:nvSpPr>
        <p:spPr bwMode="auto">
          <a:xfrm>
            <a:off x="311150" y="854075"/>
            <a:ext cx="8604250" cy="708025"/>
          </a:xfrm>
          <a:prstGeom prst="rect">
            <a:avLst/>
          </a:prstGeom>
          <a:solidFill>
            <a:srgbClr val="FFFFFF">
              <a:alpha val="6784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/>
              <a:t>If a mutation occurs in an </a:t>
            </a:r>
            <a:r>
              <a:rPr lang="en-GB" sz="2000" b="1"/>
              <a:t>oncogenes</a:t>
            </a:r>
            <a:r>
              <a:rPr lang="en-US" sz="2000" b="1"/>
              <a:t> </a:t>
            </a:r>
            <a:r>
              <a:rPr lang="en-US" sz="2000"/>
              <a:t>i</a:t>
            </a:r>
            <a:r>
              <a:rPr lang="en-GB" sz="2000"/>
              <a:t>t can become cancerous. In normal cells </a:t>
            </a:r>
            <a:r>
              <a:rPr lang="en-GB" sz="2000" u="sng"/>
              <a:t>oncogenes control of the cell cycle</a:t>
            </a:r>
            <a:r>
              <a:rPr lang="en-GB" sz="2000"/>
              <a:t> and cell division</a:t>
            </a:r>
            <a:r>
              <a:rPr lang="en-US" sz="2000"/>
              <a:t>.</a:t>
            </a:r>
          </a:p>
        </p:txBody>
      </p:sp>
      <p:sp>
        <p:nvSpPr>
          <p:cNvPr id="69638" name="Rectangle 11"/>
          <p:cNvSpPr>
            <a:spLocks noChangeArrowheads="1"/>
          </p:cNvSpPr>
          <p:nvPr/>
        </p:nvSpPr>
        <p:spPr bwMode="auto">
          <a:xfrm>
            <a:off x="3279775" y="6581775"/>
            <a:ext cx="5864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>
                <a:hlinkClick r:id="rId4"/>
              </a:rPr>
              <a:t>http://en.wikipedia.org/wiki/Oncogene#mediaviewer/File:Oncogenes_illustration.jpg</a:t>
            </a:r>
            <a:endParaRPr lang="en-US" sz="1200"/>
          </a:p>
        </p:txBody>
      </p:sp>
      <p:sp>
        <p:nvSpPr>
          <p:cNvPr id="69639" name="Rectangle 6"/>
          <p:cNvSpPr>
            <a:spLocks noChangeArrowheads="1"/>
          </p:cNvSpPr>
          <p:nvPr/>
        </p:nvSpPr>
        <p:spPr bwMode="auto">
          <a:xfrm>
            <a:off x="298450" y="4881563"/>
            <a:ext cx="2981325" cy="400050"/>
          </a:xfrm>
          <a:prstGeom prst="rect">
            <a:avLst/>
          </a:prstGeom>
          <a:solidFill>
            <a:srgbClr val="FFFFFF">
              <a:alpha val="6784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/>
              <a:t>uncontrolled cell division </a:t>
            </a:r>
            <a:endParaRPr lang="en-US" sz="2000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284163" y="6069013"/>
            <a:ext cx="2995612" cy="401637"/>
          </a:xfrm>
          <a:prstGeom prst="rect">
            <a:avLst/>
          </a:prstGeom>
          <a:solidFill>
            <a:srgbClr val="FFFFFF">
              <a:alpha val="6784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tumour formation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311150" y="3405188"/>
            <a:ext cx="2982913" cy="708025"/>
          </a:xfrm>
          <a:prstGeom prst="rect">
            <a:avLst/>
          </a:prstGeom>
          <a:solidFill>
            <a:srgbClr val="FFFFFF">
              <a:alpha val="6784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/>
              <a:t>malfunction in the control of the cell cycle</a:t>
            </a:r>
          </a:p>
        </p:txBody>
      </p:sp>
      <p:sp>
        <p:nvSpPr>
          <p:cNvPr id="3" name="Down Arrow 2"/>
          <p:cNvSpPr/>
          <p:nvPr/>
        </p:nvSpPr>
        <p:spPr>
          <a:xfrm>
            <a:off x="1504950" y="2630488"/>
            <a:ext cx="552450" cy="774700"/>
          </a:xfrm>
          <a:prstGeom prst="downArrow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504950" y="4113213"/>
            <a:ext cx="552450" cy="774700"/>
          </a:xfrm>
          <a:prstGeom prst="downArrow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504950" y="5281613"/>
            <a:ext cx="552450" cy="774700"/>
          </a:xfrm>
          <a:prstGeom prst="downArrow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657225"/>
          </a:xfrm>
        </p:spPr>
        <p:txBody>
          <a:bodyPr/>
          <a:lstStyle/>
          <a:p>
            <a:pPr fontAlgn="ctr"/>
            <a:r>
              <a:rPr lang="en-US" sz="1800">
                <a:ea typeface="Arial" charset="0"/>
                <a:cs typeface="Arial" charset="0"/>
              </a:rPr>
              <a:t>1.6.U6 Mutagens, oncogenes and metastasis are involved in the development of primary and secondary tumours.</a:t>
            </a:r>
            <a:endParaRPr lang="en-US" sz="18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pic>
        <p:nvPicPr>
          <p:cNvPr id="71683" name="Picture 7"/>
          <p:cNvPicPr>
            <a:picLocks noChangeAspect="1"/>
          </p:cNvPicPr>
          <p:nvPr/>
        </p:nvPicPr>
        <p:blipFill>
          <a:blip r:embed="rId3"/>
          <a:srcRect l="8884" t="2072" r="8282"/>
          <a:stretch>
            <a:fillRect/>
          </a:stretch>
        </p:blipFill>
        <p:spPr bwMode="auto">
          <a:xfrm>
            <a:off x="4572000" y="2133600"/>
            <a:ext cx="4572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28600" y="2514600"/>
            <a:ext cx="4273550" cy="2862263"/>
          </a:xfrm>
          <a:prstGeom prst="rect">
            <a:avLst/>
          </a:prstGeom>
          <a:solidFill>
            <a:srgbClr val="FFFFFF">
              <a:alpha val="6784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/>
              <a:t>Factors (other than exposure to mutagens) that increase the probability of tumour development include: </a:t>
            </a:r>
            <a:endParaRPr lang="en-US" sz="2000"/>
          </a:p>
          <a:p>
            <a:pPr>
              <a:buFont typeface="Arial" charset="0"/>
              <a:buChar char="•"/>
            </a:pPr>
            <a:endParaRPr lang="en-GB" sz="2000"/>
          </a:p>
          <a:p>
            <a:pPr>
              <a:buFont typeface="Arial" charset="0"/>
              <a:buChar char="•"/>
            </a:pPr>
            <a:r>
              <a:rPr lang="en-GB" sz="2000"/>
              <a:t>the greater the number of cells the greater the chance of a mutation.</a:t>
            </a:r>
          </a:p>
          <a:p>
            <a:endParaRPr lang="en-US" sz="2000"/>
          </a:p>
          <a:p>
            <a:pPr>
              <a:buFont typeface="Arial" charset="0"/>
              <a:buChar char="•"/>
            </a:pPr>
            <a:r>
              <a:rPr lang="en-GB" sz="2000"/>
              <a:t>The longer a life span the greater the chance of a mutation.</a:t>
            </a:r>
            <a:endParaRPr lang="en-US" sz="2000"/>
          </a:p>
        </p:txBody>
      </p:sp>
      <p:sp>
        <p:nvSpPr>
          <p:cNvPr id="71685" name="Rectangle 1"/>
          <p:cNvSpPr>
            <a:spLocks noChangeArrowheads="1"/>
          </p:cNvSpPr>
          <p:nvPr/>
        </p:nvSpPr>
        <p:spPr bwMode="auto">
          <a:xfrm>
            <a:off x="311150" y="854075"/>
            <a:ext cx="8385175" cy="708025"/>
          </a:xfrm>
          <a:prstGeom prst="rect">
            <a:avLst/>
          </a:prstGeom>
          <a:solidFill>
            <a:srgbClr val="FFFFFF">
              <a:alpha val="6784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 b="1"/>
              <a:t>Several mutations must occur </a:t>
            </a:r>
            <a:r>
              <a:rPr lang="en-GB" sz="2000"/>
              <a:t>in the same cell for it to become a tumour causing cell. The probability of this happening in a single cell is extremely small. </a:t>
            </a:r>
            <a:endParaRPr lang="en-US" sz="2000"/>
          </a:p>
        </p:txBody>
      </p:sp>
      <p:sp>
        <p:nvSpPr>
          <p:cNvPr id="71686" name="Rectangle 11"/>
          <p:cNvSpPr>
            <a:spLocks noChangeArrowheads="1"/>
          </p:cNvSpPr>
          <p:nvPr/>
        </p:nvSpPr>
        <p:spPr bwMode="auto">
          <a:xfrm>
            <a:off x="3279775" y="6581775"/>
            <a:ext cx="5864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>
                <a:hlinkClick r:id="rId4"/>
              </a:rPr>
              <a:t>http://en.wikipedia.org/wiki/Oncogene#mediaviewer/File:Oncogenes_illustration.jpg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-20638"/>
            <a:ext cx="9145588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657225"/>
          </a:xfrm>
        </p:spPr>
        <p:txBody>
          <a:bodyPr/>
          <a:lstStyle/>
          <a:p>
            <a:pPr fontAlgn="ctr"/>
            <a:r>
              <a:rPr lang="en-US" sz="4800" smtClean="0">
                <a:ea typeface="Arial" charset="0"/>
                <a:cs typeface="Arial" charset="0"/>
              </a:rPr>
              <a:t>Metastasis</a:t>
            </a:r>
            <a:endParaRPr lang="en-US" sz="4800" smtClean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73732" name="Rectangle 2"/>
          <p:cNvSpPr>
            <a:spLocks noChangeArrowheads="1"/>
          </p:cNvSpPr>
          <p:nvPr/>
        </p:nvSpPr>
        <p:spPr bwMode="auto">
          <a:xfrm>
            <a:off x="373063" y="785813"/>
            <a:ext cx="8281987" cy="708025"/>
          </a:xfrm>
          <a:prstGeom prst="rect">
            <a:avLst/>
          </a:prstGeom>
          <a:solidFill>
            <a:srgbClr val="FFFFFF">
              <a:alpha val="7097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/>
              <a:t>The development of a primary tumours (cancers) have been outlined. Below is how a primary tumor can become a secondary tumour.</a:t>
            </a:r>
            <a:endParaRPr lang="en-US" sz="2000"/>
          </a:p>
        </p:txBody>
      </p:sp>
      <p:sp>
        <p:nvSpPr>
          <p:cNvPr id="73733" name="Rectangle 6"/>
          <p:cNvSpPr>
            <a:spLocks noChangeArrowheads="1"/>
          </p:cNvSpPr>
          <p:nvPr/>
        </p:nvSpPr>
        <p:spPr bwMode="auto">
          <a:xfrm>
            <a:off x="373063" y="1712913"/>
            <a:ext cx="3810000" cy="2554287"/>
          </a:xfrm>
          <a:prstGeom prst="rect">
            <a:avLst/>
          </a:prstGeom>
          <a:solidFill>
            <a:srgbClr val="FFFFFF">
              <a:alpha val="7097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/>
              <a:t>A </a:t>
            </a:r>
            <a:r>
              <a:rPr lang="en-GB" b="1"/>
              <a:t>primary tumor</a:t>
            </a:r>
            <a:r>
              <a:rPr lang="en-GB"/>
              <a:t> is a malignant tumor growing at the site where the abnormal growth first occurred.</a:t>
            </a:r>
            <a:endParaRPr lang="en-US"/>
          </a:p>
        </p:txBody>
      </p:sp>
      <p:sp>
        <p:nvSpPr>
          <p:cNvPr id="73734" name="Rectangle 8"/>
          <p:cNvSpPr>
            <a:spLocks noChangeArrowheads="1"/>
          </p:cNvSpPr>
          <p:nvPr/>
        </p:nvSpPr>
        <p:spPr bwMode="auto">
          <a:xfrm>
            <a:off x="4572000" y="6638925"/>
            <a:ext cx="457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>
                <a:hlinkClick r:id="rId4"/>
              </a:rPr>
              <a:t>http://en.wikipedia.org/wiki/Neoplasm#mediaviewer/File:Colon_cancer_2.jpg</a:t>
            </a:r>
            <a:endParaRPr lang="en-US" sz="1000"/>
          </a:p>
        </p:txBody>
      </p:sp>
      <p:sp>
        <p:nvSpPr>
          <p:cNvPr id="73735" name="Rectangle 9"/>
          <p:cNvSpPr>
            <a:spLocks noChangeArrowheads="1"/>
          </p:cNvSpPr>
          <p:nvPr/>
        </p:nvSpPr>
        <p:spPr bwMode="auto">
          <a:xfrm>
            <a:off x="4845050" y="2762250"/>
            <a:ext cx="3810000" cy="1568450"/>
          </a:xfrm>
          <a:prstGeom prst="rect">
            <a:avLst/>
          </a:prstGeom>
          <a:solidFill>
            <a:srgbClr val="FFFFFF">
              <a:alpha val="7097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/>
              <a:t>Cancerous cells can detach from the primary tumour.</a:t>
            </a:r>
            <a:endParaRPr lang="en-US"/>
          </a:p>
        </p:txBody>
      </p:sp>
      <p:sp>
        <p:nvSpPr>
          <p:cNvPr id="15" name="Bent Arrow 14"/>
          <p:cNvSpPr/>
          <p:nvPr/>
        </p:nvSpPr>
        <p:spPr>
          <a:xfrm rot="5400000">
            <a:off x="5232400" y="1008063"/>
            <a:ext cx="676275" cy="2774950"/>
          </a:xfrm>
          <a:prstGeom prst="bentArrow">
            <a:avLst>
              <a:gd name="adj1" fmla="val 45751"/>
              <a:gd name="adj2" fmla="val 45414"/>
              <a:gd name="adj3" fmla="val 31037"/>
              <a:gd name="adj4" fmla="val 30476"/>
            </a:avLst>
          </a:prstGeom>
          <a:solidFill>
            <a:srgbClr val="FFFFFF">
              <a:alpha val="85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-20638"/>
            <a:ext cx="9145588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657225"/>
          </a:xfrm>
        </p:spPr>
        <p:txBody>
          <a:bodyPr/>
          <a:lstStyle/>
          <a:p>
            <a:pPr fontAlgn="ctr"/>
            <a:r>
              <a:rPr lang="en-US" sz="4800" smtClean="0">
                <a:solidFill>
                  <a:srgbClr val="000000"/>
                </a:solidFill>
                <a:ea typeface="Arial" charset="0"/>
                <a:cs typeface="Arial" charset="0"/>
              </a:rPr>
              <a:t>Metastasis</a:t>
            </a:r>
            <a:endParaRPr lang="en-US" sz="1800" smtClean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75780" name="Rectangle 2"/>
          <p:cNvSpPr>
            <a:spLocks noChangeArrowheads="1"/>
          </p:cNvSpPr>
          <p:nvPr/>
        </p:nvSpPr>
        <p:spPr bwMode="auto">
          <a:xfrm>
            <a:off x="373063" y="785813"/>
            <a:ext cx="8281987" cy="708025"/>
          </a:xfrm>
          <a:prstGeom prst="rect">
            <a:avLst/>
          </a:prstGeom>
          <a:solidFill>
            <a:srgbClr val="FFFFFF">
              <a:alpha val="7097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/>
              <a:t>The development of a primary tumours (cancers) have been outlined. Below is how a primary tumor can become a secondary tumour.</a:t>
            </a:r>
            <a:endParaRPr lang="en-US" sz="2000"/>
          </a:p>
        </p:txBody>
      </p:sp>
      <p:sp>
        <p:nvSpPr>
          <p:cNvPr id="75781" name="Rectangle 8"/>
          <p:cNvSpPr>
            <a:spLocks noChangeArrowheads="1"/>
          </p:cNvSpPr>
          <p:nvPr/>
        </p:nvSpPr>
        <p:spPr bwMode="auto">
          <a:xfrm>
            <a:off x="4572000" y="6638925"/>
            <a:ext cx="457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>
                <a:hlinkClick r:id="rId4"/>
              </a:rPr>
              <a:t>http://en.wikipedia.org/wiki/Neoplasm#mediaviewer/File:Colon_cancer_2.jpg</a:t>
            </a:r>
            <a:endParaRPr lang="en-US" sz="1000"/>
          </a:p>
        </p:txBody>
      </p:sp>
      <p:sp>
        <p:nvSpPr>
          <p:cNvPr id="75782" name="Rectangle 10"/>
          <p:cNvSpPr>
            <a:spLocks noChangeArrowheads="1"/>
          </p:cNvSpPr>
          <p:nvPr/>
        </p:nvSpPr>
        <p:spPr bwMode="auto">
          <a:xfrm>
            <a:off x="5105400" y="1905000"/>
            <a:ext cx="3786188" cy="3046413"/>
          </a:xfrm>
          <a:prstGeom prst="rect">
            <a:avLst/>
          </a:prstGeom>
          <a:solidFill>
            <a:srgbClr val="FFFFFF">
              <a:alpha val="7097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/>
              <a:t>The circulating cancerous cells invade tissues at a different locations and develop into </a:t>
            </a:r>
            <a:r>
              <a:rPr lang="en-GB" b="1"/>
              <a:t>secondary tumours</a:t>
            </a:r>
            <a:r>
              <a:rPr lang="en-GB"/>
              <a:t>.</a:t>
            </a:r>
            <a:endParaRPr lang="en-US"/>
          </a:p>
        </p:txBody>
      </p:sp>
      <p:sp>
        <p:nvSpPr>
          <p:cNvPr id="75783" name="Rectangle 12"/>
          <p:cNvSpPr>
            <a:spLocks noChangeArrowheads="1"/>
          </p:cNvSpPr>
          <p:nvPr/>
        </p:nvSpPr>
        <p:spPr bwMode="auto">
          <a:xfrm>
            <a:off x="304800" y="2362200"/>
            <a:ext cx="3795713" cy="3540125"/>
          </a:xfrm>
          <a:prstGeom prst="rect">
            <a:avLst/>
          </a:prstGeom>
          <a:solidFill>
            <a:srgbClr val="FFFFFF">
              <a:alpha val="7097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/>
              <a:t>Some cancerous cells gain the ability to penetrate the walls of lymph or blood vessels and hence circulate around the body</a:t>
            </a:r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1066800" y="1676400"/>
            <a:ext cx="593725" cy="769938"/>
          </a:xfrm>
          <a:prstGeom prst="downArrow">
            <a:avLst/>
          </a:prstGeom>
          <a:solidFill>
            <a:srgbClr val="FFFFFF">
              <a:alpha val="85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 rot="16200000">
            <a:off x="4343400" y="3200400"/>
            <a:ext cx="592138" cy="769938"/>
          </a:xfrm>
          <a:prstGeom prst="downArrow">
            <a:avLst/>
          </a:prstGeom>
          <a:solidFill>
            <a:srgbClr val="FFFFFF">
              <a:alpha val="85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387350"/>
            <a:ext cx="8102600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450850"/>
          </a:xfrm>
        </p:spPr>
        <p:txBody>
          <a:bodyPr/>
          <a:lstStyle/>
          <a:p>
            <a:pPr fontAlgn="ctr"/>
            <a:r>
              <a:rPr lang="en-US" sz="1800">
                <a:ea typeface="Arial" charset="0"/>
                <a:cs typeface="Arial" charset="0"/>
              </a:rPr>
              <a:t>1.6.A1 The correlation between smoking and incidence of cancers.</a:t>
            </a:r>
          </a:p>
        </p:txBody>
      </p:sp>
      <p:pic>
        <p:nvPicPr>
          <p:cNvPr id="77827" name="Picture 16" descr="ile:Smoking lung canc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33400"/>
            <a:ext cx="4194175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Rectangle 7"/>
          <p:cNvSpPr>
            <a:spLocks noChangeArrowheads="1"/>
          </p:cNvSpPr>
          <p:nvPr/>
        </p:nvSpPr>
        <p:spPr bwMode="auto">
          <a:xfrm>
            <a:off x="4573588" y="6611938"/>
            <a:ext cx="457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GB" sz="1000" u="sng">
                <a:hlinkClick r:id="rId4"/>
              </a:rPr>
              <a:t>http://en.wikipedia.org/wiki/File:Smoking_lung_cancer.png</a:t>
            </a:r>
            <a:endParaRPr lang="en-US" sz="1000"/>
          </a:p>
        </p:txBody>
      </p:sp>
      <p:sp>
        <p:nvSpPr>
          <p:cNvPr id="77829" name="Rectangle 9"/>
          <p:cNvSpPr>
            <a:spLocks noChangeArrowheads="1"/>
          </p:cNvSpPr>
          <p:nvPr/>
        </p:nvSpPr>
        <p:spPr bwMode="auto">
          <a:xfrm>
            <a:off x="0" y="4503738"/>
            <a:ext cx="8821738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charset="0"/>
              <a:buAutoNum type="alphaLcPeriod"/>
            </a:pPr>
            <a:r>
              <a:rPr lang="en-GB" sz="2100"/>
              <a:t>Describe the relationship shown.</a:t>
            </a:r>
            <a:endParaRPr lang="en-US" sz="2100"/>
          </a:p>
          <a:p>
            <a:pPr marL="342900" indent="-342900">
              <a:buFont typeface="Arial" charset="0"/>
              <a:buAutoNum type="alphaLcPeriod"/>
            </a:pPr>
            <a:r>
              <a:rPr lang="en-GB" sz="2100"/>
              <a:t>What type of correlation is shown</a:t>
            </a:r>
          </a:p>
          <a:p>
            <a:pPr marL="342900" indent="-342900">
              <a:buFont typeface="Arial" charset="0"/>
              <a:buAutoNum type="alphaLcPeriod"/>
            </a:pPr>
            <a:r>
              <a:rPr lang="en-GB" sz="2100"/>
              <a:t>How strong is the correlation? Justify your answer by discussing the evidence.</a:t>
            </a:r>
            <a:endParaRPr lang="en-US" sz="2100"/>
          </a:p>
          <a:p>
            <a:pPr marL="342900" indent="-342900">
              <a:buFont typeface="Arial" charset="0"/>
              <a:buAutoNum type="alphaLcPeriod"/>
            </a:pPr>
            <a:r>
              <a:rPr lang="en-GB" sz="2100"/>
              <a:t>The correlation shown here is lagged. A lag is a time gap between the factors. Estimate the size of the lag between cigarette consumption and lung cancer death.</a:t>
            </a:r>
            <a:endParaRPr lang="en-US" sz="2100"/>
          </a:p>
        </p:txBody>
      </p:sp>
      <p:sp>
        <p:nvSpPr>
          <p:cNvPr id="77830" name="Rectangle 10"/>
          <p:cNvSpPr>
            <a:spLocks noChangeArrowheads="1"/>
          </p:cNvSpPr>
          <p:nvPr/>
        </p:nvSpPr>
        <p:spPr bwMode="auto">
          <a:xfrm>
            <a:off x="5170488" y="725488"/>
            <a:ext cx="3636962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/>
              <a:t>Along with </a:t>
            </a:r>
            <a:r>
              <a:rPr lang="en-GB" sz="2000" b="1"/>
              <a:t>lung</a:t>
            </a:r>
            <a:r>
              <a:rPr lang="en-GB" sz="2000"/>
              <a:t> cancer, cancers of </a:t>
            </a:r>
            <a:r>
              <a:rPr lang="en-GB" sz="2000" b="1"/>
              <a:t>mouth</a:t>
            </a:r>
            <a:r>
              <a:rPr lang="en-GB" sz="2000"/>
              <a:t> and </a:t>
            </a:r>
            <a:r>
              <a:rPr lang="en-GB" sz="2000" b="1"/>
              <a:t>throat</a:t>
            </a:r>
            <a:r>
              <a:rPr lang="en-GB" sz="2000"/>
              <a:t> are very common as these areas are in direct contact with the smoke too. It might surprise you that the following cancers are also more common in smokers:</a:t>
            </a:r>
          </a:p>
          <a:p>
            <a:pPr>
              <a:buFont typeface="Arial" charset="0"/>
              <a:buChar char="•"/>
            </a:pPr>
            <a:r>
              <a:rPr lang="en-GB" sz="2000"/>
              <a:t>Head and neck</a:t>
            </a:r>
          </a:p>
          <a:p>
            <a:pPr>
              <a:buFont typeface="Arial" charset="0"/>
              <a:buChar char="•"/>
            </a:pPr>
            <a:r>
              <a:rPr lang="en-GB" sz="2000"/>
              <a:t>Bladder</a:t>
            </a:r>
          </a:p>
          <a:p>
            <a:pPr>
              <a:buFont typeface="Arial" charset="0"/>
              <a:buChar char="•"/>
            </a:pPr>
            <a:r>
              <a:rPr lang="en-GB" sz="2000"/>
              <a:t>Kidneys</a:t>
            </a:r>
          </a:p>
          <a:p>
            <a:pPr>
              <a:buFont typeface="Arial" charset="0"/>
              <a:buChar char="•"/>
            </a:pPr>
            <a:r>
              <a:rPr lang="en-GB" sz="2000"/>
              <a:t>Breast</a:t>
            </a:r>
          </a:p>
          <a:p>
            <a:pPr>
              <a:buFont typeface="Arial" charset="0"/>
              <a:buChar char="•"/>
            </a:pPr>
            <a:r>
              <a:rPr lang="en-GB" sz="2000"/>
              <a:t>Pancreas</a:t>
            </a:r>
          </a:p>
          <a:p>
            <a:pPr>
              <a:buFont typeface="Arial" charset="0"/>
              <a:buChar char="•"/>
            </a:pPr>
            <a:r>
              <a:rPr lang="en-GB" sz="2000"/>
              <a:t>Colon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450850"/>
          </a:xfrm>
        </p:spPr>
        <p:txBody>
          <a:bodyPr/>
          <a:lstStyle/>
          <a:p>
            <a:pPr fontAlgn="ctr"/>
            <a:r>
              <a:rPr lang="en-US" sz="1800">
                <a:ea typeface="Arial" charset="0"/>
                <a:cs typeface="Arial" charset="0"/>
              </a:rPr>
              <a:t>1.6.A1 The correlation between smoking and incidence of cancers.</a:t>
            </a:r>
          </a:p>
        </p:txBody>
      </p:sp>
      <p:pic>
        <p:nvPicPr>
          <p:cNvPr id="79875" name="Picture 16" descr="ile:Smoking lung canc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725488"/>
            <a:ext cx="4540250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7"/>
          <p:cNvSpPr>
            <a:spLocks noChangeArrowheads="1"/>
          </p:cNvSpPr>
          <p:nvPr/>
        </p:nvSpPr>
        <p:spPr bwMode="auto">
          <a:xfrm>
            <a:off x="4573588" y="6611938"/>
            <a:ext cx="457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GB" sz="1000" u="sng">
                <a:hlinkClick r:id="rId4"/>
              </a:rPr>
              <a:t>http://en.wikipedia.org/wiki/File:Smoking_lung_cancer.png</a:t>
            </a:r>
            <a:endParaRPr lang="en-US" sz="1000"/>
          </a:p>
        </p:txBody>
      </p:sp>
      <p:sp>
        <p:nvSpPr>
          <p:cNvPr id="79877" name="Rectangle 9"/>
          <p:cNvSpPr>
            <a:spLocks noChangeArrowheads="1"/>
          </p:cNvSpPr>
          <p:nvPr/>
        </p:nvSpPr>
        <p:spPr bwMode="auto">
          <a:xfrm>
            <a:off x="0" y="4953000"/>
            <a:ext cx="882173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charset="0"/>
              <a:buAutoNum type="alphaLcPeriod"/>
            </a:pPr>
            <a:r>
              <a:rPr lang="en-GB" sz="1800"/>
              <a:t>Describe the relationship shown.</a:t>
            </a:r>
            <a:endParaRPr lang="en-US" sz="1800"/>
          </a:p>
          <a:p>
            <a:pPr marL="342900" indent="-342900">
              <a:buFont typeface="Arial" charset="0"/>
              <a:buAutoNum type="alphaLcPeriod"/>
            </a:pPr>
            <a:r>
              <a:rPr lang="en-GB" sz="1800"/>
              <a:t>What type of correlation is shown</a:t>
            </a:r>
          </a:p>
          <a:p>
            <a:pPr marL="342900" indent="-342900">
              <a:buFont typeface="Arial" charset="0"/>
              <a:buAutoNum type="alphaLcPeriod"/>
            </a:pPr>
            <a:r>
              <a:rPr lang="en-GB" sz="1800"/>
              <a:t>How strong is the correlation? Justify your answer by discussing the evidence.</a:t>
            </a:r>
            <a:endParaRPr lang="en-US" sz="1800"/>
          </a:p>
          <a:p>
            <a:pPr marL="342900" indent="-342900">
              <a:buFont typeface="Arial" charset="0"/>
              <a:buAutoNum type="alphaLcPeriod"/>
            </a:pPr>
            <a:r>
              <a:rPr lang="en-GB" sz="1800"/>
              <a:t>The correlation shown here is lagged. A lag is a </a:t>
            </a:r>
            <a:r>
              <a:rPr lang="en-GB" sz="1900"/>
              <a:t>time gap between the factors. Estimate the size of the lag between cigarette consumption and lung cancer death.</a:t>
            </a:r>
            <a:endParaRPr lang="en-US" sz="1900"/>
          </a:p>
        </p:txBody>
      </p:sp>
      <p:sp>
        <p:nvSpPr>
          <p:cNvPr id="79878" name="Rectangle 1"/>
          <p:cNvSpPr>
            <a:spLocks noChangeArrowheads="1"/>
          </p:cNvSpPr>
          <p:nvPr/>
        </p:nvSpPr>
        <p:spPr bwMode="auto">
          <a:xfrm rot="-392860">
            <a:off x="442913" y="2771775"/>
            <a:ext cx="8261350" cy="16319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 b="1"/>
              <a:t>Correlation ≠ causation</a:t>
            </a:r>
            <a:r>
              <a:rPr lang="en-GB" sz="2000"/>
              <a:t>, however laboratory investigations have found:</a:t>
            </a:r>
          </a:p>
          <a:p>
            <a:pPr>
              <a:buFont typeface="Arial" charset="0"/>
              <a:buChar char="•"/>
            </a:pPr>
            <a:r>
              <a:rPr lang="en-GB" sz="2000"/>
              <a:t>more then 20 chemicals found in tobacco have caused cancers in laboratory animals and/or humans</a:t>
            </a:r>
            <a:endParaRPr lang="en-US" sz="2000"/>
          </a:p>
          <a:p>
            <a:pPr>
              <a:buFont typeface="Arial" charset="0"/>
              <a:buChar char="•"/>
            </a:pPr>
            <a:r>
              <a:rPr lang="en-US" sz="2000"/>
              <a:t>M</a:t>
            </a:r>
            <a:r>
              <a:rPr lang="en-GB" sz="2000"/>
              <a:t>ore than 40 other chemicals found in tobacco have been identified as carcinogens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 descr="Icel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838200"/>
            <a:ext cx="5486400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 Box 6"/>
          <p:cNvSpPr txBox="1">
            <a:spLocks noChangeArrowheads="1"/>
          </p:cNvSpPr>
          <p:nvPr/>
        </p:nvSpPr>
        <p:spPr bwMode="auto">
          <a:xfrm>
            <a:off x="5562600" y="5867400"/>
            <a:ext cx="198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What is a Chromosome?</a:t>
            </a: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1574800"/>
            <a:ext cx="9082087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What is a Chromosome?</a:t>
            </a:r>
          </a:p>
        </p:txBody>
      </p:sp>
      <p:pic>
        <p:nvPicPr>
          <p:cNvPr id="25603" name="Picture 4" descr="Screen Shot 2016-01-19 at 1.05.24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829310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457200" y="6248400"/>
            <a:ext cx="1447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>
                <a:hlinkClick r:id="rId3"/>
              </a:rPr>
              <a:t>Video Link</a:t>
            </a: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Cell Division - Prokaryotes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  <a:hlinkClick r:id="rId2"/>
              </a:rPr>
              <a:t>Binary Fission</a:t>
            </a: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6628" name="Picture 3" descr="Screen Shot 2016-01-19 at 1.36.38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667000"/>
            <a:ext cx="65722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 smtClean="0">
                <a:latin typeface="Times New Roman" charset="0"/>
                <a:ea typeface="ＭＳ Ｐゴシック" charset="-128"/>
                <a:cs typeface="ＭＳ Ｐゴシック" charset="-128"/>
              </a:rPr>
              <a:t>Eukaryotic - Mitosis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Is the division of the cell’s nucleus.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Cells under go mitosis for a number of reasons including:</a:t>
            </a:r>
          </a:p>
          <a:p>
            <a:pPr lvl="1" eaLnBrk="1" hangingPunct="1"/>
            <a:r>
              <a:rPr lang="en-US">
                <a:latin typeface="Times New Roman" charset="0"/>
              </a:rPr>
              <a:t>Growth and repair</a:t>
            </a:r>
          </a:p>
          <a:p>
            <a:pPr lvl="1" eaLnBrk="1" hangingPunct="1"/>
            <a:r>
              <a:rPr lang="en-US">
                <a:latin typeface="Times New Roman" charset="0"/>
              </a:rPr>
              <a:t>Increased efficiency (Surface to volume ratio)</a:t>
            </a:r>
          </a:p>
          <a:p>
            <a:pPr lvl="1" eaLnBrk="1" hangingPunct="1"/>
            <a:r>
              <a:rPr lang="en-US">
                <a:latin typeface="Times New Roman" charset="0"/>
              </a:rPr>
              <a:t>Better communications with the cell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Mitosis is apart of the cell’s life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9764</TotalTime>
  <Words>1528</Words>
  <Application>Microsoft Macintosh PowerPoint</Application>
  <PresentationFormat>On-screen Show (4:3)</PresentationFormat>
  <Paragraphs>196</Paragraphs>
  <Slides>52</Slides>
  <Notes>11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Times New Roman</vt:lpstr>
      <vt:lpstr>ＭＳ Ｐゴシック</vt:lpstr>
      <vt:lpstr>Arial</vt:lpstr>
      <vt:lpstr>Calibri</vt:lpstr>
      <vt:lpstr>Wingdings</vt:lpstr>
      <vt:lpstr>Default Design</vt:lpstr>
      <vt:lpstr>Slide 1</vt:lpstr>
      <vt:lpstr>Mitosis</vt:lpstr>
      <vt:lpstr>Slide 3</vt:lpstr>
      <vt:lpstr>What is a Chromosome?</vt:lpstr>
      <vt:lpstr>Slide 5</vt:lpstr>
      <vt:lpstr>What is a Chromosome?</vt:lpstr>
      <vt:lpstr>What is a Chromosome?</vt:lpstr>
      <vt:lpstr>Cell Division - Prokaryotes</vt:lpstr>
      <vt:lpstr>Eukaryotic - Mitosis</vt:lpstr>
      <vt:lpstr>Slide 10</vt:lpstr>
      <vt:lpstr>All the confusing C words…</vt:lpstr>
      <vt:lpstr>All the confusing C words…</vt:lpstr>
      <vt:lpstr>Interphase</vt:lpstr>
      <vt:lpstr>Interphase</vt:lpstr>
      <vt:lpstr>Interphase</vt:lpstr>
      <vt:lpstr>Interphase</vt:lpstr>
      <vt:lpstr>Chromosomes</vt:lpstr>
      <vt:lpstr>Prophase</vt:lpstr>
      <vt:lpstr>Early Prophase</vt:lpstr>
      <vt:lpstr>Middle Prophase</vt:lpstr>
      <vt:lpstr>Late Prophase</vt:lpstr>
      <vt:lpstr>Slide 22</vt:lpstr>
      <vt:lpstr>Slide 23</vt:lpstr>
      <vt:lpstr>Slide 24</vt:lpstr>
      <vt:lpstr>Plant &amp; Animal Cells</vt:lpstr>
      <vt:lpstr>Metaphase</vt:lpstr>
      <vt:lpstr>Metaphase</vt:lpstr>
      <vt:lpstr>Plant &amp; Animal Cells</vt:lpstr>
      <vt:lpstr>Anaphase</vt:lpstr>
      <vt:lpstr>Anaphase</vt:lpstr>
      <vt:lpstr>Plant &amp; Animal Cells</vt:lpstr>
      <vt:lpstr>Telophase</vt:lpstr>
      <vt:lpstr>Telophase</vt:lpstr>
      <vt:lpstr>Plant &amp; Animal Cells</vt:lpstr>
      <vt:lpstr>Cytokinesis</vt:lpstr>
      <vt:lpstr>Cell Plate Formation</vt:lpstr>
      <vt:lpstr>Slide 37</vt:lpstr>
      <vt:lpstr>Slide 38</vt:lpstr>
      <vt:lpstr>Mitotic Index</vt:lpstr>
      <vt:lpstr>Slide 40</vt:lpstr>
      <vt:lpstr>Mitotic Index</vt:lpstr>
      <vt:lpstr>1.6.U5 Cyclins are involved in the control of the cell cycle.</vt:lpstr>
      <vt:lpstr>1.6.U5 Cyclins are involved in the control of the cell cycle.</vt:lpstr>
      <vt:lpstr>1.6.U6 Mutagens, oncogenes and metastasis are involved in the development of primary and secondary tumours.</vt:lpstr>
      <vt:lpstr>Mutagens and Mutations</vt:lpstr>
      <vt:lpstr>Mutagens and Mutations</vt:lpstr>
      <vt:lpstr>1.6.U6 Mutagens, oncogenes and metastasis are involved in the development of primary and secondary tumours.</vt:lpstr>
      <vt:lpstr>Metastasis</vt:lpstr>
      <vt:lpstr>Metastasis</vt:lpstr>
      <vt:lpstr>1.6.A1 The correlation between smoking and incidence of cancers.</vt:lpstr>
      <vt:lpstr>1.6.A1 The correlation between smoking and incidence of cancers.</vt:lpstr>
      <vt:lpstr>Slide 52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</dc:creator>
  <cp:lastModifiedBy>Cairo American College</cp:lastModifiedBy>
  <cp:revision>22</cp:revision>
  <dcterms:created xsi:type="dcterms:W3CDTF">2016-01-27T09:50:50Z</dcterms:created>
  <dcterms:modified xsi:type="dcterms:W3CDTF">2016-01-27T09:51:30Z</dcterms:modified>
</cp:coreProperties>
</file>