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99568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36">
          <p15:clr>
            <a:srgbClr val="000000"/>
          </p15:clr>
        </p15:guide>
        <p15:guide id="2" pos="320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i9hzFYxFUlGEH3AGDZ4bYpTjCF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36" orient="horz"/>
        <p:guide pos="32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432d13c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432d13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432d13cf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432d13c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f432d13cf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f432d13c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f432d13c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f432d13c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f432d13cf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f432d13c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432d13c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432d13c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508000" y="398734"/>
            <a:ext cx="9144000" cy="165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1794486" y="1036769"/>
            <a:ext cx="6571028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261226" y="3503510"/>
            <a:ext cx="849554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-395439" y="1302176"/>
            <a:ext cx="8495547" cy="6688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508000" y="398734"/>
            <a:ext cx="9144000" cy="165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508000" y="2323255"/>
            <a:ext cx="9144000" cy="6571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ctrTitle"/>
          </p:nvPr>
        </p:nvSpPr>
        <p:spPr>
          <a:xfrm>
            <a:off x="762000" y="3093063"/>
            <a:ext cx="8636000" cy="2134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subTitle"/>
          </p:nvPr>
        </p:nvSpPr>
        <p:spPr>
          <a:xfrm>
            <a:off x="1524000" y="5642186"/>
            <a:ext cx="7112000" cy="2544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02570" y="6398168"/>
            <a:ext cx="8636000" cy="1977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02570" y="4220118"/>
            <a:ext cx="8636000" cy="21780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508000" y="398734"/>
            <a:ext cx="9144000" cy="165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508000" y="2323255"/>
            <a:ext cx="4487333" cy="6571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5164667" y="2323255"/>
            <a:ext cx="4487333" cy="6571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508000" y="398734"/>
            <a:ext cx="9144000" cy="165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08000" y="2228756"/>
            <a:ext cx="4489098" cy="928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508000" y="3157596"/>
            <a:ext cx="4489098" cy="5736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5161141" y="2228756"/>
            <a:ext cx="4490861" cy="928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5161141" y="3157596"/>
            <a:ext cx="4490861" cy="5736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508000" y="398734"/>
            <a:ext cx="9144000" cy="165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508001" y="396428"/>
            <a:ext cx="3342570" cy="16871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972278" y="396430"/>
            <a:ext cx="5679722" cy="849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508001" y="2083555"/>
            <a:ext cx="3342570" cy="6810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991431" y="6969760"/>
            <a:ext cx="6096000" cy="822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991431" y="889659"/>
            <a:ext cx="6096000" cy="597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991431" y="7792580"/>
            <a:ext cx="6096000" cy="1168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>
            <a:alpha val="48627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508000" y="398734"/>
            <a:ext cx="9144000" cy="165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508000" y="2323255"/>
            <a:ext cx="9144000" cy="6571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508001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471335" y="9228481"/>
            <a:ext cx="3217333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7281334" y="9228481"/>
            <a:ext cx="2370667" cy="530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8.jpg"/><Relationship Id="rId7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NG1614[1].gif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7" y="635000"/>
            <a:ext cx="10160000" cy="876693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5f432d13c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125" y="3790025"/>
            <a:ext cx="9849750" cy="52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5f432d13c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525" y="659025"/>
            <a:ext cx="9533724" cy="31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5f432d13c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975" y="3606500"/>
            <a:ext cx="3102176" cy="18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5f432d13cf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25" y="943050"/>
            <a:ext cx="9522550" cy="874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5f432d13cf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-76200"/>
            <a:ext cx="9376025" cy="11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2628900" y="308018"/>
            <a:ext cx="5607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8B0000"/>
                </a:solidFill>
                <a:latin typeface="Arial"/>
                <a:ea typeface="Arial"/>
                <a:cs typeface="Arial"/>
                <a:sym typeface="Arial"/>
              </a:rPr>
              <a:t>THE JAMESTOWN COLONY</a:t>
            </a:r>
            <a:endParaRPr b="1" i="1" sz="2800">
              <a:solidFill>
                <a:srgbClr val="8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04273" y="1087844"/>
            <a:ext cx="1651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A52A00"/>
                </a:solidFill>
                <a:latin typeface="Arial"/>
                <a:ea typeface="Arial"/>
                <a:cs typeface="Arial"/>
                <a:sym typeface="Arial"/>
              </a:rPr>
              <a:t>The Big Idea: </a:t>
            </a:r>
            <a:endParaRPr b="1" sz="1600" u="sng">
              <a:solidFill>
                <a:srgbClr val="A52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283690" y="1016000"/>
            <a:ext cx="67714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2A00"/>
                </a:solidFill>
                <a:latin typeface="Arial"/>
                <a:ea typeface="Arial"/>
                <a:cs typeface="Arial"/>
                <a:sym typeface="Arial"/>
              </a:rPr>
              <a:t>The English overcame hunger, disease, and conflicts with Native Americans to establish a successful colony in Virginia.</a:t>
            </a:r>
            <a:endParaRPr sz="1600">
              <a:solidFill>
                <a:srgbClr val="A52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460500" y="2161401"/>
            <a:ext cx="4800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1585: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First colony at Roanoke: soon ends in failure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701800" y="2504301"/>
            <a:ext cx="5156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1590: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Remains of second failed Roanoke colony found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8000" y="3746500"/>
            <a:ext cx="381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1607: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Colony at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Jamestown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founded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8000" y="4140200"/>
            <a:ext cx="4800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1609-10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Jamestown suffers     the "Starving Time"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15900" y="4762500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1613: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First shipment of Virginia tobacco     sent to England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8000" y="5740400"/>
            <a:ext cx="4292600" cy="74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1619: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House of Burgesses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first meets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1"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 1st representative body in colonial America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with the power to make laws and raise taxes!)</a:t>
            </a:r>
            <a:endParaRPr b="1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604000" y="7874000"/>
            <a:ext cx="31606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1676: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Bacon's Rebellion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attacks colonial government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863600" y="2184400"/>
            <a:ext cx="8242300" cy="7327900"/>
          </a:xfrm>
          <a:prstGeom prst="straightConnector1">
            <a:avLst/>
          </a:prstGeom>
          <a:noFill/>
          <a:ln cap="flat" cmpd="sng" w="38100">
            <a:solidFill>
              <a:srgbClr val="480048"/>
            </a:solidFill>
            <a:prstDash val="dash"/>
            <a:round/>
            <a:headEnd len="med" w="med" type="diamond"/>
            <a:tailEnd len="med" w="med" type="triangle"/>
          </a:ln>
        </p:spPr>
      </p:cxnSp>
      <p:sp>
        <p:nvSpPr>
          <p:cNvPr id="113" name="Google Shape;113;p2"/>
          <p:cNvSpPr txBox="1"/>
          <p:nvPr/>
        </p:nvSpPr>
        <p:spPr>
          <a:xfrm>
            <a:off x="6654800" y="1905000"/>
            <a:ext cx="3251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(these are </a:t>
            </a:r>
            <a:r>
              <a:rPr b="1" i="1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charter colonies </a:t>
            </a:r>
            <a:r>
              <a:rPr i="1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that are funded by </a:t>
            </a:r>
            <a:r>
              <a:rPr b="1" i="1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joint-stock companies)</a:t>
            </a:r>
            <a:endParaRPr b="1" i="1"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 rot="10800000">
            <a:off x="5867400" y="2247900"/>
            <a:ext cx="825500" cy="381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5" name="Google Shape;115;p2"/>
          <p:cNvCxnSpPr/>
          <p:nvPr/>
        </p:nvCxnSpPr>
        <p:spPr>
          <a:xfrm rot="10800000">
            <a:off x="6426200" y="2641600"/>
            <a:ext cx="241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6" name="Google Shape;116;p2"/>
          <p:cNvCxnSpPr/>
          <p:nvPr/>
        </p:nvCxnSpPr>
        <p:spPr>
          <a:xfrm flipH="1">
            <a:off x="4279900" y="2641600"/>
            <a:ext cx="2400300" cy="1270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images[3].jpg"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857" y="3184525"/>
            <a:ext cx="1219200" cy="139484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3991275" y="3012132"/>
            <a:ext cx="20828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on the James River,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off the Chesapeake Bay!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>
            <a:off x="5283200" y="3510696"/>
            <a:ext cx="1143000" cy="629504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temp(2).png" id="120" name="Google Shape;1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2301" y="2906006"/>
            <a:ext cx="3154218" cy="20723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7797800" y="2396579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"Starving Time"</a:t>
            </a:r>
            <a:endParaRPr b="1"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8089900" y="5029200"/>
            <a:ext cx="19304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powerful Native American chief named </a:t>
            </a: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Powhatan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hoped to use the English against his own enemies and to trade for their metal weapons. He teaches them to cultivate </a:t>
            </a: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TOBACCO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 rot="1500000">
            <a:off x="5549900" y="4851400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005500"/>
                </a:solidFill>
                <a:latin typeface="Arial"/>
                <a:ea typeface="Arial"/>
                <a:cs typeface="Arial"/>
                <a:sym typeface="Arial"/>
              </a:rPr>
              <a:t>How did they survive?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0055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-US" sz="900">
                <a:solidFill>
                  <a:srgbClr val="005500"/>
                </a:solidFill>
                <a:latin typeface="Arial"/>
                <a:ea typeface="Arial"/>
                <a:cs typeface="Arial"/>
                <a:sym typeface="Arial"/>
              </a:rPr>
              <a:t> WITH HELP</a:t>
            </a:r>
            <a:endParaRPr b="1" sz="900">
              <a:solidFill>
                <a:srgbClr val="005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2"/>
          <p:cNvCxnSpPr/>
          <p:nvPr/>
        </p:nvCxnSpPr>
        <p:spPr>
          <a:xfrm>
            <a:off x="5207000" y="4457700"/>
            <a:ext cx="469900" cy="101600"/>
          </a:xfrm>
          <a:prstGeom prst="straightConnector1">
            <a:avLst/>
          </a:prstGeom>
          <a:noFill/>
          <a:ln cap="flat" cmpd="sng" w="38100">
            <a:solidFill>
              <a:srgbClr val="005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2"/>
          <p:cNvCxnSpPr/>
          <p:nvPr/>
        </p:nvCxnSpPr>
        <p:spPr>
          <a:xfrm>
            <a:off x="6972300" y="5372100"/>
            <a:ext cx="1028700" cy="393700"/>
          </a:xfrm>
          <a:prstGeom prst="straightConnector1">
            <a:avLst/>
          </a:prstGeom>
          <a:noFill/>
          <a:ln cap="flat" cmpd="sng" w="38100">
            <a:solidFill>
              <a:srgbClr val="0055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6" name="Google Shape;126;p2"/>
          <p:cNvSpPr txBox="1"/>
          <p:nvPr/>
        </p:nvSpPr>
        <p:spPr>
          <a:xfrm>
            <a:off x="1346200" y="4508500"/>
            <a:ext cx="3911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Smith is the land-hungry leader of the colony.</a:t>
            </a:r>
            <a:endParaRPr b="1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143000" y="5016500"/>
            <a:ext cx="44958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Lured by the profits of tobacco and land (under the </a:t>
            </a: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HEADRIGHT SYSTEM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new settlers begin to arrive in the colony.</a:t>
            </a:r>
            <a:endParaRPr b="1"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mp(1).png" id="128" name="Google Shape;12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5000" y="6381750"/>
            <a:ext cx="3313048" cy="214160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1955800" y="6578600"/>
            <a:ext cx="1828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1640: Tobacco shipments reach 3 million pounds per year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3390900" y="8559800"/>
            <a:ext cx="648046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intense fighting broke out between the Indians and the settlers, Governor Berkeley protested the slaughter of Indians and refused to send troops to the frontier. In protest, </a:t>
            </a:r>
            <a:r>
              <a:rPr b="1" i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Nathaniel Bacon 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his followers marched to Jamestown and burned the town in revolt.</a:t>
            </a:r>
            <a:endParaRPr b="1" i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con3[1].jpg" id="131" name="Google Shape;13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9400" y="7829967"/>
            <a:ext cx="2590800" cy="168233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descr="13260-003-A418F4BD[1].gif" id="132" name="Google Shape;13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4274" y="6578600"/>
            <a:ext cx="1127066" cy="149605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cxnSp>
        <p:nvCxnSpPr>
          <p:cNvPr id="133" name="Google Shape;133;p2"/>
          <p:cNvCxnSpPr/>
          <p:nvPr/>
        </p:nvCxnSpPr>
        <p:spPr>
          <a:xfrm>
            <a:off x="2108200" y="8915400"/>
            <a:ext cx="10922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diamond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5f432d13cf_0_3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2925370">
            <a:off x="2841772" y="874788"/>
            <a:ext cx="4628852" cy="83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5f432d13cf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25" y="338950"/>
            <a:ext cx="9287850" cy="725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5f432d13cf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13" y="2111150"/>
            <a:ext cx="9802375" cy="7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5f432d13cf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138" y="228600"/>
            <a:ext cx="7637716" cy="19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f432d13c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75" y="3976550"/>
            <a:ext cx="9062600" cy="55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5f432d13cf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75" y="642075"/>
            <a:ext cx="8697800" cy="30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5f432d13cf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013" y="1391774"/>
            <a:ext cx="6467875" cy="82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5f432d13cf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578" y="548925"/>
            <a:ext cx="6054176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508000" y="398734"/>
            <a:ext cx="9144000" cy="165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Concluding Questions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508000" y="2323255"/>
            <a:ext cx="9144000" cy="58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US" sz="15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·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were the Europeans exploring the coast of North America?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·What were the relations like between the colonists and the Native Americans?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·How did geography influence the development of the colony?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·What sort of economic development took place in the colony of Virginia?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·What was the need for western expansion based on? What reasons were at the heart of the shift to slave labor?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2010-08-25T14:08:40Z</dcterms:created>
  <dc:creator>astromm</dc:creator>
</cp:coreProperties>
</file>