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30"/>
  </p:notesMasterIdLst>
  <p:sldIdLst>
    <p:sldId id="256" r:id="rId2"/>
    <p:sldId id="257" r:id="rId3"/>
    <p:sldId id="369" r:id="rId4"/>
    <p:sldId id="290" r:id="rId5"/>
    <p:sldId id="294" r:id="rId6"/>
    <p:sldId id="296" r:id="rId7"/>
    <p:sldId id="297" r:id="rId8"/>
    <p:sldId id="350" r:id="rId9"/>
    <p:sldId id="300" r:id="rId10"/>
    <p:sldId id="301" r:id="rId11"/>
    <p:sldId id="341" r:id="rId12"/>
    <p:sldId id="342" r:id="rId13"/>
    <p:sldId id="343" r:id="rId14"/>
    <p:sldId id="351" r:id="rId15"/>
    <p:sldId id="352" r:id="rId16"/>
    <p:sldId id="353" r:id="rId17"/>
    <p:sldId id="354" r:id="rId18"/>
    <p:sldId id="303" r:id="rId19"/>
    <p:sldId id="304" r:id="rId20"/>
    <p:sldId id="307" r:id="rId21"/>
    <p:sldId id="309" r:id="rId22"/>
    <p:sldId id="355" r:id="rId23"/>
    <p:sldId id="259" r:id="rId24"/>
    <p:sldId id="260" r:id="rId25"/>
    <p:sldId id="357" r:id="rId26"/>
    <p:sldId id="356" r:id="rId27"/>
    <p:sldId id="311" r:id="rId28"/>
    <p:sldId id="31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3"/>
  </p:normalViewPr>
  <p:slideViewPr>
    <p:cSldViewPr snapToGrid="0" snapToObjects="1">
      <p:cViewPr varScale="1">
        <p:scale>
          <a:sx n="121" d="100"/>
          <a:sy n="121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81F45-882C-6346-9B83-1F6B832C459C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00CDF-0013-4847-993D-D42B57F16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4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FFE13994-8D2A-7546-8EE7-0E8A4FD548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74745B5D-0A60-284E-8720-5D80146C21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Map 5.1 </a:t>
            </a:r>
            <a:r>
              <a:rPr lang="en-US" altLang="en-US" b="1"/>
              <a:t>Immigrant Groups in 1775 </a:t>
            </a:r>
            <a:r>
              <a:rPr lang="en-US" altLang="en-US"/>
              <a:t>America was</a:t>
            </a:r>
          </a:p>
          <a:p>
            <a:pPr eaLnBrk="1" hangingPunct="1"/>
            <a:r>
              <a:rPr lang="en-US" altLang="en-US"/>
              <a:t>already a nation of diverse nationalities in the colonial</a:t>
            </a:r>
          </a:p>
          <a:p>
            <a:pPr eaLnBrk="1" hangingPunct="1"/>
            <a:r>
              <a:rPr lang="en-US" altLang="en-US"/>
              <a:t>period. This map shows the great variety of immigrant</a:t>
            </a:r>
          </a:p>
          <a:p>
            <a:pPr eaLnBrk="1" hangingPunct="1"/>
            <a:r>
              <a:rPr lang="en-US" altLang="en-US"/>
              <a:t>groups, especially in Pennsylvania and New York. It also</a:t>
            </a:r>
          </a:p>
          <a:p>
            <a:pPr eaLnBrk="1" hangingPunct="1"/>
            <a:r>
              <a:rPr lang="en-US" altLang="en-US"/>
              <a:t>illustrates the tendency of later arrivals, particularly the</a:t>
            </a:r>
          </a:p>
          <a:p>
            <a:pPr eaLnBrk="1" hangingPunct="1"/>
            <a:r>
              <a:rPr lang="en-US" altLang="en-US"/>
              <a:t>Scots-Irish, to push into the backcountry.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79873DFE-310A-C34C-82EB-DF0B648D5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FC84A3-6FCE-444B-8DEF-5459581FB181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9144FCEA-9FAD-184A-8B2D-A2616E67C9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C862850-ED7F-244C-97F2-E0310E54B8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Figure 5.1 </a:t>
            </a:r>
            <a:r>
              <a:rPr lang="en-US" altLang="en-US" b="1"/>
              <a:t>Ethnic and Racial Composition of the</a:t>
            </a:r>
          </a:p>
          <a:p>
            <a:pPr eaLnBrk="1" hangingPunct="1"/>
            <a:r>
              <a:rPr lang="en-US" altLang="en-US" b="1"/>
              <a:t>American People, 1790</a:t>
            </a:r>
          </a:p>
          <a:p>
            <a:pPr eaLnBrk="1" hangingPunct="1"/>
            <a:r>
              <a:rPr lang="en-US" altLang="en-US"/>
              <a:t>Based on surnames. </a:t>
            </a:r>
            <a:r>
              <a:rPr lang="en-US" altLang="en-US" i="1"/>
              <a:t>Adapted from the American Council of Learned</a:t>
            </a:r>
          </a:p>
          <a:p>
            <a:pPr eaLnBrk="1" hangingPunct="1"/>
            <a:r>
              <a:rPr lang="en-US" altLang="en-US" i="1"/>
              <a:t>Societies, “Report of Committee on Linguistic and National Stocks in</a:t>
            </a:r>
          </a:p>
          <a:p>
            <a:pPr eaLnBrk="1" hangingPunct="1"/>
            <a:r>
              <a:rPr lang="en-US" altLang="en-US" i="1"/>
              <a:t>the Population of the United States,” 1932. Percentages total more than</a:t>
            </a:r>
          </a:p>
          <a:p>
            <a:pPr eaLnBrk="1" hangingPunct="1"/>
            <a:r>
              <a:rPr lang="en-US" altLang="en-US" i="1"/>
              <a:t>100 percent due to rounding</a:t>
            </a:r>
            <a:r>
              <a:rPr lang="en-US" altLang="en-US"/>
              <a:t>.)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5D903118-A7BA-414E-B217-F52D75F888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54FF4BB-6434-BF46-86E0-503CA011DA5D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0BB4D34-AAD0-4747-8CF2-2D420DD244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15901F86-06F6-4249-B348-D7A8CCF5EB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/>
              <a:t>(above) Africans Destined for Slavery </a:t>
            </a:r>
            <a:r>
              <a:rPr lang="en-US" altLang="en-US"/>
              <a:t>This engraving from 1830 is an</a:t>
            </a:r>
          </a:p>
          <a:p>
            <a:pPr eaLnBrk="1" hangingPunct="1"/>
            <a:r>
              <a:rPr lang="en-US" altLang="en-US"/>
              <a:t>example of antislavery propaganda in the pre-Civil War era. It shows hapless</a:t>
            </a:r>
          </a:p>
          <a:p>
            <a:pPr eaLnBrk="1" hangingPunct="1"/>
            <a:r>
              <a:rPr lang="en-US" altLang="en-US"/>
              <a:t>Africans being brought ashore in America under the whips of slave traders and,</a:t>
            </a:r>
          </a:p>
          <a:p>
            <a:pPr eaLnBrk="1" hangingPunct="1"/>
            <a:r>
              <a:rPr lang="en-US" altLang="en-US"/>
              <a:t>ironically, under the figurative shadow of the national Capitol.</a:t>
            </a:r>
          </a:p>
          <a:p>
            <a:pPr eaLnBrk="1" hangingPunct="1"/>
            <a:r>
              <a:rPr lang="en-US" altLang="en-US" b="1"/>
              <a:t>(right) Advertisements for Slave Sales in Charleston, South Carolina,</a:t>
            </a:r>
          </a:p>
          <a:p>
            <a:pPr eaLnBrk="1" hangingPunct="1"/>
            <a:r>
              <a:rPr lang="en-US" altLang="en-US" b="1"/>
              <a:t>1753 </a:t>
            </a:r>
            <a:r>
              <a:rPr lang="en-US" altLang="en-US"/>
              <a:t>Charleston had the largest slave market in the colonies.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363E8D8A-881F-BA40-B220-0D8933DAF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640CE81-DA13-6B40-B423-DD36A0D84FB2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8037B3ED-C3E4-7D40-B64F-81A98F7F45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BB15E172-5B5F-AB47-A8AF-7DEBA6CA87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/>
              <a:t>(above) Africans Destined for Slavery </a:t>
            </a:r>
            <a:r>
              <a:rPr lang="en-US" altLang="en-US"/>
              <a:t>This engraving from 1830 is an</a:t>
            </a:r>
          </a:p>
          <a:p>
            <a:pPr eaLnBrk="1" hangingPunct="1"/>
            <a:r>
              <a:rPr lang="en-US" altLang="en-US"/>
              <a:t>example of antislavery propaganda in the pre-Civil War era. It shows hapless</a:t>
            </a:r>
          </a:p>
          <a:p>
            <a:pPr eaLnBrk="1" hangingPunct="1"/>
            <a:r>
              <a:rPr lang="en-US" altLang="en-US"/>
              <a:t>Africans being brought ashore in America under the whips of slave traders and,</a:t>
            </a:r>
          </a:p>
          <a:p>
            <a:pPr eaLnBrk="1" hangingPunct="1"/>
            <a:r>
              <a:rPr lang="en-US" altLang="en-US"/>
              <a:t>ironically, under the figurative shadow of the national Capitol.</a:t>
            </a:r>
          </a:p>
          <a:p>
            <a:pPr eaLnBrk="1" hangingPunct="1"/>
            <a:r>
              <a:rPr lang="en-US" altLang="en-US" b="1"/>
              <a:t>(right) Advertisements for Slave Sales in Charleston, South Carolina,</a:t>
            </a:r>
          </a:p>
          <a:p>
            <a:pPr eaLnBrk="1" hangingPunct="1"/>
            <a:r>
              <a:rPr lang="en-US" altLang="en-US" b="1"/>
              <a:t>1753 </a:t>
            </a:r>
            <a:r>
              <a:rPr lang="en-US" altLang="en-US"/>
              <a:t>Charleston had the largest slave market in the colonies.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7ABFD076-5553-9747-8FC5-1D9921EA1D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E9DE840-3EEF-9749-9F3F-D223B1D0AA11}" type="slidenum">
              <a:rPr lang="en-US" altLang="en-US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87E07A51-F6B5-4A47-8554-376C978EBA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94E3EC08-BBA4-D843-B724-27FE307507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/>
              <a:t>Yarrow Mamout, by Charles Willson Peale,</a:t>
            </a:r>
          </a:p>
          <a:p>
            <a:pPr eaLnBrk="1" hangingPunct="1"/>
            <a:r>
              <a:rPr lang="en-US" altLang="en-US" b="1"/>
              <a:t>1819 </a:t>
            </a:r>
            <a:r>
              <a:rPr lang="en-US" altLang="en-US"/>
              <a:t>When Peale painted this portrait,</a:t>
            </a:r>
          </a:p>
          <a:p>
            <a:pPr eaLnBrk="1" hangingPunct="1"/>
            <a:r>
              <a:rPr lang="en-US" altLang="en-US"/>
              <a:t>Mamout was over one hundred years old. A</a:t>
            </a:r>
          </a:p>
          <a:p>
            <a:pPr eaLnBrk="1" hangingPunct="1"/>
            <a:r>
              <a:rPr lang="en-US" altLang="en-US"/>
              <a:t>devout Muslim brought to Maryland as a</a:t>
            </a:r>
          </a:p>
          <a:p>
            <a:pPr eaLnBrk="1" hangingPunct="1"/>
            <a:r>
              <a:rPr lang="en-US" altLang="en-US"/>
              <a:t>slave, he eventually bought his freedom and</a:t>
            </a:r>
          </a:p>
          <a:p>
            <a:pPr eaLnBrk="1" hangingPunct="1"/>
            <a:r>
              <a:rPr lang="en-US" altLang="en-US"/>
              <a:t>settled in Georgetown.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8821CEA-9EE7-0E44-8375-1A82B8C8B9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B2627B4-8C57-DE4C-8A03-184DBB2023A6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F21A836F-DE10-2345-913D-A0938BE08C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64BA8F67-AFD4-4F43-9530-E9442B0EC0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/>
              <a:t>The Emergence of an African American Culture </a:t>
            </a:r>
            <a:r>
              <a:rPr lang="en-US" altLang="en-US"/>
              <a:t>In this scene</a:t>
            </a:r>
          </a:p>
          <a:p>
            <a:pPr eaLnBrk="1" hangingPunct="1"/>
            <a:r>
              <a:rPr lang="en-US" altLang="en-US"/>
              <a:t>from the mid-nineteenth century, African Americans play musical</a:t>
            </a:r>
          </a:p>
          <a:p>
            <a:pPr eaLnBrk="1" hangingPunct="1"/>
            <a:r>
              <a:rPr lang="en-US" altLang="en-US"/>
              <a:t>instruments of European derivation, like the fiddle, as well as instruments</a:t>
            </a:r>
          </a:p>
          <a:p>
            <a:pPr eaLnBrk="1" hangingPunct="1"/>
            <a:r>
              <a:rPr lang="en-US" altLang="en-US"/>
              <a:t>of African origin, like the bones and banjo—a vivid illustration</a:t>
            </a:r>
          </a:p>
          <a:p>
            <a:pPr eaLnBrk="1" hangingPunct="1"/>
            <a:r>
              <a:rPr lang="en-US" altLang="en-US"/>
              <a:t>of the blending of the two cultures in the crucible of the New World.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5B9FDF73-0122-AB45-A31D-45371DDDC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E2C56C5-D382-274B-A1C9-E9D81CC59EA6}" type="slidenum">
              <a:rPr lang="en-US" altLang="en-US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65084583-5FE1-4440-A1CF-24C5EEC90A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897C876F-23F7-0B4E-937E-288F6D518B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/>
              <a:t>A South Carolina Advertisement for Slaves in the</a:t>
            </a:r>
          </a:p>
          <a:p>
            <a:pPr eaLnBrk="1" hangingPunct="1"/>
            <a:r>
              <a:rPr lang="en-US" altLang="en-US" b="1"/>
              <a:t>1760s </a:t>
            </a:r>
            <a:r>
              <a:rPr lang="en-US" altLang="en-US"/>
              <a:t>Note the reference to these slaves’ origin on West</a:t>
            </a:r>
          </a:p>
          <a:p>
            <a:pPr eaLnBrk="1" hangingPunct="1"/>
            <a:r>
              <a:rPr lang="en-US" altLang="en-US"/>
              <a:t>Africa’s “Rice Coast,” a reminder of South Carolina’s reliance</a:t>
            </a:r>
          </a:p>
          <a:p>
            <a:pPr eaLnBrk="1" hangingPunct="1"/>
            <a:r>
              <a:rPr lang="en-US" altLang="en-US"/>
              <a:t>on African skill and labor for rice cultivation. Note,</a:t>
            </a:r>
          </a:p>
          <a:p>
            <a:pPr eaLnBrk="1" hangingPunct="1"/>
            <a:r>
              <a:rPr lang="en-US" altLang="en-US"/>
              <a:t>too, that half the slaves were said to have survived smallpox</a:t>
            </a:r>
          </a:p>
          <a:p>
            <a:pPr eaLnBrk="1" hangingPunct="1"/>
            <a:r>
              <a:rPr lang="en-US" altLang="en-US"/>
              <a:t>and thus acquired immunity from further infection—</a:t>
            </a:r>
          </a:p>
          <a:p>
            <a:pPr eaLnBrk="1" hangingPunct="1"/>
            <a:r>
              <a:rPr lang="en-US" altLang="en-US"/>
              <a:t>and that care had been taken to insulate the others from</a:t>
            </a:r>
          </a:p>
          <a:p>
            <a:pPr eaLnBrk="1" hangingPunct="1"/>
            <a:r>
              <a:rPr lang="en-US" altLang="en-US"/>
              <a:t>a smallpox epidemic apparently then raging in</a:t>
            </a:r>
          </a:p>
          <a:p>
            <a:pPr eaLnBrk="1" hangingPunct="1"/>
            <a:r>
              <a:rPr lang="en-US" altLang="en-US"/>
              <a:t>Charleston.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D772AC01-8574-D94B-A3DE-BA3E0A3CB2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8E2EDD1-AE0B-D74B-B341-0EF3AAEDD065}" type="slidenum">
              <a:rPr lang="en-US" altLang="en-US">
                <a:latin typeface="Calibri" panose="020F0502020204030204" pitchFamily="34" charset="0"/>
              </a:rPr>
              <a:pPr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654FDDFE-AAF6-0E47-8083-E1B0282DC7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7CCDDEA9-4120-9744-A3EA-ED46A2E537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/>
              <a:t>Codfishing in Newfoundland, 1738 </a:t>
            </a:r>
            <a:r>
              <a:rPr lang="en-US" altLang="en-US"/>
              <a:t>Early European</a:t>
            </a:r>
          </a:p>
          <a:p>
            <a:pPr eaLnBrk="1" hangingPunct="1"/>
            <a:r>
              <a:rPr lang="en-US" altLang="en-US"/>
              <a:t>explorers were awed by the enormous schools of cod on</a:t>
            </a:r>
          </a:p>
          <a:p>
            <a:pPr eaLnBrk="1" hangingPunct="1"/>
            <a:r>
              <a:rPr lang="en-US" altLang="en-US"/>
              <a:t>the Grand Banks off Newfoundland. Fish were so numerous</a:t>
            </a:r>
          </a:p>
          <a:p>
            <a:pPr eaLnBrk="1" hangingPunct="1"/>
            <a:r>
              <a:rPr lang="en-US" altLang="en-US"/>
              <a:t>that they sometimes impeded the progress of sailing</a:t>
            </a:r>
          </a:p>
          <a:p>
            <a:pPr eaLnBrk="1" hangingPunct="1"/>
            <a:r>
              <a:rPr lang="en-US" altLang="en-US"/>
              <a:t>vessels. By the eighteenth century, New Englanders were</a:t>
            </a:r>
          </a:p>
          <a:p>
            <a:pPr eaLnBrk="1" hangingPunct="1"/>
            <a:r>
              <a:rPr lang="en-US" altLang="en-US"/>
              <a:t>aggressively exploiting the apparently limitless Grand</a:t>
            </a:r>
          </a:p>
          <a:p>
            <a:pPr eaLnBrk="1" hangingPunct="1"/>
            <a:r>
              <a:rPr lang="en-US" altLang="en-US"/>
              <a:t>Banks fishery, drying and salting huge catches for export</a:t>
            </a:r>
          </a:p>
          <a:p>
            <a:pPr eaLnBrk="1" hangingPunct="1"/>
            <a:r>
              <a:rPr lang="en-US" altLang="en-US"/>
              <a:t>to Europe and the West Indies. Some three centuries later,</a:t>
            </a:r>
          </a:p>
          <a:p>
            <a:pPr eaLnBrk="1" hangingPunct="1"/>
            <a:r>
              <a:rPr lang="en-US" altLang="en-US"/>
              <a:t>the accumulated predation of generations has depleted</a:t>
            </a:r>
          </a:p>
          <a:p>
            <a:pPr eaLnBrk="1" hangingPunct="1"/>
            <a:r>
              <a:rPr lang="en-US" altLang="en-US"/>
              <a:t>the once-fabulous Grand Banks cod population.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2149915F-FA12-B24B-85AD-AD1DD711E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4911BDE-3C67-B644-90A6-AC2FC139FDA4}" type="slidenum">
              <a:rPr lang="en-US" altLang="en-US">
                <a:latin typeface="Calibri" panose="020F0502020204030204" pitchFamily="34" charset="0"/>
              </a:rPr>
              <a:pPr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53BBEB91-A1FE-E14C-8D1B-2F1E302D33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C6A61DC0-1567-5D42-9D04-B571D975EC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Map 5.2 </a:t>
            </a:r>
            <a:r>
              <a:rPr lang="en-US" altLang="en-US" b="1"/>
              <a:t>The Colonial Economy </a:t>
            </a:r>
            <a:r>
              <a:rPr lang="en-US" altLang="en-US"/>
              <a:t>By the eighteenth</a:t>
            </a:r>
          </a:p>
          <a:p>
            <a:pPr eaLnBrk="1" hangingPunct="1"/>
            <a:r>
              <a:rPr lang="en-US" altLang="en-US"/>
              <a:t>century, the various colonial regions had distinct economic</a:t>
            </a:r>
          </a:p>
          <a:p>
            <a:pPr eaLnBrk="1" hangingPunct="1"/>
            <a:r>
              <a:rPr lang="en-US" altLang="en-US"/>
              <a:t>identities. The northern colonies grew grain and raised</a:t>
            </a:r>
          </a:p>
          <a:p>
            <a:pPr eaLnBrk="1" hangingPunct="1"/>
            <a:r>
              <a:rPr lang="en-US" altLang="en-US"/>
              <a:t>cattle, harvested timber and fish, and built ships. The Chesapeake</a:t>
            </a:r>
          </a:p>
          <a:p>
            <a:pPr eaLnBrk="1" hangingPunct="1"/>
            <a:r>
              <a:rPr lang="en-US" altLang="en-US"/>
              <a:t>colonies and North Carolina were still heavily dependent</a:t>
            </a:r>
          </a:p>
          <a:p>
            <a:pPr eaLnBrk="1" hangingPunct="1"/>
            <a:r>
              <a:rPr lang="en-US" altLang="en-US"/>
              <a:t>on tobacco, whereas the southernmost colonies grew</a:t>
            </a:r>
          </a:p>
          <a:p>
            <a:pPr eaLnBrk="1" hangingPunct="1"/>
            <a:r>
              <a:rPr lang="en-US" altLang="en-US"/>
              <a:t>mostly rice and indigo. Cotton, so important to the southern</a:t>
            </a:r>
          </a:p>
          <a:p>
            <a:pPr eaLnBrk="1" hangingPunct="1"/>
            <a:r>
              <a:rPr lang="en-US" altLang="en-US"/>
              <a:t>economy in the nineteenth century, had not yet emerged as</a:t>
            </a:r>
          </a:p>
          <a:p>
            <a:pPr eaLnBrk="1" hangingPunct="1"/>
            <a:r>
              <a:rPr lang="en-US" altLang="en-US"/>
              <a:t>a major crop.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1A399968-442B-C348-BE52-AD7AC497B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6DF2C96-905A-0046-90DB-F51EC8222C1F}" type="slidenum">
              <a:rPr lang="en-US" altLang="en-US">
                <a:latin typeface="Calibri" panose="020F0502020204030204" pitchFamily="34" charset="0"/>
              </a:rPr>
              <a:pPr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26CF-3635-774C-B6EE-99D021258A8D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3841-52DA-E746-B7C8-617CAFC9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2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26CF-3635-774C-B6EE-99D021258A8D}" type="datetimeFigureOut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3841-52DA-E746-B7C8-617CAFC9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7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26CF-3635-774C-B6EE-99D021258A8D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3841-52DA-E746-B7C8-617CAFC9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4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26CF-3635-774C-B6EE-99D021258A8D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3841-52DA-E746-B7C8-617CAFC9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18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26CF-3635-774C-B6EE-99D021258A8D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3841-52DA-E746-B7C8-617CAFC9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2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26CF-3635-774C-B6EE-99D021258A8D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3841-52DA-E746-B7C8-617CAFC9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17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26CF-3635-774C-B6EE-99D021258A8D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3841-52DA-E746-B7C8-617CAFC9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64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26CF-3635-774C-B6EE-99D021258A8D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3841-52DA-E746-B7C8-617CAFC9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11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26CF-3635-774C-B6EE-99D021258A8D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3841-52DA-E746-B7C8-617CAFC9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5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26CF-3635-774C-B6EE-99D021258A8D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3841-52DA-E746-B7C8-617CAFC9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5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26CF-3635-774C-B6EE-99D021258A8D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3841-52DA-E746-B7C8-617CAFC9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26CF-3635-774C-B6EE-99D021258A8D}" type="datetimeFigureOut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3841-52DA-E746-B7C8-617CAFC9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9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26CF-3635-774C-B6EE-99D021258A8D}" type="datetimeFigureOut">
              <a:rPr lang="en-US" smtClean="0"/>
              <a:t>9/7/21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3841-52DA-E746-B7C8-617CAFC9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1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26CF-3635-774C-B6EE-99D021258A8D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3841-52DA-E746-B7C8-617CAFC9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9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26CF-3635-774C-B6EE-99D021258A8D}" type="datetimeFigureOut">
              <a:rPr lang="en-US" smtClean="0"/>
              <a:t>9/7/21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3841-52DA-E746-B7C8-617CAFC9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8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26CF-3635-774C-B6EE-99D021258A8D}" type="datetimeFigureOut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3841-52DA-E746-B7C8-617CAFC9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9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85C26CF-3635-774C-B6EE-99D021258A8D}" type="datetimeFigureOut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2FA3841-52DA-E746-B7C8-617CAFC9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9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85C26CF-3635-774C-B6EE-99D021258A8D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2FA3841-52DA-E746-B7C8-617CAFC9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21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5F8D5-CF52-0540-9CF4-AA76C45860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5, Part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0E14C-ADA0-6B49-8077-60397B2501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Colonial Life</a:t>
            </a:r>
          </a:p>
        </p:txBody>
      </p:sp>
    </p:spTree>
    <p:extLst>
      <p:ext uri="{BB962C8B-B14F-4D97-AF65-F5344CB8AC3E}">
        <p14:creationId xmlns:p14="http://schemas.microsoft.com/office/powerpoint/2010/main" val="3510815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DB95966-D8BD-5B4F-AB4E-C33D32AB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A Mingling of the Races</a:t>
            </a:r>
            <a:br>
              <a:rPr lang="en-US" altLang="en-US"/>
            </a:br>
            <a:r>
              <a:rPr lang="en-US" altLang="en-US"/>
              <a:t>(cont.)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1E64E68E-A330-034C-926D-757219850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These immigrants laid the foundations for a new multicultural American national identity as different groups intermingled.</a:t>
            </a:r>
          </a:p>
          <a:p>
            <a:r>
              <a:rPr lang="en-US" altLang="en-US" sz="2400" dirty="0"/>
              <a:t>Likewise, the African </a:t>
            </a:r>
            <a:r>
              <a:rPr lang="en-US" altLang="en-US" sz="2400" i="1" dirty="0"/>
              <a:t>American</a:t>
            </a:r>
            <a:r>
              <a:rPr lang="en-US" altLang="en-US" sz="2400" dirty="0"/>
              <a:t> community was quite variegated in its cultural origins.</a:t>
            </a:r>
          </a:p>
          <a:p>
            <a:r>
              <a:rPr lang="en-US" altLang="en-US" sz="2400" dirty="0"/>
              <a:t>In New England “praying towns” and in Great Lakes villages, different groups of displaced Native Americans intermingled.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D2DFB06-9F8B-0349-8DA5-5B2C9569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8903"/>
            <a:ext cx="9905998" cy="1905000"/>
          </a:xfrm>
        </p:spPr>
        <p:txBody>
          <a:bodyPr/>
          <a:lstStyle/>
          <a:p>
            <a:pPr eaLnBrk="1" hangingPunct="1"/>
            <a:r>
              <a:rPr lang="en-US" altLang="en-US" dirty="0"/>
              <a:t>III. Africans in America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D83FA102-BCF8-A442-8958-6E00736E3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33903"/>
            <a:ext cx="9905998" cy="4771697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sz="4400" dirty="0">
                <a:ea typeface="ＭＳ Ｐゴシック" pitchFamily="34" charset="-128"/>
              </a:rPr>
              <a:t>In the deepest South, slave life was severe:</a:t>
            </a:r>
          </a:p>
          <a:p>
            <a:pPr marL="857250" lvl="1" indent="-457200">
              <a:buFont typeface="Calibri" panose="020F0502020204030204" pitchFamily="34" charset="0"/>
              <a:buChar char="–"/>
              <a:defRPr/>
            </a:pPr>
            <a:r>
              <a:rPr lang="en-US" sz="4400" dirty="0">
                <a:ea typeface="ＭＳ Ｐゴシック" pitchFamily="34" charset="-128"/>
              </a:rPr>
              <a:t>The climate was hostile to health.</a:t>
            </a:r>
          </a:p>
          <a:p>
            <a:pPr marL="857250" lvl="1" indent="-457200">
              <a:buFont typeface="Calibri" panose="020F0502020204030204" pitchFamily="34" charset="0"/>
              <a:buChar char="–"/>
              <a:defRPr/>
            </a:pPr>
            <a:r>
              <a:rPr lang="en-US" sz="4400" dirty="0">
                <a:ea typeface="ＭＳ Ｐゴシック" pitchFamily="34" charset="-128"/>
              </a:rPr>
              <a:t>The labor was life-draining.</a:t>
            </a:r>
          </a:p>
          <a:p>
            <a:pPr marL="857250" lvl="1" indent="-457200">
              <a:buFont typeface="Calibri" panose="020F0502020204030204" pitchFamily="34" charset="0"/>
              <a:buChar char="–"/>
              <a:defRPr/>
            </a:pPr>
            <a:r>
              <a:rPr lang="en-US" sz="4400" dirty="0">
                <a:ea typeface="ＭＳ Ｐゴシック" pitchFamily="34" charset="-128"/>
              </a:rPr>
              <a:t>The rice and indigo plantations were a lonely life.</a:t>
            </a:r>
          </a:p>
          <a:p>
            <a:pPr eaLnBrk="1" hangingPunct="1">
              <a:defRPr/>
            </a:pPr>
            <a:r>
              <a:rPr lang="en-US" sz="4400" dirty="0">
                <a:ea typeface="ＭＳ Ｐゴシック" pitchFamily="34" charset="-128"/>
              </a:rPr>
              <a:t>Blacks in the tobacco-growing Chesapeake region had a somewhat easier lot:</a:t>
            </a:r>
          </a:p>
          <a:p>
            <a:pPr marL="857250" lvl="1" indent="-457200">
              <a:buFont typeface="Calibri" panose="020F0502020204030204" pitchFamily="34" charset="0"/>
              <a:buChar char="–"/>
              <a:defRPr/>
            </a:pPr>
            <a:r>
              <a:rPr lang="en-US" sz="4400" dirty="0">
                <a:ea typeface="ＭＳ Ｐゴシック" pitchFamily="34" charset="-128"/>
              </a:rPr>
              <a:t>Tobacco plantations were larger and closer to one another than rice plantations</a:t>
            </a:r>
            <a:r>
              <a:rPr lang="en-US" dirty="0">
                <a:ea typeface="ＭＳ Ｐゴシック" pitchFamily="34" charset="-128"/>
              </a:rPr>
              <a:t>.</a:t>
            </a:r>
          </a:p>
          <a:p>
            <a:pPr marL="857250" lvl="1" indent="-457200">
              <a:buFont typeface="Arial" charset="0"/>
              <a:buChar char="–"/>
              <a:defRPr/>
            </a:pPr>
            <a:endParaRPr lang="en-US" dirty="0">
              <a:ea typeface="ＭＳ Ｐゴシック" pitchFamily="34" charset="-128"/>
            </a:endParaRPr>
          </a:p>
          <a:p>
            <a:pPr marL="857250" lvl="1" indent="-457200">
              <a:buFont typeface="Arial" charset="0"/>
              <a:buChar char="–"/>
              <a:defRPr/>
            </a:pPr>
            <a:endParaRPr lang="en-US" dirty="0">
              <a:ea typeface="ＭＳ Ｐゴシック" pitchFamily="34" charset="-128"/>
            </a:endParaRPr>
          </a:p>
          <a:p>
            <a:pPr marL="857250" lvl="1" indent="-457200"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857250" lvl="1" indent="-457200">
              <a:buFont typeface="Arial" charset="0"/>
              <a:buChar char="–"/>
              <a:defRPr/>
            </a:pPr>
            <a:endParaRPr lang="en-US" sz="2000" dirty="0">
              <a:ea typeface="ＭＳ Ｐゴシック" pitchFamily="34" charset="-128"/>
            </a:endParaRPr>
          </a:p>
          <a:p>
            <a:pPr marL="1257300" lvl="3" indent="0"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400050" lvl="1" indent="0"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400050" lvl="1" indent="0">
              <a:buNone/>
              <a:defRPr/>
            </a:pPr>
            <a:r>
              <a:rPr lang="en-US" dirty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84658B0-9C28-F343-972F-6567C742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4300"/>
            <a:ext cx="10714256" cy="1905000"/>
          </a:xfrm>
        </p:spPr>
        <p:txBody>
          <a:bodyPr/>
          <a:lstStyle/>
          <a:p>
            <a:r>
              <a:rPr lang="en-US" altLang="en-US" dirty="0"/>
              <a:t>III.  Africans in America</a:t>
            </a:r>
            <a:br>
              <a:rPr lang="en-US" altLang="en-US" dirty="0"/>
            </a:br>
            <a:r>
              <a:rPr lang="en-US" altLang="en-US" dirty="0"/>
              <a:t>(cont.)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9B98B275-B98F-554F-B6C8-A91953835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14500"/>
            <a:ext cx="9905998" cy="50292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Blacks in Chesapeake region (cont.):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altLang="en-US" sz="2400" dirty="0"/>
              <a:t>The size and proximity of plantations permitted slaves more visits with friends and relatives.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altLang="en-US" sz="2400" dirty="0"/>
              <a:t>As the population of female slaves rose by 1720, family life was possible.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altLang="en-US" sz="2400" dirty="0"/>
              <a:t>Growth was then mainly by natural increase, while the deeper South still depended on importation of slaves.</a:t>
            </a:r>
          </a:p>
          <a:p>
            <a:r>
              <a:rPr lang="en-US" altLang="en-US" sz="2400" dirty="0"/>
              <a:t>Number of slaves in the North grew as well.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DE504F8-5D4B-9B4A-8CCE-0EF7A6691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905000"/>
          </a:xfrm>
        </p:spPr>
        <p:txBody>
          <a:bodyPr/>
          <a:lstStyle/>
          <a:p>
            <a:r>
              <a:rPr lang="en-US" altLang="en-US" dirty="0"/>
              <a:t>III. Africans in America</a:t>
            </a:r>
            <a:br>
              <a:rPr lang="en-US" altLang="en-US" dirty="0"/>
            </a:br>
            <a:r>
              <a:rPr lang="en-US" altLang="en-US" dirty="0"/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8AB0A-F02F-2943-81A4-3F94A4EFC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711" y="1905000"/>
            <a:ext cx="9351580" cy="44497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</a:rPr>
              <a:t>The language </a:t>
            </a:r>
            <a:r>
              <a:rPr lang="en-US" sz="2400" i="1" dirty="0">
                <a:ea typeface="ＭＳ Ｐゴシック" charset="0"/>
              </a:rPr>
              <a:t>Gullah</a:t>
            </a:r>
            <a:r>
              <a:rPr lang="en-US" sz="2400" dirty="0">
                <a:ea typeface="ＭＳ Ｐゴシック" charset="0"/>
              </a:rPr>
              <a:t> evolved among South Carolina blacks.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</a:rPr>
              <a:t>Slaves helped build country with their labor: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>
                <a:ea typeface="ＭＳ Ｐゴシック" charset="0"/>
              </a:rPr>
              <a:t>Some artisans: carpenters, bricklayers, tanners.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>
                <a:ea typeface="ＭＳ Ｐゴシック" charset="0"/>
              </a:rPr>
              <a:t>Mostly manual laborers: cleared swamps, etc.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</a:rPr>
              <a:t>Slaves resisted their oppression: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>
                <a:ea typeface="ＭＳ Ｐゴシック" charset="0"/>
              </a:rPr>
              <a:t>1712: </a:t>
            </a:r>
            <a:r>
              <a:rPr lang="en-US" sz="2400" b="1" dirty="0">
                <a:ea typeface="ＭＳ Ｐゴシック" charset="0"/>
              </a:rPr>
              <a:t>New York slave revolt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>
                <a:ea typeface="ＭＳ Ｐゴシック" charset="0"/>
              </a:rPr>
              <a:t>1739: </a:t>
            </a:r>
            <a:r>
              <a:rPr lang="en-US" sz="2400" b="1" dirty="0">
                <a:ea typeface="ＭＳ Ｐゴシック" charset="0"/>
              </a:rPr>
              <a:t>South Carolina slave revolt </a:t>
            </a:r>
            <a:r>
              <a:rPr lang="en-US" sz="2400" dirty="0">
                <a:ea typeface="ＭＳ Ｐゴシック" charset="0"/>
              </a:rPr>
              <a:t>on </a:t>
            </a:r>
            <a:r>
              <a:rPr lang="en-US" sz="2400" b="1" dirty="0" err="1">
                <a:ea typeface="ＭＳ Ｐゴシック" charset="0"/>
              </a:rPr>
              <a:t>Stono</a:t>
            </a:r>
            <a:r>
              <a:rPr lang="en-US" sz="2400" b="1" dirty="0">
                <a:ea typeface="ＭＳ Ｐゴシック" charset="0"/>
              </a:rPr>
              <a:t> River</a:t>
            </a:r>
          </a:p>
          <a:p>
            <a:pPr marL="457200" lvl="1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914400" lvl="2" indent="0">
              <a:buNone/>
              <a:defRPr/>
            </a:pP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id="{3D9574FC-B1D1-6E41-BD02-17E86A575A2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003300"/>
            <a:ext cx="8636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>
            <a:extLst>
              <a:ext uri="{FF2B5EF4-FFF2-40B4-BE49-F238E27FC236}">
                <a16:creationId xmlns:a16="http://schemas.microsoft.com/office/drawing/2014/main" id="{FCB28063-F8D3-9447-AD33-5C6E6545D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8738" y="6604001"/>
            <a:ext cx="44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p82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E733F5C5-96CB-9549-A350-7F9A79A4B8A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4000"/>
            <a:ext cx="39624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>
            <a:extLst>
              <a:ext uri="{FF2B5EF4-FFF2-40B4-BE49-F238E27FC236}">
                <a16:creationId xmlns:a16="http://schemas.microsoft.com/office/drawing/2014/main" id="{20673FF2-5747-0444-B134-E35DF6CFD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8738" y="6604001"/>
            <a:ext cx="44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p82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F8A104A2-B7A7-3C49-801C-3EA1D53D95B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4000"/>
            <a:ext cx="54864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>
            <a:extLst>
              <a:ext uri="{FF2B5EF4-FFF2-40B4-BE49-F238E27FC236}">
                <a16:creationId xmlns:a16="http://schemas.microsoft.com/office/drawing/2014/main" id="{0E234F33-12FF-D34A-A648-98604A1BA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8738" y="6604001"/>
            <a:ext cx="44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p83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>
            <a:extLst>
              <a:ext uri="{FF2B5EF4-FFF2-40B4-BE49-F238E27FC236}">
                <a16:creationId xmlns:a16="http://schemas.microsoft.com/office/drawing/2014/main" id="{F72201B8-E980-C24A-88A2-50D82EBFE8C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736600"/>
            <a:ext cx="86360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>
            <a:extLst>
              <a:ext uri="{FF2B5EF4-FFF2-40B4-BE49-F238E27FC236}">
                <a16:creationId xmlns:a16="http://schemas.microsoft.com/office/drawing/2014/main" id="{E7B87993-D12A-5640-B0D9-83B08FD3E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8738" y="6604001"/>
            <a:ext cx="44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p83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F9ABD96E-E8D5-854D-AF77-5095118F7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1905000"/>
          </a:xfrm>
        </p:spPr>
        <p:txBody>
          <a:bodyPr/>
          <a:lstStyle/>
          <a:p>
            <a:r>
              <a:rPr lang="en-US" altLang="en-US" dirty="0"/>
              <a:t>IV. The Structure of Colonial Society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4227-E46C-B348-8BB7-1604D41C2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99441"/>
            <a:ext cx="9905998" cy="448003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</a:rPr>
              <a:t>America seemed a shining land of equality and opportunity, except for slavery.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</a:rPr>
              <a:t>But on the eve of revolution, America was showing signs of stratification and barriers to mobility:</a:t>
            </a:r>
          </a:p>
          <a:p>
            <a:pPr marL="857250" lvl="1" indent="-457200">
              <a:buFont typeface="Arial" charset="0"/>
              <a:buChar char="–"/>
              <a:defRPr/>
            </a:pPr>
            <a:r>
              <a:rPr lang="en-US" sz="2400" dirty="0">
                <a:ea typeface="ＭＳ Ｐゴシック" charset="0"/>
              </a:rPr>
              <a:t>Wars enriched merchant princes in New England and the middle colonies.</a:t>
            </a:r>
          </a:p>
          <a:p>
            <a:pPr marL="857250" lvl="1" indent="-457200">
              <a:buFont typeface="Arial" charset="0"/>
              <a:buChar char="–"/>
              <a:defRPr/>
            </a:pPr>
            <a:r>
              <a:rPr lang="en-US" sz="2400" dirty="0">
                <a:ea typeface="ＭＳ Ｐゴシック" charset="0"/>
              </a:rPr>
              <a:t>Wars created a class of widows and orphans.</a:t>
            </a:r>
          </a:p>
          <a:p>
            <a:pPr marL="400050" lvl="1" indent="0">
              <a:buNone/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C9E0D7D0-B355-B74D-8589-219BD2BE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905000"/>
          </a:xfrm>
        </p:spPr>
        <p:txBody>
          <a:bodyPr/>
          <a:lstStyle/>
          <a:p>
            <a:r>
              <a:rPr lang="en-US" altLang="en-US" dirty="0"/>
              <a:t>IV. The Structure of Colonial Society (cont.)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1F326AFB-A410-5845-8FA4-D98DE9042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600201"/>
            <a:ext cx="9296399" cy="452596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In New England, with open land less available, descendants faced limited prospects:</a:t>
            </a:r>
          </a:p>
          <a:p>
            <a:pPr lvl="1"/>
            <a:r>
              <a:rPr lang="en-US" altLang="en-US" sz="2400" dirty="0"/>
              <a:t>Farms got smaller.</a:t>
            </a:r>
          </a:p>
          <a:p>
            <a:pPr lvl="1"/>
            <a:r>
              <a:rPr lang="en-US" altLang="en-US" sz="2400" dirty="0"/>
              <a:t>Younger children were hired out as wage laborers.</a:t>
            </a:r>
          </a:p>
          <a:p>
            <a:pPr lvl="1"/>
            <a:r>
              <a:rPr lang="en-US" altLang="en-US" sz="2400" dirty="0"/>
              <a:t>Boston’s homeless poor increased.</a:t>
            </a:r>
          </a:p>
          <a:p>
            <a:r>
              <a:rPr lang="en-US" altLang="en-US" sz="2400" dirty="0"/>
              <a:t>In the South, large plantations continued their disproportionate ownership of slaves:</a:t>
            </a:r>
          </a:p>
          <a:p>
            <a:pPr lvl="1"/>
            <a:r>
              <a:rPr lang="en-US" altLang="en-US" sz="2400" dirty="0"/>
              <a:t>The largest slaveowners increased their wealth.</a:t>
            </a:r>
          </a:p>
          <a:p>
            <a:pPr lvl="1"/>
            <a:r>
              <a:rPr lang="en-US" altLang="en-US" sz="2400" dirty="0"/>
              <a:t>Poor whites increasingly became tenant farmers.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BBD3ED2-B0E6-45A2-ABD5-ECF31BC37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2D2D1E8-4ABF-4B6B-B39D-40B080B61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160" y="0"/>
            <a:ext cx="9369421" cy="6857999"/>
          </a:xfrm>
          <a:prstGeom prst="rect">
            <a:avLst/>
          </a:prstGeom>
          <a:gradFill flip="none" rotWithShape="1">
            <a:gsLst>
              <a:gs pos="10000">
                <a:schemeClr val="bg2">
                  <a:lumMod val="60000"/>
                  <a:lumOff val="40000"/>
                  <a:alpha val="40000"/>
                </a:schemeClr>
              </a:gs>
              <a:gs pos="70000">
                <a:schemeClr val="bg2">
                  <a:alpha val="0"/>
                </a:schemeClr>
              </a:gs>
              <a:gs pos="0">
                <a:schemeClr val="bg2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Freeform: Shape 75">
            <a:extLst>
              <a:ext uri="{FF2B5EF4-FFF2-40B4-BE49-F238E27FC236}">
                <a16:creationId xmlns:a16="http://schemas.microsoft.com/office/drawing/2014/main" id="{BC7AB4B5-66A5-48D1-BD88-C60A16ED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88489" cy="6858002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 w="44450">
            <a:gradFill>
              <a:gsLst>
                <a:gs pos="500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254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le 1">
            <a:extLst>
              <a:ext uri="{FF2B5EF4-FFF2-40B4-BE49-F238E27FC236}">
                <a16:creationId xmlns:a16="http://schemas.microsoft.com/office/drawing/2014/main" id="{647BB856-3177-1148-A4F5-AAF6DE63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2" y="643467"/>
            <a:ext cx="4340023" cy="557106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4400"/>
              <a:t>II. A Mingling of the Races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4E497724-66F7-1B44-B006-39F68B1F2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498" y="906226"/>
            <a:ext cx="4521480" cy="5571064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/>
              <a:t>America was a melting pot from beginning, with numerous foreign groups (see Map 5.1).</a:t>
            </a:r>
          </a:p>
          <a:p>
            <a:pPr eaLnBrk="1" hangingPunct="1"/>
            <a:r>
              <a:rPr lang="en-US" altLang="en-US" sz="2400" dirty="0"/>
              <a:t>Germans were about 6% or 150,000 by 1775:</a:t>
            </a:r>
          </a:p>
          <a:p>
            <a:pPr lvl="1" eaLnBrk="1" hangingPunct="1">
              <a:buFont typeface="Calibri" panose="020F0502020204030204" pitchFamily="34" charset="0"/>
              <a:buChar char="–"/>
            </a:pPr>
            <a:r>
              <a:rPr lang="en-US" altLang="en-US" sz="2400" dirty="0"/>
              <a:t>They fled religious persecution, economic oppression, and war in the 1700s and settled chiefly in Pennsylvania.</a:t>
            </a:r>
          </a:p>
          <a:p>
            <a:pPr lvl="1" eaLnBrk="1" hangingPunct="1">
              <a:buFont typeface="Calibri" panose="020F0502020204030204" pitchFamily="34" charset="0"/>
              <a:buChar char="–"/>
            </a:pPr>
            <a:r>
              <a:rPr lang="en-US" altLang="en-US" sz="2400" dirty="0"/>
              <a:t>They were primarily Lutherans.</a:t>
            </a:r>
          </a:p>
          <a:p>
            <a:pPr lvl="1" eaLnBrk="1" hangingPunct="1">
              <a:buFont typeface="Calibri" panose="020F0502020204030204" pitchFamily="34" charset="0"/>
              <a:buChar char="–"/>
            </a:pPr>
            <a:r>
              <a:rPr lang="en-US" altLang="en-US" sz="2400" dirty="0"/>
              <a:t>Known Pennsylvania Dutch, they were 1/3 of the colony</a:t>
            </a:r>
            <a:r>
              <a:rPr lang="ja-JP" altLang="en-US" sz="2400"/>
              <a:t>’</a:t>
            </a:r>
            <a:r>
              <a:rPr lang="en-US" altLang="ja-JP" sz="2400" dirty="0"/>
              <a:t>s population, living in the backcountry.</a:t>
            </a:r>
          </a:p>
          <a:p>
            <a:pPr marL="1371600" lvl="3" indent="0">
              <a:buNone/>
            </a:pPr>
            <a:endParaRPr lang="en-US" altLang="en-US" dirty="0"/>
          </a:p>
          <a:p>
            <a:pPr marL="800100" lvl="2" indent="0">
              <a:buNone/>
            </a:pPr>
            <a:endParaRPr lang="en-US" altLang="en-US" dirty="0"/>
          </a:p>
          <a:p>
            <a:pPr marL="800100" lvl="2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58629593-2EEC-4846-BBE2-DEB113FC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905000"/>
          </a:xfrm>
        </p:spPr>
        <p:txBody>
          <a:bodyPr/>
          <a:lstStyle/>
          <a:p>
            <a:r>
              <a:rPr lang="en-US" altLang="en-US" dirty="0"/>
              <a:t>IV. The Structure of Colonial Society (cont.)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A3404D25-CD23-514E-AEC1-C983AE02A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600201"/>
            <a:ext cx="9143999" cy="4525963"/>
          </a:xfrm>
        </p:spPr>
        <p:txBody>
          <a:bodyPr/>
          <a:lstStyle/>
          <a:p>
            <a:r>
              <a:rPr lang="en-US" altLang="en-US" sz="2400" dirty="0"/>
              <a:t>Lower classes further swelled by the stream of indentured servants:</a:t>
            </a:r>
          </a:p>
          <a:p>
            <a:pPr lvl="1"/>
            <a:r>
              <a:rPr lang="en-US" altLang="en-US" sz="2400" dirty="0"/>
              <a:t>Many ultimately achieved prosperity. </a:t>
            </a:r>
          </a:p>
          <a:p>
            <a:pPr lvl="1"/>
            <a:r>
              <a:rPr lang="en-US" altLang="en-US" sz="2400" dirty="0"/>
              <a:t>Two signed the Declaration of Independence.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Less fortunate were 50,000 paupers and convicts (</a:t>
            </a:r>
            <a:r>
              <a:rPr lang="ja-JP" altLang="en-US" sz="2400"/>
              <a:t>“</a:t>
            </a:r>
            <a:r>
              <a:rPr lang="en-US" altLang="ja-JP" sz="2400" dirty="0" err="1"/>
              <a:t>jayle</a:t>
            </a:r>
            <a:r>
              <a:rPr lang="en-US" altLang="ja-JP" sz="2400" dirty="0"/>
              <a:t> birds</a:t>
            </a:r>
            <a:r>
              <a:rPr lang="ja-JP" altLang="en-US" sz="2400"/>
              <a:t>”</a:t>
            </a:r>
            <a:r>
              <a:rPr lang="en-US" altLang="ja-JP" sz="2400" dirty="0"/>
              <a:t>) involuntarily shipped to America.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FF50692E-2B12-4D40-B24D-58F1D61A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4299"/>
            <a:ext cx="9905998" cy="1905000"/>
          </a:xfrm>
        </p:spPr>
        <p:txBody>
          <a:bodyPr/>
          <a:lstStyle/>
          <a:p>
            <a:r>
              <a:rPr lang="en-US" altLang="en-US" dirty="0"/>
              <a:t>IV. The Structure of Colonial </a:t>
            </a:r>
            <a:br>
              <a:rPr lang="en-US" altLang="en-US" dirty="0"/>
            </a:br>
            <a:r>
              <a:rPr lang="en-US" altLang="en-US" dirty="0"/>
              <a:t>Society (cont.)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FEB42C11-C1C6-7845-9CC6-DFCF9F1A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76248"/>
            <a:ext cx="9905998" cy="401495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Least fortunate of all were the black slaves:</a:t>
            </a:r>
          </a:p>
          <a:p>
            <a:pPr lvl="1"/>
            <a:r>
              <a:rPr lang="en-US" altLang="en-US" sz="2400" dirty="0"/>
              <a:t>They enjoyed no equality with whites.</a:t>
            </a:r>
          </a:p>
          <a:p>
            <a:pPr lvl="1"/>
            <a:r>
              <a:rPr lang="en-US" altLang="en-US" sz="2400" dirty="0"/>
              <a:t>They were oppressed and downtrodden.</a:t>
            </a:r>
          </a:p>
          <a:p>
            <a:pPr lvl="1"/>
            <a:r>
              <a:rPr lang="en-US" altLang="en-US" sz="2400" dirty="0"/>
              <a:t>Some white colonists worried about the growing number of slaves in colonies.</a:t>
            </a:r>
          </a:p>
          <a:p>
            <a:pPr lvl="1"/>
            <a:r>
              <a:rPr lang="en-US" altLang="en-US" sz="2400" dirty="0"/>
              <a:t>British authorities, however, resisted any attempt to limit the transatlantic slave trade.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>
            <a:extLst>
              <a:ext uri="{FF2B5EF4-FFF2-40B4-BE49-F238E27FC236}">
                <a16:creationId xmlns:a16="http://schemas.microsoft.com/office/drawing/2014/main" id="{AFBB7CEE-F43C-5746-B21B-D50DD33A755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4000"/>
            <a:ext cx="62357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2">
            <a:extLst>
              <a:ext uri="{FF2B5EF4-FFF2-40B4-BE49-F238E27FC236}">
                <a16:creationId xmlns:a16="http://schemas.microsoft.com/office/drawing/2014/main" id="{93A72856-760C-5E4F-97FC-8FEA15BE4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8738" y="6604001"/>
            <a:ext cx="44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p84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349A90D7-051E-B24E-85DF-08B4059D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pPr eaLnBrk="1" hangingPunct="1"/>
            <a:r>
              <a:rPr lang="en-US" altLang="en-US" dirty="0"/>
              <a:t>V. Clerics, Physicians, and Jurists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ABB48A26-99B3-A541-A330-672C23E2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60939"/>
            <a:ext cx="9905998" cy="43302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Colonial professions:</a:t>
            </a:r>
          </a:p>
          <a:p>
            <a:pPr lvl="1" eaLnBrk="1" hangingPunct="1">
              <a:buFont typeface="Calibri" panose="020F0502020204030204" pitchFamily="34" charset="0"/>
              <a:buChar char="–"/>
            </a:pPr>
            <a:r>
              <a:rPr lang="en-US" altLang="en-US" sz="2400" dirty="0"/>
              <a:t>Most honored was the Christian ministry</a:t>
            </a:r>
            <a:r>
              <a:rPr lang="en-US" altLang="en-US" sz="2400" dirty="0">
                <a:solidFill>
                  <a:srgbClr val="FF0000"/>
                </a:solidFill>
              </a:rPr>
              <a:t>,</a:t>
            </a:r>
            <a:r>
              <a:rPr lang="en-US" altLang="en-US" sz="2400" dirty="0"/>
              <a:t> but by 1775 ministers had less influence than earlier.</a:t>
            </a:r>
          </a:p>
          <a:p>
            <a:pPr lvl="1" eaLnBrk="1" hangingPunct="1"/>
            <a:r>
              <a:rPr lang="en-US" altLang="en-US" sz="2400" dirty="0"/>
              <a:t>Most physicians were poorly trained. </a:t>
            </a:r>
          </a:p>
          <a:p>
            <a:pPr lvl="1" eaLnBrk="1" hangingPunct="1"/>
            <a:r>
              <a:rPr lang="en-US" altLang="en-US" sz="2400" dirty="0"/>
              <a:t>First medical school was established in 1765.</a:t>
            </a:r>
          </a:p>
          <a:p>
            <a:pPr lvl="1" eaLnBrk="1" hangingPunct="1"/>
            <a:r>
              <a:rPr lang="en-US" altLang="en-US" sz="2400" dirty="0"/>
              <a:t>Aspiring young doctors served as apprentices.</a:t>
            </a:r>
          </a:p>
          <a:p>
            <a:pPr lvl="1" eaLnBrk="1" hangingPunct="1"/>
            <a:r>
              <a:rPr lang="en-US" altLang="en-US" sz="2400" dirty="0"/>
              <a:t>At first, lawyers were not favorably regarded.</a:t>
            </a:r>
          </a:p>
          <a:p>
            <a:pPr marL="1257300" lvl="3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0CED7DB9-997F-D749-A130-08D023988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905000"/>
          </a:xfrm>
        </p:spPr>
        <p:txBody>
          <a:bodyPr/>
          <a:lstStyle/>
          <a:p>
            <a:pPr eaLnBrk="1" hangingPunct="1"/>
            <a:r>
              <a:rPr lang="en-US" altLang="en-US" dirty="0"/>
              <a:t>VI. Workaday America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7B402E81-CAE3-1D47-987E-9F89D0530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600201"/>
            <a:ext cx="9448799" cy="500029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Agriculture was the leading occupation, employing 90% of people (see Map 5.2):</a:t>
            </a:r>
          </a:p>
          <a:p>
            <a:pPr lvl="1" eaLnBrk="1" hangingPunct="1"/>
            <a:r>
              <a:rPr lang="en-US" altLang="en-US" sz="2400" dirty="0"/>
              <a:t>Tobacco the main crop of Maryland and Virginia.</a:t>
            </a:r>
          </a:p>
          <a:p>
            <a:pPr lvl="1" eaLnBrk="1" hangingPunct="1"/>
            <a:r>
              <a:rPr lang="en-US" altLang="en-US" sz="2400" dirty="0"/>
              <a:t>Middle (“bread”) colonies produced much grain.</a:t>
            </a:r>
          </a:p>
          <a:p>
            <a:pPr lvl="1" eaLnBrk="1" hangingPunct="1"/>
            <a:r>
              <a:rPr lang="en-US" altLang="en-US" sz="2400" dirty="0"/>
              <a:t>Overall, Americans enjoyed a higher standard of living than the masses of any country.</a:t>
            </a:r>
          </a:p>
          <a:p>
            <a:pPr lvl="1" eaLnBrk="1" hangingPunct="1"/>
            <a:r>
              <a:rPr lang="en-US" altLang="en-US" sz="2400" dirty="0"/>
              <a:t>Fishing ranked far below agriculture, yet was rewarding, with a bustling commerce.</a:t>
            </a:r>
          </a:p>
          <a:p>
            <a:pPr lvl="1" eaLnBrk="1" hangingPunct="1"/>
            <a:r>
              <a:rPr lang="en-US" altLang="en-US" sz="2400" dirty="0"/>
              <a:t>Commercial ventures were another path to wealth.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1823CD7A-1679-EE48-B82A-E51BAD161BF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254000"/>
            <a:ext cx="76708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>
            <a:extLst>
              <a:ext uri="{FF2B5EF4-FFF2-40B4-BE49-F238E27FC236}">
                <a16:creationId xmlns:a16="http://schemas.microsoft.com/office/drawing/2014/main" id="{AAF81FAE-5090-2642-857B-674D56836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8738" y="6604001"/>
            <a:ext cx="44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p86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>
            <a:extLst>
              <a:ext uri="{FF2B5EF4-FFF2-40B4-BE49-F238E27FC236}">
                <a16:creationId xmlns:a16="http://schemas.microsoft.com/office/drawing/2014/main" id="{4F8D1B87-B503-1C41-83E3-6618540A282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254000"/>
            <a:ext cx="32258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2">
            <a:extLst>
              <a:ext uri="{FF2B5EF4-FFF2-40B4-BE49-F238E27FC236}">
                <a16:creationId xmlns:a16="http://schemas.microsoft.com/office/drawing/2014/main" id="{DD48D274-5C74-1142-9F59-CA0F78DD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726" y="6604001"/>
            <a:ext cx="1057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Map 5.2 p86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922ECCA9-A60B-7C47-800A-62052C13D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VI. Workaday America</a:t>
            </a:r>
            <a:br>
              <a:rPr lang="en-US" altLang="en-US" sz="2800" dirty="0"/>
            </a:br>
            <a:r>
              <a:rPr lang="en-US" altLang="en-US" sz="2800" dirty="0"/>
              <a:t>(cont.)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F6E53842-D899-AF42-B17A-4C21292E2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400" b="1"/>
              <a:t>Triangular trade</a:t>
            </a:r>
            <a:r>
              <a:rPr lang="en-US" altLang="en-US" sz="1400"/>
              <a:t> (Map 5.3) was very profitable.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Manufacturing was of secondary importance.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Household manufacturing (spinning and weaving by women) added impressive output.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Skilled craftspeople few and highly prized.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Lumbering was the most important manufacturing activity.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Colonial naval stores were also highly valued.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F14830F-8B84-1245-81EC-FB4287CBB60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0994" y="804929"/>
            <a:ext cx="6916633" cy="4928101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CF5EEDA6-B618-AC45-A61E-950FB17A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23825"/>
            <a:ext cx="9905998" cy="1905000"/>
          </a:xfrm>
        </p:spPr>
        <p:txBody>
          <a:bodyPr/>
          <a:lstStyle/>
          <a:p>
            <a:r>
              <a:rPr lang="en-US" altLang="en-US" dirty="0"/>
              <a:t>VI.  Workaday America</a:t>
            </a:r>
            <a:br>
              <a:rPr lang="en-US" altLang="en-US" dirty="0"/>
            </a:br>
            <a:r>
              <a:rPr lang="en-US" altLang="en-US" dirty="0"/>
              <a:t>(cont.)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1D13BFEF-8DDB-894B-8FF3-DEE2E9994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600201"/>
            <a:ext cx="9372599" cy="4914899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But an imbalance of trade developed by 1730s.</a:t>
            </a:r>
          </a:p>
          <a:p>
            <a:r>
              <a:rPr lang="en-US" altLang="en-US" sz="2400" dirty="0"/>
              <a:t>1733: British passed </a:t>
            </a:r>
            <a:r>
              <a:rPr lang="en-US" altLang="en-US" sz="2400" b="1" dirty="0"/>
              <a:t>Molasses Act</a:t>
            </a:r>
            <a:r>
              <a:rPr lang="en-US" altLang="en-US" sz="2400" dirty="0"/>
              <a:t> to squelch North American trade w/ French West Indies.</a:t>
            </a:r>
          </a:p>
          <a:p>
            <a:r>
              <a:rPr lang="en-US" altLang="en-US" sz="2400" dirty="0"/>
              <a:t>Americans responded with smuggling.</a:t>
            </a:r>
          </a:p>
          <a:p>
            <a:r>
              <a:rPr lang="en-US" altLang="en-US" sz="2400" dirty="0"/>
              <a:t>This foreshadowed the impending imperial crisis:</a:t>
            </a:r>
          </a:p>
          <a:p>
            <a:pPr lvl="1"/>
            <a:r>
              <a:rPr lang="en-US" altLang="en-US" sz="2400" dirty="0"/>
              <a:t>Headstrong Americans would rather revolt than submit to dictates of a far-off Parliament that seemed bent on destroying their livelihood.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214B8868-B9CE-5541-8CE8-465CCC8CDE1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254000"/>
            <a:ext cx="30988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>
            <a:extLst>
              <a:ext uri="{FF2B5EF4-FFF2-40B4-BE49-F238E27FC236}">
                <a16:creationId xmlns:a16="http://schemas.microsoft.com/office/drawing/2014/main" id="{8809E9DC-DA8F-3246-B230-EFC28015F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726" y="6604001"/>
            <a:ext cx="1057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Map 5.1 p79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04B95F9-9DAB-B140-BE8A-5322B975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206" y="114300"/>
            <a:ext cx="9905998" cy="1905000"/>
          </a:xfrm>
        </p:spPr>
        <p:txBody>
          <a:bodyPr/>
          <a:lstStyle/>
          <a:p>
            <a:r>
              <a:rPr lang="en-US" altLang="en-US" dirty="0"/>
              <a:t>II. A Mingling of the Races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D164CF76-BDBA-9E4B-AC24-46B06AD49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714500"/>
            <a:ext cx="9905998" cy="4423541"/>
          </a:xfrm>
        </p:spPr>
        <p:txBody>
          <a:bodyPr>
            <a:normAutofit/>
          </a:bodyPr>
          <a:lstStyle/>
          <a:p>
            <a:r>
              <a:rPr lang="en-US" altLang="en-US" dirty="0"/>
              <a:t>Scots-Irish numbered around 175,000, or 7% of the population, by 1775:</a:t>
            </a:r>
          </a:p>
          <a:p>
            <a:pPr marL="1257300" lvl="2" indent="-457200"/>
            <a:r>
              <a:rPr lang="en-US" altLang="en-US" sz="2800" dirty="0"/>
              <a:t>Although non-English, they spoke English.</a:t>
            </a:r>
          </a:p>
          <a:p>
            <a:pPr marL="1257300" lvl="2" indent="-457200"/>
            <a:r>
              <a:rPr lang="en-US" altLang="en-US" sz="2800" dirty="0"/>
              <a:t>Over centuries they had been transplanted to northern Ireland.</a:t>
            </a:r>
          </a:p>
          <a:p>
            <a:pPr marL="1257300" lvl="2" indent="-457200"/>
            <a:r>
              <a:rPr lang="en-US" altLang="en-US" sz="2800" dirty="0"/>
              <a:t>Their economic life had been hampered.</a:t>
            </a:r>
          </a:p>
          <a:p>
            <a:pPr marL="1257300" lvl="2" indent="-457200"/>
            <a:r>
              <a:rPr lang="en-US" altLang="en-US" sz="2800" dirty="0"/>
              <a:t>In the early 1700s ten of thousands came to America.</a:t>
            </a:r>
          </a:p>
          <a:p>
            <a:pPr marL="1257300" lvl="2" indent="-457200"/>
            <a:r>
              <a:rPr lang="en-US" altLang="en-US" sz="2800" dirty="0"/>
              <a:t>They became the first settlers of the West.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C33CB6A-AE5A-EE43-8D1F-16750D626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II. A Mingling of the Races</a:t>
            </a:r>
            <a:br>
              <a:rPr lang="en-US" altLang="en-US" dirty="0"/>
            </a:br>
            <a:r>
              <a:rPr lang="en-US" altLang="en-US" dirty="0"/>
              <a:t> (cont.)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5BBFBC7B-9C97-EC4C-B357-ED8676863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400" dirty="0"/>
              <a:t>Scots-Irish (cont.):</a:t>
            </a:r>
          </a:p>
          <a:p>
            <a:pPr marL="857250" lvl="1" indent="-457200"/>
            <a:r>
              <a:rPr lang="en-US" altLang="en-US" sz="2400" dirty="0"/>
              <a:t>When they came up against the Allegheny Mountains, they moved southward to Maryland and down Virginia’s Shenandoah Valley.</a:t>
            </a:r>
          </a:p>
          <a:p>
            <a:pPr marL="857250" lvl="1" indent="-457200"/>
            <a:r>
              <a:rPr lang="en-US" altLang="en-US" sz="2400" dirty="0"/>
              <a:t>They built flimsy log cabins.</a:t>
            </a:r>
          </a:p>
          <a:p>
            <a:pPr marL="857250" lvl="1" indent="-457200"/>
            <a:r>
              <a:rPr lang="en-US" altLang="en-US" sz="2400" dirty="0"/>
              <a:t>They proved to be superb frontiersmen.</a:t>
            </a:r>
          </a:p>
          <a:p>
            <a:pPr marL="857250" lvl="1" indent="-457200"/>
            <a:r>
              <a:rPr lang="en-US" altLang="en-US" sz="2400" dirty="0"/>
              <a:t>By the 1800s, they had settled along the eastern Appalachian foothills.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799CDA3-4697-594D-89C5-BB284AEB0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A Mingling of the Races</a:t>
            </a:r>
            <a:br>
              <a:rPr lang="en-US" altLang="en-US"/>
            </a:br>
            <a:r>
              <a:rPr lang="en-US" altLang="en-US"/>
              <a:t>(cont.)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98B9379A-AB5E-1F40-9C1A-400980032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17683"/>
            <a:ext cx="9905998" cy="4640317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Scots-Irish (cont.):</a:t>
            </a:r>
          </a:p>
          <a:p>
            <a:pPr lvl="1"/>
            <a:r>
              <a:rPr lang="en-US" altLang="en-US" sz="2400" dirty="0"/>
              <a:t>Pugnacious, lawless, and individualistic, they brought the Scottish secret of whiskey distilling.</a:t>
            </a:r>
          </a:p>
          <a:p>
            <a:pPr lvl="1"/>
            <a:r>
              <a:rPr lang="en-US" altLang="en-US" sz="2400" dirty="0"/>
              <a:t>They cherished no love for the British government, or any other government.</a:t>
            </a:r>
          </a:p>
          <a:p>
            <a:pPr lvl="1"/>
            <a:r>
              <a:rPr lang="en-US" altLang="en-US" sz="2400" dirty="0"/>
              <a:t>1764: The </a:t>
            </a:r>
            <a:r>
              <a:rPr lang="en-US" altLang="en-US" sz="2400" b="1" dirty="0"/>
              <a:t>Paxton Boys</a:t>
            </a:r>
            <a:r>
              <a:rPr lang="en-US" altLang="en-US" sz="2400" dirty="0"/>
              <a:t> marched on Philadelphia.</a:t>
            </a:r>
          </a:p>
          <a:p>
            <a:pPr lvl="1"/>
            <a:r>
              <a:rPr lang="en-US" altLang="en-US" sz="2400" dirty="0"/>
              <a:t>A few years later, they spearheaded the </a:t>
            </a:r>
            <a:r>
              <a:rPr lang="en-US" altLang="en-US" sz="2400" b="1" dirty="0"/>
              <a:t>Regulator movement</a:t>
            </a:r>
            <a:r>
              <a:rPr lang="en-US" altLang="en-US" sz="2400" dirty="0"/>
              <a:t> in North Carolina.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6EE2C89-46EB-4144-8E65-9A090E0B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52248"/>
            <a:ext cx="9905998" cy="1905000"/>
          </a:xfrm>
        </p:spPr>
        <p:txBody>
          <a:bodyPr/>
          <a:lstStyle/>
          <a:p>
            <a:r>
              <a:rPr lang="en-US" altLang="en-US" dirty="0"/>
              <a:t>II. A Mingling of the Races</a:t>
            </a:r>
            <a:br>
              <a:rPr lang="en-US" altLang="en-US" dirty="0"/>
            </a:br>
            <a:r>
              <a:rPr lang="en-US" altLang="en-US" dirty="0"/>
              <a:t>(cont.)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91036466-1220-2E4E-BD92-90CA416BF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569779"/>
            <a:ext cx="9905998" cy="403597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ＭＳ Ｐゴシック" pitchFamily="34" charset="-128"/>
              </a:rPr>
              <a:t>About 5% were other European groups: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>
                <a:ea typeface="ＭＳ Ｐゴシック" pitchFamily="34" charset="-128"/>
              </a:rPr>
              <a:t>French Huguenots, Welsh, Dutch, Swedes, Jews, Irish</a:t>
            </a:r>
            <a:r>
              <a:rPr lang="en-US" sz="2400" i="1" dirty="0">
                <a:ea typeface="ＭＳ Ｐゴシック" pitchFamily="34" charset="-128"/>
              </a:rPr>
              <a:t>, </a:t>
            </a:r>
            <a:r>
              <a:rPr lang="en-US" sz="2400" dirty="0">
                <a:ea typeface="ＭＳ Ｐゴシック" pitchFamily="34" charset="-128"/>
              </a:rPr>
              <a:t>Swiss, and Scots Highlanders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ＭＳ Ｐゴシック" pitchFamily="34" charset="-128"/>
              </a:rPr>
              <a:t>49% of population = Anglo-Saxon (Figure 5.1)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ＭＳ Ｐゴシック" pitchFamily="34" charset="-128"/>
              </a:rPr>
              <a:t>Africans were the largest non-English group: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>
                <a:ea typeface="ＭＳ Ｐゴシック" pitchFamily="34" charset="-128"/>
              </a:rPr>
              <a:t>They were 20% of the colonial population in 1775.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>
                <a:ea typeface="ＭＳ Ｐゴシック" pitchFamily="34" charset="-128"/>
              </a:rPr>
              <a:t>The South held 90% of slaves.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ＭＳ Ｐゴシック" pitchFamily="34" charset="-128"/>
              </a:rPr>
              <a:t>New England had the least ethnic diversity. 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           </a:t>
            </a:r>
          </a:p>
          <a:p>
            <a:pPr marL="457200" lvl="1" indent="0"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457200" lvl="1" indent="0">
              <a:buNone/>
              <a:defRPr/>
            </a:pPr>
            <a:endParaRPr lang="en-US" sz="3200" dirty="0">
              <a:ea typeface="ＭＳ Ｐゴシック" pitchFamily="34" charset="-128"/>
            </a:endParaRP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790E8CCF-A439-4240-9664-C246FCB6D8D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254000"/>
            <a:ext cx="84328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>
            <a:extLst>
              <a:ext uri="{FF2B5EF4-FFF2-40B4-BE49-F238E27FC236}">
                <a16:creationId xmlns:a16="http://schemas.microsoft.com/office/drawing/2014/main" id="{1151FE75-DC6E-2547-9B42-A64AE992B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9276" y="6604001"/>
            <a:ext cx="1228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Figure 5.1 p80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531E2FAB-FE44-5749-AA21-B67E1AC0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A Mingling of the Races</a:t>
            </a:r>
            <a:br>
              <a:rPr lang="en-US" altLang="en-US"/>
            </a:br>
            <a:r>
              <a:rPr lang="en-US" altLang="en-US"/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63F2F-7F4D-474B-86F0-B151B4983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99656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</a:rPr>
              <a:t>The middle colonies, especially Pennsylvania, received the bulk of later white immigrants.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</a:rPr>
              <a:t>Outside of New England about one-half were non-English in 1775.</a:t>
            </a:r>
          </a:p>
          <a:p>
            <a:pPr marL="457200" indent="-457200">
              <a:defRPr/>
            </a:pPr>
            <a:r>
              <a:rPr lang="en-US" sz="2400" dirty="0">
                <a:ea typeface="ＭＳ Ｐゴシック" charset="0"/>
              </a:rPr>
              <a:t>Of the 56 signers of the Declaration of Independence in 1776, 18 were non-English and 8 were not born in the colonies.</a:t>
            </a: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{10881B3B-5020-3549-8CB7-44D986ADDD8D}tf10001063</Template>
  <TotalTime>13</TotalTime>
  <Words>1830</Words>
  <Application>Microsoft Macintosh PowerPoint</Application>
  <PresentationFormat>Widescreen</PresentationFormat>
  <Paragraphs>205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Century Gothic</vt:lpstr>
      <vt:lpstr>Mesh</vt:lpstr>
      <vt:lpstr>Chapter 5, Part II</vt:lpstr>
      <vt:lpstr>II. A Mingling of the Races</vt:lpstr>
      <vt:lpstr>PowerPoint Presentation</vt:lpstr>
      <vt:lpstr>II. A Mingling of the Races</vt:lpstr>
      <vt:lpstr>II. A Mingling of the Races  (cont.)</vt:lpstr>
      <vt:lpstr>II. A Mingling of the Races (cont.)</vt:lpstr>
      <vt:lpstr>II. A Mingling of the Races (cont.)</vt:lpstr>
      <vt:lpstr>PowerPoint Presentation</vt:lpstr>
      <vt:lpstr>II. A Mingling of the Races (cont.)</vt:lpstr>
      <vt:lpstr>II. A Mingling of the Races (cont.)</vt:lpstr>
      <vt:lpstr>III. Africans in America</vt:lpstr>
      <vt:lpstr>III.  Africans in America (cont.)</vt:lpstr>
      <vt:lpstr>III. Africans in America (cont.)</vt:lpstr>
      <vt:lpstr>PowerPoint Presentation</vt:lpstr>
      <vt:lpstr>PowerPoint Presentation</vt:lpstr>
      <vt:lpstr>PowerPoint Presentation</vt:lpstr>
      <vt:lpstr>PowerPoint Presentation</vt:lpstr>
      <vt:lpstr>IV. The Structure of Colonial Society (cont.)</vt:lpstr>
      <vt:lpstr>IV. The Structure of Colonial Society (cont.)</vt:lpstr>
      <vt:lpstr>IV. The Structure of Colonial Society (cont.)</vt:lpstr>
      <vt:lpstr>IV. The Structure of Colonial  Society (cont.)</vt:lpstr>
      <vt:lpstr>PowerPoint Presentation</vt:lpstr>
      <vt:lpstr>V. Clerics, Physicians, and Jurists</vt:lpstr>
      <vt:lpstr>VI. Workaday America</vt:lpstr>
      <vt:lpstr>PowerPoint Presentation</vt:lpstr>
      <vt:lpstr>PowerPoint Presentation</vt:lpstr>
      <vt:lpstr>VI. Workaday America (cont.)</vt:lpstr>
      <vt:lpstr>VI.  Workaday America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5, Part II</dc:title>
  <dc:creator>Anthony Knox</dc:creator>
  <cp:lastModifiedBy>Anthony Knox</cp:lastModifiedBy>
  <cp:revision>1</cp:revision>
  <dcterms:created xsi:type="dcterms:W3CDTF">2021-09-07T06:21:28Z</dcterms:created>
  <dcterms:modified xsi:type="dcterms:W3CDTF">2021-09-07T06:35:05Z</dcterms:modified>
</cp:coreProperties>
</file>